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70" r:id="rId9"/>
    <p:sldId id="271" r:id="rId10"/>
    <p:sldId id="273" r:id="rId11"/>
    <p:sldId id="274" r:id="rId12"/>
    <p:sldId id="265" r:id="rId13"/>
    <p:sldId id="263" r:id="rId14"/>
    <p:sldId id="266" r:id="rId15"/>
    <p:sldId id="264" r:id="rId16"/>
    <p:sldId id="267" r:id="rId17"/>
    <p:sldId id="268" r:id="rId18"/>
    <p:sldId id="272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2"/>
    <p:restoredTop sz="94607"/>
  </p:normalViewPr>
  <p:slideViewPr>
    <p:cSldViewPr snapToGrid="0" snapToObjects="1">
      <p:cViewPr varScale="1">
        <p:scale>
          <a:sx n="82" d="100"/>
          <a:sy n="82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yseDataAllPho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yseDataAllPhot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yseDataAllPhot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yseDataAllPhot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yseDataAllPhot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 sz="1800" b="1" i="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Taux de post et de commentaire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156-4F72-A740-E2F94000D5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156-4F72-A740-E2F94000D577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Feuil2!$O$5:$O$6</c:f>
              <c:strCache>
                <c:ptCount val="2"/>
                <c:pt idx="0">
                  <c:v>Commentaire</c:v>
                </c:pt>
                <c:pt idx="1">
                  <c:v>Post</c:v>
                </c:pt>
              </c:strCache>
            </c:strRef>
          </c:cat>
          <c:val>
            <c:numRef>
              <c:f>Feuil2!$P$5:$P$6</c:f>
              <c:numCache>
                <c:formatCode>General</c:formatCode>
                <c:ptCount val="2"/>
                <c:pt idx="0">
                  <c:v>14138059</c:v>
                </c:pt>
                <c:pt idx="1">
                  <c:v>1048575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56-4F72-A740-E2F94000D57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 dirty="0" err="1"/>
              <a:t>Posts</a:t>
            </a:r>
            <a:r>
              <a:rPr lang="fr-CH" baseline="0" dirty="0"/>
              <a:t> vs commentaires</a:t>
            </a:r>
            <a:endParaRPr lang="fr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Feuil2!$H$8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Feuil2!$I$7:$J$7</c:f>
              <c:strCache>
                <c:ptCount val="2"/>
                <c:pt idx="0">
                  <c:v>Moyenne Score</c:v>
                </c:pt>
                <c:pt idx="1">
                  <c:v>Moyenne longueur</c:v>
                </c:pt>
              </c:strCache>
            </c:strRef>
          </c:cat>
          <c:val>
            <c:numRef>
              <c:f>Feuil2!$I$8:$J$8</c:f>
              <c:numCache>
                <c:formatCode>General</c:formatCode>
                <c:ptCount val="2"/>
                <c:pt idx="0">
                  <c:v>80.530200510216247</c:v>
                </c:pt>
                <c:pt idx="1">
                  <c:v>235.9045332951863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C-44D9-9787-1A9FC81F486B}"/>
            </c:ext>
          </c:extLst>
        </c:ser>
        <c:ser>
          <c:idx val="1"/>
          <c:order val="1"/>
          <c:tx>
            <c:strRef>
              <c:f>Feuil2!$H$9</c:f>
              <c:strCache>
                <c:ptCount val="1"/>
                <c:pt idx="0">
                  <c:v>Commentaire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Feuil2!$I$7:$J$7</c:f>
              <c:strCache>
                <c:ptCount val="2"/>
                <c:pt idx="0">
                  <c:v>Moyenne Score</c:v>
                </c:pt>
                <c:pt idx="1">
                  <c:v>Moyenne longueur</c:v>
                </c:pt>
              </c:strCache>
            </c:strRef>
          </c:cat>
          <c:val>
            <c:numRef>
              <c:f>Feuil2!$I$9:$J$9</c:f>
              <c:numCache>
                <c:formatCode>General</c:formatCode>
                <c:ptCount val="2"/>
                <c:pt idx="0">
                  <c:v>2.4016843105470129</c:v>
                </c:pt>
                <c:pt idx="1">
                  <c:v>248.19773730915401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C-44D9-9787-1A9FC81F48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81809568"/>
        <c:axId val="1081811888"/>
      </c:barChart>
      <c:catAx>
        <c:axId val="1081809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81811888"/>
        <c:crosses val="autoZero"/>
        <c:auto val="1"/>
        <c:lblAlgn val="ctr"/>
        <c:lblOffset val="100"/>
        <c:noMultiLvlLbl val="0"/>
      </c:catAx>
      <c:valAx>
        <c:axId val="1081811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180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 sz="1800" b="1" i="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Taux de post avec et sans contenu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Feuil2!$I$3</c:f>
              <c:strCache>
                <c:ptCount val="1"/>
                <c:pt idx="0">
                  <c:v>Nombre post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613-4BC8-9EB2-18AB0892A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613-4BC8-9EB2-18AB0892A754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Feuil2!$H$4:$H$5</c:f>
              <c:strCache>
                <c:ptCount val="2"/>
                <c:pt idx="0">
                  <c:v>Post sans contenu</c:v>
                </c:pt>
                <c:pt idx="1">
                  <c:v>Post avec contenu</c:v>
                </c:pt>
              </c:strCache>
            </c:strRef>
          </c:cat>
          <c:val>
            <c:numRef>
              <c:f>Feuil2!$I$4:$I$5</c:f>
              <c:numCache>
                <c:formatCode>General</c:formatCode>
                <c:ptCount val="2"/>
                <c:pt idx="0">
                  <c:v>467736</c:v>
                </c:pt>
                <c:pt idx="1">
                  <c:v>580839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13-4BC8-9EB2-18AB0892A75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 sz="1800" b="1" i="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Taux de post avec et sans contenu et sans commentaires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14981264944536199"/>
          <c:y val="3.4383954154727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Feuil2!$N$3</c:f>
              <c:strCache>
                <c:ptCount val="1"/>
                <c:pt idx="0">
                  <c:v>Nombre sans commentaire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2B-4620-980D-F2A81AB2AE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2B-4620-980D-F2A81AB2AEDC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Feuil2!$H$4:$H$5</c:f>
              <c:strCache>
                <c:ptCount val="2"/>
                <c:pt idx="0">
                  <c:v>Post sans contenu</c:v>
                </c:pt>
                <c:pt idx="1">
                  <c:v>Post avec contenu</c:v>
                </c:pt>
              </c:strCache>
            </c:strRef>
          </c:cat>
          <c:val>
            <c:numRef>
              <c:f>Feuil2!$N$4:$N$5</c:f>
              <c:numCache>
                <c:formatCode>General</c:formatCode>
                <c:ptCount val="2"/>
                <c:pt idx="0">
                  <c:v>2977</c:v>
                </c:pt>
                <c:pt idx="1">
                  <c:v>7856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2B-4620-980D-F2A81AB2AED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POst avec contenu vs sans contenu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Feuil2!$H$4</c:f>
              <c:strCache>
                <c:ptCount val="1"/>
                <c:pt idx="0">
                  <c:v>Post sans contenu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Feuil2!$J$3:$L$3</c:f>
              <c:strCache>
                <c:ptCount val="3"/>
                <c:pt idx="0">
                  <c:v>Moyenne du score post</c:v>
                </c:pt>
                <c:pt idx="1">
                  <c:v>Moyenne du score des commentaire par post</c:v>
                </c:pt>
                <c:pt idx="2">
                  <c:v>Moyenne de commentaires par post</c:v>
                </c:pt>
              </c:strCache>
            </c:strRef>
          </c:cat>
          <c:val>
            <c:numRef>
              <c:f>Feuil2!$J$4:$L$4</c:f>
              <c:numCache>
                <c:formatCode>General</c:formatCode>
                <c:ptCount val="3"/>
                <c:pt idx="0">
                  <c:v>157.0657742829288</c:v>
                </c:pt>
                <c:pt idx="1">
                  <c:v>2.866287119919452</c:v>
                </c:pt>
                <c:pt idx="2">
                  <c:v>15.41820172062873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C-413F-A0E8-FDE7FB97A267}"/>
            </c:ext>
          </c:extLst>
        </c:ser>
        <c:ser>
          <c:idx val="1"/>
          <c:order val="1"/>
          <c:tx>
            <c:strRef>
              <c:f>Feuil2!$H$5</c:f>
              <c:strCache>
                <c:ptCount val="1"/>
                <c:pt idx="0">
                  <c:v>Post avec contenu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Feuil2!$J$3:$L$3</c:f>
              <c:strCache>
                <c:ptCount val="3"/>
                <c:pt idx="0">
                  <c:v>Moyenne du score post</c:v>
                </c:pt>
                <c:pt idx="1">
                  <c:v>Moyenne du score des commentaire par post</c:v>
                </c:pt>
                <c:pt idx="2">
                  <c:v>Moyenne de commentaires par post</c:v>
                </c:pt>
              </c:strCache>
            </c:strRef>
          </c:cat>
          <c:val>
            <c:numRef>
              <c:f>Feuil2!$J$5:$L$5</c:f>
              <c:numCache>
                <c:formatCode>General</c:formatCode>
                <c:ptCount val="3"/>
                <c:pt idx="0">
                  <c:v>18.897901139558471</c:v>
                </c:pt>
                <c:pt idx="1">
                  <c:v>2.027550583912594</c:v>
                </c:pt>
                <c:pt idx="2">
                  <c:v>11.924838036013419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C-413F-A0E8-FDE7FB97A2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79827824"/>
        <c:axId val="1079830144"/>
      </c:barChart>
      <c:catAx>
        <c:axId val="107982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79830144"/>
        <c:crosses val="autoZero"/>
        <c:auto val="1"/>
        <c:lblAlgn val="ctr"/>
        <c:lblOffset val="100"/>
        <c:noMultiLvlLbl val="0"/>
      </c:catAx>
      <c:valAx>
        <c:axId val="1079830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982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Reddit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</a:t>
            </a:r>
            <a:r>
              <a:rPr lang="fr-FR" dirty="0" err="1"/>
              <a:t>analytics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Antoine Magnin, Gérôme Pasquier,</a:t>
            </a:r>
          </a:p>
          <a:p>
            <a:r>
              <a:rPr lang="fr-FR" dirty="0"/>
              <a:t>Ludovic Pfeiffer, Nicolas van </a:t>
            </a:r>
            <a:r>
              <a:rPr lang="fr-FR" dirty="0" err="1"/>
              <a:t>Dooren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7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278D1-6FCC-4A28-85E6-8AC119FB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Hadoop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6EB8BA1-F249-417C-84AC-469454A70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340" y="1503949"/>
            <a:ext cx="4476655" cy="52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8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278D1-6FCC-4A28-85E6-8AC119FB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Hadoop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FF89EA-9DCF-45CE-AD21-720DFFF0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79" y="1158664"/>
            <a:ext cx="4582651" cy="56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8ED021FD-44F8-47C0-8DCA-3A644F1187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225826"/>
              </p:ext>
            </p:extLst>
          </p:nvPr>
        </p:nvGraphicFramePr>
        <p:xfrm>
          <a:off x="2511703" y="1585585"/>
          <a:ext cx="5591504" cy="4342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177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DD222AF-A48A-43B4-AA47-FB345F8D5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828774"/>
              </p:ext>
            </p:extLst>
          </p:nvPr>
        </p:nvGraphicFramePr>
        <p:xfrm>
          <a:off x="677335" y="1596095"/>
          <a:ext cx="7774334" cy="4405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710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722D1143-4E71-4719-9AC7-223D1E7EB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516494"/>
              </p:ext>
            </p:extLst>
          </p:nvPr>
        </p:nvGraphicFramePr>
        <p:xfrm>
          <a:off x="2338282" y="1375376"/>
          <a:ext cx="5938346" cy="4752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73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5F834BE-19A5-419F-B857-ECD64F05D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059869"/>
              </p:ext>
            </p:extLst>
          </p:nvPr>
        </p:nvGraphicFramePr>
        <p:xfrm>
          <a:off x="677334" y="1473200"/>
          <a:ext cx="8072966" cy="48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703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A2A4B20B-954D-43D0-953D-AED196172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177874"/>
              </p:ext>
            </p:extLst>
          </p:nvPr>
        </p:nvGraphicFramePr>
        <p:xfrm>
          <a:off x="677333" y="1425903"/>
          <a:ext cx="8113969" cy="4805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030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6" name="Espace réservé du contenu 6" descr="Une image contenant capture d’écran&#10;&#10;Description générée avec un niveau de confiance très élevé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455557"/>
            <a:ext cx="8309912" cy="482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6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75315-6F50-411A-AA3B-B66CDE93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Résultats</a:t>
            </a:r>
          </a:p>
        </p:txBody>
      </p:sp>
      <p:pic>
        <p:nvPicPr>
          <p:cNvPr id="10" name="Espace réservé du contenu 9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DA060436-CD81-400C-96E2-3DEBE25AF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334" y="1413675"/>
            <a:ext cx="8196078" cy="491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48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Enchainement de jobs Hadoop</a:t>
            </a:r>
          </a:p>
          <a:p>
            <a:pPr lvl="1"/>
            <a:r>
              <a:rPr lang="fr-FR" dirty="0"/>
              <a:t>Jointures</a:t>
            </a:r>
          </a:p>
          <a:p>
            <a:pPr lvl="1"/>
            <a:r>
              <a:rPr lang="fr-FR" dirty="0"/>
              <a:t>Analyse statistique</a:t>
            </a:r>
          </a:p>
          <a:p>
            <a:r>
              <a:rPr lang="fr-FR" dirty="0"/>
              <a:t>50 Go de données au total à traiter</a:t>
            </a:r>
          </a:p>
          <a:p>
            <a:pPr lvl="1"/>
            <a:r>
              <a:rPr lang="fr-FR" dirty="0"/>
              <a:t>En 30 minutes sur un cluster EMR de Amazon</a:t>
            </a:r>
          </a:p>
          <a:p>
            <a:r>
              <a:rPr lang="fr-FR" dirty="0"/>
              <a:t>Les résultats révèlent des </a:t>
            </a:r>
            <a:r>
              <a:rPr lang="fr-FR"/>
              <a:t>chiffres intéressants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14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r>
              <a:rPr lang="fr-FR" dirty="0"/>
              <a:t>Analyse conceptuelle</a:t>
            </a:r>
          </a:p>
          <a:p>
            <a:r>
              <a:rPr lang="fr-FR" dirty="0"/>
              <a:t>Données utilisées</a:t>
            </a:r>
          </a:p>
          <a:p>
            <a:r>
              <a:rPr lang="fr-FR" dirty="0"/>
              <a:t>Architecture</a:t>
            </a:r>
          </a:p>
          <a:p>
            <a:r>
              <a:rPr lang="fr-FR" dirty="0"/>
              <a:t>Résultats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93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de deux datasets </a:t>
            </a:r>
            <a:r>
              <a:rPr lang="fr-FR" dirty="0" err="1"/>
              <a:t>Reddit</a:t>
            </a:r>
            <a:endParaRPr lang="fr-FR" dirty="0"/>
          </a:p>
          <a:p>
            <a:pPr lvl="1"/>
            <a:r>
              <a:rPr lang="fr-FR" dirty="0"/>
              <a:t>Ensemble des </a:t>
            </a:r>
            <a:r>
              <a:rPr lang="fr-FR" dirty="0" err="1"/>
              <a:t>posts</a:t>
            </a:r>
            <a:r>
              <a:rPr lang="fr-FR" dirty="0"/>
              <a:t> de février 2017</a:t>
            </a:r>
          </a:p>
          <a:p>
            <a:pPr lvl="1"/>
            <a:r>
              <a:rPr lang="fr-FR" dirty="0"/>
              <a:t>Ensemble des commentaires de février 2017</a:t>
            </a:r>
          </a:p>
          <a:p>
            <a:r>
              <a:rPr lang="fr-FR" dirty="0"/>
              <a:t>Utilisation de </a:t>
            </a:r>
            <a:r>
              <a:rPr lang="fr-FR" dirty="0" err="1"/>
              <a:t>Hadoop</a:t>
            </a:r>
            <a:endParaRPr lang="fr-FR" dirty="0"/>
          </a:p>
          <a:p>
            <a:pPr lvl="1"/>
            <a:r>
              <a:rPr lang="fr-FR" dirty="0"/>
              <a:t>Jointure sur les deux sets</a:t>
            </a:r>
          </a:p>
          <a:p>
            <a:pPr lvl="1"/>
            <a:r>
              <a:rPr lang="fr-FR" dirty="0"/>
              <a:t>Calcul de statistiques</a:t>
            </a:r>
          </a:p>
        </p:txBody>
      </p:sp>
    </p:spTree>
    <p:extLst>
      <p:ext uri="{BB962C8B-B14F-4D97-AF65-F5344CB8AC3E}">
        <p14:creationId xmlns:p14="http://schemas.microsoft.com/office/powerpoint/2010/main" val="11689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jointures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3599" y="3584029"/>
            <a:ext cx="6347714" cy="2457335"/>
          </a:xfrm>
        </p:spPr>
        <p:txBody>
          <a:bodyPr>
            <a:normAutofit/>
          </a:bodyPr>
          <a:lstStyle/>
          <a:p>
            <a:r>
              <a:rPr lang="fr-FR" dirty="0"/>
              <a:t>Types de jointures :</a:t>
            </a:r>
          </a:p>
          <a:p>
            <a:pPr lvl="1"/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endParaRPr lang="fr-FR" dirty="0"/>
          </a:p>
          <a:p>
            <a:pPr lvl="1"/>
            <a:r>
              <a:rPr lang="fr-FR" dirty="0"/>
              <a:t>Outer </a:t>
            </a:r>
            <a:r>
              <a:rPr lang="fr-FR" dirty="0" err="1"/>
              <a:t>Join</a:t>
            </a:r>
            <a:endParaRPr lang="fr-FR" dirty="0"/>
          </a:p>
          <a:p>
            <a:pPr lvl="1"/>
            <a:r>
              <a:rPr lang="fr-FR" dirty="0" err="1"/>
              <a:t>Antijoin</a:t>
            </a:r>
            <a:endParaRPr lang="fr-FR" dirty="0"/>
          </a:p>
          <a:p>
            <a:pPr lvl="1"/>
            <a:r>
              <a:rPr lang="fr-FR" dirty="0" err="1"/>
              <a:t>Cartesian</a:t>
            </a:r>
            <a:r>
              <a:rPr lang="fr-FR" dirty="0"/>
              <a:t> Product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33599" y="1930401"/>
            <a:ext cx="4908332" cy="1121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80000" tIns="144000" rIns="180000" bIns="144000" rtlCol="0">
            <a:spAutoFit/>
          </a:bodyPr>
          <a:lstStyle/>
          <a:p>
            <a:pPr algn="just"/>
            <a:r>
              <a:rPr lang="fr-FR" dirty="0"/>
              <a:t>Combinaison de deux datasets ou plus, basé sur un champ ou un ensemble de champs nommé « clé étrangère »</a:t>
            </a:r>
          </a:p>
        </p:txBody>
      </p:sp>
    </p:spTree>
    <p:extLst>
      <p:ext uri="{BB962C8B-B14F-4D97-AF65-F5344CB8AC3E}">
        <p14:creationId xmlns:p14="http://schemas.microsoft.com/office/powerpoint/2010/main" val="195447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Replicated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Pattern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Combiner un gros avec plusieurs petits datasets</a:t>
            </a:r>
          </a:p>
          <a:p>
            <a:pPr lvl="1"/>
            <a:r>
              <a:rPr lang="fr-FR" dirty="0"/>
              <a:t>L’ensemble des petits datasets doit entrer en mémoire</a:t>
            </a:r>
          </a:p>
          <a:p>
            <a:pPr lvl="1"/>
            <a:r>
              <a:rPr lang="fr-FR" dirty="0"/>
              <a:t>Jointures de type </a:t>
            </a:r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ou </a:t>
            </a:r>
            <a:r>
              <a:rPr lang="fr-FR" dirty="0" err="1"/>
              <a:t>Left</a:t>
            </a:r>
            <a:r>
              <a:rPr lang="fr-FR" dirty="0"/>
              <a:t> Outer </a:t>
            </a:r>
            <a:r>
              <a:rPr lang="fr-FR" dirty="0" err="1"/>
              <a:t>Join</a:t>
            </a:r>
            <a:endParaRPr lang="fr-FR" dirty="0"/>
          </a:p>
          <a:p>
            <a:pPr lvl="1"/>
            <a:r>
              <a:rPr lang="fr-FR" dirty="0"/>
              <a:t>Pas de </a:t>
            </a:r>
            <a:r>
              <a:rPr lang="fr-FR" dirty="0" err="1"/>
              <a:t>reducer</a:t>
            </a:r>
            <a:r>
              <a:rPr lang="fr-FR" dirty="0"/>
              <a:t>, donc pas de </a:t>
            </a:r>
            <a:r>
              <a:rPr lang="fr-FR" dirty="0" err="1"/>
              <a:t>shuffle</a:t>
            </a:r>
            <a:r>
              <a:rPr lang="fr-FR" dirty="0"/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7570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Composite </a:t>
            </a:r>
            <a:r>
              <a:rPr lang="fr-FR" dirty="0" err="1"/>
              <a:t>Join</a:t>
            </a:r>
            <a:r>
              <a:rPr lang="fr-FR" dirty="0"/>
              <a:t> Pattern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Combiner plusieurs gros datasets</a:t>
            </a:r>
          </a:p>
          <a:p>
            <a:pPr lvl="1"/>
            <a:r>
              <a:rPr lang="fr-FR" dirty="0"/>
              <a:t>Nécessite un gros pré-</a:t>
            </a:r>
            <a:r>
              <a:rPr lang="fr-FR" dirty="0" err="1"/>
              <a:t>processing</a:t>
            </a:r>
            <a:r>
              <a:rPr lang="fr-FR" dirty="0"/>
              <a:t> des données</a:t>
            </a:r>
          </a:p>
          <a:p>
            <a:pPr lvl="1"/>
            <a:r>
              <a:rPr lang="fr-FR" dirty="0"/>
              <a:t>Jointures de type </a:t>
            </a:r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ou Full Outer </a:t>
            </a:r>
            <a:r>
              <a:rPr lang="fr-FR" dirty="0" err="1"/>
              <a:t>Join</a:t>
            </a:r>
            <a:endParaRPr lang="fr-FR" dirty="0"/>
          </a:p>
          <a:p>
            <a:pPr lvl="1"/>
            <a:r>
              <a:rPr lang="fr-FR" dirty="0"/>
              <a:t>Pas de </a:t>
            </a:r>
            <a:r>
              <a:rPr lang="fr-FR" dirty="0" err="1"/>
              <a:t>reducer</a:t>
            </a:r>
            <a:r>
              <a:rPr lang="fr-FR" dirty="0"/>
              <a:t>, donc pas de </a:t>
            </a:r>
            <a:r>
              <a:rPr lang="fr-FR" dirty="0" err="1"/>
              <a:t>shuffle</a:t>
            </a:r>
            <a:r>
              <a:rPr lang="fr-FR" dirty="0"/>
              <a:t> bytes</a:t>
            </a:r>
          </a:p>
          <a:p>
            <a:pPr lvl="1"/>
            <a:r>
              <a:rPr lang="fr-FR" dirty="0"/>
              <a:t>Rapide à l’</a:t>
            </a:r>
            <a:r>
              <a:rPr lang="fr-FR" dirty="0" err="1"/>
              <a:t>éxécution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51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Pattern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Combiner plusieurs gros datasets</a:t>
            </a:r>
          </a:p>
          <a:p>
            <a:pPr lvl="1"/>
            <a:r>
              <a:rPr lang="fr-FR" dirty="0"/>
              <a:t>Facile à implémenter</a:t>
            </a:r>
          </a:p>
          <a:p>
            <a:pPr lvl="1"/>
            <a:r>
              <a:rPr lang="fr-FR" dirty="0"/>
              <a:t>Supporte tous les types de jointures</a:t>
            </a:r>
          </a:p>
          <a:p>
            <a:pPr lvl="1"/>
            <a:r>
              <a:rPr lang="fr-FR" dirty="0"/>
              <a:t>Forte bande passante nécessaire dans le réseau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Pattern utilisé</a:t>
            </a:r>
          </a:p>
        </p:txBody>
      </p:sp>
    </p:spTree>
    <p:extLst>
      <p:ext uri="{BB962C8B-B14F-4D97-AF65-F5344CB8AC3E}">
        <p14:creationId xmlns:p14="http://schemas.microsoft.com/office/powerpoint/2010/main" val="38604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5EBA1-2E88-4D55-8ED9-B377414D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Données : Post </a:t>
            </a:r>
            <a:r>
              <a:rPr lang="fr-CH" dirty="0" err="1"/>
              <a:t>Reddit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323DC-3A2A-4F22-B702-FEBFFED8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16 Gb</a:t>
            </a:r>
          </a:p>
          <a:p>
            <a:r>
              <a:rPr lang="fr-CH" dirty="0"/>
              <a:t>~5 millions</a:t>
            </a:r>
          </a:p>
          <a:p>
            <a:r>
              <a:rPr lang="fr-CH" dirty="0"/>
              <a:t>JSON</a:t>
            </a:r>
          </a:p>
          <a:p>
            <a:r>
              <a:rPr lang="fr-CH" dirty="0"/>
              <a:t>Un post par ligne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54CBE8-F0A5-445E-A004-177589CDB8BE}"/>
              </a:ext>
            </a:extLst>
          </p:cNvPr>
          <p:cNvSpPr txBox="1"/>
          <p:nvPr/>
        </p:nvSpPr>
        <p:spPr>
          <a:xfrm>
            <a:off x="3919613" y="1482531"/>
            <a:ext cx="50706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"num_comments":1,</a:t>
            </a:r>
          </a:p>
          <a:p>
            <a:r>
              <a:rPr lang="en-US" dirty="0"/>
              <a:t>	"id":"5wrg5l",</a:t>
            </a:r>
          </a:p>
          <a:p>
            <a:r>
              <a:rPr lang="en-US" dirty="0"/>
              <a:t>	"</a:t>
            </a:r>
            <a:r>
              <a:rPr lang="en-US" dirty="0" err="1"/>
              <a:t>secure_media_embed</a:t>
            </a:r>
            <a:r>
              <a:rPr lang="en-US" dirty="0"/>
              <a:t>":{},</a:t>
            </a:r>
          </a:p>
          <a:p>
            <a:r>
              <a:rPr lang="en-US" dirty="0"/>
              <a:t>	"</a:t>
            </a:r>
            <a:r>
              <a:rPr lang="en-US" dirty="0" err="1"/>
              <a:t>title":"Hopping</a:t>
            </a:r>
            <a:r>
              <a:rPr lang="en-US" dirty="0"/>
              <a:t> on the meme bandwagon",</a:t>
            </a:r>
          </a:p>
          <a:p>
            <a:r>
              <a:rPr lang="en-US" dirty="0"/>
              <a:t>	"author":"[deleted]",</a:t>
            </a:r>
          </a:p>
          <a:p>
            <a:r>
              <a:rPr lang="en-US" dirty="0"/>
              <a:t>	"over_18":false,</a:t>
            </a:r>
          </a:p>
          <a:p>
            <a:r>
              <a:rPr lang="en-US" dirty="0"/>
              <a:t>	"score":2,</a:t>
            </a:r>
          </a:p>
          <a:p>
            <a:r>
              <a:rPr lang="en-US" dirty="0"/>
              <a:t>	"</a:t>
            </a:r>
            <a:r>
              <a:rPr lang="en-US" dirty="0" err="1"/>
              <a:t>suggested_sort":"top</a:t>
            </a:r>
            <a:r>
              <a:rPr lang="en-US" dirty="0"/>
              <a:t>",</a:t>
            </a:r>
          </a:p>
          <a:p>
            <a:r>
              <a:rPr lang="en-US" dirty="0"/>
              <a:t>	"</a:t>
            </a:r>
            <a:r>
              <a:rPr lang="en-US" dirty="0" err="1"/>
              <a:t>author_flair_css_class":null</a:t>
            </a:r>
            <a:r>
              <a:rPr lang="en-US" dirty="0"/>
              <a:t>,</a:t>
            </a:r>
          </a:p>
          <a:p>
            <a:r>
              <a:rPr lang="en-US" dirty="0"/>
              <a:t>	"</a:t>
            </a:r>
            <a:r>
              <a:rPr lang="en-US" dirty="0" err="1"/>
              <a:t>media":null</a:t>
            </a:r>
            <a:r>
              <a:rPr lang="en-US" dirty="0"/>
              <a:t>,</a:t>
            </a:r>
          </a:p>
          <a:p>
            <a:r>
              <a:rPr lang="en-US" dirty="0"/>
              <a:t>	"subreddit":"</a:t>
            </a:r>
            <a:r>
              <a:rPr lang="en-US" dirty="0" err="1"/>
              <a:t>dankmemes</a:t>
            </a:r>
            <a:r>
              <a:rPr lang="en-US" dirty="0"/>
              <a:t>",</a:t>
            </a:r>
          </a:p>
          <a:p>
            <a:r>
              <a:rPr lang="en-US" dirty="0"/>
              <a:t>	"</a:t>
            </a:r>
            <a:r>
              <a:rPr lang="en-US" dirty="0" err="1"/>
              <a:t>url</a:t>
            </a:r>
            <a:r>
              <a:rPr lang="en-US" dirty="0"/>
              <a:t>":"https://i.redd.it/nip49rypjoiy.jpg",</a:t>
            </a:r>
          </a:p>
          <a:p>
            <a:r>
              <a:rPr lang="en-US" dirty="0"/>
              <a:t>	"subreddit_id":"t5_2zmfe",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4444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11884-C57C-4AA3-A8F1-F8AB07E7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Données : Commentaire </a:t>
            </a:r>
            <a:r>
              <a:rPr lang="fr-CH" dirty="0" err="1"/>
              <a:t>Reddit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A0370-7437-4FA7-9631-CEDDC588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37 Gb</a:t>
            </a:r>
          </a:p>
          <a:p>
            <a:r>
              <a:rPr lang="fr-CH" dirty="0"/>
              <a:t>~ 70 millions</a:t>
            </a:r>
          </a:p>
          <a:p>
            <a:r>
              <a:rPr lang="fr-CH" dirty="0"/>
              <a:t>JSON</a:t>
            </a:r>
          </a:p>
          <a:p>
            <a:r>
              <a:rPr lang="fr-CH" dirty="0"/>
              <a:t>Un commentaire par ligne</a:t>
            </a:r>
          </a:p>
          <a:p>
            <a:endParaRPr lang="fr-CH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B349E-18DD-4FC3-813C-6871BAD14443}"/>
              </a:ext>
            </a:extLst>
          </p:cNvPr>
          <p:cNvSpPr txBox="1"/>
          <p:nvPr/>
        </p:nvSpPr>
        <p:spPr>
          <a:xfrm>
            <a:off x="3955791" y="1423319"/>
            <a:ext cx="52700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{</a:t>
            </a:r>
          </a:p>
          <a:p>
            <a:r>
              <a:rPr lang="fr-CH" dirty="0"/>
              <a:t>	"</a:t>
            </a:r>
            <a:r>
              <a:rPr lang="fr-CH" dirty="0" err="1"/>
              <a:t>edited</a:t>
            </a:r>
            <a:r>
              <a:rPr lang="fr-CH" dirty="0"/>
              <a:t>":false,</a:t>
            </a:r>
          </a:p>
          <a:p>
            <a:r>
              <a:rPr lang="fr-CH" dirty="0"/>
              <a:t>	"</a:t>
            </a:r>
            <a:r>
              <a:rPr lang="fr-CH" dirty="0" err="1"/>
              <a:t>stickied</a:t>
            </a:r>
            <a:r>
              <a:rPr lang="fr-CH" dirty="0"/>
              <a:t>":false,</a:t>
            </a:r>
          </a:p>
          <a:p>
            <a:r>
              <a:rPr lang="fr-CH" dirty="0"/>
              <a:t>	"retrieved_on":1489223553,</a:t>
            </a:r>
          </a:p>
          <a:p>
            <a:r>
              <a:rPr lang="fr-CH" dirty="0"/>
              <a:t>	"subreddit_id":"t5_2u5kl",</a:t>
            </a:r>
          </a:p>
          <a:p>
            <a:r>
              <a:rPr lang="fr-CH" dirty="0"/>
              <a:t>	"id":"</a:t>
            </a:r>
            <a:r>
              <a:rPr lang="fr-CH" dirty="0" err="1"/>
              <a:t>deceyni</a:t>
            </a:r>
            <a:r>
              <a:rPr lang="fr-CH" dirty="0"/>
              <a:t>",</a:t>
            </a:r>
          </a:p>
          <a:p>
            <a:r>
              <a:rPr lang="fr-CH" dirty="0"/>
              <a:t>	"author_flair_</a:t>
            </a:r>
            <a:r>
              <a:rPr lang="fr-CH" dirty="0" err="1"/>
              <a:t>text</a:t>
            </a:r>
            <a:r>
              <a:rPr lang="fr-CH" dirty="0"/>
              <a:t>":</a:t>
            </a:r>
            <a:r>
              <a:rPr lang="fr-CH" dirty="0" err="1"/>
              <a:t>null</a:t>
            </a:r>
            <a:r>
              <a:rPr lang="fr-CH" dirty="0"/>
              <a:t>,</a:t>
            </a:r>
          </a:p>
          <a:p>
            <a:r>
              <a:rPr lang="fr-CH" dirty="0"/>
              <a:t>	"</a:t>
            </a:r>
            <a:r>
              <a:rPr lang="fr-CH" dirty="0" err="1"/>
              <a:t>distinguished</a:t>
            </a:r>
            <a:r>
              <a:rPr lang="fr-CH" dirty="0"/>
              <a:t>":</a:t>
            </a:r>
            <a:r>
              <a:rPr lang="fr-CH" dirty="0" err="1"/>
              <a:t>null</a:t>
            </a:r>
            <a:r>
              <a:rPr lang="fr-CH" dirty="0"/>
              <a:t>,</a:t>
            </a:r>
          </a:p>
          <a:p>
            <a:r>
              <a:rPr lang="fr-CH" dirty="0"/>
              <a:t>	"</a:t>
            </a:r>
            <a:r>
              <a:rPr lang="fr-CH" dirty="0" err="1"/>
              <a:t>author</a:t>
            </a:r>
            <a:r>
              <a:rPr lang="fr-CH" dirty="0"/>
              <a:t>":"</a:t>
            </a:r>
            <a:r>
              <a:rPr lang="fr-CH" dirty="0" err="1"/>
              <a:t>datcarsonboi</a:t>
            </a:r>
            <a:r>
              <a:rPr lang="fr-CH" dirty="0"/>
              <a:t>",</a:t>
            </a:r>
          </a:p>
          <a:p>
            <a:r>
              <a:rPr lang="fr-CH" dirty="0"/>
              <a:t>	"parent_id":"t1_decc3x0",</a:t>
            </a:r>
          </a:p>
          <a:p>
            <a:r>
              <a:rPr lang="fr-CH" dirty="0"/>
              <a:t>	"</a:t>
            </a:r>
            <a:r>
              <a:rPr lang="fr-CH" dirty="0" err="1"/>
              <a:t>subreddit</a:t>
            </a:r>
            <a:r>
              <a:rPr lang="fr-CH" dirty="0"/>
              <a:t>":"</a:t>
            </a:r>
            <a:r>
              <a:rPr lang="fr-CH" dirty="0" err="1"/>
              <a:t>Overwatch</a:t>
            </a:r>
            <a:r>
              <a:rPr lang="fr-CH" dirty="0"/>
              <a:t>",</a:t>
            </a:r>
          </a:p>
          <a:p>
            <a:r>
              <a:rPr lang="fr-CH" dirty="0"/>
              <a:t>	"score":2,</a:t>
            </a:r>
          </a:p>
          <a:p>
            <a:r>
              <a:rPr lang="fr-CH" dirty="0"/>
              <a:t>	"gilded":0,</a:t>
            </a:r>
          </a:p>
          <a:p>
            <a:r>
              <a:rPr lang="fr-CH" dirty="0"/>
              <a:t>	"</a:t>
            </a:r>
            <a:r>
              <a:rPr lang="fr-CH" dirty="0" err="1"/>
              <a:t>body":"It</a:t>
            </a:r>
            <a:r>
              <a:rPr lang="fr-CH" dirty="0"/>
              <a:t> </a:t>
            </a:r>
            <a:r>
              <a:rPr lang="fr-CH" dirty="0" err="1"/>
              <a:t>doesn't</a:t>
            </a:r>
            <a:r>
              <a:rPr lang="fr-CH" dirty="0"/>
              <a:t> </a:t>
            </a:r>
            <a:r>
              <a:rPr lang="fr-CH" dirty="0" err="1"/>
              <a:t>really</a:t>
            </a:r>
            <a:r>
              <a:rPr lang="fr-CH" dirty="0"/>
              <a:t>. If </a:t>
            </a:r>
            <a:r>
              <a:rPr lang="fr-CH" dirty="0" err="1"/>
              <a:t>you</a:t>
            </a:r>
            <a:r>
              <a:rPr lang="fr-CH" dirty="0"/>
              <a:t> &lt;……&gt; </a:t>
            </a:r>
            <a:r>
              <a:rPr lang="fr-CH" dirty="0" err="1"/>
              <a:t>him</a:t>
            </a:r>
            <a:r>
              <a:rPr lang="fr-CH" dirty="0"/>
              <a:t>. ",</a:t>
            </a:r>
          </a:p>
          <a:p>
            <a:r>
              <a:rPr lang="fr-CH" dirty="0"/>
              <a:t>	"created_utc":1488326255,</a:t>
            </a:r>
          </a:p>
          <a:p>
            <a:r>
              <a:rPr lang="fr-CH" dirty="0"/>
              <a:t>	"author_flair_css_class":</a:t>
            </a:r>
            <a:r>
              <a:rPr lang="fr-CH" dirty="0" err="1"/>
              <a:t>null</a:t>
            </a:r>
            <a:r>
              <a:rPr lang="fr-CH" dirty="0"/>
              <a:t>,</a:t>
            </a:r>
          </a:p>
          <a:p>
            <a:r>
              <a:rPr lang="fr-CH" dirty="0"/>
              <a:t>	"link_id":"t3_5wpteb",</a:t>
            </a:r>
          </a:p>
          <a:p>
            <a:r>
              <a:rPr lang="fr-CH" dirty="0"/>
              <a:t>	"controversiality":0</a:t>
            </a:r>
          </a:p>
          <a:p>
            <a:r>
              <a:rPr lang="fr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20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286</Words>
  <Application>Microsoft Office PowerPoint</Application>
  <PresentationFormat>Grand écran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Facette</vt:lpstr>
      <vt:lpstr>Reddit datasets analytics</vt:lpstr>
      <vt:lpstr>Sommaire</vt:lpstr>
      <vt:lpstr>Objectifs</vt:lpstr>
      <vt:lpstr>Rappel sur les jointures</vt:lpstr>
      <vt:lpstr>Replicated Join Pattern</vt:lpstr>
      <vt:lpstr>Composite Join Pattern</vt:lpstr>
      <vt:lpstr>Reduce Side Join Pattern</vt:lpstr>
      <vt:lpstr>Données : Post Reddit</vt:lpstr>
      <vt:lpstr>Données : Commentaire Reddit</vt:lpstr>
      <vt:lpstr>Architecture Hadoop</vt:lpstr>
      <vt:lpstr>Architecture Hadoop</vt:lpstr>
      <vt:lpstr>Résultats</vt:lpstr>
      <vt:lpstr>Résultats</vt:lpstr>
      <vt:lpstr>Résultats</vt:lpstr>
      <vt:lpstr>Résultats</vt:lpstr>
      <vt:lpstr>Résultats</vt:lpstr>
      <vt:lpstr>Résultats</vt:lpstr>
      <vt:lpstr>Résultats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datasets analytics</dc:title>
  <dc:creator>Magnin Antoine</dc:creator>
  <cp:lastModifiedBy>Pasquier Gerome</cp:lastModifiedBy>
  <cp:revision>22</cp:revision>
  <dcterms:created xsi:type="dcterms:W3CDTF">2017-05-26T11:12:58Z</dcterms:created>
  <dcterms:modified xsi:type="dcterms:W3CDTF">2017-06-09T08:05:05Z</dcterms:modified>
</cp:coreProperties>
</file>