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5E2-F997-4489-8125-5ADED794E5B8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54984" cy="3744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幼圆"/>
              </a:rPr>
              <a:t>五、神经网络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幼圆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24022" y="1093469"/>
            <a:ext cx="745237" cy="955549"/>
          </a:xfrm>
          <a:custGeom>
            <a:avLst/>
            <a:gdLst/>
            <a:ahLst/>
            <a:cxnLst/>
            <a:rect l="0" t="0" r="0" b="0"/>
            <a:pathLst>
              <a:path w="745237" h="955549">
                <a:moveTo>
                  <a:pt x="0" y="955548"/>
                </a:moveTo>
                <a:lnTo>
                  <a:pt x="745236" y="955548"/>
                </a:lnTo>
                <a:lnTo>
                  <a:pt x="745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03070" y="1101089"/>
            <a:ext cx="1342645" cy="955550"/>
          </a:xfrm>
          <a:custGeom>
            <a:avLst/>
            <a:gdLst/>
            <a:ahLst/>
            <a:cxnLst/>
            <a:rect l="0" t="0" r="0" b="0"/>
            <a:pathLst>
              <a:path w="1342645" h="955550">
                <a:moveTo>
                  <a:pt x="0" y="955549"/>
                </a:moveTo>
                <a:lnTo>
                  <a:pt x="1342644" y="955549"/>
                </a:lnTo>
                <a:lnTo>
                  <a:pt x="1342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372867" y="2403348"/>
            <a:ext cx="672085" cy="1007364"/>
          </a:xfrm>
          <a:custGeom>
            <a:avLst/>
            <a:gdLst/>
            <a:ahLst/>
            <a:cxnLst/>
            <a:rect l="0" t="0" r="0" b="0"/>
            <a:pathLst>
              <a:path w="672085" h="1007364">
                <a:moveTo>
                  <a:pt x="0" y="503681"/>
                </a:moveTo>
                <a:cubicBezTo>
                  <a:pt x="0" y="225552"/>
                  <a:pt x="150496" y="0"/>
                  <a:pt x="336043" y="0"/>
                </a:cubicBezTo>
                <a:cubicBezTo>
                  <a:pt x="521590" y="0"/>
                  <a:pt x="672084" y="225552"/>
                  <a:pt x="672084" y="503681"/>
                </a:cubicBezTo>
                <a:cubicBezTo>
                  <a:pt x="672084" y="781812"/>
                  <a:pt x="521590" y="1007363"/>
                  <a:pt x="336043" y="1007363"/>
                </a:cubicBezTo>
                <a:cubicBezTo>
                  <a:pt x="150496" y="1007363"/>
                  <a:pt x="0" y="781812"/>
                  <a:pt x="0" y="503681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64535" y="3421379"/>
            <a:ext cx="1539242" cy="720854"/>
          </a:xfrm>
          <a:custGeom>
            <a:avLst/>
            <a:gdLst/>
            <a:ahLst/>
            <a:cxnLst/>
            <a:rect l="0" t="0" r="0" b="0"/>
            <a:pathLst>
              <a:path w="1539242" h="720854">
                <a:moveTo>
                  <a:pt x="0" y="360426"/>
                </a:moveTo>
                <a:cubicBezTo>
                  <a:pt x="0" y="161417"/>
                  <a:pt x="344551" y="0"/>
                  <a:pt x="769620" y="0"/>
                </a:cubicBezTo>
                <a:cubicBezTo>
                  <a:pt x="1194690" y="0"/>
                  <a:pt x="1539241" y="161417"/>
                  <a:pt x="1539241" y="360426"/>
                </a:cubicBezTo>
                <a:cubicBezTo>
                  <a:pt x="1539241" y="559436"/>
                  <a:pt x="1194690" y="720853"/>
                  <a:pt x="769620" y="720853"/>
                </a:cubicBezTo>
                <a:cubicBezTo>
                  <a:pt x="344551" y="720853"/>
                  <a:pt x="0" y="559436"/>
                  <a:pt x="0" y="360426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91328" y="4142232"/>
            <a:ext cx="3474720" cy="1200913"/>
          </a:xfrm>
          <a:custGeom>
            <a:avLst/>
            <a:gdLst/>
            <a:ahLst/>
            <a:cxnLst/>
            <a:rect l="0" t="0" r="0" b="0"/>
            <a:pathLst>
              <a:path w="3474720" h="1200913">
                <a:moveTo>
                  <a:pt x="0" y="1200912"/>
                </a:moveTo>
                <a:lnTo>
                  <a:pt x="3474719" y="1200912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04409" y="4287773"/>
            <a:ext cx="323089" cy="1485901"/>
          </a:xfrm>
          <a:custGeom>
            <a:avLst/>
            <a:gdLst/>
            <a:ahLst/>
            <a:cxnLst/>
            <a:rect l="0" t="0" r="0" b="0"/>
            <a:pathLst>
              <a:path w="323089" h="1485901">
                <a:moveTo>
                  <a:pt x="323088" y="1485900"/>
                </a:moveTo>
                <a:cubicBezTo>
                  <a:pt x="233807" y="1485900"/>
                  <a:pt x="161544" y="1468730"/>
                  <a:pt x="161544" y="1447559"/>
                </a:cubicBezTo>
                <a:lnTo>
                  <a:pt x="161544" y="792735"/>
                </a:lnTo>
                <a:cubicBezTo>
                  <a:pt x="161544" y="771525"/>
                  <a:pt x="89281" y="754380"/>
                  <a:pt x="0" y="754380"/>
                </a:cubicBezTo>
                <a:cubicBezTo>
                  <a:pt x="89281" y="754380"/>
                  <a:pt x="161544" y="737236"/>
                  <a:pt x="161544" y="716027"/>
                </a:cubicBezTo>
                <a:lnTo>
                  <a:pt x="161544" y="38355"/>
                </a:lnTo>
                <a:cubicBezTo>
                  <a:pt x="161544" y="17146"/>
                  <a:pt x="233935" y="0"/>
                  <a:pt x="323088" y="0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361694" y="4688585"/>
            <a:ext cx="1257301" cy="1"/>
          </a:xfrm>
          <a:custGeom>
            <a:avLst/>
            <a:gdLst/>
            <a:ahLst/>
            <a:cxnLst/>
            <a:rect l="0" t="0" r="0" b="0"/>
            <a:pathLst>
              <a:path w="1257301" h="1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7B0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" y="863600"/>
            <a:ext cx="8178800" cy="5308600"/>
          </a:xfrm>
          <a:prstGeom prst="rect">
            <a:avLst/>
          </a:prstGeom>
        </p:spPr>
      </p:pic>
      <p:pic>
        <p:nvPicPr>
          <p:cNvPr id="10" name="图片 9" descr="ws_7B1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1980" y="4332729"/>
            <a:ext cx="38472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9753" y="4379813"/>
            <a:ext cx="1013098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962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再注意到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7265" y="5016753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于是，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V="1">
            <a:off x="5572132" y="1571612"/>
            <a:ext cx="785818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357342" y="6026729"/>
            <a:ext cx="1016128" cy="1"/>
          </a:xfrm>
          <a:custGeom>
            <a:avLst/>
            <a:gdLst/>
            <a:ahLst/>
            <a:cxnLst/>
            <a:rect l="0" t="0" r="0" b="0"/>
            <a:pathLst>
              <a:path w="1016128" h="1">
                <a:moveTo>
                  <a:pt x="0" y="0"/>
                </a:moveTo>
                <a:lnTo>
                  <a:pt x="101612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3776" y="5574791"/>
            <a:ext cx="4405884" cy="603506"/>
          </a:xfrm>
          <a:custGeom>
            <a:avLst/>
            <a:gdLst/>
            <a:ahLst/>
            <a:cxnLst/>
            <a:rect l="0" t="0" r="0" b="0"/>
            <a:pathLst>
              <a:path w="4405884" h="603506">
                <a:moveTo>
                  <a:pt x="0" y="603505"/>
                </a:moveTo>
                <a:lnTo>
                  <a:pt x="4405883" y="603505"/>
                </a:lnTo>
                <a:lnTo>
                  <a:pt x="4405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7E8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06577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其中：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不能太大、不能太小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 flipH="1" flipV="1">
            <a:off x="5250661" y="2964653"/>
            <a:ext cx="857256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V="1">
            <a:off x="4964909" y="1607331"/>
            <a:ext cx="857256" cy="7858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5214942" y="1857364"/>
            <a:ext cx="928694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5536413" y="1821645"/>
            <a:ext cx="857256" cy="3571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990360" imgH="279360" progId="Equation.DSMT4">
                  <p:embed/>
                </p:oleObj>
              </mc:Choice>
              <mc:Fallback>
                <p:oleObj name="Equation" r:id="rId4" imgW="9903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784975" y="3714750"/>
          <a:ext cx="2222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965160" imgH="228600" progId="Equation.DSMT4">
                  <p:embed/>
                </p:oleObj>
              </mc:Choice>
              <mc:Fallback>
                <p:oleObj name="Equation" r:id="rId6" imgW="965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714750"/>
                        <a:ext cx="22225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26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900" y="1143000"/>
            <a:ext cx="7937500" cy="4965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571480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预处理：属性值一般伸缩到</a:t>
            </a:r>
            <a:r>
              <a:rPr lang="en-US" altLang="zh-CN" sz="2400" smtClean="0"/>
              <a:t>[-1,1], Y</a:t>
            </a:r>
            <a:r>
              <a:rPr lang="zh-CN" altLang="en-US" sz="2400" smtClean="0"/>
              <a:t>伸缩到</a:t>
            </a:r>
            <a:r>
              <a:rPr lang="en-US" altLang="zh-CN" sz="2400" smtClean="0">
                <a:solidFill>
                  <a:srgbClr val="FF0000"/>
                </a:solidFill>
              </a:rPr>
              <a:t>[0,1]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17576" y="1331975"/>
            <a:ext cx="3857245" cy="2764537"/>
          </a:xfrm>
          <a:custGeom>
            <a:avLst/>
            <a:gdLst/>
            <a:ahLst/>
            <a:cxnLst/>
            <a:rect l="0" t="0" r="0" b="0"/>
            <a:pathLst>
              <a:path w="3857245" h="2764537">
                <a:moveTo>
                  <a:pt x="0" y="2764536"/>
                </a:moveTo>
                <a:lnTo>
                  <a:pt x="3857244" y="2764536"/>
                </a:lnTo>
                <a:lnTo>
                  <a:pt x="3857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60976" y="1335024"/>
            <a:ext cx="3857244" cy="2764536"/>
          </a:xfrm>
          <a:custGeom>
            <a:avLst/>
            <a:gdLst/>
            <a:ahLst/>
            <a:cxnLst/>
            <a:rect l="0" t="0" r="0" b="0"/>
            <a:pathLst>
              <a:path w="3857244" h="2764536">
                <a:moveTo>
                  <a:pt x="0" y="2764535"/>
                </a:moveTo>
                <a:lnTo>
                  <a:pt x="3857243" y="2764535"/>
                </a:lnTo>
                <a:lnTo>
                  <a:pt x="38572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43042" y="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91" y="1551686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需要多次迭代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741" y="1551686"/>
            <a:ext cx="316753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参数更新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78" y="3641562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频率较低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57224" y="285728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282680" imgH="469800" progId="Equation.DSMT4">
                  <p:embed/>
                </p:oleObj>
              </mc:Choice>
              <mc:Fallback>
                <p:oleObj name="Equation" r:id="rId3" imgW="128268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5728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74863" y="428604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5" imgW="2311200" imgH="469800" progId="Equation.DSMT4">
                  <p:embed/>
                </p:oleObj>
              </mc:Choice>
              <mc:Fallback>
                <p:oleObj name="Equation" r:id="rId5" imgW="231120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863" y="428604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17314" y="5647182"/>
            <a:ext cx="1596517" cy="1"/>
          </a:xfrm>
          <a:custGeom>
            <a:avLst/>
            <a:gdLst/>
            <a:ahLst/>
            <a:cxnLst/>
            <a:rect l="0" t="0" r="0" b="0"/>
            <a:pathLst>
              <a:path w="1596517" h="1">
                <a:moveTo>
                  <a:pt x="0" y="0"/>
                </a:moveTo>
                <a:lnTo>
                  <a:pt x="159651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9B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缓解过拟合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主要策略：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则停止训练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训练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" y="5021417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使网络输出更“光滑”</a:t>
            </a:r>
            <a:endParaRPr lang="zh-CN" altLang="en-US">
              <a:solidFill>
                <a:srgbClr val="00B050"/>
              </a:solidFill>
              <a:latin typeface="幼圆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算法常常导致</a:t>
            </a:r>
            <a:r>
              <a:rPr lang="zh-CN" altLang="en-US" smtClean="0">
                <a:solidFill>
                  <a:srgbClr val="FF0000"/>
                </a:solidFill>
              </a:rPr>
              <a:t>过</a:t>
            </a:r>
            <a:r>
              <a:rPr lang="zh-CN" altLang="en-US" smtClean="0"/>
              <a:t>拟合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3" idx="1"/>
            <a:endCxn id="26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150" y="0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64052" y="2488692"/>
            <a:ext cx="3112008" cy="784861"/>
          </a:xfrm>
          <a:custGeom>
            <a:avLst/>
            <a:gdLst/>
            <a:ahLst/>
            <a:cxnLst/>
            <a:rect l="0" t="0" r="0" b="0"/>
            <a:pathLst>
              <a:path w="3112008" h="784861">
                <a:moveTo>
                  <a:pt x="0" y="784860"/>
                </a:moveTo>
                <a:lnTo>
                  <a:pt x="3112007" y="784860"/>
                </a:lnTo>
                <a:lnTo>
                  <a:pt x="311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DE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000" y="2768600"/>
            <a:ext cx="4635500" cy="3213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Wingdings"/>
              </a:rPr>
              <a:t></a:t>
            </a:r>
            <a:endParaRPr lang="zh-CN" altLang="en-US" sz="2006">
              <a:solidFill>
                <a:srgbClr val="000000"/>
              </a:solidFill>
              <a:latin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41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3" y="2143116"/>
            <a:ext cx="905668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7" y="4071942"/>
            <a:ext cx="89900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：最常用的聚类方法之一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网络：递归神经网络的代表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18450" y="3337311"/>
            <a:ext cx="2777699" cy="1"/>
          </a:xfrm>
          <a:custGeom>
            <a:avLst/>
            <a:gdLst/>
            <a:ahLst/>
            <a:cxnLst/>
            <a:rect l="0" t="0" r="0" b="0"/>
            <a:pathLst>
              <a:path w="2777699" h="1">
                <a:moveTo>
                  <a:pt x="0" y="0"/>
                </a:moveTo>
                <a:lnTo>
                  <a:pt x="277769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53849" y="4568184"/>
            <a:ext cx="3106425" cy="1"/>
          </a:xfrm>
          <a:custGeom>
            <a:avLst/>
            <a:gdLst/>
            <a:ahLst/>
            <a:cxnLst/>
            <a:rect l="0" t="0" r="0" b="0"/>
            <a:pathLst>
              <a:path w="3106425" h="1">
                <a:moveTo>
                  <a:pt x="0" y="0"/>
                </a:moveTo>
                <a:lnTo>
                  <a:pt x="31064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95E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933700"/>
            <a:ext cx="2806700" cy="406400"/>
          </a:xfrm>
          <a:prstGeom prst="rect">
            <a:avLst/>
          </a:prstGeom>
        </p:spPr>
      </p:pic>
      <p:pic>
        <p:nvPicPr>
          <p:cNvPr id="5" name="图片 4" descr="ws_95F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0100" y="4203700"/>
            <a:ext cx="3136900" cy="368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0034" y="714356"/>
            <a:ext cx="209512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RBF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195" y="1282570"/>
            <a:ext cx="4401846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RBF: Radial Basis Function (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径向基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函数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571"/>
              </a:lnSpc>
            </a:pPr>
            <a:r>
              <a:rPr lang="en-US" altLang="zh-CN" sz="2004" smtClean="0">
                <a:solidFill>
                  <a:srgbClr val="C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C00000"/>
                </a:solidFill>
                <a:latin typeface="幼圆"/>
              </a:rPr>
              <a:t>单隐层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前馈神经网络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679619"/>
            <a:ext cx="432169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输出层是隐层神经元输出的线性组合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2517188"/>
            <a:ext cx="49853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 </a:t>
            </a:r>
            <a:r>
              <a:rPr lang="zh-CN" altLang="en-US" sz="2004" smtClean="0">
                <a:solidFill>
                  <a:srgbClr val="C00000"/>
                </a:solidFill>
                <a:latin typeface="幼圆"/>
              </a:rPr>
              <a:t>径向基函数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作为隐层神经元激活函数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8395" y="3072221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高斯径向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基函数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6559" y="4910673"/>
            <a:ext cx="76944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59" y="5321170"/>
            <a:ext cx="6740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Step1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：确定神经元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中心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，常用的方式包括随机采样、聚类等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Step2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：利用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算法等确定参数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142852"/>
            <a:ext cx="249299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其他常见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8561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E2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400"/>
            <a:ext cx="5803900" cy="2730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229" y="300511"/>
            <a:ext cx="8391913" cy="25006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什么是神经网络（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学习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）？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neural networks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are massively parallel interconnected networks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of simple (usually adaptive) elements and their hierarchical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organizations which are intended to interact with the objects of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the real world in the same way as biological nervous systems do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58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800000"/>
                </a:solidFill>
                <a:latin typeface="Times New Roman"/>
              </a:rPr>
              <a:t>[T. Kohonen, NN88]</a:t>
            </a:r>
            <a:endParaRPr lang="zh-CN" altLang="en-US">
              <a:solidFill>
                <a:srgbClr val="8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022" y="2948815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神经元模型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8833" y="3025396"/>
            <a:ext cx="238526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[McCulloch and Pitts,  1943]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8493" y="3397000"/>
            <a:ext cx="1846659" cy="264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2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神经网络是一个很</a:t>
            </a:r>
          </a:p>
          <a:p>
            <a:pPr>
              <a:lnSpc>
                <a:spcPts val="2163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大的学科，本课程</a:t>
            </a: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仅讨论它与机器学</a:t>
            </a: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习的交集</a:t>
            </a: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神经网络学得的</a:t>
            </a:r>
          </a:p>
          <a:p>
            <a:pPr>
              <a:lnSpc>
                <a:spcPts val="2880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知识蕴含在连接</a:t>
            </a:r>
          </a:p>
          <a:p>
            <a:pPr>
              <a:lnSpc>
                <a:spcPts val="2880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权与阈值中</a:t>
            </a:r>
            <a:endParaRPr lang="zh-CN" altLang="en-US" sz="2004">
              <a:solidFill>
                <a:srgbClr val="0000FF"/>
              </a:solidFill>
              <a:latin typeface="幼圆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6" y="214290"/>
            <a:ext cx="2143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神经网络</a:t>
            </a:r>
            <a:r>
              <a:rPr lang="zh-CN" altLang="en-US" smtClean="0">
                <a:solidFill>
                  <a:srgbClr val="0000FF"/>
                </a:solidFill>
              </a:rPr>
              <a:t>是</a:t>
            </a:r>
            <a:r>
              <a:rPr lang="zh-CN" altLang="en-US" smtClean="0"/>
              <a:t>一个具有适应性的简单单元组成的广泛并行互联的</a:t>
            </a:r>
            <a:r>
              <a:rPr lang="zh-CN" altLang="en-US" smtClean="0">
                <a:solidFill>
                  <a:srgbClr val="0000FF"/>
                </a:solidFill>
              </a:rPr>
              <a:t>网络</a:t>
            </a:r>
            <a:r>
              <a:rPr lang="zh-CN" altLang="en-US" smtClean="0"/>
              <a:t>，它的组织能够模拟生物神经系统对真实世界物体所作出的交互反应。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574800"/>
            <a:ext cx="3771900" cy="3441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218168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SOM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576843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SOM: Self-Organizing </a:t>
            </a:r>
            <a:r>
              <a:rPr lang="en-US" altLang="zh-CN" sz="2004" smtClean="0">
                <a:solidFill>
                  <a:srgbClr val="A6A6A6"/>
                </a:solidFill>
                <a:latin typeface="Times New Roman"/>
              </a:rPr>
              <a:t>feature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Map 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自组织特征映射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195" y="1786916"/>
            <a:ext cx="303929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7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竞争型的</a:t>
            </a:r>
            <a:r>
              <a:rPr lang="zh-CN" altLang="en-US" sz="2006" smtClean="0">
                <a:solidFill>
                  <a:srgbClr val="C00000"/>
                </a:solidFill>
                <a:latin typeface="幼圆"/>
              </a:rPr>
              <a:t>无监督神经网络</a:t>
            </a:r>
            <a:endParaRPr lang="zh-CN" altLang="en-US" sz="2006">
              <a:solidFill>
                <a:srgbClr val="C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95" y="2295395"/>
            <a:ext cx="4655121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将高维数据映射到低维空间（通常为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维）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高维空间中相似的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样本点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映射到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07" y="2952079"/>
            <a:ext cx="282128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网络输出层中邻近神经元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195" y="3464100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每个神经元拥有一个权向量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4005120"/>
            <a:ext cx="457817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目标：为每个输出层神经元找到合适的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707" y="4323933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权向量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以保持拓扑结构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093" y="4993100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93" y="5429196"/>
            <a:ext cx="86818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网络接收输入样本后，将会确定输出层的“获胜”神经元（“胜者通吃”）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获胜神经元的权向量将向当前输入样本移动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6375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857760"/>
            <a:ext cx="869473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817" y="-24"/>
            <a:ext cx="878046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E5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4356100"/>
            <a:ext cx="6819900" cy="1981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级联相关网络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384239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CC: Cascade-Correlation 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级联相关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453"/>
            <a:ext cx="776494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9"/>
              </a:lnSpc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构造性神经网络：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将网络的结构也当做学习的目标之一， 希望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533" y="2155733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在训练过程中找到适合数据的网络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结构</a:t>
            </a:r>
            <a:endParaRPr lang="zh-CN" altLang="en-US" sz="219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2746978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106976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开始时只有输入层和输出层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3462525"/>
            <a:ext cx="60849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级联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新的隐层结点逐渐加入，从而创建起层级结构</a:t>
            </a:r>
          </a:p>
          <a:p>
            <a:pPr>
              <a:lnSpc>
                <a:spcPts val="30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相关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最大化新结点的输出与网络误差之间的相关性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761413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25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959100"/>
            <a:ext cx="2565400" cy="32639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5650" y="1156078"/>
            <a:ext cx="587391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递归神经网络：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Recurrent NN,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亦称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Recursive NN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06577"/>
            <a:ext cx="1596591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Elman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542"/>
            <a:ext cx="77841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网络中可以有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环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形结构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可让使一些神经元的输出反馈回来作为输入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52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时刻网络的输出状态：由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时刻的输入状态和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-1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时刻的网络状态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690" y="2629626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共同决定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3359094"/>
            <a:ext cx="5091137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2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Elman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网络是最常用的递归神经网络之一</a:t>
            </a:r>
          </a:p>
          <a:p>
            <a:pPr>
              <a:lnSpc>
                <a:spcPts val="1000"/>
              </a:lnSpc>
            </a:pPr>
            <a:endParaRPr lang="zh-CN" altLang="en-US" sz="2006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结构与前馈神经网络很相似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但隐层神经元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078" y="4168866"/>
            <a:ext cx="205184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的输出被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反馈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回来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4578982"/>
            <a:ext cx="290945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使用推广的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73" y="5454167"/>
            <a:ext cx="4897174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目前在自然语言处理等领域常用的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LSTM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网络，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873" y="5770778"/>
            <a:ext cx="323165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是一种复杂得多的递归神经网络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77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" y="4165600"/>
            <a:ext cx="2946400" cy="2057400"/>
          </a:xfrm>
          <a:prstGeom prst="rect">
            <a:avLst/>
          </a:prstGeom>
        </p:spPr>
      </p:pic>
      <p:pic>
        <p:nvPicPr>
          <p:cNvPr id="3" name="图片 2" descr="ws_A78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800" y="4025900"/>
            <a:ext cx="5524500" cy="2247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深度学习的兴起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275" y="1226695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文章</a:t>
            </a:r>
            <a:endParaRPr lang="zh-CN" altLang="en-US" sz="2196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275" y="1790269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模型以超过</a:t>
            </a:r>
            <a:endParaRPr lang="zh-CN" altLang="en-US" sz="2198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87" y="2126109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个百分点的成绩夺得当年竞赛的冠军</a:t>
            </a:r>
            <a:endParaRPr lang="zh-CN" altLang="en-US" sz="219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275" y="2727022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787" y="3086008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得了较大的成功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C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00" y="3403600"/>
            <a:ext cx="8178800" cy="267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[LeCun and Bengio,  1995; LeCun et al. ,  1998]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921672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smtClean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smtClean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提取输入的一种特征</a:t>
            </a:r>
            <a:endParaRPr lang="zh-CN" altLang="en-US" sz="1596">
              <a:solidFill>
                <a:srgbClr val="C30D23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5423" y="1974847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 smtClean="0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 smtClean="0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 smtClean="0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 smtClean="0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 smtClean="0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保留有用信息</a:t>
            </a:r>
            <a:endParaRPr lang="zh-CN" altLang="en-US" sz="1596">
              <a:solidFill>
                <a:srgbClr val="0070C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950" y="2659923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出层的全连接</a:t>
            </a:r>
            <a:endParaRPr lang="zh-CN" altLang="en-US" sz="1596">
              <a:solidFill>
                <a:srgbClr val="7F7F7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4340" y="2029967"/>
            <a:ext cx="4808220" cy="1661162"/>
          </a:xfrm>
          <a:custGeom>
            <a:avLst/>
            <a:gdLst/>
            <a:ahLst/>
            <a:cxnLst/>
            <a:rect l="0" t="0" r="0" b="0"/>
            <a:pathLst>
              <a:path w="4808220" h="1661162">
                <a:moveTo>
                  <a:pt x="0" y="1661161"/>
                </a:moveTo>
                <a:lnTo>
                  <a:pt x="4808219" y="1661161"/>
                </a:lnTo>
                <a:lnTo>
                  <a:pt x="4808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9580" y="4087367"/>
            <a:ext cx="4808221" cy="2124457"/>
          </a:xfrm>
          <a:custGeom>
            <a:avLst/>
            <a:gdLst/>
            <a:ahLst/>
            <a:cxnLst/>
            <a:rect l="0" t="0" r="0" b="0"/>
            <a:pathLst>
              <a:path w="4808221" h="2124457">
                <a:moveTo>
                  <a:pt x="0" y="2124456"/>
                </a:moveTo>
                <a:lnTo>
                  <a:pt x="4808220" y="2124456"/>
                </a:lnTo>
                <a:lnTo>
                  <a:pt x="4808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214290"/>
            <a:ext cx="781303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67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典型的深度学习模型就是很深层的神经网络</a:t>
            </a:r>
          </a:p>
          <a:p>
            <a:pPr marL="0" marR="0" lvl="0" indent="0" defTabSz="914400" eaLnBrk="1" fontAlgn="auto" latinLnBrk="0" hangingPunct="1">
              <a:lnSpc>
                <a:spcPts val="3153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（例如微软研究院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2015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年在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ImageNet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竞赛获胜使用 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152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层网络）</a:t>
            </a:r>
            <a:endParaRPr lang="zh-CN" altLang="en-US" sz="2004">
              <a:solidFill>
                <a:srgbClr val="00B05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1094" y="2247737"/>
            <a:ext cx="3462486" cy="3642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增加隐层数目比增加隐层神经</a:t>
            </a: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元数目更有效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28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不仅增加了拥有激活函数的神经元</a:t>
            </a: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数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还增加了激活函数嵌套的层数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误差梯度在多隐层内传播时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102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往往会</a:t>
            </a: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发散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而不能收敛到稳定</a:t>
            </a:r>
          </a:p>
          <a:p>
            <a:pPr marL="0" marR="0" lvl="0" indent="0" defTabSz="914400" eaLnBrk="1" fontAlgn="auto" latinLnBrk="0" hangingPunct="1">
              <a:lnSpc>
                <a:spcPts val="2162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状态，因此，难以直接用经典</a:t>
            </a:r>
          </a:p>
          <a:p>
            <a:pPr marL="0" marR="0" lvl="0" indent="0" defTabSz="914400" eaLnBrk="1" fontAlgn="auto" latinLnBrk="0" hangingPunct="1">
              <a:lnSpc>
                <a:spcPts val="2219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508" y="2234285"/>
            <a:ext cx="5039841" cy="3783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提升模型复杂度 </a:t>
            </a:r>
            <a:r>
              <a:rPr lang="zh-CN" altLang="en-US" sz="2196" smtClean="0">
                <a:solidFill>
                  <a:srgbClr val="FF0000"/>
                </a:solidFill>
                <a:latin typeface="Wingdings"/>
              </a:rPr>
              <a:t> 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提升学习能力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A6A6A6"/>
                </a:solidFill>
                <a:latin typeface="幼圆"/>
              </a:rPr>
              <a:t>增加隐层神经元数目 </a:t>
            </a: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(</a:t>
            </a:r>
            <a:r>
              <a:rPr lang="zh-CN" altLang="en-US" sz="2196" smtClean="0">
                <a:solidFill>
                  <a:srgbClr val="A6A6A6"/>
                </a:solidFill>
                <a:latin typeface="幼圆"/>
              </a:rPr>
              <a:t>模型宽度 </a:t>
            </a: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A6A6A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增加隐层数目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模型深度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7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提升模型复杂度 </a:t>
            </a:r>
            <a:r>
              <a:rPr lang="zh-CN" altLang="en-US" sz="2196" smtClean="0">
                <a:solidFill>
                  <a:srgbClr val="0000FF"/>
                </a:solidFill>
                <a:latin typeface="Wingdings"/>
              </a:rPr>
              <a:t>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增加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过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拟合风险；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3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	 增加训练难度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过拟合风险：使用大量训练数据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训练困难：使用若干启发式诀窍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28664" y="6007829"/>
            <a:ext cx="2020407" cy="1"/>
          </a:xfrm>
          <a:custGeom>
            <a:avLst/>
            <a:gdLst/>
            <a:ahLst/>
            <a:cxnLst/>
            <a:rect l="0" t="0" r="0" b="0"/>
            <a:pathLst>
              <a:path w="2020407" h="1">
                <a:moveTo>
                  <a:pt x="0" y="0"/>
                </a:moveTo>
                <a:lnTo>
                  <a:pt x="202040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73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63500"/>
            <a:ext cx="4495800" cy="1447800"/>
          </a:xfrm>
          <a:prstGeom prst="rect">
            <a:avLst/>
          </a:prstGeom>
        </p:spPr>
      </p:pic>
      <p:pic>
        <p:nvPicPr>
          <p:cNvPr id="4" name="图片 3" descr="ws_B74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1800" y="5702300"/>
            <a:ext cx="2044700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33918"/>
            <a:ext cx="2962349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微 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037" y="155409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  <a:endParaRPr lang="zh-CN" altLang="en-US" sz="20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085" y="302145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38" y="458228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复杂度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208" y="521678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208" y="5731862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激活函数修改为修正线性函数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6715" y="529767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可能：缓解梯度消失现象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095" y="555081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并非“新技术”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E1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496" y="4989"/>
            <a:ext cx="9144000" cy="6858000"/>
          </a:xfrm>
          <a:prstGeom prst="rect">
            <a:avLst/>
          </a:prstGeom>
        </p:spPr>
      </p:pic>
      <p:pic>
        <p:nvPicPr>
          <p:cNvPr id="3" name="图片 2" descr="ws_BE20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100" y="1524000"/>
            <a:ext cx="2171700" cy="1435100"/>
          </a:xfrm>
          <a:prstGeom prst="rect">
            <a:avLst/>
          </a:prstGeom>
        </p:spPr>
      </p:pic>
      <p:pic>
        <p:nvPicPr>
          <p:cNvPr id="4" name="图片 3" descr="ws_BE21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800" y="3708400"/>
            <a:ext cx="2171700" cy="1435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36900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深度学习最重要的特征： 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表示学习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、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联合优化</a:t>
            </a:r>
            <a:endParaRPr lang="zh-CN" altLang="en-US" sz="2796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9944" y="1100332"/>
            <a:ext cx="1538883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传统做法：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0305" y="1937389"/>
            <a:ext cx="92333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人工设</a:t>
            </a: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计特征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557" y="1825843"/>
            <a:ext cx="82073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幼圆"/>
              </a:rPr>
              <a:t>学习</a:t>
            </a:r>
          </a:p>
          <a:p>
            <a:pPr>
              <a:lnSpc>
                <a:spcPts val="384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8048" y="1379095"/>
            <a:ext cx="166911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Feature Engineering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1715" y="3285744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深度学习：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2978" y="4043267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FF0000"/>
                </a:solidFill>
                <a:latin typeface="幼圆"/>
              </a:rPr>
              <a:t>学习</a:t>
            </a:r>
            <a:endParaRPr lang="zh-CN" altLang="en-US" sz="32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978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特征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6457" y="4029551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幼圆"/>
              </a:rPr>
              <a:t>学习</a:t>
            </a:r>
            <a:endParaRPr lang="zh-CN" altLang="en-US" sz="32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6457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2933" y="3332228"/>
            <a:ext cx="126977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Representation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	learning</a:t>
            </a:r>
            <a:endParaRPr lang="zh-CN" altLang="en-US" sz="1596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2120" y="4866044"/>
            <a:ext cx="1224694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6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1598" smtClean="0">
                <a:solidFill>
                  <a:srgbClr val="0000FF"/>
                </a:solidFill>
                <a:latin typeface="幼圆"/>
              </a:rPr>
              <a:t>所谓</a:t>
            </a:r>
          </a:p>
          <a:p>
            <a:pPr marL="0" marR="0" lvl="0" indent="0" defTabSz="914400" eaLnBrk="1" fontAlgn="auto" latinLnBrk="0" hangingPunct="1">
              <a:lnSpc>
                <a:spcPts val="2016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z="1598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end-to-end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		Learning</a:t>
            </a:r>
          </a:p>
          <a:p>
            <a:pPr marL="0" marR="0" lvl="0" indent="0" defTabSz="914400" eaLnBrk="1" fontAlgn="auto" latinLnBrk="0" hangingPunct="1">
              <a:lnSpc>
                <a:spcPts val="1932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(</a:t>
            </a:r>
            <a:r>
              <a:rPr lang="zh-CN" altLang="en-US" sz="1596" smtClean="0">
                <a:solidFill>
                  <a:srgbClr val="0000FF"/>
                </a:solidFill>
                <a:latin typeface="幼圆"/>
              </a:rPr>
              <a:t>并非新东西 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)</a:t>
            </a:r>
            <a:endParaRPr lang="zh-CN" altLang="en-US" sz="1596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5285" y="5762085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大数据、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高性能计算设备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016990" y="2069973"/>
            <a:ext cx="4422675" cy="13717"/>
          </a:xfrm>
          <a:custGeom>
            <a:avLst/>
            <a:gdLst/>
            <a:ahLst/>
            <a:cxnLst/>
            <a:rect l="0" t="0" r="0" b="0"/>
            <a:pathLst>
              <a:path w="4422675" h="13717">
                <a:moveTo>
                  <a:pt x="0" y="0"/>
                </a:moveTo>
                <a:lnTo>
                  <a:pt x="1474242" y="0"/>
                </a:lnTo>
                <a:lnTo>
                  <a:pt x="2948457" y="0"/>
                </a:lnTo>
                <a:lnTo>
                  <a:pt x="4422674" y="0"/>
                </a:lnTo>
                <a:lnTo>
                  <a:pt x="4422674" y="13716"/>
                </a:lnTo>
                <a:lnTo>
                  <a:pt x="2948457" y="13716"/>
                </a:lnTo>
                <a:lnTo>
                  <a:pt x="1474242" y="13716"/>
                </a:lnTo>
                <a:lnTo>
                  <a:pt x="0" y="13716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16990" y="3260216"/>
            <a:ext cx="4541546" cy="12194"/>
          </a:xfrm>
          <a:custGeom>
            <a:avLst/>
            <a:gdLst/>
            <a:ahLst/>
            <a:cxnLst/>
            <a:rect l="0" t="0" r="0" b="0"/>
            <a:pathLst>
              <a:path w="4541546" h="12194">
                <a:moveTo>
                  <a:pt x="0" y="0"/>
                </a:moveTo>
                <a:lnTo>
                  <a:pt x="1513865" y="0"/>
                </a:lnTo>
                <a:lnTo>
                  <a:pt x="3027706" y="0"/>
                </a:lnTo>
                <a:lnTo>
                  <a:pt x="4541545" y="0"/>
                </a:lnTo>
                <a:lnTo>
                  <a:pt x="4541545" y="12193"/>
                </a:lnTo>
                <a:lnTo>
                  <a:pt x="3027706" y="12193"/>
                </a:lnTo>
                <a:lnTo>
                  <a:pt x="1513865" y="12193"/>
                </a:lnTo>
                <a:lnTo>
                  <a:pt x="0" y="12193"/>
                </a:lnTo>
                <a:close/>
              </a:path>
            </a:pathLst>
          </a:custGeom>
          <a:solidFill>
            <a:srgbClr val="16754D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16990" y="4448936"/>
            <a:ext cx="2025422" cy="12193"/>
          </a:xfrm>
          <a:custGeom>
            <a:avLst/>
            <a:gdLst/>
            <a:ahLst/>
            <a:cxnLst/>
            <a:rect l="0" t="0" r="0" b="0"/>
            <a:pathLst>
              <a:path w="2025422" h="12193">
                <a:moveTo>
                  <a:pt x="0" y="0"/>
                </a:moveTo>
                <a:lnTo>
                  <a:pt x="1012724" y="0"/>
                </a:lnTo>
                <a:lnTo>
                  <a:pt x="2025421" y="0"/>
                </a:lnTo>
                <a:lnTo>
                  <a:pt x="2025421" y="12192"/>
                </a:lnTo>
                <a:lnTo>
                  <a:pt x="1012724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深度学习常用软件包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917" y="1247266"/>
            <a:ext cx="1232710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CAFFE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6557" y="1323847"/>
            <a:ext cx="43200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(Berkeley Vision and Learning Center, BVLC)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7117" y="1765810"/>
            <a:ext cx="3591176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80C000"/>
                </a:solidFill>
                <a:latin typeface="Times New Roman"/>
              </a:rPr>
              <a:t>http://caffe.berkeleyvision.org/</a:t>
            </a:r>
            <a:endParaRPr lang="zh-CN" altLang="en-US" sz="2196">
              <a:solidFill>
                <a:srgbClr val="80C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917" y="2466720"/>
            <a:ext cx="1880323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MatConvNet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5717" y="2543301"/>
            <a:ext cx="37031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(Oxford Visual Geometry Group, VGG)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917" y="2983302"/>
            <a:ext cx="4013406" cy="22570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006" smtClean="0">
                <a:solidFill>
                  <a:srgbClr val="16754D"/>
                </a:solidFill>
                <a:latin typeface="Times New Roman"/>
              </a:rPr>
              <a:t>http://www.vlfeat.org/matconvnet/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6" smtClean="0">
              <a:solidFill>
                <a:srgbClr val="16754D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6" smtClean="0">
              <a:solidFill>
                <a:srgbClr val="16754D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7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Torch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80C000"/>
                </a:solidFill>
                <a:latin typeface="Times New Roman"/>
              </a:rPr>
              <a:t>http://torch.ch/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4" smtClean="0">
              <a:solidFill>
                <a:srgbClr val="80C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4" smtClean="0">
              <a:solidFill>
                <a:srgbClr val="80C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7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8E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60500"/>
            <a:ext cx="7874000" cy="4737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743012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前往第六站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1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08200"/>
            <a:ext cx="7785100" cy="4203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激活函数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667" y="1152271"/>
            <a:ext cx="8015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361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124744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03375" y="4459223"/>
            <a:ext cx="7124702" cy="830581"/>
          </a:xfrm>
          <a:custGeom>
            <a:avLst/>
            <a:gdLst/>
            <a:ahLst/>
            <a:cxnLst/>
            <a:rect l="0" t="0" r="0" b="0"/>
            <a:pathLst>
              <a:path w="7124702" h="830581">
                <a:moveTo>
                  <a:pt x="0" y="830580"/>
                </a:moveTo>
                <a:lnTo>
                  <a:pt x="7124701" y="830580"/>
                </a:lnTo>
                <a:lnTo>
                  <a:pt x="7124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42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500" y="1104900"/>
            <a:ext cx="3721100" cy="226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354" y="153155"/>
            <a:ext cx="7912422" cy="48474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多层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前馈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网络结构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smtClean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多层前馈神经网络就能以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5858" y="4959840"/>
            <a:ext cx="410368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逼近任意复杂度的连续函数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3061" y="4942588"/>
            <a:ext cx="1679947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[Hornik et al., 1989]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0983" y="5623651"/>
            <a:ext cx="7181453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但是，如何设置隐层神经元数是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未决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问题</a:t>
            </a:r>
            <a:r>
              <a:rPr lang="en-US" altLang="zh-CN" sz="2004" smtClean="0">
                <a:solidFill>
                  <a:srgbClr val="0000FF"/>
                </a:solidFill>
                <a:latin typeface="幼圆"/>
              </a:rPr>
              <a:t>. 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实际常用“试错法”</a:t>
            </a:r>
            <a:endParaRPr lang="zh-CN" altLang="en-US" sz="2004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77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677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892300"/>
            <a:ext cx="1308100" cy="1905000"/>
          </a:xfrm>
          <a:prstGeom prst="rect">
            <a:avLst/>
          </a:prstGeom>
        </p:spPr>
      </p:pic>
      <p:pic>
        <p:nvPicPr>
          <p:cNvPr id="4" name="图片 3" descr="ws_677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5067300"/>
            <a:ext cx="2260600" cy="1066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978403" cy="4514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神经网络发展回顾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48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1940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年代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萌芽期：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M-P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模型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(1943), Hebb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学习规则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(1945)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1958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-1969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感知机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(1958), Adaline (1960),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1969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年：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Minsky &amp; Papert “Perceptrons”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414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冰 河期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657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	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1985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-1995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Hopfield (1983),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BP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 (1986),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71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1995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年左右：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SVM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及 统计学习 兴起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475" y="5048666"/>
            <a:ext cx="4530086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796" smtClean="0">
                <a:solidFill>
                  <a:srgbClr val="00B050"/>
                </a:solidFill>
                <a:latin typeface="幼圆"/>
              </a:rPr>
              <a:t>沉 寂期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6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6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94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2010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至今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：深度学习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3514" y="4819141"/>
            <a:ext cx="1846659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交替模式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热十（年）</a:t>
            </a:r>
          </a:p>
          <a:p>
            <a:pPr marL="0" marR="0" lvl="0" indent="0" defTabSz="914400" eaLnBrk="1" fontAlgn="auto" latinLnBrk="0" hangingPunct="1">
              <a:lnSpc>
                <a:spcPts val="2881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幼圆"/>
              </a:rPr>
              <a:t>冷十五（年）</a:t>
            </a:r>
            <a:endParaRPr lang="zh-CN" altLang="en-US" sz="2402">
              <a:solidFill>
                <a:srgbClr val="FF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514" y="1375679"/>
            <a:ext cx="502701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科学的发展总是“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螺旋式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上升”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769" y="2336179"/>
            <a:ext cx="394979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三十年河东、三十年河西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8794" y="3140968"/>
            <a:ext cx="287258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坚持才能有结果！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5458" y="4140762"/>
            <a:ext cx="5222584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追热门、赶潮流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——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三思而后行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启示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F9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2946400"/>
            <a:ext cx="5867400" cy="393700"/>
          </a:xfrm>
          <a:prstGeom prst="rect">
            <a:avLst/>
          </a:prstGeom>
        </p:spPr>
      </p:pic>
      <p:pic>
        <p:nvPicPr>
          <p:cNvPr id="3" name="图片 2" descr="ws_6FA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任务（不仅限于分类）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951" y="1633979"/>
            <a:ext cx="416062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P. Werbos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在博士学位论文中正式提出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7229" y="2108865"/>
            <a:ext cx="582204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P. Werbos. Beyond regression: New tools for prediction and analysis in</a:t>
            </a:r>
          </a:p>
          <a:p>
            <a:pPr>
              <a:lnSpc>
                <a:spcPts val="1920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the behavioral science. Ph.D dissertation, Harvard University, 1974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个输出值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503" y="4640834"/>
            <a:ext cx="207428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隐层：假定使用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q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6794" y="492582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隐层神经元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503" y="5482132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假定功能单元均使用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698" y="5780756"/>
            <a:ext cx="1301638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758" y="3024342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给定训练集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745560" y="4742908"/>
            <a:ext cx="1786058" cy="1"/>
          </a:xfrm>
          <a:custGeom>
            <a:avLst/>
            <a:gdLst/>
            <a:ahLst/>
            <a:cxnLst/>
            <a:rect l="0" t="0" r="0" b="0"/>
            <a:pathLst>
              <a:path w="1786058" h="1">
                <a:moveTo>
                  <a:pt x="0" y="0"/>
                </a:moveTo>
                <a:lnTo>
                  <a:pt x="17860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57380" y="5947840"/>
            <a:ext cx="1878381" cy="1"/>
          </a:xfrm>
          <a:custGeom>
            <a:avLst/>
            <a:gdLst/>
            <a:ahLst/>
            <a:cxnLst/>
            <a:rect l="0" t="0" r="0" b="0"/>
            <a:pathLst>
              <a:path w="1878381" h="1">
                <a:moveTo>
                  <a:pt x="0" y="0"/>
                </a:moveTo>
                <a:lnTo>
                  <a:pt x="187838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61738" y="5586221"/>
            <a:ext cx="588265" cy="451106"/>
          </a:xfrm>
          <a:custGeom>
            <a:avLst/>
            <a:gdLst/>
            <a:ahLst/>
            <a:cxnLst/>
            <a:rect l="0" t="0" r="0" b="0"/>
            <a:pathLst>
              <a:path w="588265" h="451106">
                <a:moveTo>
                  <a:pt x="0" y="451105"/>
                </a:moveTo>
                <a:lnTo>
                  <a:pt x="588264" y="451105"/>
                </a:lnTo>
                <a:lnTo>
                  <a:pt x="5882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3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8" name="图片 7" descr="ws_731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9" name="图片 8" descr="ws_731C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pic>
        <p:nvPicPr>
          <p:cNvPr id="10" name="图片 9" descr="ws_731D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pic>
        <p:nvPicPr>
          <p:cNvPr id="11" name="图片 10" descr="ws_732E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4432300"/>
            <a:ext cx="1816100" cy="317500"/>
          </a:xfrm>
          <a:prstGeom prst="rect">
            <a:avLst/>
          </a:prstGeom>
        </p:spPr>
      </p:pic>
      <p:pic>
        <p:nvPicPr>
          <p:cNvPr id="12" name="图片 11" descr="ws_732F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1700" y="5638800"/>
            <a:ext cx="1905000" cy="317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则网络在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误差为：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19007" y="2786105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58225" y="2753294"/>
            <a:ext cx="155861" cy="1"/>
          </a:xfrm>
          <a:custGeom>
            <a:avLst/>
            <a:gdLst/>
            <a:ahLst/>
            <a:cxnLst/>
            <a:rect l="0" t="0" r="0" b="0"/>
            <a:pathLst>
              <a:path w="155861" h="1">
                <a:moveTo>
                  <a:pt x="0" y="0"/>
                </a:moveTo>
                <a:lnTo>
                  <a:pt x="15586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74063" y="1752600"/>
            <a:ext cx="1694689" cy="400812"/>
          </a:xfrm>
          <a:custGeom>
            <a:avLst/>
            <a:gdLst/>
            <a:ahLst/>
            <a:cxnLst/>
            <a:rect l="0" t="0" r="0" b="0"/>
            <a:pathLst>
              <a:path w="1694689" h="400812">
                <a:moveTo>
                  <a:pt x="0" y="400811"/>
                </a:moveTo>
                <a:lnTo>
                  <a:pt x="1694688" y="400811"/>
                </a:lnTo>
                <a:lnTo>
                  <a:pt x="1694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063" y="4902867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66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100" y="1739900"/>
            <a:ext cx="584200" cy="431800"/>
          </a:xfrm>
          <a:prstGeom prst="rect">
            <a:avLst/>
          </a:prstGeom>
        </p:spPr>
      </p:pic>
      <p:pic>
        <p:nvPicPr>
          <p:cNvPr id="8" name="图片 7" descr="ws_766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9" name="图片 8" descr="ws_767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0" name="图片 9" descr="ws_767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11" name="图片 10" descr="ws_767F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12" name="图片 11" descr="ws_7680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13" name="图片 12" descr="ws_7691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14" name="图片 13" descr="ws_7692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pic>
        <p:nvPicPr>
          <p:cNvPr id="15" name="图片 14" descr="ws_7693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64000" y="1841500"/>
            <a:ext cx="4686300" cy="2616200"/>
          </a:xfrm>
          <a:prstGeom prst="rect">
            <a:avLst/>
          </a:prstGeom>
        </p:spPr>
      </p:pic>
      <p:pic>
        <p:nvPicPr>
          <p:cNvPr id="16" name="图片 15" descr="ws_7694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758" y="1822541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2354" y="1822541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为例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注意到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先影响到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再影响到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然后才影响到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FF"/>
                </a:solidFill>
                <a:latin typeface="幼圆"/>
              </a:rPr>
              <a:t>“链式法则”</a:t>
            </a:r>
            <a:endParaRPr lang="zh-CN" altLang="en-US" sz="2402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1332</Words>
  <Application>Microsoft Office PowerPoint</Application>
  <PresentationFormat>全屏显示(4:3)</PresentationFormat>
  <Paragraphs>507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微软用户</cp:lastModifiedBy>
  <cp:revision>9</cp:revision>
  <dcterms:created xsi:type="dcterms:W3CDTF">2017-09-13T08:33:04Z</dcterms:created>
  <dcterms:modified xsi:type="dcterms:W3CDTF">2019-10-08T08:13:41Z</dcterms:modified>
</cp:coreProperties>
</file>