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3" r:id="rId18"/>
    <p:sldId id="28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9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jpeg"/><Relationship Id="rId8" Type="http://schemas.openxmlformats.org/officeDocument/2006/relationships/image" Target="../media/image24.jpeg"/><Relationship Id="rId7" Type="http://schemas.openxmlformats.org/officeDocument/2006/relationships/image" Target="../media/image23.jpeg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FF0000"/>
                </a:solidFill>
                <a:latin typeface="幼圆"/>
              </a:rPr>
              <a:t>机器学习导论</a:t>
            </a:r>
            <a:endParaRPr lang="zh-CN" altLang="en-US" sz="3205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3485" y="2577719"/>
            <a:ext cx="4154984" cy="37446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90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幼圆"/>
              </a:rPr>
              <a:t>五、神经网络</a:t>
            </a: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15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幼圆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24022" y="1093469"/>
            <a:ext cx="745237" cy="955549"/>
          </a:xfrm>
          <a:custGeom>
            <a:avLst/>
            <a:gdLst/>
            <a:ahLst/>
            <a:cxnLst/>
            <a:rect l="0" t="0" r="0" b="0"/>
            <a:pathLst>
              <a:path w="745237" h="955549">
                <a:moveTo>
                  <a:pt x="0" y="955548"/>
                </a:moveTo>
                <a:lnTo>
                  <a:pt x="745236" y="955548"/>
                </a:lnTo>
                <a:lnTo>
                  <a:pt x="745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03070" y="1101089"/>
            <a:ext cx="1342645" cy="955550"/>
          </a:xfrm>
          <a:custGeom>
            <a:avLst/>
            <a:gdLst/>
            <a:ahLst/>
            <a:cxnLst/>
            <a:rect l="0" t="0" r="0" b="0"/>
            <a:pathLst>
              <a:path w="1342645" h="955550">
                <a:moveTo>
                  <a:pt x="0" y="955549"/>
                </a:moveTo>
                <a:lnTo>
                  <a:pt x="1342644" y="955549"/>
                </a:lnTo>
                <a:lnTo>
                  <a:pt x="1342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372867" y="2403348"/>
            <a:ext cx="672085" cy="1007364"/>
          </a:xfrm>
          <a:custGeom>
            <a:avLst/>
            <a:gdLst/>
            <a:ahLst/>
            <a:cxnLst/>
            <a:rect l="0" t="0" r="0" b="0"/>
            <a:pathLst>
              <a:path w="672085" h="1007364">
                <a:moveTo>
                  <a:pt x="0" y="503681"/>
                </a:moveTo>
                <a:cubicBezTo>
                  <a:pt x="0" y="225552"/>
                  <a:pt x="150496" y="0"/>
                  <a:pt x="336043" y="0"/>
                </a:cubicBezTo>
                <a:cubicBezTo>
                  <a:pt x="521590" y="0"/>
                  <a:pt x="672084" y="225552"/>
                  <a:pt x="672084" y="503681"/>
                </a:cubicBezTo>
                <a:cubicBezTo>
                  <a:pt x="672084" y="781812"/>
                  <a:pt x="521590" y="1007363"/>
                  <a:pt x="336043" y="1007363"/>
                </a:cubicBezTo>
                <a:cubicBezTo>
                  <a:pt x="150496" y="1007363"/>
                  <a:pt x="0" y="781812"/>
                  <a:pt x="0" y="503681"/>
                </a:cubicBez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64535" y="3421379"/>
            <a:ext cx="1539242" cy="720854"/>
          </a:xfrm>
          <a:custGeom>
            <a:avLst/>
            <a:gdLst/>
            <a:ahLst/>
            <a:cxnLst/>
            <a:rect l="0" t="0" r="0" b="0"/>
            <a:pathLst>
              <a:path w="1539242" h="720854">
                <a:moveTo>
                  <a:pt x="0" y="360426"/>
                </a:moveTo>
                <a:cubicBezTo>
                  <a:pt x="0" y="161417"/>
                  <a:pt x="344551" y="0"/>
                  <a:pt x="769620" y="0"/>
                </a:cubicBezTo>
                <a:cubicBezTo>
                  <a:pt x="1194690" y="0"/>
                  <a:pt x="1539241" y="161417"/>
                  <a:pt x="1539241" y="360426"/>
                </a:cubicBezTo>
                <a:cubicBezTo>
                  <a:pt x="1539241" y="559436"/>
                  <a:pt x="1194690" y="720853"/>
                  <a:pt x="769620" y="720853"/>
                </a:cubicBezTo>
                <a:cubicBezTo>
                  <a:pt x="344551" y="720853"/>
                  <a:pt x="0" y="559436"/>
                  <a:pt x="0" y="360426"/>
                </a:cubicBez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91328" y="4142232"/>
            <a:ext cx="3474720" cy="1200913"/>
          </a:xfrm>
          <a:custGeom>
            <a:avLst/>
            <a:gdLst/>
            <a:ahLst/>
            <a:cxnLst/>
            <a:rect l="0" t="0" r="0" b="0"/>
            <a:pathLst>
              <a:path w="3474720" h="1200913">
                <a:moveTo>
                  <a:pt x="0" y="1200912"/>
                </a:moveTo>
                <a:lnTo>
                  <a:pt x="3474719" y="1200912"/>
                </a:lnTo>
                <a:lnTo>
                  <a:pt x="3474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804409" y="4287773"/>
            <a:ext cx="323089" cy="1485901"/>
          </a:xfrm>
          <a:custGeom>
            <a:avLst/>
            <a:gdLst/>
            <a:ahLst/>
            <a:cxnLst/>
            <a:rect l="0" t="0" r="0" b="0"/>
            <a:pathLst>
              <a:path w="323089" h="1485901">
                <a:moveTo>
                  <a:pt x="323088" y="1485900"/>
                </a:moveTo>
                <a:cubicBezTo>
                  <a:pt x="233807" y="1485900"/>
                  <a:pt x="161544" y="1468730"/>
                  <a:pt x="161544" y="1447559"/>
                </a:cubicBezTo>
                <a:lnTo>
                  <a:pt x="161544" y="792735"/>
                </a:lnTo>
                <a:cubicBezTo>
                  <a:pt x="161544" y="771525"/>
                  <a:pt x="89281" y="754380"/>
                  <a:pt x="0" y="754380"/>
                </a:cubicBezTo>
                <a:cubicBezTo>
                  <a:pt x="89281" y="754380"/>
                  <a:pt x="161544" y="737236"/>
                  <a:pt x="161544" y="716027"/>
                </a:cubicBezTo>
                <a:lnTo>
                  <a:pt x="161544" y="38355"/>
                </a:lnTo>
                <a:cubicBezTo>
                  <a:pt x="161544" y="17146"/>
                  <a:pt x="233935" y="0"/>
                  <a:pt x="323088" y="0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361694" y="4688585"/>
            <a:ext cx="1257301" cy="1"/>
          </a:xfrm>
          <a:custGeom>
            <a:avLst/>
            <a:gdLst/>
            <a:ahLst/>
            <a:cxnLst/>
            <a:rect l="0" t="0" r="0" b="0"/>
            <a:pathLst>
              <a:path w="1257301" h="1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7B0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0400" y="863600"/>
            <a:ext cx="8178800" cy="5308600"/>
          </a:xfrm>
          <a:prstGeom prst="rect">
            <a:avLst/>
          </a:prstGeom>
        </p:spPr>
      </p:pic>
      <p:pic>
        <p:nvPicPr>
          <p:cNvPr id="10" name="图片 9" descr="ws_7B1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306577"/>
            <a:ext cx="248125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1980" y="4332729"/>
            <a:ext cx="38472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有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9753" y="4379813"/>
            <a:ext cx="1013098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对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960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再注意到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7265" y="5016753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于是，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6200000" flipV="1">
            <a:off x="5572132" y="1571612"/>
            <a:ext cx="785818" cy="2143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715140" y="214290"/>
          <a:ext cx="227952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989965" imgH="279400" progId="Equation.DSMT4">
                  <p:embed/>
                </p:oleObj>
              </mc:Choice>
              <mc:Fallback>
                <p:oleObj name="Equation" r:id="rId3" imgW="989965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14290"/>
                        <a:ext cx="227952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357342" y="6026729"/>
            <a:ext cx="1016128" cy="1"/>
          </a:xfrm>
          <a:custGeom>
            <a:avLst/>
            <a:gdLst/>
            <a:ahLst/>
            <a:cxnLst/>
            <a:rect l="0" t="0" r="0" b="0"/>
            <a:pathLst>
              <a:path w="1016128" h="1">
                <a:moveTo>
                  <a:pt x="0" y="0"/>
                </a:moveTo>
                <a:lnTo>
                  <a:pt x="101612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303776" y="5574791"/>
            <a:ext cx="4405884" cy="603506"/>
          </a:xfrm>
          <a:custGeom>
            <a:avLst/>
            <a:gdLst/>
            <a:ahLst/>
            <a:cxnLst/>
            <a:rect l="0" t="0" r="0" b="0"/>
            <a:pathLst>
              <a:path w="4405884" h="603506">
                <a:moveTo>
                  <a:pt x="0" y="603505"/>
                </a:moveTo>
                <a:lnTo>
                  <a:pt x="4405883" y="603505"/>
                </a:lnTo>
                <a:lnTo>
                  <a:pt x="4405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7E84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3568" y="1085428"/>
            <a:ext cx="8204200" cy="52959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06577"/>
            <a:ext cx="2481257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4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类似地，有：</a:t>
            </a: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5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		其中：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0748" y="5775350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不能太大、不能太小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 flipH="1" flipV="1">
            <a:off x="5250661" y="2964653"/>
            <a:ext cx="857256" cy="2143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V="1">
            <a:off x="4964909" y="1607331"/>
            <a:ext cx="857256" cy="78581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V="1">
            <a:off x="5214942" y="1857364"/>
            <a:ext cx="928694" cy="2143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5536413" y="1821645"/>
            <a:ext cx="857256" cy="3571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715125" y="214313"/>
          <a:ext cx="2279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2" imgW="989965" imgH="279400" progId="Equation.DSMT4">
                  <p:embed/>
                </p:oleObj>
              </mc:Choice>
              <mc:Fallback>
                <p:oleObj name="Equation" r:id="rId2" imgW="989965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14313"/>
                        <a:ext cx="2279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784975" y="3714750"/>
          <a:ext cx="2222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965200" imgH="228600" progId="Equation.DSMT4">
                  <p:embed/>
                </p:oleObj>
              </mc:Choice>
              <mc:Fallback>
                <p:oleObj name="Equation" r:id="rId4" imgW="9652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3714750"/>
                        <a:ext cx="22225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26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900" y="1143000"/>
            <a:ext cx="7937500" cy="4965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06577"/>
            <a:ext cx="116038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571480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预处理：属性值一般伸缩到</a:t>
            </a:r>
            <a:r>
              <a:rPr lang="en-US" altLang="zh-CN" sz="2400" smtClean="0"/>
              <a:t>[-1,1], Y</a:t>
            </a:r>
            <a:r>
              <a:rPr lang="zh-CN" altLang="en-US" sz="2400" smtClean="0"/>
              <a:t>伸缩到</a:t>
            </a:r>
            <a:r>
              <a:rPr lang="en-US" altLang="zh-CN" sz="2400" smtClean="0">
                <a:solidFill>
                  <a:srgbClr val="FF0000"/>
                </a:solidFill>
              </a:rPr>
              <a:t>[0,1]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17576" y="1331975"/>
            <a:ext cx="3857245" cy="2764537"/>
          </a:xfrm>
          <a:custGeom>
            <a:avLst/>
            <a:gdLst/>
            <a:ahLst/>
            <a:cxnLst/>
            <a:rect l="0" t="0" r="0" b="0"/>
            <a:pathLst>
              <a:path w="3857245" h="2764537">
                <a:moveTo>
                  <a:pt x="0" y="2764536"/>
                </a:moveTo>
                <a:lnTo>
                  <a:pt x="3857244" y="2764536"/>
                </a:lnTo>
                <a:lnTo>
                  <a:pt x="38572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760976" y="1335024"/>
            <a:ext cx="3857244" cy="2764536"/>
          </a:xfrm>
          <a:custGeom>
            <a:avLst/>
            <a:gdLst/>
            <a:ahLst/>
            <a:cxnLst/>
            <a:rect l="0" t="0" r="0" b="0"/>
            <a:pathLst>
              <a:path w="3857244" h="2764536">
                <a:moveTo>
                  <a:pt x="0" y="2764535"/>
                </a:moveTo>
                <a:lnTo>
                  <a:pt x="3857243" y="2764535"/>
                </a:lnTo>
                <a:lnTo>
                  <a:pt x="38572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43042" y="0"/>
            <a:ext cx="4572983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算法 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91" y="1551686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每次针对单个训练样例更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	新权值与阈值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34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参数更新频繁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不同样例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95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	可能抵消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需要多次迭代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7741" y="1551686"/>
            <a:ext cx="316753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其优化目标是最小化整个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	训练集上的累计误差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读取整个训练集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一遍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才对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35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	参数进行更新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参数更新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878" y="3641562"/>
            <a:ext cx="8335615" cy="18338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频率较低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9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在很多任务中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累计误差下降到一定程度后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进一步下降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会非常缓慢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这时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算法往往会获得较好的解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尤其当训练集非常大时效果更明显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57224" y="285728"/>
          <a:ext cx="292509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1" imgW="1282700" imgH="469900" progId="Equation.DSMT4">
                  <p:embed/>
                </p:oleObj>
              </mc:Choice>
              <mc:Fallback>
                <p:oleObj name="Equation" r:id="rId1" imgW="1282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5728"/>
                        <a:ext cx="292509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74863" y="428604"/>
          <a:ext cx="4569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2311400" imgH="469900" progId="Equation.DSMT4">
                  <p:embed/>
                </p:oleObj>
              </mc:Choice>
              <mc:Fallback>
                <p:oleObj name="Equation" r:id="rId3" imgW="23114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863" y="428604"/>
                        <a:ext cx="45691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417314" y="5647182"/>
            <a:ext cx="1596517" cy="1"/>
          </a:xfrm>
          <a:custGeom>
            <a:avLst/>
            <a:gdLst/>
            <a:ahLst/>
            <a:cxnLst/>
            <a:rect l="0" t="0" r="0" b="0"/>
            <a:pathLst>
              <a:path w="1596517" h="1">
                <a:moveTo>
                  <a:pt x="0" y="0"/>
                </a:moveTo>
                <a:lnTo>
                  <a:pt x="1596516" y="0"/>
                </a:lnTo>
              </a:path>
            </a:pathLst>
          </a:custGeom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9BF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0400" y="4673600"/>
            <a:ext cx="4089400" cy="99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缓解过拟合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480" y="1166749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主要策略：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360" y="1796623"/>
            <a:ext cx="271869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200" smtClean="0">
                <a:solidFill>
                  <a:srgbClr val="000000"/>
                </a:solidFill>
                <a:latin typeface="幼圆"/>
              </a:rPr>
              <a:t>早停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(early stopping)</a:t>
            </a:r>
            <a:endParaRPr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5560" y="2322451"/>
            <a:ext cx="6035307" cy="3386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若训练误差连续 </a:t>
            </a:r>
            <a:r>
              <a:rPr lang="en-US" altLang="zh-CN" sz="2195" i="1" smtClean="0">
                <a:solidFill>
                  <a:srgbClr val="000000"/>
                </a:solidFill>
                <a:latin typeface="Palatino Linotype" panose="02040502050505030304"/>
              </a:rPr>
              <a:t>a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轮的变化小于 </a:t>
            </a:r>
            <a:r>
              <a:rPr lang="en-US" altLang="zh-CN" sz="2195" i="1" smtClean="0">
                <a:solidFill>
                  <a:srgbClr val="000000"/>
                </a:solidFill>
                <a:latin typeface="Palatino Linotype" panose="02040502050505030304"/>
              </a:rPr>
              <a:t>b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则停止训练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5560" y="2877187"/>
            <a:ext cx="764632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使用验证集：若训练误差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降低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、验证误差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升高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则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停止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训练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1600" y="5021417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例如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360" y="3760190"/>
            <a:ext cx="294837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正则化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(regularization)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5560" y="4313252"/>
            <a:ext cx="56714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5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在误差目标函数中增加一项描述网络复杂度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4659" y="5786932"/>
            <a:ext cx="300082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B050"/>
                </a:solidFill>
                <a:latin typeface="幼圆"/>
              </a:rPr>
              <a:t>偏好比较小的连接权和阈值，</a:t>
            </a:r>
            <a:endParaRPr lang="zh-CN" altLang="en-US" smtClean="0">
              <a:solidFill>
                <a:srgbClr val="00B050"/>
              </a:solidFill>
              <a:latin typeface="幼圆"/>
            </a:endParaRPr>
          </a:p>
          <a:p>
            <a:pPr>
              <a:lnSpc>
                <a:spcPts val="2100"/>
              </a:lnSpc>
            </a:pPr>
            <a:r>
              <a:rPr lang="zh-CN" altLang="en-US" smtClean="0">
                <a:solidFill>
                  <a:srgbClr val="00B050"/>
                </a:solidFill>
                <a:latin typeface="幼圆"/>
              </a:rPr>
              <a:t>使网络输出更“光滑”</a:t>
            </a:r>
            <a:endParaRPr lang="zh-CN" altLang="en-US">
              <a:solidFill>
                <a:srgbClr val="00B050"/>
              </a:solidFill>
              <a:latin typeface="幼圆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611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BP</a:t>
            </a:r>
            <a:r>
              <a:rPr lang="zh-CN" altLang="en-US" smtClean="0"/>
              <a:t>算法常常导致</a:t>
            </a:r>
            <a:r>
              <a:rPr lang="zh-CN" altLang="en-US" smtClean="0">
                <a:solidFill>
                  <a:srgbClr val="FF0000"/>
                </a:solidFill>
              </a:rPr>
              <a:t>过</a:t>
            </a:r>
            <a:r>
              <a:rPr lang="zh-CN" altLang="en-US" smtClean="0"/>
              <a:t>拟合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3" idx="1"/>
            <a:endCxn id="26" idx="3"/>
          </p:cNvCxnSpPr>
          <p:nvPr/>
        </p:nvCxnSpPr>
        <p:spPr>
          <a:xfrm rot="10800000" flipV="1">
            <a:off x="2013904" y="470394"/>
            <a:ext cx="1272212" cy="250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2150" y="0"/>
            <a:ext cx="3371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64052" y="2488692"/>
            <a:ext cx="3112008" cy="784861"/>
          </a:xfrm>
          <a:custGeom>
            <a:avLst/>
            <a:gdLst/>
            <a:ahLst/>
            <a:cxnLst/>
            <a:rect l="0" t="0" r="0" b="0"/>
            <a:pathLst>
              <a:path w="3112008" h="784861">
                <a:moveTo>
                  <a:pt x="0" y="784860"/>
                </a:moveTo>
                <a:lnTo>
                  <a:pt x="3112007" y="784860"/>
                </a:lnTo>
                <a:lnTo>
                  <a:pt x="3112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DE6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000" y="2768600"/>
            <a:ext cx="4635500" cy="3213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256034"/>
            <a:ext cx="882292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全局最小 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局部极小</a:t>
            </a: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4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神经网络的训练过程可看作一个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参数寻优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过程：</a:t>
            </a: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		在参数空间中，寻找一组最优参数使得误差最小</a:t>
            </a: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9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存在多个“局部极小”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只有一个“全局最小”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				“跳出”局部极小的常见策略：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1939" y="4266088"/>
            <a:ext cx="201978" cy="18210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300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30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30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297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>
              <a:solidFill>
                <a:srgbClr val="000000"/>
              </a:solidFill>
              <a:latin typeface="Wingdings" panose="0500000000000000000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8451" y="4286218"/>
            <a:ext cx="1795363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不同的初始参数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模拟退火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随机扰动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遗传算法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11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……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2852"/>
            <a:ext cx="9410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3" y="2143116"/>
            <a:ext cx="9056687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7" y="4071942"/>
            <a:ext cx="89900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142984"/>
            <a:ext cx="865663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其他</a:t>
            </a:r>
            <a:r>
              <a:rPr lang="zh-CN" altLang="en-US" sz="2795" smtClean="0">
                <a:solidFill>
                  <a:srgbClr val="FF0000"/>
                </a:solidFill>
                <a:latin typeface="幼圆"/>
              </a:rPr>
              <a:t>常见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神经网络模型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809" y="1315847"/>
            <a:ext cx="529952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RBF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： 分类任务中除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之外最常用</a:t>
            </a: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0"/>
              </a:lnSpc>
            </a:pPr>
            <a:r>
              <a:rPr lang="zh-CN" altLang="en-US" sz="2400" smtClean="0">
                <a:solidFill>
                  <a:srgbClr val="A6A6A6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A6A6A6"/>
                </a:solidFill>
                <a:latin typeface="Times New Roman" panose="02020603050405020304"/>
              </a:rPr>
              <a:t>ART</a:t>
            </a:r>
            <a:r>
              <a:rPr lang="zh-CN" altLang="en-US" sz="2400" smtClean="0">
                <a:solidFill>
                  <a:srgbClr val="A6A6A6"/>
                </a:solidFill>
                <a:latin typeface="幼圆"/>
              </a:rPr>
              <a:t>：“竞争学习”的代表</a:t>
            </a:r>
            <a:endParaRPr lang="zh-CN" altLang="en-US" sz="2400" smtClean="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8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SOM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：最常用的聚类方法之一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809" y="3131489"/>
            <a:ext cx="640079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级联相关网络：“构造性”神经网络的代表</a:t>
            </a: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Elman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网络：递归神经网络的代表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809" y="4288282"/>
            <a:ext cx="621003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A6A6A6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A6A6A6"/>
                </a:solidFill>
                <a:latin typeface="Times New Roman" panose="02020603050405020304"/>
              </a:rPr>
              <a:t>Boltzmann</a:t>
            </a:r>
            <a:r>
              <a:rPr lang="zh-CN" altLang="en-US" sz="2400" smtClean="0">
                <a:solidFill>
                  <a:srgbClr val="A6A6A6"/>
                </a:solidFill>
                <a:latin typeface="幼圆"/>
              </a:rPr>
              <a:t>机：“基于能量的模型”的代表</a:t>
            </a:r>
            <a:endParaRPr lang="zh-CN" altLang="en-US" sz="2400" smtClean="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7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18450" y="3337311"/>
            <a:ext cx="2777699" cy="1"/>
          </a:xfrm>
          <a:custGeom>
            <a:avLst/>
            <a:gdLst/>
            <a:ahLst/>
            <a:cxnLst/>
            <a:rect l="0" t="0" r="0" b="0"/>
            <a:pathLst>
              <a:path w="2777699" h="1">
                <a:moveTo>
                  <a:pt x="0" y="0"/>
                </a:moveTo>
                <a:lnTo>
                  <a:pt x="277769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353849" y="4568184"/>
            <a:ext cx="3106425" cy="1"/>
          </a:xfrm>
          <a:custGeom>
            <a:avLst/>
            <a:gdLst/>
            <a:ahLst/>
            <a:cxnLst/>
            <a:rect l="0" t="0" r="0" b="0"/>
            <a:pathLst>
              <a:path w="3106425" h="1">
                <a:moveTo>
                  <a:pt x="0" y="0"/>
                </a:moveTo>
                <a:lnTo>
                  <a:pt x="31064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95E5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05200" y="2933700"/>
            <a:ext cx="2806700" cy="406400"/>
          </a:xfrm>
          <a:prstGeom prst="rect">
            <a:avLst/>
          </a:prstGeom>
        </p:spPr>
      </p:pic>
      <p:pic>
        <p:nvPicPr>
          <p:cNvPr id="5" name="图片 4" descr="ws_95F5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0100" y="4203700"/>
            <a:ext cx="3136900" cy="368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0034" y="714356"/>
            <a:ext cx="209512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RBF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神经网络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195" y="1282570"/>
            <a:ext cx="4401846" cy="8976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RBF: Radial Basis Function (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径向基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函数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570"/>
              </a:lnSpc>
            </a:pPr>
            <a:r>
              <a:rPr lang="en-US" altLang="zh-CN" sz="2005" smtClean="0">
                <a:solidFill>
                  <a:srgbClr val="C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C00000"/>
                </a:solidFill>
                <a:latin typeface="幼圆"/>
              </a:rPr>
              <a:t>单隐层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前馈神经网络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873" y="3679619"/>
            <a:ext cx="432169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输出层是隐层神经元输出的线性组合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195" y="2517188"/>
            <a:ext cx="498533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使用 </a:t>
            </a:r>
            <a:r>
              <a:rPr lang="zh-CN" altLang="en-US" sz="2005" smtClean="0">
                <a:solidFill>
                  <a:srgbClr val="C00000"/>
                </a:solidFill>
                <a:latin typeface="幼圆"/>
              </a:rPr>
              <a:t>径向基函数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作为隐层神经元激活函数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8395" y="3072221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例如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高斯径向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基函数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6559" y="4910673"/>
            <a:ext cx="76944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训练：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559" y="5321170"/>
            <a:ext cx="6740628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Step1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：确定神经元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中心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，常用的方式包括随机采样、聚类等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Step2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：利用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算法等确定参数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844" y="142852"/>
            <a:ext cx="249299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其他常见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神经网络模型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14488"/>
            <a:ext cx="85613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E2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000" y="3581400"/>
            <a:ext cx="5803900" cy="2730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6229" y="300511"/>
            <a:ext cx="8391913" cy="25006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什么是神经网络（</a:t>
            </a:r>
            <a:r>
              <a:rPr lang="zh-CN" altLang="en-US" sz="2795" smtClean="0">
                <a:solidFill>
                  <a:srgbClr val="0000FF"/>
                </a:solidFill>
                <a:latin typeface="幼圆"/>
              </a:rPr>
              <a:t>学习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）？</a:t>
            </a: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5" smtClean="0">
                <a:solidFill>
                  <a:srgbClr val="0000FF"/>
                </a:solidFill>
                <a:latin typeface="Times New Roman" panose="02020603050405020304"/>
              </a:rPr>
              <a:t>neural networks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are massively parallel interconnected networks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of simple (usually adaptive) elements and their hierarchical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organizations which are intended to interact with the objects of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the real world in the same way as biological nervous systems do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56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/>
              </a:rPr>
              <a:t>[T. Kohonen, NN88]</a:t>
            </a:r>
            <a:endParaRPr lang="zh-CN" altLang="en-US">
              <a:solidFill>
                <a:srgbClr val="80000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022" y="2948815"/>
            <a:ext cx="19724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M-P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神经元模型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8833" y="3025396"/>
            <a:ext cx="238526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C00000"/>
                </a:solidFill>
                <a:latin typeface="Times New Roman" panose="02020603050405020304"/>
              </a:rPr>
              <a:t>[McCulloch and Pitts,  1943]</a:t>
            </a:r>
            <a:endParaRPr lang="zh-CN" altLang="en-US" sz="1595">
              <a:solidFill>
                <a:srgbClr val="C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8493" y="3397000"/>
            <a:ext cx="1846659" cy="26417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z="1800" smtClean="0">
                <a:solidFill>
                  <a:srgbClr val="000000"/>
                </a:solidFill>
                <a:latin typeface="幼圆"/>
              </a:rPr>
              <a:t>神经网络是一个很</a:t>
            </a:r>
            <a:endParaRPr lang="zh-CN" altLang="en-US" sz="18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16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大的学科，本课程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16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仅讨论它与机器学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10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习的交集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20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/>
              </a:rPr>
              <a:t>神经网络学得的</a:t>
            </a:r>
            <a:endParaRPr lang="zh-CN" altLang="en-US" sz="2005" smtClean="0">
              <a:solidFill>
                <a:srgbClr val="0000FF"/>
              </a:solidFill>
              <a:latin typeface="幼圆"/>
            </a:endParaRPr>
          </a:p>
          <a:p>
            <a:pPr>
              <a:lnSpc>
                <a:spcPts val="2880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/>
              </a:rPr>
              <a:t>知识蕴含在连接</a:t>
            </a:r>
            <a:endParaRPr lang="zh-CN" altLang="en-US" sz="2005" smtClean="0">
              <a:solidFill>
                <a:srgbClr val="0000FF"/>
              </a:solidFill>
              <a:latin typeface="幼圆"/>
            </a:endParaRPr>
          </a:p>
          <a:p>
            <a:pPr>
              <a:lnSpc>
                <a:spcPts val="2880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/>
              </a:rPr>
              <a:t>权与阈值中</a:t>
            </a:r>
            <a:endParaRPr lang="zh-CN" altLang="en-US" sz="2005">
              <a:solidFill>
                <a:srgbClr val="0000FF"/>
              </a:solidFill>
              <a:latin typeface="幼圆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6" y="214290"/>
            <a:ext cx="2143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神经网络</a:t>
            </a:r>
            <a:r>
              <a:rPr lang="zh-CN" altLang="en-US" smtClean="0">
                <a:solidFill>
                  <a:srgbClr val="0000FF"/>
                </a:solidFill>
              </a:rPr>
              <a:t>是</a:t>
            </a:r>
            <a:r>
              <a:rPr lang="zh-CN" altLang="en-US" smtClean="0"/>
              <a:t>一个具有适应性的简单单元组成的广泛并行互联的</a:t>
            </a:r>
            <a:r>
              <a:rPr lang="zh-CN" altLang="en-US" smtClean="0">
                <a:solidFill>
                  <a:srgbClr val="0000FF"/>
                </a:solidFill>
              </a:rPr>
              <a:t>网络</a:t>
            </a:r>
            <a:r>
              <a:rPr lang="zh-CN" altLang="en-US" smtClean="0"/>
              <a:t>，它的组织能够模拟生物神经系统对真实世界物体所作出的交互反应。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D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57800" y="1574800"/>
            <a:ext cx="3771900" cy="3441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06577"/>
            <a:ext cx="218168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SOM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神经网络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155443"/>
            <a:ext cx="576843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SOM: Self-Organizing </a:t>
            </a:r>
            <a:r>
              <a:rPr lang="en-US" altLang="zh-CN" sz="2005" smtClean="0">
                <a:solidFill>
                  <a:srgbClr val="A6A6A6"/>
                </a:solidFill>
                <a:latin typeface="Times New Roman" panose="02020603050405020304"/>
              </a:rPr>
              <a:t>feature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Map (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自组织特征映射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195" y="1786916"/>
            <a:ext cx="303929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竞争型的</a:t>
            </a:r>
            <a:r>
              <a:rPr lang="zh-CN" altLang="en-US" sz="2005" smtClean="0">
                <a:solidFill>
                  <a:srgbClr val="C00000"/>
                </a:solidFill>
                <a:latin typeface="幼圆"/>
              </a:rPr>
              <a:t>无监督神经网络</a:t>
            </a:r>
            <a:endParaRPr lang="zh-CN" altLang="en-US" sz="2005">
              <a:solidFill>
                <a:srgbClr val="C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195" y="2295395"/>
            <a:ext cx="4655121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将高维数据映射到低维空间（通常为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95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维）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高维空间中相似的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样本点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映射到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707" y="2952079"/>
            <a:ext cx="282128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网络输出层中邻近神经元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195" y="3464100"/>
            <a:ext cx="329577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每个神经元拥有一个权向量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195" y="4005120"/>
            <a:ext cx="457817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目标：为每个输出层神经元找到合适的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707" y="4323933"/>
            <a:ext cx="256480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权向量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以保持拓扑结构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093" y="4993100"/>
            <a:ext cx="769441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训练：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93" y="5429196"/>
            <a:ext cx="8681864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网络接收输入样本后，将会确定输出层的“获胜”神经元（“胜者通吃”）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获胜神经元的权向量将向当前输入样本移动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637587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857760"/>
            <a:ext cx="869473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17" y="-24"/>
            <a:ext cx="878046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E5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3500" y="4356100"/>
            <a:ext cx="6819900" cy="1981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级联相关网络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155443"/>
            <a:ext cx="384239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CC: Cascade-Correlation (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级联相关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873" y="1820453"/>
            <a:ext cx="776494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2195" smtClean="0">
                <a:solidFill>
                  <a:srgbClr val="0000FF"/>
                </a:solidFill>
                <a:latin typeface="幼圆"/>
              </a:rPr>
              <a:t>构造性神经网络：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将网络的结构也当做学习的目标之一， 希望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5533" y="2155733"/>
            <a:ext cx="4796185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在训练过程中找到适合数据的网络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结构</a:t>
            </a:r>
            <a:endParaRPr lang="zh-CN" altLang="en-US" sz="2195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873" y="2746978"/>
            <a:ext cx="769441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训练：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873" y="3106976"/>
            <a:ext cx="329577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开始时只有输入层和输出层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873" y="3462525"/>
            <a:ext cx="6084999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级联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新的隐层结点逐渐加入，从而创建起层级结构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相关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最大化新结点的输出与网络误差之间的相关性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61413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25A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0" y="2959100"/>
            <a:ext cx="2565400" cy="32639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5650" y="1156078"/>
            <a:ext cx="587391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195" smtClean="0">
                <a:solidFill>
                  <a:srgbClr val="0000FF"/>
                </a:solidFill>
                <a:latin typeface="幼圆"/>
              </a:rPr>
              <a:t>递归神经网络：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Recurrent NN,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亦称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Recursive NN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06577"/>
            <a:ext cx="1596591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Elman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网络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873" y="1820542"/>
            <a:ext cx="7784182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网络中可以有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环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形结构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可让使一些神经元的输出反馈回来作为输入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5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t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时刻网络的输出状态：由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t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时刻的输入状态和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t</a:t>
            </a:r>
            <a:r>
              <a:rPr lang="en-US" altLang="zh-CN" sz="2005" smtClean="0">
                <a:solidFill>
                  <a:srgbClr val="000000"/>
                </a:solidFill>
                <a:latin typeface="Palatino Linotype" panose="02040502050505030304"/>
              </a:rPr>
              <a:t>-1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时刻的网络状态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690" y="2629626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共同决定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873" y="3359094"/>
            <a:ext cx="5091137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Elman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网络是最常用的递归神经网络之一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1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结构与前馈神经网络很相似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但隐层神经元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078" y="4168866"/>
            <a:ext cx="205184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的输出被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反馈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回来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873" y="4578982"/>
            <a:ext cx="290945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使用推广的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算法训练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873" y="5454167"/>
            <a:ext cx="4897174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目前在自然语言处理等领域常用的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LSTM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网络，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8873" y="5770778"/>
            <a:ext cx="323165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是一种复杂得多的递归神经网络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77B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165600"/>
            <a:ext cx="2946400" cy="2057400"/>
          </a:xfrm>
          <a:prstGeom prst="rect">
            <a:avLst/>
          </a:prstGeom>
        </p:spPr>
      </p:pic>
      <p:pic>
        <p:nvPicPr>
          <p:cNvPr id="3" name="图片 2" descr="ws_A78B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4025900"/>
            <a:ext cx="5524500" cy="2247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深度学习的兴起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275" y="1226695"/>
            <a:ext cx="6008889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lang="en-US" altLang="zh-CN" sz="2195" smtClean="0">
                <a:solidFill>
                  <a:srgbClr val="0000FF"/>
                </a:solidFill>
                <a:latin typeface="Times New Roman" panose="02020603050405020304"/>
              </a:rPr>
              <a:t>•  2006</a:t>
            </a:r>
            <a:r>
              <a:rPr lang="zh-CN" altLang="en-US" sz="2195" smtClean="0">
                <a:solidFill>
                  <a:srgbClr val="0000FF"/>
                </a:solidFill>
                <a:latin typeface="幼圆"/>
              </a:rPr>
              <a:t>年 </a:t>
            </a:r>
            <a:r>
              <a:rPr lang="en-US" altLang="zh-CN" sz="2195" smtClean="0">
                <a:solidFill>
                  <a:srgbClr val="0000FF"/>
                </a:solidFill>
                <a:latin typeface="Times New Roman" panose="02020603050405020304"/>
              </a:rPr>
              <a:t>, Hinton</a:t>
            </a:r>
            <a:r>
              <a:rPr lang="zh-CN" altLang="en-US" sz="2195" smtClean="0">
                <a:solidFill>
                  <a:srgbClr val="0000FF"/>
                </a:solidFill>
                <a:latin typeface="幼圆"/>
              </a:rPr>
              <a:t>发表了深度学习的 </a:t>
            </a:r>
            <a:r>
              <a:rPr lang="en-US" altLang="zh-CN" sz="2195" smtClean="0">
                <a:solidFill>
                  <a:srgbClr val="0000FF"/>
                </a:solidFill>
                <a:latin typeface="Times New Roman" panose="02020603050405020304"/>
              </a:rPr>
              <a:t>Nature </a:t>
            </a:r>
            <a:r>
              <a:rPr lang="zh-CN" altLang="en-US" sz="2195" smtClean="0">
                <a:solidFill>
                  <a:srgbClr val="0000FF"/>
                </a:solidFill>
                <a:latin typeface="幼圆"/>
              </a:rPr>
              <a:t>文章</a:t>
            </a:r>
            <a:endParaRPr lang="zh-CN" altLang="en-US" sz="2195">
              <a:solidFill>
                <a:srgbClr val="0000FF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3275" y="1790269"/>
            <a:ext cx="799257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•  2012</a:t>
            </a:r>
            <a:r>
              <a:rPr lang="zh-CN" altLang="en-US" sz="2200" smtClean="0">
                <a:solidFill>
                  <a:srgbClr val="FF0000"/>
                </a:solidFill>
                <a:latin typeface="幼圆"/>
              </a:rPr>
              <a:t>年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, Hinton </a:t>
            </a:r>
            <a:r>
              <a:rPr lang="zh-CN" altLang="en-US" sz="2200" smtClean="0">
                <a:solidFill>
                  <a:srgbClr val="FF0000"/>
                </a:solidFill>
                <a:latin typeface="幼圆"/>
              </a:rPr>
              <a:t>组参加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ImageNet </a:t>
            </a:r>
            <a:r>
              <a:rPr lang="zh-CN" altLang="en-US" sz="2200" smtClean="0">
                <a:solidFill>
                  <a:srgbClr val="FF0000"/>
                </a:solidFill>
                <a:latin typeface="幼圆"/>
              </a:rPr>
              <a:t>竞赛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, </a:t>
            </a:r>
            <a:r>
              <a:rPr lang="zh-CN" altLang="en-US" sz="2200" smtClean="0">
                <a:solidFill>
                  <a:srgbClr val="FF0000"/>
                </a:solidFill>
                <a:latin typeface="幼圆"/>
              </a:rPr>
              <a:t>使用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CNN </a:t>
            </a:r>
            <a:r>
              <a:rPr lang="zh-CN" altLang="en-US" sz="2200" smtClean="0">
                <a:solidFill>
                  <a:srgbClr val="FF0000"/>
                </a:solidFill>
                <a:latin typeface="幼圆"/>
              </a:rPr>
              <a:t>模型以超过</a:t>
            </a:r>
            <a:endParaRPr lang="zh-CN" altLang="en-US" sz="2200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787" y="2126109"/>
            <a:ext cx="572592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第二名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10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个百分点的成绩夺得当年竞赛的冠军</a:t>
            </a:r>
            <a:endParaRPr lang="zh-CN" altLang="en-US" sz="2195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275" y="2727022"/>
            <a:ext cx="84221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5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伴随云计算、大数据时代的到来，计算能力的大幅提升，使得深度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787" y="3086008"/>
            <a:ext cx="8181727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学习模型在计算机视觉、自然语言处理、语音识别等众多领域都取</a:t>
            </a: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57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得了较大的成功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C3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700" y="3403600"/>
            <a:ext cx="8178800" cy="267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6651373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最常用的深度学习模型：卷积神经网络</a:t>
            </a: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CNN: Convolutional NN </a:t>
            </a: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[LeCun and Bengio,  1995; LeCun et al. ,  1998]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921672"/>
            <a:ext cx="195887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/>
              </a:rPr>
              <a:t>每个卷积层包含多个</a:t>
            </a:r>
            <a:endParaRPr lang="zh-CN" altLang="en-US" sz="1595" smtClean="0">
              <a:solidFill>
                <a:srgbClr val="C30D23"/>
              </a:solidFill>
              <a:latin typeface="幼圆"/>
            </a:endParaRPr>
          </a:p>
          <a:p>
            <a:pPr>
              <a:lnSpc>
                <a:spcPts val="196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/>
              </a:rPr>
              <a:t>特征映射 </a:t>
            </a:r>
            <a:r>
              <a:rPr lang="en-US" altLang="zh-CN" sz="1595" smtClean="0">
                <a:solidFill>
                  <a:srgbClr val="C30D23"/>
                </a:solidFill>
                <a:latin typeface="Times New Roman" panose="02020603050405020304"/>
              </a:rPr>
              <a:t>, </a:t>
            </a:r>
            <a:r>
              <a:rPr lang="zh-CN" altLang="en-US" sz="1595" smtClean="0">
                <a:solidFill>
                  <a:srgbClr val="C30D23"/>
                </a:solidFill>
                <a:latin typeface="幼圆"/>
              </a:rPr>
              <a:t>每个特征</a:t>
            </a:r>
            <a:endParaRPr lang="zh-CN" altLang="en-US" sz="1595" smtClean="0">
              <a:solidFill>
                <a:srgbClr val="C30D23"/>
              </a:solidFill>
              <a:latin typeface="幼圆"/>
            </a:endParaRPr>
          </a:p>
          <a:p>
            <a:pPr>
              <a:lnSpc>
                <a:spcPts val="187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/>
              </a:rPr>
              <a:t>映射是一个由多个神</a:t>
            </a:r>
            <a:endParaRPr lang="zh-CN" altLang="en-US" sz="1595" smtClean="0">
              <a:solidFill>
                <a:srgbClr val="C30D23"/>
              </a:solidFill>
              <a:latin typeface="幼圆"/>
            </a:endParaRPr>
          </a:p>
          <a:p>
            <a:pPr>
              <a:lnSpc>
                <a:spcPts val="196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/>
              </a:rPr>
              <a:t>经元构成的“平面” </a:t>
            </a:r>
            <a:r>
              <a:rPr lang="en-US" altLang="zh-CN" sz="1595" smtClean="0">
                <a:solidFill>
                  <a:srgbClr val="C30D23"/>
                </a:solidFill>
                <a:latin typeface="Times New Roman" panose="02020603050405020304"/>
              </a:rPr>
              <a:t>,</a:t>
            </a:r>
            <a:endParaRPr lang="en-US" altLang="zh-CN" sz="1595" smtClean="0">
              <a:solidFill>
                <a:srgbClr val="C30D23"/>
              </a:solidFill>
              <a:latin typeface="Times New Roman" panose="02020603050405020304"/>
            </a:endParaRPr>
          </a:p>
          <a:p>
            <a:pPr>
              <a:lnSpc>
                <a:spcPts val="187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/>
              </a:rPr>
              <a:t>通过一种卷积滤波器</a:t>
            </a:r>
            <a:endParaRPr lang="zh-CN" altLang="en-US" sz="1595" smtClean="0">
              <a:solidFill>
                <a:srgbClr val="C30D23"/>
              </a:solidFill>
              <a:latin typeface="幼圆"/>
            </a:endParaRPr>
          </a:p>
          <a:p>
            <a:pPr>
              <a:lnSpc>
                <a:spcPts val="1860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/>
              </a:rPr>
              <a:t>提取输入的一种特征</a:t>
            </a:r>
            <a:endParaRPr lang="zh-CN" altLang="en-US" sz="1595">
              <a:solidFill>
                <a:srgbClr val="C30D23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5423" y="1974847"/>
            <a:ext cx="2369238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595" smtClean="0">
                <a:solidFill>
                  <a:srgbClr val="0070C0"/>
                </a:solidFill>
                <a:latin typeface="幼圆"/>
              </a:rPr>
              <a:t>采样层亦称“汇合 </a:t>
            </a:r>
            <a:r>
              <a:rPr lang="en-US" altLang="zh-CN" sz="1405" smtClean="0">
                <a:solidFill>
                  <a:srgbClr val="0070C0"/>
                </a:solidFill>
                <a:latin typeface="Times New Roman" panose="02020603050405020304"/>
              </a:rPr>
              <a:t>(pooling)</a:t>
            </a:r>
            <a:endParaRPr lang="en-US" altLang="zh-CN" sz="1405" smtClean="0">
              <a:solidFill>
                <a:srgbClr val="0070C0"/>
              </a:solidFill>
              <a:latin typeface="Times New Roman" panose="02020603050405020304"/>
            </a:endParaRPr>
          </a:p>
          <a:p>
            <a:pPr>
              <a:lnSpc>
                <a:spcPts val="1925"/>
              </a:lnSpc>
            </a:pPr>
            <a:r>
              <a:rPr lang="zh-CN" altLang="en-US" sz="1600" smtClean="0">
                <a:solidFill>
                  <a:srgbClr val="0070C0"/>
                </a:solidFill>
                <a:latin typeface="幼圆"/>
              </a:rPr>
              <a:t>层” </a:t>
            </a:r>
            <a:r>
              <a:rPr lang="en-US" altLang="zh-CN" sz="1600" smtClean="0">
                <a:solidFill>
                  <a:srgbClr val="0070C0"/>
                </a:solidFill>
                <a:latin typeface="Times New Roman" panose="02020603050405020304"/>
              </a:rPr>
              <a:t>, </a:t>
            </a:r>
            <a:r>
              <a:rPr lang="zh-CN" altLang="en-US" sz="1600" smtClean="0">
                <a:solidFill>
                  <a:srgbClr val="0070C0"/>
                </a:solidFill>
                <a:latin typeface="幼圆"/>
              </a:rPr>
              <a:t>其作用是基于局部</a:t>
            </a:r>
            <a:endParaRPr lang="zh-CN" altLang="en-US" sz="1600" smtClean="0">
              <a:solidFill>
                <a:srgbClr val="0070C0"/>
              </a:solidFill>
              <a:latin typeface="幼圆"/>
            </a:endParaRPr>
          </a:p>
          <a:p>
            <a:pPr>
              <a:lnSpc>
                <a:spcPts val="1920"/>
              </a:lnSpc>
            </a:pPr>
            <a:r>
              <a:rPr lang="zh-CN" altLang="en-US" sz="1595" smtClean="0">
                <a:solidFill>
                  <a:srgbClr val="0070C0"/>
                </a:solidFill>
                <a:latin typeface="幼圆"/>
              </a:rPr>
              <a:t>相关性原理进行亚采样 </a:t>
            </a:r>
            <a:r>
              <a:rPr lang="en-US" altLang="zh-CN" sz="1595" smtClean="0">
                <a:solidFill>
                  <a:srgbClr val="0070C0"/>
                </a:solidFill>
                <a:latin typeface="Times New Roman" panose="02020603050405020304"/>
              </a:rPr>
              <a:t>,</a:t>
            </a:r>
            <a:endParaRPr lang="en-US" altLang="zh-CN" sz="1595" smtClean="0">
              <a:solidFill>
                <a:srgbClr val="0070C0"/>
              </a:solidFill>
              <a:latin typeface="Times New Roman" panose="02020603050405020304"/>
            </a:endParaRPr>
          </a:p>
          <a:p>
            <a:pPr>
              <a:lnSpc>
                <a:spcPts val="1875"/>
              </a:lnSpc>
            </a:pPr>
            <a:r>
              <a:rPr lang="zh-CN" altLang="en-US" sz="1595" smtClean="0">
                <a:solidFill>
                  <a:srgbClr val="0070C0"/>
                </a:solidFill>
                <a:latin typeface="幼圆"/>
              </a:rPr>
              <a:t>从而在减少数据量的同时</a:t>
            </a:r>
            <a:endParaRPr lang="zh-CN" altLang="en-US" sz="1595" smtClean="0">
              <a:solidFill>
                <a:srgbClr val="0070C0"/>
              </a:solidFill>
              <a:latin typeface="幼圆"/>
            </a:endParaRPr>
          </a:p>
          <a:p>
            <a:pPr>
              <a:lnSpc>
                <a:spcPts val="1860"/>
              </a:lnSpc>
            </a:pPr>
            <a:r>
              <a:rPr lang="zh-CN" altLang="en-US" sz="1595" smtClean="0">
                <a:solidFill>
                  <a:srgbClr val="0070C0"/>
                </a:solidFill>
                <a:latin typeface="幼圆"/>
              </a:rPr>
              <a:t>保留有用信息</a:t>
            </a:r>
            <a:endParaRPr lang="zh-CN" altLang="en-US" sz="1595">
              <a:solidFill>
                <a:srgbClr val="0070C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950" y="2659923"/>
            <a:ext cx="1641475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lang="zh-CN" altLang="en-US" sz="1595" smtClean="0">
                <a:solidFill>
                  <a:srgbClr val="7F7F7F"/>
                </a:solidFill>
                <a:latin typeface="幼圆"/>
              </a:rPr>
              <a:t>连接层就是传统神</a:t>
            </a:r>
            <a:endParaRPr lang="zh-CN" altLang="en-US" sz="1595" smtClean="0">
              <a:solidFill>
                <a:srgbClr val="7F7F7F"/>
              </a:solidFill>
              <a:latin typeface="幼圆"/>
            </a:endParaRPr>
          </a:p>
          <a:p>
            <a:pPr>
              <a:lnSpc>
                <a:spcPts val="1920"/>
              </a:lnSpc>
            </a:pPr>
            <a:r>
              <a:rPr lang="zh-CN" altLang="en-US" sz="1595" smtClean="0">
                <a:solidFill>
                  <a:srgbClr val="7F7F7F"/>
                </a:solidFill>
                <a:latin typeface="幼圆"/>
              </a:rPr>
              <a:t>经网络对隐层与输</a:t>
            </a:r>
            <a:endParaRPr lang="zh-CN" altLang="en-US" sz="1595" smtClean="0">
              <a:solidFill>
                <a:srgbClr val="7F7F7F"/>
              </a:solidFill>
              <a:latin typeface="幼圆"/>
            </a:endParaRPr>
          </a:p>
          <a:p>
            <a:pPr>
              <a:lnSpc>
                <a:spcPts val="1860"/>
              </a:lnSpc>
            </a:pPr>
            <a:r>
              <a:rPr lang="zh-CN" altLang="en-US" sz="1595" smtClean="0">
                <a:solidFill>
                  <a:srgbClr val="7F7F7F"/>
                </a:solidFill>
                <a:latin typeface="幼圆"/>
              </a:rPr>
              <a:t>出层的全连接</a:t>
            </a:r>
            <a:endParaRPr lang="zh-CN" altLang="en-US" sz="1595">
              <a:solidFill>
                <a:srgbClr val="7F7F7F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34340" y="2029967"/>
            <a:ext cx="4808220" cy="1661162"/>
          </a:xfrm>
          <a:custGeom>
            <a:avLst/>
            <a:gdLst/>
            <a:ahLst/>
            <a:cxnLst/>
            <a:rect l="0" t="0" r="0" b="0"/>
            <a:pathLst>
              <a:path w="4808220" h="1661162">
                <a:moveTo>
                  <a:pt x="0" y="1661161"/>
                </a:moveTo>
                <a:lnTo>
                  <a:pt x="4808219" y="1661161"/>
                </a:lnTo>
                <a:lnTo>
                  <a:pt x="48082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9580" y="4087367"/>
            <a:ext cx="4808221" cy="2124457"/>
          </a:xfrm>
          <a:custGeom>
            <a:avLst/>
            <a:gdLst/>
            <a:ahLst/>
            <a:cxnLst/>
            <a:rect l="0" t="0" r="0" b="0"/>
            <a:pathLst>
              <a:path w="4808221" h="2124457">
                <a:moveTo>
                  <a:pt x="0" y="2124456"/>
                </a:moveTo>
                <a:lnTo>
                  <a:pt x="4808220" y="2124456"/>
                </a:lnTo>
                <a:lnTo>
                  <a:pt x="4808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8596" y="214290"/>
            <a:ext cx="7813036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深度学习</a:t>
            </a: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65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典型的深度学习模型就是很深层的神经网络</a:t>
            </a: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55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005" smtClean="0">
                <a:solidFill>
                  <a:srgbClr val="00B050"/>
                </a:solidFill>
                <a:latin typeface="幼圆"/>
              </a:rPr>
              <a:t>（例如微软研究院</a:t>
            </a:r>
            <a:r>
              <a:rPr lang="en-US" altLang="zh-CN" sz="2005" smtClean="0">
                <a:solidFill>
                  <a:srgbClr val="00B050"/>
                </a:solidFill>
                <a:latin typeface="Times New Roman" panose="02020603050405020304"/>
              </a:rPr>
              <a:t>2015</a:t>
            </a:r>
            <a:r>
              <a:rPr lang="zh-CN" altLang="en-US" sz="2005" smtClean="0">
                <a:solidFill>
                  <a:srgbClr val="00B050"/>
                </a:solidFill>
                <a:latin typeface="幼圆"/>
              </a:rPr>
              <a:t>年在</a:t>
            </a:r>
            <a:r>
              <a:rPr lang="en-US" altLang="zh-CN" sz="2005" smtClean="0">
                <a:solidFill>
                  <a:srgbClr val="00B050"/>
                </a:solidFill>
                <a:latin typeface="Times New Roman" panose="02020603050405020304"/>
              </a:rPr>
              <a:t>ImageNet</a:t>
            </a:r>
            <a:r>
              <a:rPr lang="zh-CN" altLang="en-US" sz="2005" smtClean="0">
                <a:solidFill>
                  <a:srgbClr val="00B050"/>
                </a:solidFill>
                <a:latin typeface="幼圆"/>
              </a:rPr>
              <a:t>竞赛获胜使用 </a:t>
            </a:r>
            <a:r>
              <a:rPr lang="en-US" altLang="zh-CN" sz="2005" smtClean="0">
                <a:solidFill>
                  <a:srgbClr val="00B050"/>
                </a:solidFill>
                <a:latin typeface="Times New Roman" panose="02020603050405020304"/>
              </a:rPr>
              <a:t>152</a:t>
            </a:r>
            <a:r>
              <a:rPr lang="zh-CN" altLang="en-US" sz="2005" smtClean="0">
                <a:solidFill>
                  <a:srgbClr val="00B050"/>
                </a:solidFill>
                <a:latin typeface="幼圆"/>
              </a:rPr>
              <a:t>层网络）</a:t>
            </a:r>
            <a:endParaRPr lang="zh-CN" altLang="en-US" sz="2005">
              <a:solidFill>
                <a:srgbClr val="00B05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1094" y="2247737"/>
            <a:ext cx="3462486" cy="36420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增加隐层数目比增加隐层神经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4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元数目更有效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1800" smtClean="0">
                <a:solidFill>
                  <a:srgbClr val="000000"/>
                </a:solidFill>
                <a:latin typeface="幼圆"/>
              </a:rPr>
              <a:t>不仅增加了拥有激活函数的神经元</a:t>
            </a:r>
            <a:endParaRPr lang="zh-CN" altLang="en-US" sz="18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2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数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还增加了激活函数嵌套的层数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6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误差梯度在多隐层内传播时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,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1800" smtClean="0">
                <a:solidFill>
                  <a:srgbClr val="000000"/>
                </a:solidFill>
                <a:latin typeface="幼圆"/>
              </a:rPr>
              <a:t>往往会</a:t>
            </a:r>
            <a:r>
              <a:rPr lang="zh-CN" altLang="en-US" sz="1800" smtClean="0">
                <a:solidFill>
                  <a:srgbClr val="FF0000"/>
                </a:solidFill>
                <a:latin typeface="幼圆"/>
              </a:rPr>
              <a:t>发散</a:t>
            </a:r>
            <a:r>
              <a:rPr lang="zh-CN" altLang="en-US" sz="1800" smtClean="0">
                <a:solidFill>
                  <a:srgbClr val="000000"/>
                </a:solidFill>
                <a:latin typeface="幼圆"/>
              </a:rPr>
              <a:t>而不能收敛到稳定</a:t>
            </a:r>
            <a:endParaRPr lang="zh-CN" altLang="en-US" sz="18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1800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状态，因此，难以直接用经典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2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算法训练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508" y="2234285"/>
            <a:ext cx="5039841" cy="37830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提升模型复杂度 </a:t>
            </a:r>
            <a:r>
              <a:rPr lang="zh-CN" altLang="en-US" sz="2195" smtClean="0">
                <a:solidFill>
                  <a:srgbClr val="FF0000"/>
                </a:solidFill>
                <a:latin typeface="Wingdings" panose="05000000000000000000"/>
              </a:rPr>
              <a:t> 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提升学习能力</a:t>
            </a:r>
            <a:endParaRPr lang="zh-CN" altLang="en-US" sz="2195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5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9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5" smtClean="0">
                <a:solidFill>
                  <a:srgbClr val="A6A6A6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A6A6A6"/>
                </a:solidFill>
                <a:latin typeface="幼圆"/>
              </a:rPr>
              <a:t>增加隐层神经元数目 </a:t>
            </a:r>
            <a:r>
              <a:rPr lang="en-US" altLang="zh-CN" sz="2195" smtClean="0">
                <a:solidFill>
                  <a:srgbClr val="A6A6A6"/>
                </a:solidFill>
                <a:latin typeface="Times New Roman" panose="02020603050405020304"/>
              </a:rPr>
              <a:t>(</a:t>
            </a:r>
            <a:r>
              <a:rPr lang="zh-CN" altLang="en-US" sz="2195" smtClean="0">
                <a:solidFill>
                  <a:srgbClr val="A6A6A6"/>
                </a:solidFill>
                <a:latin typeface="幼圆"/>
              </a:rPr>
              <a:t>模型宽度 </a:t>
            </a:r>
            <a:r>
              <a:rPr lang="en-US" altLang="zh-CN" sz="2195" smtClean="0">
                <a:solidFill>
                  <a:srgbClr val="A6A6A6"/>
                </a:solidFill>
                <a:latin typeface="Times New Roman" panose="02020603050405020304"/>
              </a:rPr>
              <a:t>)</a:t>
            </a:r>
            <a:endParaRPr lang="en-US" altLang="zh-CN" sz="2195" smtClean="0">
              <a:solidFill>
                <a:srgbClr val="A6A6A6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A6A6A6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增加隐层数目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模型深度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47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5" smtClean="0">
                <a:solidFill>
                  <a:srgbClr val="0000FF"/>
                </a:solidFill>
                <a:latin typeface="幼圆"/>
              </a:rPr>
              <a:t>提升模型复杂度 </a:t>
            </a:r>
            <a:r>
              <a:rPr lang="zh-CN" altLang="en-US" sz="2195" smtClean="0">
                <a:solidFill>
                  <a:srgbClr val="0000FF"/>
                </a:solidFill>
                <a:latin typeface="Wingdings" panose="05000000000000000000"/>
              </a:rPr>
              <a:t> </a:t>
            </a:r>
            <a:r>
              <a:rPr lang="zh-CN" altLang="en-US" sz="2195" smtClean="0">
                <a:solidFill>
                  <a:srgbClr val="0000FF"/>
                </a:solidFill>
                <a:latin typeface="幼圆"/>
              </a:rPr>
              <a:t>增加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过</a:t>
            </a:r>
            <a:r>
              <a:rPr lang="zh-CN" altLang="en-US" sz="2195" smtClean="0">
                <a:solidFill>
                  <a:srgbClr val="0000FF"/>
                </a:solidFill>
                <a:latin typeface="幼圆"/>
              </a:rPr>
              <a:t>拟合风险；</a:t>
            </a:r>
            <a:endParaRPr lang="zh-CN" altLang="en-US" sz="2195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5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3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5" smtClean="0">
                <a:solidFill>
                  <a:srgbClr val="0000FF"/>
                </a:solidFill>
                <a:latin typeface="幼圆"/>
              </a:rPr>
              <a:t>	 增加训练难度</a:t>
            </a:r>
            <a:endParaRPr lang="zh-CN" altLang="en-US" sz="2195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5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9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过拟合风险：使用大量训练数据</a:t>
            </a: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训练困难：使用若干启发式诀窍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528664" y="6007829"/>
            <a:ext cx="2020407" cy="1"/>
          </a:xfrm>
          <a:custGeom>
            <a:avLst/>
            <a:gdLst/>
            <a:ahLst/>
            <a:cxnLst/>
            <a:rect l="0" t="0" r="0" b="0"/>
            <a:pathLst>
              <a:path w="2020407" h="1">
                <a:moveTo>
                  <a:pt x="0" y="0"/>
                </a:moveTo>
                <a:lnTo>
                  <a:pt x="202040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73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48200" y="63500"/>
            <a:ext cx="4495800" cy="1447800"/>
          </a:xfrm>
          <a:prstGeom prst="rect">
            <a:avLst/>
          </a:prstGeom>
        </p:spPr>
      </p:pic>
      <p:pic>
        <p:nvPicPr>
          <p:cNvPr id="4" name="图片 3" descr="ws_B74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1800" y="5702300"/>
            <a:ext cx="2044700" cy="304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33918"/>
            <a:ext cx="2962349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1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常用诀窍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(tricks)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72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预 训 练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+ 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微 调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037" y="1554096"/>
            <a:ext cx="792204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预训练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监督逐层训练，每次训练一层隐结点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微调：预训练全部完成后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对全网络进行微调训练，通常使用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460"/>
              </a:lnSpc>
            </a:pP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可视为将大量参数分组，对每组先找到较好的局部配置，再全局寻优</a:t>
            </a:r>
            <a:endParaRPr lang="zh-CN" altLang="en-US" sz="2005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085" y="3021454"/>
            <a:ext cx="3892091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权共享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(weight-sharing)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2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一组神经元使用相同的连接权值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1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Dropout</a:t>
            </a:r>
            <a:endParaRPr lang="zh-CN" altLang="en-US" sz="21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438" y="4582284"/>
            <a:ext cx="845584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在每轮训练时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随机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选择一些隐结点令其权重不被更新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下一轮可能被更新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1040" y="3211072"/>
            <a:ext cx="3717364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0" smtClean="0">
                <a:solidFill>
                  <a:srgbClr val="FF0000"/>
                </a:solidFill>
                <a:latin typeface="幼圆"/>
              </a:rPr>
              <a:t>减少需优化的参数</a:t>
            </a:r>
            <a:endParaRPr lang="zh-CN" altLang="en-US" sz="1800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35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0" smtClean="0">
                <a:solidFill>
                  <a:srgbClr val="FF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可能：降低 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/>
              </a:rPr>
              <a:t>Rademacher 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复杂度</a:t>
            </a:r>
            <a:endParaRPr lang="zh-CN" altLang="en-US">
              <a:solidFill>
                <a:srgbClr val="0000FF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208" y="5216781"/>
            <a:ext cx="3521798" cy="3253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ReLU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(Rectified Linear Units)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5208" y="5731862"/>
            <a:ext cx="47881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将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Sigmoid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激活函数修改为修正线性函数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6715" y="5297678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求导容易；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可能：缓解梯度消失现象</a:t>
            </a:r>
            <a:endParaRPr lang="zh-CN" altLang="en-US">
              <a:solidFill>
                <a:srgbClr val="0000FF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095" y="555081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绝大部分诀窍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并非“新技术”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E10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35496" y="4989"/>
            <a:ext cx="9144000" cy="6858000"/>
          </a:xfrm>
          <a:prstGeom prst="rect">
            <a:avLst/>
          </a:prstGeom>
        </p:spPr>
      </p:pic>
      <p:pic>
        <p:nvPicPr>
          <p:cNvPr id="3" name="图片 2" descr="ws_BE2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100" y="1524000"/>
            <a:ext cx="2171700" cy="1435100"/>
          </a:xfrm>
          <a:prstGeom prst="rect">
            <a:avLst/>
          </a:prstGeom>
        </p:spPr>
      </p:pic>
      <p:pic>
        <p:nvPicPr>
          <p:cNvPr id="4" name="图片 3" descr="ws_BE21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800" y="3708400"/>
            <a:ext cx="2171700" cy="1435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736900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深度学习最重要的特征： </a:t>
            </a:r>
            <a:r>
              <a:rPr lang="zh-CN" altLang="en-US" sz="2795" smtClean="0">
                <a:solidFill>
                  <a:srgbClr val="FF0000"/>
                </a:solidFill>
                <a:latin typeface="幼圆"/>
              </a:rPr>
              <a:t>表示学习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、</a:t>
            </a:r>
            <a:r>
              <a:rPr lang="zh-CN" altLang="en-US" sz="2795" smtClean="0">
                <a:solidFill>
                  <a:srgbClr val="0000FF"/>
                </a:solidFill>
                <a:latin typeface="幼圆"/>
              </a:rPr>
              <a:t>联合优化</a:t>
            </a:r>
            <a:endParaRPr lang="zh-CN" altLang="en-US" sz="2795">
              <a:solidFill>
                <a:srgbClr val="0000FF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9944" y="1100332"/>
            <a:ext cx="1538883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传统做法：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80305" y="1937389"/>
            <a:ext cx="923330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人工设</a:t>
            </a: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8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计特征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7557" y="1825843"/>
            <a:ext cx="820738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幼圆"/>
              </a:rPr>
              <a:t>学习</a:t>
            </a:r>
            <a:endParaRPr lang="zh-CN" altLang="en-US" sz="32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84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幼圆"/>
              </a:rPr>
              <a:t>分类</a:t>
            </a:r>
            <a:endParaRPr lang="zh-CN" altLang="en-US" sz="32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8048" y="1379095"/>
            <a:ext cx="166911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Feature Engineering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1715" y="3285744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深度学习：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2978" y="4043267"/>
            <a:ext cx="82073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FF0000"/>
                </a:solidFill>
                <a:latin typeface="幼圆"/>
              </a:rPr>
              <a:t>学习</a:t>
            </a:r>
            <a:endParaRPr lang="zh-CN" altLang="en-US" sz="3205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978" y="4517862"/>
            <a:ext cx="820738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FF0000"/>
                </a:solidFill>
                <a:latin typeface="幼圆"/>
              </a:rPr>
              <a:t>特征</a:t>
            </a:r>
            <a:endParaRPr lang="zh-CN" altLang="en-US" sz="3205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66457" y="4029551"/>
            <a:ext cx="82073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幼圆"/>
              </a:rPr>
              <a:t>学习</a:t>
            </a:r>
            <a:endParaRPr lang="zh-CN" altLang="en-US" sz="32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66457" y="4517862"/>
            <a:ext cx="820738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幼圆"/>
              </a:rPr>
              <a:t>分类</a:t>
            </a:r>
            <a:endParaRPr lang="zh-CN" altLang="en-US" sz="32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2933" y="3332228"/>
            <a:ext cx="126977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5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5" smtClean="0">
                <a:solidFill>
                  <a:srgbClr val="FF0000"/>
                </a:solidFill>
                <a:latin typeface="Times New Roman" panose="02020603050405020304"/>
              </a:rPr>
              <a:t>Representation</a:t>
            </a:r>
            <a:endParaRPr lang="en-US" altLang="zh-CN" sz="1595" smtClean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5" smtClean="0">
                <a:solidFill>
                  <a:srgbClr val="FF0000"/>
                </a:solidFill>
                <a:latin typeface="Times New Roman" panose="02020603050405020304"/>
              </a:rPr>
              <a:t>	learning</a:t>
            </a:r>
            <a:endParaRPr lang="zh-CN" altLang="en-US" sz="1595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2120" y="4866044"/>
            <a:ext cx="1224694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35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z="1600" smtClean="0">
                <a:solidFill>
                  <a:srgbClr val="0000FF"/>
                </a:solidFill>
                <a:latin typeface="幼圆"/>
              </a:rPr>
              <a:t>所谓</a:t>
            </a:r>
            <a:endParaRPr lang="zh-CN" altLang="en-US" sz="16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15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zh-CN" altLang="en-US" sz="1600" smtClean="0">
                <a:solidFill>
                  <a:srgbClr val="0000FF"/>
                </a:solidFill>
                <a:latin typeface="幼圆"/>
              </a:rPr>
              <a:t>	</a:t>
            </a: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end-to-end</a:t>
            </a:r>
            <a:endParaRPr lang="en-US" altLang="zh-CN" sz="1595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		Learning</a:t>
            </a:r>
            <a:endParaRPr lang="en-US" altLang="zh-CN" sz="1595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930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(</a:t>
            </a:r>
            <a:r>
              <a:rPr lang="zh-CN" altLang="en-US" sz="1595" smtClean="0">
                <a:solidFill>
                  <a:srgbClr val="0000FF"/>
                </a:solidFill>
                <a:latin typeface="幼圆"/>
              </a:rPr>
              <a:t>并非新东西 </a:t>
            </a: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)</a:t>
            </a:r>
            <a:endParaRPr lang="zh-CN" altLang="en-US" sz="1595">
              <a:solidFill>
                <a:srgbClr val="0000FF"/>
              </a:solidFill>
              <a:latin typeface="Times New Roman" panose="020206030504050203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5285" y="5762085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大数据、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高性能计算设备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016990" y="2069973"/>
            <a:ext cx="4422675" cy="13717"/>
          </a:xfrm>
          <a:custGeom>
            <a:avLst/>
            <a:gdLst/>
            <a:ahLst/>
            <a:cxnLst/>
            <a:rect l="0" t="0" r="0" b="0"/>
            <a:pathLst>
              <a:path w="4422675" h="13717">
                <a:moveTo>
                  <a:pt x="0" y="0"/>
                </a:moveTo>
                <a:lnTo>
                  <a:pt x="1474242" y="0"/>
                </a:lnTo>
                <a:lnTo>
                  <a:pt x="2948457" y="0"/>
                </a:lnTo>
                <a:lnTo>
                  <a:pt x="4422674" y="0"/>
                </a:lnTo>
                <a:lnTo>
                  <a:pt x="4422674" y="13716"/>
                </a:lnTo>
                <a:lnTo>
                  <a:pt x="2948457" y="13716"/>
                </a:lnTo>
                <a:lnTo>
                  <a:pt x="1474242" y="13716"/>
                </a:lnTo>
                <a:lnTo>
                  <a:pt x="0" y="13716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16990" y="3260216"/>
            <a:ext cx="4541546" cy="12194"/>
          </a:xfrm>
          <a:custGeom>
            <a:avLst/>
            <a:gdLst/>
            <a:ahLst/>
            <a:cxnLst/>
            <a:rect l="0" t="0" r="0" b="0"/>
            <a:pathLst>
              <a:path w="4541546" h="12194">
                <a:moveTo>
                  <a:pt x="0" y="0"/>
                </a:moveTo>
                <a:lnTo>
                  <a:pt x="1513865" y="0"/>
                </a:lnTo>
                <a:lnTo>
                  <a:pt x="3027706" y="0"/>
                </a:lnTo>
                <a:lnTo>
                  <a:pt x="4541545" y="0"/>
                </a:lnTo>
                <a:lnTo>
                  <a:pt x="4541545" y="12193"/>
                </a:lnTo>
                <a:lnTo>
                  <a:pt x="3027706" y="12193"/>
                </a:lnTo>
                <a:lnTo>
                  <a:pt x="1513865" y="12193"/>
                </a:lnTo>
                <a:lnTo>
                  <a:pt x="0" y="12193"/>
                </a:lnTo>
                <a:close/>
              </a:path>
            </a:pathLst>
          </a:custGeom>
          <a:solidFill>
            <a:srgbClr val="16754D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16990" y="4448936"/>
            <a:ext cx="2025422" cy="12193"/>
          </a:xfrm>
          <a:custGeom>
            <a:avLst/>
            <a:gdLst/>
            <a:ahLst/>
            <a:cxnLst/>
            <a:rect l="0" t="0" r="0" b="0"/>
            <a:pathLst>
              <a:path w="2025422" h="12193">
                <a:moveTo>
                  <a:pt x="0" y="0"/>
                </a:moveTo>
                <a:lnTo>
                  <a:pt x="1012724" y="0"/>
                </a:lnTo>
                <a:lnTo>
                  <a:pt x="2025421" y="0"/>
                </a:lnTo>
                <a:lnTo>
                  <a:pt x="2025421" y="12192"/>
                </a:lnTo>
                <a:lnTo>
                  <a:pt x="1012724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18541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深度学习常用软件包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917" y="1247266"/>
            <a:ext cx="1232710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CAFFE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16557" y="1323847"/>
            <a:ext cx="4320093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(Berkeley Vision and Learning Center, BVLC)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7117" y="1765810"/>
            <a:ext cx="3591176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80C000"/>
                </a:solidFill>
                <a:latin typeface="Times New Roman" panose="02020603050405020304"/>
              </a:rPr>
              <a:t>http://caffe.berkeleyvision.org/</a:t>
            </a:r>
            <a:endParaRPr lang="zh-CN" altLang="en-US" sz="2195">
              <a:solidFill>
                <a:srgbClr val="80C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917" y="2466720"/>
            <a:ext cx="1880323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MatConvNet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5717" y="2543301"/>
            <a:ext cx="3703193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(Oxford Visual Geometry Group, VGG)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917" y="2983302"/>
            <a:ext cx="4013406" cy="22570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005" smtClean="0">
                <a:solidFill>
                  <a:srgbClr val="16754D"/>
                </a:solidFill>
                <a:latin typeface="Times New Roman" panose="02020603050405020304"/>
              </a:rPr>
              <a:t>http://www.vlfeat.org/matconvnet/</a:t>
            </a:r>
            <a:endParaRPr lang="en-US" altLang="zh-CN" sz="2005" smtClean="0">
              <a:solidFill>
                <a:srgbClr val="16754D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5" smtClean="0">
              <a:solidFill>
                <a:srgbClr val="16754D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5" smtClean="0">
              <a:solidFill>
                <a:srgbClr val="16754D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77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Torch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59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z="2005" smtClean="0">
                <a:solidFill>
                  <a:srgbClr val="80C000"/>
                </a:solidFill>
                <a:latin typeface="Times New Roman" panose="02020603050405020304"/>
              </a:rPr>
              <a:t>http://torch.ch/</a:t>
            </a:r>
            <a:endParaRPr lang="en-US" altLang="zh-CN" sz="2005" smtClean="0">
              <a:solidFill>
                <a:srgbClr val="80C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5" smtClean="0">
              <a:solidFill>
                <a:srgbClr val="80C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5" smtClean="0">
              <a:solidFill>
                <a:srgbClr val="80C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77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… …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8ED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1460500"/>
            <a:ext cx="7874000" cy="4737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54198" y="576836"/>
            <a:ext cx="3743012" cy="576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5"/>
              </a:lnSpc>
            </a:pPr>
            <a:r>
              <a:rPr lang="zh-CN" altLang="en-US" sz="3995" smtClean="0">
                <a:solidFill>
                  <a:srgbClr val="FF0000"/>
                </a:solidFill>
                <a:latin typeface="幼圆"/>
              </a:rPr>
              <a:t>前往第六站 </a:t>
            </a:r>
            <a:r>
              <a:rPr lang="en-US" altLang="zh-CN" sz="3995" b="1" smtClean="0">
                <a:solidFill>
                  <a:srgbClr val="FF0000"/>
                </a:solidFill>
                <a:latin typeface="Times New Roman" panose="02020603050405020304"/>
              </a:rPr>
              <a:t>……</a:t>
            </a:r>
            <a:endParaRPr lang="zh-CN" altLang="en-US" sz="3995" b="1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141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00" y="2108200"/>
            <a:ext cx="7785100" cy="4203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激活函数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667" y="1152271"/>
            <a:ext cx="80150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60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1124744"/>
            <a:ext cx="700672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理想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激活函数是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阶跃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函数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, 0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抑制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神经元而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激活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神经元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360"/>
              </a:lnSpc>
            </a:pPr>
            <a:r>
              <a:rPr lang="zh-CN" altLang="en-US" sz="1800" smtClean="0">
                <a:solidFill>
                  <a:srgbClr val="000000"/>
                </a:solidFill>
                <a:latin typeface="幼圆"/>
              </a:rPr>
              <a:t>阶跃函数具有不连续、不光滑等</a:t>
            </a:r>
            <a:r>
              <a:rPr lang="zh-CN" altLang="en-US" sz="1800" smtClean="0">
                <a:solidFill>
                  <a:srgbClr val="FF0000"/>
                </a:solidFill>
                <a:latin typeface="幼圆"/>
              </a:rPr>
              <a:t>不好</a:t>
            </a:r>
            <a:r>
              <a:rPr lang="zh-CN" altLang="en-US" sz="1800" smtClean="0">
                <a:solidFill>
                  <a:srgbClr val="000000"/>
                </a:solidFill>
                <a:latin typeface="幼圆"/>
              </a:rPr>
              <a:t>的性质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1800" smtClean="0">
                <a:solidFill>
                  <a:srgbClr val="000000"/>
                </a:solidFill>
                <a:latin typeface="幼圆"/>
              </a:rPr>
              <a:t>常用的是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Sigmoid </a:t>
            </a:r>
            <a:r>
              <a:rPr lang="zh-CN" altLang="en-US" sz="1800" smtClean="0">
                <a:solidFill>
                  <a:srgbClr val="000000"/>
                </a:solidFill>
                <a:latin typeface="幼圆"/>
              </a:rPr>
              <a:t>函数</a:t>
            </a:r>
            <a:endParaRPr lang="zh-CN" altLang="en-US" sz="1800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03375" y="4459223"/>
            <a:ext cx="7124702" cy="830581"/>
          </a:xfrm>
          <a:custGeom>
            <a:avLst/>
            <a:gdLst/>
            <a:ahLst/>
            <a:cxnLst/>
            <a:rect l="0" t="0" r="0" b="0"/>
            <a:pathLst>
              <a:path w="7124702" h="830581">
                <a:moveTo>
                  <a:pt x="0" y="830580"/>
                </a:moveTo>
                <a:lnTo>
                  <a:pt x="7124701" y="830580"/>
                </a:lnTo>
                <a:lnTo>
                  <a:pt x="7124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420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500" y="1104900"/>
            <a:ext cx="3721100" cy="226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4354" y="153155"/>
            <a:ext cx="7912422" cy="484748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多层</a:t>
            </a:r>
            <a:r>
              <a:rPr lang="zh-CN" altLang="en-US" sz="2795" smtClean="0">
                <a:solidFill>
                  <a:srgbClr val="0000FF"/>
                </a:solidFill>
                <a:latin typeface="幼圆"/>
              </a:rPr>
              <a:t>前馈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网络结构</a:t>
            </a: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3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多层网络：包含隐层的网络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前馈网络：神经元之间不存在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同层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连接也不存在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跨层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连接，即</a:t>
            </a:r>
            <a:endParaRPr lang="en-US" altLang="zh-CN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     网络中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无环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或者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回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路。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隐层和输出层神经元亦称“功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能单元”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(functional unit)</a:t>
            </a:r>
            <a:r>
              <a:rPr lang="zh-CN" altLang="en-US" sz="1595" smtClean="0">
                <a:solidFill>
                  <a:srgbClr val="000000"/>
                </a:solidFill>
                <a:latin typeface="Times New Roman" panose="02020603050405020304"/>
              </a:rPr>
              <a:t>，无隐藏层的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           </a:t>
            </a:r>
            <a:r>
              <a:rPr lang="zh-CN" altLang="en-US" sz="1595" smtClean="0">
                <a:solidFill>
                  <a:srgbClr val="000000"/>
                </a:solidFill>
                <a:latin typeface="Times New Roman" panose="02020603050405020304"/>
              </a:rPr>
              <a:t>又称“</a:t>
            </a:r>
            <a:r>
              <a:rPr lang="zh-CN" altLang="en-US" sz="1595" smtClean="0">
                <a:solidFill>
                  <a:srgbClr val="FF0000"/>
                </a:solidFill>
                <a:latin typeface="Times New Roman" panose="02020603050405020304"/>
              </a:rPr>
              <a:t>感知机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(Perceptron)</a:t>
            </a:r>
            <a:r>
              <a:rPr lang="zh-CN" altLang="en-US" sz="1595" smtClean="0">
                <a:solidFill>
                  <a:srgbClr val="000000"/>
                </a:solidFill>
                <a:latin typeface="Times New Roman" panose="02020603050405020304"/>
              </a:rPr>
              <a:t>”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多层前馈网络有强大的表示能力</a:t>
            </a: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				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只需一个包含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足够多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神经元的隐层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多层前馈神经网络就能以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5858" y="4959840"/>
            <a:ext cx="4103688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/>
              </a:rPr>
              <a:t>任意精度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逼近任意复杂度的连续函数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3061" y="4942588"/>
            <a:ext cx="1679947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[Hornik et al., 1989]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0983" y="5623651"/>
            <a:ext cx="7181453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/>
              </a:rPr>
              <a:t>但是，如何设置隐层神经元数是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未决</a:t>
            </a:r>
            <a:r>
              <a:rPr lang="zh-CN" altLang="en-US" sz="2005" smtClean="0">
                <a:solidFill>
                  <a:srgbClr val="0000FF"/>
                </a:solidFill>
                <a:latin typeface="幼圆"/>
              </a:rPr>
              <a:t>问题</a:t>
            </a:r>
            <a:r>
              <a:rPr lang="en-US" altLang="zh-CN" sz="2005" smtClean="0">
                <a:solidFill>
                  <a:srgbClr val="0000FF"/>
                </a:solidFill>
                <a:latin typeface="幼圆"/>
              </a:rPr>
              <a:t>. </a:t>
            </a:r>
            <a:r>
              <a:rPr lang="zh-CN" altLang="en-US" sz="2005" smtClean="0">
                <a:solidFill>
                  <a:srgbClr val="0000FF"/>
                </a:solidFill>
                <a:latin typeface="幼圆"/>
              </a:rPr>
              <a:t>实际常用“试错法”</a:t>
            </a:r>
            <a:endParaRPr lang="zh-CN" altLang="en-US" sz="2005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77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677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1892300"/>
            <a:ext cx="1308100" cy="1905000"/>
          </a:xfrm>
          <a:prstGeom prst="rect">
            <a:avLst/>
          </a:prstGeom>
        </p:spPr>
      </p:pic>
      <p:pic>
        <p:nvPicPr>
          <p:cNvPr id="4" name="图片 3" descr="ws_677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5067300"/>
            <a:ext cx="2260600" cy="1066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7978403" cy="4514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神经网络发展回顾</a:t>
            </a: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75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1940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年代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萌芽期：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M-P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模型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(1943), Hebb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学习规则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(1945)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2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1958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-1969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~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繁荣期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：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感知机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(1958), Adaline (1960), …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905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1969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年：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Minsky &amp; Papert “Perceptrons”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15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	</a:t>
            </a:r>
            <a:r>
              <a:rPr lang="zh-CN" altLang="en-US" sz="2795" smtClean="0">
                <a:solidFill>
                  <a:srgbClr val="0000FF"/>
                </a:solidFill>
                <a:latin typeface="幼圆"/>
              </a:rPr>
              <a:t>冰 河期</a:t>
            </a:r>
            <a:endParaRPr lang="zh-CN" altLang="en-US" sz="2795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655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5" smtClean="0">
                <a:solidFill>
                  <a:srgbClr val="0000FF"/>
                </a:solidFill>
                <a:latin typeface="幼圆"/>
              </a:rPr>
              <a:t>		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1985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-1995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~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繁荣期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Hopfield (1983), </a:t>
            </a:r>
            <a:r>
              <a:rPr lang="en-US" altLang="zh-CN" sz="2005" smtClean="0">
                <a:solidFill>
                  <a:srgbClr val="FF0000"/>
                </a:solidFill>
                <a:latin typeface="Times New Roman" panose="02020603050405020304"/>
              </a:rPr>
              <a:t>BP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 (1986), …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1995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年左右：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SVM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及 统计学习 兴起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9475" y="5048666"/>
            <a:ext cx="4530086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795" smtClean="0">
                <a:solidFill>
                  <a:srgbClr val="00B050"/>
                </a:solidFill>
                <a:latin typeface="幼圆"/>
              </a:rPr>
              <a:t>沉 寂期</a:t>
            </a:r>
            <a:endParaRPr lang="zh-CN" altLang="en-US" sz="2795" smtClean="0">
              <a:solidFill>
                <a:srgbClr val="00B05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795" smtClean="0">
              <a:solidFill>
                <a:srgbClr val="00B05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795" smtClean="0">
              <a:solidFill>
                <a:srgbClr val="00B05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95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2010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-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至今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~</a:t>
            </a:r>
            <a:r>
              <a:rPr lang="zh-CN" altLang="en-US" sz="2195" smtClean="0">
                <a:solidFill>
                  <a:srgbClr val="FF0000"/>
                </a:solidFill>
                <a:latin typeface="幼圆"/>
              </a:rPr>
              <a:t>繁荣期 </a:t>
            </a:r>
            <a:r>
              <a:rPr lang="zh-CN" altLang="en-US" sz="2195" smtClean="0">
                <a:solidFill>
                  <a:srgbClr val="000000"/>
                </a:solidFill>
                <a:latin typeface="幼圆"/>
              </a:rPr>
              <a:t>：深度学习</a:t>
            </a:r>
            <a:endParaRPr lang="zh-CN" altLang="en-US" sz="21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3514" y="4819141"/>
            <a:ext cx="1846659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交替模式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en-US" altLang="zh-CN" sz="240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720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幼圆"/>
              </a:rPr>
              <a:t>热十（年）</a:t>
            </a:r>
            <a:endParaRPr lang="zh-CN" altLang="en-US" sz="2400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幼圆"/>
              </a:rPr>
              <a:t>冷十五（年）</a:t>
            </a:r>
            <a:endParaRPr lang="zh-CN" altLang="en-US" sz="2400">
              <a:solidFill>
                <a:srgbClr val="FF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088515" y="1375410"/>
            <a:ext cx="5149850" cy="34417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科学的发展总是“</a:t>
            </a:r>
            <a:r>
              <a:rPr lang="zh-CN" altLang="en-US" sz="2795" smtClean="0">
                <a:solidFill>
                  <a:srgbClr val="FF0000"/>
                </a:solidFill>
                <a:latin typeface="幼圆"/>
              </a:rPr>
              <a:t>螺旋式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上升”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769" y="2336179"/>
            <a:ext cx="394979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三十年河东、三十年河西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8794" y="3140968"/>
            <a:ext cx="287258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坚持才能有结果！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5458" y="4140762"/>
            <a:ext cx="5222584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追热门、赶潮流 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——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三思而后行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21726"/>
            <a:ext cx="71814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启示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F9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0400" y="2946400"/>
            <a:ext cx="5867400" cy="393700"/>
          </a:xfrm>
          <a:prstGeom prst="rect">
            <a:avLst/>
          </a:prstGeom>
        </p:spPr>
      </p:pic>
      <p:pic>
        <p:nvPicPr>
          <p:cNvPr id="3" name="图片 2" descr="ws_6FA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300" y="3403600"/>
            <a:ext cx="5143500" cy="288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15722"/>
            <a:ext cx="320119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误差逆传播算法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(BP)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3950" y="1137883"/>
            <a:ext cx="795089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最成功、最常用的神经网络算法，可被用于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多种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任务（不仅限于分类）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951" y="1633979"/>
            <a:ext cx="416062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P. Werbos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在博士学位论文中正式提出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7229" y="2108865"/>
            <a:ext cx="5822043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P. Werbos. Beyond regression: New tools for prediction and analysis in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920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the behavioral science. Ph.D dissertation, Harvard University, 1974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503" y="3817620"/>
            <a:ext cx="20742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输入： </a:t>
            </a: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d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维特征向量</a:t>
            </a: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16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输出： </a:t>
            </a: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l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个输出值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503" y="4640834"/>
            <a:ext cx="207428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隐层：假定使用 </a:t>
            </a: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q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个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6794" y="492582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隐层神经元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503" y="5482132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假定功能单元均使用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9698" y="5780756"/>
            <a:ext cx="1301638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Sigmoid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函数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7758" y="3024342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给定训练集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745560" y="4742908"/>
            <a:ext cx="1786058" cy="1"/>
          </a:xfrm>
          <a:custGeom>
            <a:avLst/>
            <a:gdLst/>
            <a:ahLst/>
            <a:cxnLst/>
            <a:rect l="0" t="0" r="0" b="0"/>
            <a:pathLst>
              <a:path w="1786058" h="1">
                <a:moveTo>
                  <a:pt x="0" y="0"/>
                </a:moveTo>
                <a:lnTo>
                  <a:pt x="178605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457380" y="5947840"/>
            <a:ext cx="1878381" cy="1"/>
          </a:xfrm>
          <a:custGeom>
            <a:avLst/>
            <a:gdLst/>
            <a:ahLst/>
            <a:cxnLst/>
            <a:rect l="0" t="0" r="0" b="0"/>
            <a:pathLst>
              <a:path w="1878381" h="1">
                <a:moveTo>
                  <a:pt x="0" y="0"/>
                </a:moveTo>
                <a:lnTo>
                  <a:pt x="187838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61738" y="5586221"/>
            <a:ext cx="588265" cy="451106"/>
          </a:xfrm>
          <a:custGeom>
            <a:avLst/>
            <a:gdLst/>
            <a:ahLst/>
            <a:cxnLst/>
            <a:rect l="0" t="0" r="0" b="0"/>
            <a:pathLst>
              <a:path w="588265" h="451106">
                <a:moveTo>
                  <a:pt x="0" y="451105"/>
                </a:moveTo>
                <a:lnTo>
                  <a:pt x="588264" y="451105"/>
                </a:lnTo>
                <a:lnTo>
                  <a:pt x="5882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730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3700" y="1092200"/>
            <a:ext cx="1003300" cy="444500"/>
          </a:xfrm>
          <a:prstGeom prst="rect">
            <a:avLst/>
          </a:prstGeom>
        </p:spPr>
      </p:pic>
      <p:pic>
        <p:nvPicPr>
          <p:cNvPr id="6" name="图片 5" descr="ws_730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100" y="1066800"/>
            <a:ext cx="2273300" cy="495300"/>
          </a:xfrm>
          <a:prstGeom prst="rect">
            <a:avLst/>
          </a:prstGeom>
        </p:spPr>
      </p:pic>
      <p:pic>
        <p:nvPicPr>
          <p:cNvPr id="7" name="图片 6" descr="ws_731A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1689100"/>
            <a:ext cx="1879600" cy="533400"/>
          </a:xfrm>
          <a:prstGeom prst="rect">
            <a:avLst/>
          </a:prstGeom>
        </p:spPr>
      </p:pic>
      <p:pic>
        <p:nvPicPr>
          <p:cNvPr id="8" name="图片 7" descr="ws_731B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700" y="2514600"/>
            <a:ext cx="990600" cy="444500"/>
          </a:xfrm>
          <a:prstGeom prst="rect">
            <a:avLst/>
          </a:prstGeom>
        </p:spPr>
      </p:pic>
      <p:pic>
        <p:nvPicPr>
          <p:cNvPr id="9" name="图片 8" descr="ws_731C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8100" y="3048000"/>
            <a:ext cx="2311400" cy="914400"/>
          </a:xfrm>
          <a:prstGeom prst="rect">
            <a:avLst/>
          </a:prstGeom>
        </p:spPr>
      </p:pic>
      <p:pic>
        <p:nvPicPr>
          <p:cNvPr id="10" name="图片 9" descr="ws_731D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2600" y="1587500"/>
            <a:ext cx="4686300" cy="2616200"/>
          </a:xfrm>
          <a:prstGeom prst="rect">
            <a:avLst/>
          </a:prstGeom>
        </p:spPr>
      </p:pic>
      <p:pic>
        <p:nvPicPr>
          <p:cNvPr id="11" name="图片 10" descr="ws_732E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33800" y="4432300"/>
            <a:ext cx="1816100" cy="317500"/>
          </a:xfrm>
          <a:prstGeom prst="rect">
            <a:avLst/>
          </a:prstGeom>
        </p:spPr>
      </p:pic>
      <p:pic>
        <p:nvPicPr>
          <p:cNvPr id="12" name="图片 11" descr="ws_732F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41700" y="5638800"/>
            <a:ext cx="1905000" cy="317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8541" y="306577"/>
            <a:ext cx="1878528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算法推导</a:t>
            </a:r>
            <a:endParaRPr lang="zh-CN" altLang="en-US" sz="279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914" y="1193383"/>
            <a:ext cx="1282402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对于训练例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3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则网络在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7505" y="1196752"/>
            <a:ext cx="293670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假定网络的实际输出为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05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上的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均方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误差为：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5739" y="4437112"/>
            <a:ext cx="7293728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需通过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学习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确定的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参数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数目：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6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是一个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迭代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学习算法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在迭代的每一轮中采用如下</a:t>
            </a:r>
            <a:r>
              <a:rPr lang="zh-CN" altLang="en-US" sz="2005" smtClean="0">
                <a:solidFill>
                  <a:srgbClr val="FF0000"/>
                </a:solidFill>
                <a:latin typeface="幼圆"/>
              </a:rPr>
              <a:t>误差修正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：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319007" y="2786105"/>
            <a:ext cx="284822" cy="1"/>
          </a:xfrm>
          <a:custGeom>
            <a:avLst/>
            <a:gdLst/>
            <a:ahLst/>
            <a:cxnLst/>
            <a:rect l="0" t="0" r="0" b="0"/>
            <a:pathLst>
              <a:path w="284822" h="1">
                <a:moveTo>
                  <a:pt x="0" y="0"/>
                </a:moveTo>
                <a:lnTo>
                  <a:pt x="28482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158225" y="2753294"/>
            <a:ext cx="155861" cy="1"/>
          </a:xfrm>
          <a:custGeom>
            <a:avLst/>
            <a:gdLst/>
            <a:ahLst/>
            <a:cxnLst/>
            <a:rect l="0" t="0" r="0" b="0"/>
            <a:pathLst>
              <a:path w="155861" h="1">
                <a:moveTo>
                  <a:pt x="0" y="0"/>
                </a:moveTo>
                <a:lnTo>
                  <a:pt x="15586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274063" y="1752600"/>
            <a:ext cx="1694689" cy="400812"/>
          </a:xfrm>
          <a:custGeom>
            <a:avLst/>
            <a:gdLst/>
            <a:ahLst/>
            <a:cxnLst/>
            <a:rect l="0" t="0" r="0" b="0"/>
            <a:pathLst>
              <a:path w="1694689" h="400812">
                <a:moveTo>
                  <a:pt x="0" y="400811"/>
                </a:moveTo>
                <a:lnTo>
                  <a:pt x="1694688" y="400811"/>
                </a:lnTo>
                <a:lnTo>
                  <a:pt x="1694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672063" y="4902867"/>
            <a:ext cx="284822" cy="1"/>
          </a:xfrm>
          <a:custGeom>
            <a:avLst/>
            <a:gdLst/>
            <a:ahLst/>
            <a:cxnLst/>
            <a:rect l="0" t="0" r="0" b="0"/>
            <a:pathLst>
              <a:path w="284822" h="1">
                <a:moveTo>
                  <a:pt x="0" y="0"/>
                </a:moveTo>
                <a:lnTo>
                  <a:pt x="28482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929378" y="5324094"/>
            <a:ext cx="769620" cy="431292"/>
          </a:xfrm>
          <a:custGeom>
            <a:avLst/>
            <a:gdLst/>
            <a:ahLst/>
            <a:cxnLst/>
            <a:rect l="0" t="0" r="0" b="0"/>
            <a:pathLst>
              <a:path w="769620" h="431292">
                <a:moveTo>
                  <a:pt x="769619" y="323469"/>
                </a:moveTo>
                <a:lnTo>
                  <a:pt x="215645" y="323469"/>
                </a:lnTo>
                <a:lnTo>
                  <a:pt x="215645" y="431291"/>
                </a:lnTo>
                <a:lnTo>
                  <a:pt x="0" y="215646"/>
                </a:lnTo>
                <a:lnTo>
                  <a:pt x="215645" y="0"/>
                </a:lnTo>
                <a:lnTo>
                  <a:pt x="215645" y="107822"/>
                </a:lnTo>
                <a:lnTo>
                  <a:pt x="769619" y="1078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766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9100" y="1739900"/>
            <a:ext cx="584200" cy="431800"/>
          </a:xfrm>
          <a:prstGeom prst="rect">
            <a:avLst/>
          </a:prstGeom>
        </p:spPr>
      </p:pic>
      <p:pic>
        <p:nvPicPr>
          <p:cNvPr id="8" name="图片 7" descr="ws_766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100" y="2527300"/>
            <a:ext cx="304800" cy="254000"/>
          </a:xfrm>
          <a:prstGeom prst="rect">
            <a:avLst/>
          </a:prstGeom>
        </p:spPr>
      </p:pic>
      <p:pic>
        <p:nvPicPr>
          <p:cNvPr id="9" name="图片 8" descr="ws_767D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9600" y="2552700"/>
            <a:ext cx="177800" cy="203200"/>
          </a:xfrm>
          <a:prstGeom prst="rect">
            <a:avLst/>
          </a:prstGeom>
        </p:spPr>
      </p:pic>
      <p:pic>
        <p:nvPicPr>
          <p:cNvPr id="10" name="图片 9" descr="ws_767E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500" y="2882900"/>
            <a:ext cx="2260600" cy="927100"/>
          </a:xfrm>
          <a:prstGeom prst="rect">
            <a:avLst/>
          </a:prstGeom>
        </p:spPr>
      </p:pic>
      <p:pic>
        <p:nvPicPr>
          <p:cNvPr id="11" name="图片 10" descr="ws_767F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3500" y="4076700"/>
            <a:ext cx="571500" cy="431800"/>
          </a:xfrm>
          <a:prstGeom prst="rect">
            <a:avLst/>
          </a:prstGeom>
        </p:spPr>
      </p:pic>
      <p:pic>
        <p:nvPicPr>
          <p:cNvPr id="12" name="图片 11" descr="ws_7680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4800" y="4521200"/>
            <a:ext cx="355600" cy="457200"/>
          </a:xfrm>
          <a:prstGeom prst="rect">
            <a:avLst/>
          </a:prstGeom>
        </p:spPr>
      </p:pic>
      <p:pic>
        <p:nvPicPr>
          <p:cNvPr id="13" name="图片 12" descr="ws_7691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84500" y="4114800"/>
            <a:ext cx="355600" cy="419100"/>
          </a:xfrm>
          <a:prstGeom prst="rect">
            <a:avLst/>
          </a:prstGeom>
        </p:spPr>
      </p:pic>
      <p:pic>
        <p:nvPicPr>
          <p:cNvPr id="14" name="图片 13" descr="ws_7692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57600" y="4648200"/>
            <a:ext cx="317500" cy="254000"/>
          </a:xfrm>
          <a:prstGeom prst="rect">
            <a:avLst/>
          </a:prstGeom>
        </p:spPr>
      </p:pic>
      <p:pic>
        <p:nvPicPr>
          <p:cNvPr id="15" name="图片 14" descr="ws_7693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64000" y="1841500"/>
            <a:ext cx="4686300" cy="2616200"/>
          </a:xfrm>
          <a:prstGeom prst="rect">
            <a:avLst/>
          </a:prstGeom>
        </p:spPr>
      </p:pic>
      <p:pic>
        <p:nvPicPr>
          <p:cNvPr id="16" name="图片 15" descr="ws_7694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0900" y="5156200"/>
            <a:ext cx="3314700" cy="889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8541" y="266502"/>
            <a:ext cx="7752187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BP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算法基于 </a:t>
            </a:r>
            <a:r>
              <a:rPr lang="zh-CN" altLang="en-US" sz="2005" smtClean="0">
                <a:solidFill>
                  <a:srgbClr val="0000FF"/>
                </a:solidFill>
                <a:latin typeface="幼圆"/>
              </a:rPr>
              <a:t>梯度下降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策略，以目标的负梯度方向对参数进行调整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5758" y="1822541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以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32354" y="1822541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为例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6389" y="2498562"/>
            <a:ext cx="769441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对误差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28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注意到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45285" y="2451478"/>
            <a:ext cx="1410643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给定学习率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5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	先影响到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58679" y="2495748"/>
            <a:ext cx="705321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有：</a:t>
            </a: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8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0410" y="464283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再影响到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13889" y="4595746"/>
            <a:ext cx="166712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然后才影响到</a:t>
            </a:r>
            <a:endParaRPr lang="zh-CN" altLang="en-US" sz="2005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4591" y="4595746"/>
            <a:ext cx="532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/>
              </a:rPr>
              <a:t>有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0565" y="5376422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幼圆"/>
              </a:rPr>
              <a:t>“链式法则”</a:t>
            </a:r>
            <a:endParaRPr lang="zh-CN" altLang="en-US" sz="2400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4419</Words>
  <Application>WPS 演示</Application>
  <PresentationFormat>全屏显示(4:3)</PresentationFormat>
  <Paragraphs>659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幼圆</vt:lpstr>
      <vt:lpstr>Times New Roman</vt:lpstr>
      <vt:lpstr>Palatino Linotype</vt:lpstr>
      <vt:lpstr>微软雅黑</vt:lpstr>
      <vt:lpstr>Arial Unicode MS</vt:lpstr>
      <vt:lpstr>Calibri</vt:lpstr>
      <vt:lpstr>Wingdings</vt:lpstr>
      <vt:lpstr>Office 主题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Ranwei</cp:lastModifiedBy>
  <cp:revision>10</cp:revision>
  <dcterms:created xsi:type="dcterms:W3CDTF">2017-09-13T08:33:00Z</dcterms:created>
  <dcterms:modified xsi:type="dcterms:W3CDTF">2019-11-07T08:07:17Z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