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2" r:id="rId11"/>
    <p:sldId id="271" r:id="rId1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262626"/>
    <a:srgbClr val="F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64" d="100"/>
          <a:sy n="64" d="100"/>
        </p:scale>
        <p:origin x="20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E8260-5C38-4AD0-A36D-E80329E8982E}" type="doc">
      <dgm:prSet loTypeId="urn:microsoft.com/office/officeart/2008/layout/PictureAccent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E2854F-B569-44A1-96C5-3C42F30DEF72}">
      <dgm:prSet phldrT="[Text]"/>
      <dgm:spPr/>
      <dgm:t>
        <a:bodyPr/>
        <a:lstStyle/>
        <a:p>
          <a:r>
            <a:rPr lang="en-US" dirty="0"/>
            <a:t>Rise School of Accountancy</a:t>
          </a:r>
        </a:p>
      </dgm:t>
    </dgm:pt>
    <dgm:pt modelId="{16711954-84E1-4470-8C65-7726832B4E57}" type="parTrans" cxnId="{E94FE213-4F80-4059-9EAB-0C538747CF0E}">
      <dgm:prSet/>
      <dgm:spPr/>
      <dgm:t>
        <a:bodyPr/>
        <a:lstStyle/>
        <a:p>
          <a:endParaRPr lang="en-US"/>
        </a:p>
      </dgm:t>
    </dgm:pt>
    <dgm:pt modelId="{F1C43BCD-9511-47C9-A3BE-BB694490F199}" type="sibTrans" cxnId="{E94FE213-4F80-4059-9EAB-0C538747CF0E}">
      <dgm:prSet/>
      <dgm:spPr/>
      <dgm:t>
        <a:bodyPr/>
        <a:lstStyle/>
        <a:p>
          <a:endParaRPr lang="en-US"/>
        </a:p>
      </dgm:t>
    </dgm:pt>
    <dgm:pt modelId="{2A0F0E68-540D-4C18-94DD-9FFD49173478}">
      <dgm:prSet phldrT="[Text]"/>
      <dgm:spPr/>
      <dgm:t>
        <a:bodyPr/>
        <a:lstStyle/>
        <a:p>
          <a:r>
            <a:rPr lang="en-US" dirty="0" err="1"/>
            <a:t>GreenHall</a:t>
          </a:r>
          <a:r>
            <a:rPr lang="en-US" dirty="0"/>
            <a:t> Academy</a:t>
          </a:r>
        </a:p>
      </dgm:t>
    </dgm:pt>
    <dgm:pt modelId="{558BBB77-52C0-4B5E-ABCD-A853F678C407}" type="parTrans" cxnId="{2B5C76A8-4901-4E67-8BE5-8BF3C6981CB5}">
      <dgm:prSet/>
      <dgm:spPr/>
      <dgm:t>
        <a:bodyPr/>
        <a:lstStyle/>
        <a:p>
          <a:endParaRPr lang="en-US"/>
        </a:p>
      </dgm:t>
    </dgm:pt>
    <dgm:pt modelId="{9DF737BD-66FC-43BD-A8FD-F360A2E11746}" type="sibTrans" cxnId="{2B5C76A8-4901-4E67-8BE5-8BF3C6981CB5}">
      <dgm:prSet/>
      <dgm:spPr/>
      <dgm:t>
        <a:bodyPr/>
        <a:lstStyle/>
        <a:p>
          <a:endParaRPr lang="en-US"/>
        </a:p>
      </dgm:t>
    </dgm:pt>
    <dgm:pt modelId="{32698310-B5CD-4480-B01E-83CBB7B8283A}">
      <dgm:prSet phldrT="[Text]"/>
      <dgm:spPr/>
      <dgm:t>
        <a:bodyPr/>
        <a:lstStyle/>
        <a:p>
          <a:r>
            <a:rPr lang="en-US" dirty="0" err="1"/>
            <a:t>Hisab</a:t>
          </a:r>
          <a:r>
            <a:rPr lang="en-US" dirty="0"/>
            <a:t> School of Accountancy</a:t>
          </a:r>
        </a:p>
      </dgm:t>
    </dgm:pt>
    <dgm:pt modelId="{6A569315-9798-4524-A1D4-4DDF6530C667}" type="parTrans" cxnId="{6B6BD7A9-23C4-4CCB-B293-951BB27D8D90}">
      <dgm:prSet/>
      <dgm:spPr/>
      <dgm:t>
        <a:bodyPr/>
        <a:lstStyle/>
        <a:p>
          <a:endParaRPr lang="en-US"/>
        </a:p>
      </dgm:t>
    </dgm:pt>
    <dgm:pt modelId="{A37D0F62-20A2-4214-9F06-0ACEB21BE206}" type="sibTrans" cxnId="{6B6BD7A9-23C4-4CCB-B293-951BB27D8D90}">
      <dgm:prSet/>
      <dgm:spPr/>
      <dgm:t>
        <a:bodyPr/>
        <a:lstStyle/>
        <a:p>
          <a:endParaRPr lang="en-US"/>
        </a:p>
      </dgm:t>
    </dgm:pt>
    <dgm:pt modelId="{96EFC243-1F74-426C-9635-F5D18A3E37D1}">
      <dgm:prSet phldrT="[Text]"/>
      <dgm:spPr/>
      <dgm:t>
        <a:bodyPr/>
        <a:lstStyle/>
        <a:p>
          <a:r>
            <a:rPr lang="en-US" dirty="0"/>
            <a:t>Bridge Academy</a:t>
          </a:r>
        </a:p>
      </dgm:t>
    </dgm:pt>
    <dgm:pt modelId="{CE8FDAA0-383A-4CBA-8A42-7D1A10DE8ABA}" type="parTrans" cxnId="{3AD49EE9-F8A0-41D0-8CDB-01A51D5721D2}">
      <dgm:prSet/>
      <dgm:spPr/>
      <dgm:t>
        <a:bodyPr/>
        <a:lstStyle/>
        <a:p>
          <a:endParaRPr lang="en-US"/>
        </a:p>
      </dgm:t>
    </dgm:pt>
    <dgm:pt modelId="{5347EE50-23F6-4635-93D4-A70CAAAAEA92}" type="sibTrans" cxnId="{3AD49EE9-F8A0-41D0-8CDB-01A51D5721D2}">
      <dgm:prSet/>
      <dgm:spPr/>
      <dgm:t>
        <a:bodyPr/>
        <a:lstStyle/>
        <a:p>
          <a:endParaRPr lang="en-US"/>
        </a:p>
      </dgm:t>
    </dgm:pt>
    <dgm:pt modelId="{1F34384E-4666-486E-B2BA-1EC5A9D378F3}">
      <dgm:prSet phldrT="[Text]"/>
      <dgm:spPr/>
      <dgm:t>
        <a:bodyPr/>
        <a:lstStyle/>
        <a:p>
          <a:r>
            <a:rPr lang="en-US" dirty="0" err="1"/>
            <a:t>Eise</a:t>
          </a:r>
          <a:r>
            <a:rPr lang="en-US" dirty="0"/>
            <a:t> Education System</a:t>
          </a:r>
        </a:p>
      </dgm:t>
    </dgm:pt>
    <dgm:pt modelId="{E2DF5E4E-E4D1-4D05-BB73-A89AE8794C60}" type="parTrans" cxnId="{2A1D3E18-BF07-4F26-9818-0014BDE96DD7}">
      <dgm:prSet/>
      <dgm:spPr/>
      <dgm:t>
        <a:bodyPr/>
        <a:lstStyle/>
        <a:p>
          <a:endParaRPr lang="en-US"/>
        </a:p>
      </dgm:t>
    </dgm:pt>
    <dgm:pt modelId="{9D0AC241-BD0E-411C-A059-951328561BB8}" type="sibTrans" cxnId="{2A1D3E18-BF07-4F26-9818-0014BDE96DD7}">
      <dgm:prSet/>
      <dgm:spPr/>
      <dgm:t>
        <a:bodyPr/>
        <a:lstStyle/>
        <a:p>
          <a:endParaRPr lang="en-US"/>
        </a:p>
      </dgm:t>
    </dgm:pt>
    <dgm:pt modelId="{1815F485-7A3F-42F4-B2BB-7535B0970145}" type="pres">
      <dgm:prSet presAssocID="{039E8260-5C38-4AD0-A36D-E80329E8982E}" presName="Name0" presStyleCnt="0">
        <dgm:presLayoutVars>
          <dgm:dir/>
        </dgm:presLayoutVars>
      </dgm:prSet>
      <dgm:spPr/>
    </dgm:pt>
    <dgm:pt modelId="{5EEDC2BD-976B-4049-A456-8B39920214E4}" type="pres">
      <dgm:prSet presAssocID="{DEE2854F-B569-44A1-96C5-3C42F30DEF72}" presName="composite" presStyleCnt="0"/>
      <dgm:spPr/>
    </dgm:pt>
    <dgm:pt modelId="{550C1F3B-2875-4EA6-A287-ADAA6094A7F0}" type="pres">
      <dgm:prSet presAssocID="{DEE2854F-B569-44A1-96C5-3C42F30DEF72}" presName="Image" presStyleLbl="alignNode1" presStyleIdx="0" presStyleCnt="5"/>
      <dgm:spPr/>
    </dgm:pt>
    <dgm:pt modelId="{7A760F58-88E7-43E2-B010-6E14DA098E59}" type="pres">
      <dgm:prSet presAssocID="{DEE2854F-B569-44A1-96C5-3C42F30DEF72}" presName="Parent" presStyleLbl="revTx" presStyleIdx="0" presStyleCnt="5">
        <dgm:presLayoutVars>
          <dgm:bulletEnabled val="1"/>
        </dgm:presLayoutVars>
      </dgm:prSet>
      <dgm:spPr/>
    </dgm:pt>
    <dgm:pt modelId="{A6F1B02C-48E1-4298-9FD4-EA74A0A03153}" type="pres">
      <dgm:prSet presAssocID="{F1C43BCD-9511-47C9-A3BE-BB694490F199}" presName="sibTrans" presStyleCnt="0"/>
      <dgm:spPr/>
    </dgm:pt>
    <dgm:pt modelId="{1C8170BA-FFE9-4094-A148-9308F6930E9F}" type="pres">
      <dgm:prSet presAssocID="{2A0F0E68-540D-4C18-94DD-9FFD49173478}" presName="composite" presStyleCnt="0"/>
      <dgm:spPr/>
    </dgm:pt>
    <dgm:pt modelId="{5190EA56-1487-4494-9B48-2C56ECC35343}" type="pres">
      <dgm:prSet presAssocID="{2A0F0E68-540D-4C18-94DD-9FFD49173478}" presName="Image" presStyleLbl="alignNode1" presStyleIdx="1" presStyleCnt="5"/>
      <dgm:spPr/>
    </dgm:pt>
    <dgm:pt modelId="{88175533-AFF6-480C-A057-75DFA38BDA9C}" type="pres">
      <dgm:prSet presAssocID="{2A0F0E68-540D-4C18-94DD-9FFD49173478}" presName="Parent" presStyleLbl="revTx" presStyleIdx="1" presStyleCnt="5">
        <dgm:presLayoutVars>
          <dgm:bulletEnabled val="1"/>
        </dgm:presLayoutVars>
      </dgm:prSet>
      <dgm:spPr/>
    </dgm:pt>
    <dgm:pt modelId="{72736FAD-AA87-4131-A55F-728C12FEFD72}" type="pres">
      <dgm:prSet presAssocID="{9DF737BD-66FC-43BD-A8FD-F360A2E11746}" presName="sibTrans" presStyleCnt="0"/>
      <dgm:spPr/>
    </dgm:pt>
    <dgm:pt modelId="{DE78D287-CE89-43E3-AAAA-85091409CF6E}" type="pres">
      <dgm:prSet presAssocID="{32698310-B5CD-4480-B01E-83CBB7B8283A}" presName="composite" presStyleCnt="0"/>
      <dgm:spPr/>
    </dgm:pt>
    <dgm:pt modelId="{3D5E2035-46FE-4561-9B15-CE74AEF31FAA}" type="pres">
      <dgm:prSet presAssocID="{32698310-B5CD-4480-B01E-83CBB7B8283A}" presName="Image" presStyleLbl="alignNode1" presStyleIdx="2" presStyleCnt="5"/>
      <dgm:spPr/>
    </dgm:pt>
    <dgm:pt modelId="{F87531F2-2BE6-4CBA-A06A-78882AA2A98F}" type="pres">
      <dgm:prSet presAssocID="{32698310-B5CD-4480-B01E-83CBB7B8283A}" presName="Parent" presStyleLbl="revTx" presStyleIdx="2" presStyleCnt="5">
        <dgm:presLayoutVars>
          <dgm:bulletEnabled val="1"/>
        </dgm:presLayoutVars>
      </dgm:prSet>
      <dgm:spPr/>
    </dgm:pt>
    <dgm:pt modelId="{38F7A7D5-0E5A-4755-97C6-E93280D7262F}" type="pres">
      <dgm:prSet presAssocID="{A37D0F62-20A2-4214-9F06-0ACEB21BE206}" presName="sibTrans" presStyleCnt="0"/>
      <dgm:spPr/>
    </dgm:pt>
    <dgm:pt modelId="{33472D2F-5A95-4B25-9A2C-C4E871170D97}" type="pres">
      <dgm:prSet presAssocID="{96EFC243-1F74-426C-9635-F5D18A3E37D1}" presName="composite" presStyleCnt="0"/>
      <dgm:spPr/>
    </dgm:pt>
    <dgm:pt modelId="{59A9E6A5-601E-4CED-9044-FCEED499AD40}" type="pres">
      <dgm:prSet presAssocID="{96EFC243-1F74-426C-9635-F5D18A3E37D1}" presName="Image" presStyleLbl="alignNode1" presStyleIdx="3" presStyleCnt="5"/>
      <dgm:spPr/>
    </dgm:pt>
    <dgm:pt modelId="{661A70E4-EFEC-43A7-9FD1-19240FA44466}" type="pres">
      <dgm:prSet presAssocID="{96EFC243-1F74-426C-9635-F5D18A3E37D1}" presName="Parent" presStyleLbl="revTx" presStyleIdx="3" presStyleCnt="5">
        <dgm:presLayoutVars>
          <dgm:bulletEnabled val="1"/>
        </dgm:presLayoutVars>
      </dgm:prSet>
      <dgm:spPr/>
    </dgm:pt>
    <dgm:pt modelId="{7477A184-81DE-48C5-99C9-E723C84CBE65}" type="pres">
      <dgm:prSet presAssocID="{5347EE50-23F6-4635-93D4-A70CAAAAEA92}" presName="sibTrans" presStyleCnt="0"/>
      <dgm:spPr/>
    </dgm:pt>
    <dgm:pt modelId="{40AD6A3F-9894-48BD-8100-83C035B8DE1D}" type="pres">
      <dgm:prSet presAssocID="{1F34384E-4666-486E-B2BA-1EC5A9D378F3}" presName="composite" presStyleCnt="0"/>
      <dgm:spPr/>
    </dgm:pt>
    <dgm:pt modelId="{2D6016B6-0B8E-4C02-A8FE-4A177517D74D}" type="pres">
      <dgm:prSet presAssocID="{1F34384E-4666-486E-B2BA-1EC5A9D378F3}" presName="Image" presStyleLbl="alignNode1" presStyleIdx="4" presStyleCnt="5"/>
      <dgm:spPr/>
    </dgm:pt>
    <dgm:pt modelId="{F084D543-E2F9-4218-9B66-0229AD26827A}" type="pres">
      <dgm:prSet presAssocID="{1F34384E-4666-486E-B2BA-1EC5A9D378F3}" presName="Parent" presStyleLbl="revTx" presStyleIdx="4" presStyleCnt="5">
        <dgm:presLayoutVars>
          <dgm:bulletEnabled val="1"/>
        </dgm:presLayoutVars>
      </dgm:prSet>
      <dgm:spPr/>
    </dgm:pt>
  </dgm:ptLst>
  <dgm:cxnLst>
    <dgm:cxn modelId="{E94FE213-4F80-4059-9EAB-0C538747CF0E}" srcId="{039E8260-5C38-4AD0-A36D-E80329E8982E}" destId="{DEE2854F-B569-44A1-96C5-3C42F30DEF72}" srcOrd="0" destOrd="0" parTransId="{16711954-84E1-4470-8C65-7726832B4E57}" sibTransId="{F1C43BCD-9511-47C9-A3BE-BB694490F199}"/>
    <dgm:cxn modelId="{2A1D3E18-BF07-4F26-9818-0014BDE96DD7}" srcId="{039E8260-5C38-4AD0-A36D-E80329E8982E}" destId="{1F34384E-4666-486E-B2BA-1EC5A9D378F3}" srcOrd="4" destOrd="0" parTransId="{E2DF5E4E-E4D1-4D05-BB73-A89AE8794C60}" sibTransId="{9D0AC241-BD0E-411C-A059-951328561BB8}"/>
    <dgm:cxn modelId="{734ED25C-3E65-4082-8A54-C90D391ED02B}" type="presOf" srcId="{96EFC243-1F74-426C-9635-F5D18A3E37D1}" destId="{661A70E4-EFEC-43A7-9FD1-19240FA44466}" srcOrd="0" destOrd="0" presId="urn:microsoft.com/office/officeart/2008/layout/PictureAccentBlocks"/>
    <dgm:cxn modelId="{90E74CA4-7185-462A-AC0F-069A6BA28676}" type="presOf" srcId="{2A0F0E68-540D-4C18-94DD-9FFD49173478}" destId="{88175533-AFF6-480C-A057-75DFA38BDA9C}" srcOrd="0" destOrd="0" presId="urn:microsoft.com/office/officeart/2008/layout/PictureAccentBlocks"/>
    <dgm:cxn modelId="{2B5C76A8-4901-4E67-8BE5-8BF3C6981CB5}" srcId="{039E8260-5C38-4AD0-A36D-E80329E8982E}" destId="{2A0F0E68-540D-4C18-94DD-9FFD49173478}" srcOrd="1" destOrd="0" parTransId="{558BBB77-52C0-4B5E-ABCD-A853F678C407}" sibTransId="{9DF737BD-66FC-43BD-A8FD-F360A2E11746}"/>
    <dgm:cxn modelId="{6B6BD7A9-23C4-4CCB-B293-951BB27D8D90}" srcId="{039E8260-5C38-4AD0-A36D-E80329E8982E}" destId="{32698310-B5CD-4480-B01E-83CBB7B8283A}" srcOrd="2" destOrd="0" parTransId="{6A569315-9798-4524-A1D4-4DDF6530C667}" sibTransId="{A37D0F62-20A2-4214-9F06-0ACEB21BE206}"/>
    <dgm:cxn modelId="{33F89CAC-28B1-4948-BB92-919DF160B11B}" type="presOf" srcId="{1F34384E-4666-486E-B2BA-1EC5A9D378F3}" destId="{F084D543-E2F9-4218-9B66-0229AD26827A}" srcOrd="0" destOrd="0" presId="urn:microsoft.com/office/officeart/2008/layout/PictureAccentBlocks"/>
    <dgm:cxn modelId="{27C9BCD5-BF31-4939-B6A8-585AFDD5E656}" type="presOf" srcId="{039E8260-5C38-4AD0-A36D-E80329E8982E}" destId="{1815F485-7A3F-42F4-B2BB-7535B0970145}" srcOrd="0" destOrd="0" presId="urn:microsoft.com/office/officeart/2008/layout/PictureAccentBlocks"/>
    <dgm:cxn modelId="{CDBEE5E4-AE1D-4C8F-AB70-6DF77641B904}" type="presOf" srcId="{DEE2854F-B569-44A1-96C5-3C42F30DEF72}" destId="{7A760F58-88E7-43E2-B010-6E14DA098E59}" srcOrd="0" destOrd="0" presId="urn:microsoft.com/office/officeart/2008/layout/PictureAccentBlocks"/>
    <dgm:cxn modelId="{3AD49EE9-F8A0-41D0-8CDB-01A51D5721D2}" srcId="{039E8260-5C38-4AD0-A36D-E80329E8982E}" destId="{96EFC243-1F74-426C-9635-F5D18A3E37D1}" srcOrd="3" destOrd="0" parTransId="{CE8FDAA0-383A-4CBA-8A42-7D1A10DE8ABA}" sibTransId="{5347EE50-23F6-4635-93D4-A70CAAAAEA92}"/>
    <dgm:cxn modelId="{0033DAF1-B03C-41FB-99B6-CEAED5514361}" type="presOf" srcId="{32698310-B5CD-4480-B01E-83CBB7B8283A}" destId="{F87531F2-2BE6-4CBA-A06A-78882AA2A98F}" srcOrd="0" destOrd="0" presId="urn:microsoft.com/office/officeart/2008/layout/PictureAccentBlocks"/>
    <dgm:cxn modelId="{3B235134-6066-4ED6-B13E-85AD424431FF}" type="presParOf" srcId="{1815F485-7A3F-42F4-B2BB-7535B0970145}" destId="{5EEDC2BD-976B-4049-A456-8B39920214E4}" srcOrd="0" destOrd="0" presId="urn:microsoft.com/office/officeart/2008/layout/PictureAccentBlocks"/>
    <dgm:cxn modelId="{88252C65-982D-424A-B4ED-D00A43B8413D}" type="presParOf" srcId="{5EEDC2BD-976B-4049-A456-8B39920214E4}" destId="{550C1F3B-2875-4EA6-A287-ADAA6094A7F0}" srcOrd="0" destOrd="0" presId="urn:microsoft.com/office/officeart/2008/layout/PictureAccentBlocks"/>
    <dgm:cxn modelId="{0C4B3EFB-D25E-4038-9233-472EDDC10DDA}" type="presParOf" srcId="{5EEDC2BD-976B-4049-A456-8B39920214E4}" destId="{7A760F58-88E7-43E2-B010-6E14DA098E59}" srcOrd="1" destOrd="0" presId="urn:microsoft.com/office/officeart/2008/layout/PictureAccentBlocks"/>
    <dgm:cxn modelId="{832DD39A-0974-4243-B25F-EF5CC7E95CA6}" type="presParOf" srcId="{1815F485-7A3F-42F4-B2BB-7535B0970145}" destId="{A6F1B02C-48E1-4298-9FD4-EA74A0A03153}" srcOrd="1" destOrd="0" presId="urn:microsoft.com/office/officeart/2008/layout/PictureAccentBlocks"/>
    <dgm:cxn modelId="{BF39135F-F3CB-49A9-953A-D71AF73561CC}" type="presParOf" srcId="{1815F485-7A3F-42F4-B2BB-7535B0970145}" destId="{1C8170BA-FFE9-4094-A148-9308F6930E9F}" srcOrd="2" destOrd="0" presId="urn:microsoft.com/office/officeart/2008/layout/PictureAccentBlocks"/>
    <dgm:cxn modelId="{EA9ED183-0370-467D-8CA4-BA0C13CC2833}" type="presParOf" srcId="{1C8170BA-FFE9-4094-A148-9308F6930E9F}" destId="{5190EA56-1487-4494-9B48-2C56ECC35343}" srcOrd="0" destOrd="0" presId="urn:microsoft.com/office/officeart/2008/layout/PictureAccentBlocks"/>
    <dgm:cxn modelId="{B7A0E1AE-4947-428E-87EE-6EC24334E731}" type="presParOf" srcId="{1C8170BA-FFE9-4094-A148-9308F6930E9F}" destId="{88175533-AFF6-480C-A057-75DFA38BDA9C}" srcOrd="1" destOrd="0" presId="urn:microsoft.com/office/officeart/2008/layout/PictureAccentBlocks"/>
    <dgm:cxn modelId="{72B4D646-FB66-4EB5-B7C6-AD900A5A3370}" type="presParOf" srcId="{1815F485-7A3F-42F4-B2BB-7535B0970145}" destId="{72736FAD-AA87-4131-A55F-728C12FEFD72}" srcOrd="3" destOrd="0" presId="urn:microsoft.com/office/officeart/2008/layout/PictureAccentBlocks"/>
    <dgm:cxn modelId="{8158035D-8D39-4493-9003-6EB12B7D0FAE}" type="presParOf" srcId="{1815F485-7A3F-42F4-B2BB-7535B0970145}" destId="{DE78D287-CE89-43E3-AAAA-85091409CF6E}" srcOrd="4" destOrd="0" presId="urn:microsoft.com/office/officeart/2008/layout/PictureAccentBlocks"/>
    <dgm:cxn modelId="{A5A9C8C4-DD6F-43B1-A6C6-46C56B946A46}" type="presParOf" srcId="{DE78D287-CE89-43E3-AAAA-85091409CF6E}" destId="{3D5E2035-46FE-4561-9B15-CE74AEF31FAA}" srcOrd="0" destOrd="0" presId="urn:microsoft.com/office/officeart/2008/layout/PictureAccentBlocks"/>
    <dgm:cxn modelId="{010E1BE8-033E-46F4-840D-484515F8C286}" type="presParOf" srcId="{DE78D287-CE89-43E3-AAAA-85091409CF6E}" destId="{F87531F2-2BE6-4CBA-A06A-78882AA2A98F}" srcOrd="1" destOrd="0" presId="urn:microsoft.com/office/officeart/2008/layout/PictureAccentBlocks"/>
    <dgm:cxn modelId="{7CD74D88-365D-470E-9C5D-BEA5A9C1D3D0}" type="presParOf" srcId="{1815F485-7A3F-42F4-B2BB-7535B0970145}" destId="{38F7A7D5-0E5A-4755-97C6-E93280D7262F}" srcOrd="5" destOrd="0" presId="urn:microsoft.com/office/officeart/2008/layout/PictureAccentBlocks"/>
    <dgm:cxn modelId="{91236EC0-65D3-4A2A-8B55-EC7FFDFBEEDB}" type="presParOf" srcId="{1815F485-7A3F-42F4-B2BB-7535B0970145}" destId="{33472D2F-5A95-4B25-9A2C-C4E871170D97}" srcOrd="6" destOrd="0" presId="urn:microsoft.com/office/officeart/2008/layout/PictureAccentBlocks"/>
    <dgm:cxn modelId="{3E6D7824-A08A-4EF2-B5B9-67ABE955E691}" type="presParOf" srcId="{33472D2F-5A95-4B25-9A2C-C4E871170D97}" destId="{59A9E6A5-601E-4CED-9044-FCEED499AD40}" srcOrd="0" destOrd="0" presId="urn:microsoft.com/office/officeart/2008/layout/PictureAccentBlocks"/>
    <dgm:cxn modelId="{90702870-7AEC-43B8-BD62-7A8997B656DB}" type="presParOf" srcId="{33472D2F-5A95-4B25-9A2C-C4E871170D97}" destId="{661A70E4-EFEC-43A7-9FD1-19240FA44466}" srcOrd="1" destOrd="0" presId="urn:microsoft.com/office/officeart/2008/layout/PictureAccentBlocks"/>
    <dgm:cxn modelId="{1EB52A88-CF42-4189-BCEA-AE59A414D241}" type="presParOf" srcId="{1815F485-7A3F-42F4-B2BB-7535B0970145}" destId="{7477A184-81DE-48C5-99C9-E723C84CBE65}" srcOrd="7" destOrd="0" presId="urn:microsoft.com/office/officeart/2008/layout/PictureAccentBlocks"/>
    <dgm:cxn modelId="{7C4AC5B1-55AC-4DF8-A2B2-81946AE2AE1A}" type="presParOf" srcId="{1815F485-7A3F-42F4-B2BB-7535B0970145}" destId="{40AD6A3F-9894-48BD-8100-83C035B8DE1D}" srcOrd="8" destOrd="0" presId="urn:microsoft.com/office/officeart/2008/layout/PictureAccentBlocks"/>
    <dgm:cxn modelId="{DBC17075-2AB3-42DB-8A89-75DBF768784C}" type="presParOf" srcId="{40AD6A3F-9894-48BD-8100-83C035B8DE1D}" destId="{2D6016B6-0B8E-4C02-A8FE-4A177517D74D}" srcOrd="0" destOrd="0" presId="urn:microsoft.com/office/officeart/2008/layout/PictureAccentBlocks"/>
    <dgm:cxn modelId="{B286F463-BB80-4260-A57A-EE2809BA2109}" type="presParOf" srcId="{40AD6A3F-9894-48BD-8100-83C035B8DE1D}" destId="{F084D543-E2F9-4218-9B66-0229AD26827A}" srcOrd="1" destOrd="0" presId="urn:microsoft.com/office/officeart/2008/layout/PictureAccent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C1F3B-2875-4EA6-A287-ADAA6094A7F0}">
      <dsp:nvSpPr>
        <dsp:cNvPr id="0" name=""/>
        <dsp:cNvSpPr/>
      </dsp:nvSpPr>
      <dsp:spPr>
        <a:xfrm>
          <a:off x="372301" y="5857433"/>
          <a:ext cx="1831478" cy="1831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60F58-88E7-43E2-B010-6E14DA098E59}">
      <dsp:nvSpPr>
        <dsp:cNvPr id="0" name=""/>
        <dsp:cNvSpPr/>
      </dsp:nvSpPr>
      <dsp:spPr>
        <a:xfrm rot="16200000">
          <a:off x="-726585" y="6590024"/>
          <a:ext cx="1831478" cy="366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Rise School of Accountancy</a:t>
          </a:r>
        </a:p>
      </dsp:txBody>
      <dsp:txXfrm>
        <a:off x="-726585" y="6590024"/>
        <a:ext cx="1831478" cy="366295"/>
      </dsp:txXfrm>
    </dsp:sp>
    <dsp:sp modelId="{5190EA56-1487-4494-9B48-2C56ECC35343}">
      <dsp:nvSpPr>
        <dsp:cNvPr id="0" name=""/>
        <dsp:cNvSpPr/>
      </dsp:nvSpPr>
      <dsp:spPr>
        <a:xfrm>
          <a:off x="2570295" y="5857433"/>
          <a:ext cx="1831478" cy="1831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75533-AFF6-480C-A057-75DFA38BDA9C}">
      <dsp:nvSpPr>
        <dsp:cNvPr id="0" name=""/>
        <dsp:cNvSpPr/>
      </dsp:nvSpPr>
      <dsp:spPr>
        <a:xfrm rot="16200000">
          <a:off x="1471408" y="6590024"/>
          <a:ext cx="1831478" cy="366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GreenHall</a:t>
          </a:r>
          <a:r>
            <a:rPr lang="en-US" sz="1200" kern="1200" dirty="0"/>
            <a:t> Academy</a:t>
          </a:r>
        </a:p>
      </dsp:txBody>
      <dsp:txXfrm>
        <a:off x="1471408" y="6590024"/>
        <a:ext cx="1831478" cy="366295"/>
      </dsp:txXfrm>
    </dsp:sp>
    <dsp:sp modelId="{3D5E2035-46FE-4561-9B15-CE74AEF31FAA}">
      <dsp:nvSpPr>
        <dsp:cNvPr id="0" name=""/>
        <dsp:cNvSpPr/>
      </dsp:nvSpPr>
      <dsp:spPr>
        <a:xfrm>
          <a:off x="2570295" y="3777606"/>
          <a:ext cx="1831478" cy="1831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531F2-2BE6-4CBA-A06A-78882AA2A98F}">
      <dsp:nvSpPr>
        <dsp:cNvPr id="0" name=""/>
        <dsp:cNvSpPr/>
      </dsp:nvSpPr>
      <dsp:spPr>
        <a:xfrm rot="16200000">
          <a:off x="1471408" y="4510197"/>
          <a:ext cx="1831478" cy="366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Hisab</a:t>
          </a:r>
          <a:r>
            <a:rPr lang="en-US" sz="1200" kern="1200" dirty="0"/>
            <a:t> School of Accountancy</a:t>
          </a:r>
        </a:p>
      </dsp:txBody>
      <dsp:txXfrm>
        <a:off x="1471408" y="4510197"/>
        <a:ext cx="1831478" cy="366295"/>
      </dsp:txXfrm>
    </dsp:sp>
    <dsp:sp modelId="{59A9E6A5-601E-4CED-9044-FCEED499AD40}">
      <dsp:nvSpPr>
        <dsp:cNvPr id="0" name=""/>
        <dsp:cNvSpPr/>
      </dsp:nvSpPr>
      <dsp:spPr>
        <a:xfrm>
          <a:off x="4768289" y="3777606"/>
          <a:ext cx="1831478" cy="1831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A70E4-EFEC-43A7-9FD1-19240FA44466}">
      <dsp:nvSpPr>
        <dsp:cNvPr id="0" name=""/>
        <dsp:cNvSpPr/>
      </dsp:nvSpPr>
      <dsp:spPr>
        <a:xfrm rot="16200000">
          <a:off x="3669402" y="4510197"/>
          <a:ext cx="1831478" cy="366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Bridge Academy</a:t>
          </a:r>
        </a:p>
      </dsp:txBody>
      <dsp:txXfrm>
        <a:off x="3669402" y="4510197"/>
        <a:ext cx="1831478" cy="366295"/>
      </dsp:txXfrm>
    </dsp:sp>
    <dsp:sp modelId="{2D6016B6-0B8E-4C02-A8FE-4A177517D74D}">
      <dsp:nvSpPr>
        <dsp:cNvPr id="0" name=""/>
        <dsp:cNvSpPr/>
      </dsp:nvSpPr>
      <dsp:spPr>
        <a:xfrm>
          <a:off x="4768289" y="1697779"/>
          <a:ext cx="1831478" cy="18314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4D543-E2F9-4218-9B66-0229AD26827A}">
      <dsp:nvSpPr>
        <dsp:cNvPr id="0" name=""/>
        <dsp:cNvSpPr/>
      </dsp:nvSpPr>
      <dsp:spPr>
        <a:xfrm rot="16200000">
          <a:off x="3669402" y="2430370"/>
          <a:ext cx="1831478" cy="366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Eise</a:t>
          </a:r>
          <a:r>
            <a:rPr lang="en-US" sz="1200" kern="1200" dirty="0"/>
            <a:t> Education System</a:t>
          </a:r>
        </a:p>
      </dsp:txBody>
      <dsp:txXfrm>
        <a:off x="3669402" y="2430370"/>
        <a:ext cx="1831478" cy="366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Blocks">
  <dgm:title val=""/>
  <dgm:desc val=""/>
  <dgm:catLst>
    <dgm:cat type="picture" pri="12000"/>
    <dgm:cat type="pictureconvert" pri="1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gt" val="5">
        <dgm:choose name="Name3">
          <dgm:if name="Name4" func="var" arg="dir" op="equ" val="norm">
            <dgm:alg type="snake">
              <dgm:param type="grDir" val="bL"/>
              <dgm:param type="bkpt" val="fixed"/>
              <dgm:param type="bkPtFixedVal" val="3"/>
              <dgm:param type="off" val="off"/>
              <dgm:param type="horzAlign" val="r"/>
              <dgm:param type="vertAlign" val="b"/>
            </dgm:alg>
          </dgm:if>
          <dgm:else name="Name5">
            <dgm:alg type="snake">
              <dgm:param type="grDir" val="bR"/>
              <dgm:param type="bkpt" val="fixed"/>
              <dgm:param type="bkPtFixedVal" val="3"/>
              <dgm:param type="off" val="off"/>
              <dgm:param type="horzAlign" val="l"/>
              <dgm:param type="vertAlign" val="b"/>
            </dgm:alg>
          </dgm:else>
        </dgm:choose>
      </dgm:if>
      <dgm:else name="Name6">
        <dgm:choose name="Name7">
          <dgm:if name="Name8" func="var" arg="dir" op="equ" val="norm">
            <dgm:alg type="snake">
              <dgm:param type="grDir" val="bL"/>
              <dgm:param type="bkpt" val="fixed"/>
              <dgm:param type="bkPtFixedVal" val="2"/>
              <dgm:param type="off" val="off"/>
              <dgm:param type="horzAlign" val="r"/>
              <dgm:param type="vertAlign" val="b"/>
            </dgm:alg>
          </dgm:if>
          <dgm:else name="Name9">
            <dgm:alg type="snake">
              <dgm:param type="grDir" val="bR"/>
              <dgm:param type="bkpt" val="fixed"/>
              <dgm:param type="bkPtFixedVal" val="2"/>
              <dgm:param type="off" val="off"/>
              <dgm:param type="horzAlign" val="l"/>
              <dgm:param type="vertAlign" val="b"/>
            </dgm:alg>
          </dgm:else>
        </dgm:choose>
      </dgm:else>
    </dgm:choose>
    <dgm:shape xmlns:r="http://schemas.openxmlformats.org/officeDocument/2006/relationships" r:blip="">
      <dgm:adjLst/>
    </dgm:shape>
    <dgm:constrLst>
      <dgm:constr type="alignOff" val="1"/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13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2"/>
        </dgm:alg>
        <dgm:shape xmlns:r="http://schemas.openxmlformats.org/officeDocument/2006/relationships" r:blip="">
          <dgm:adjLst/>
        </dgm:shape>
        <dgm:choose name="Name10">
          <dgm:if name="Name11" func="var" arg="dir" op="equ" val="norm">
            <dgm:constrLst>
              <dgm:constr type="l" for="ch" forName="Image" refType="w" refFor="ch" refForName="Image" fact="0.2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fact="0"/>
              <dgm:constr type="t" for="ch" forName="Parent" refType="h" fact="0"/>
              <dgm:constr type="w" for="ch" forName="Parent" refType="h" refFor="ch" refForName="Image" op="equ" fact="0.2"/>
              <dgm:constr type="h" for="ch" forName="Parent" refType="h" refFor="ch" refForName="Image" op="equ"/>
            </dgm:constrLst>
          </dgm:if>
          <dgm:else name="Name12">
            <dgm:constrLst>
              <dgm:constr type="l" for="ch" forName="Image" refType="w" fact="0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refFor="ch" refForName="Image"/>
              <dgm:constr type="t" for="ch" forName="Parent" refType="h" fact="0"/>
              <dgm:constr type="w" for="ch" forName="Parent" refType="w" refFor="ch" refForName="Image" fact="0.2"/>
              <dgm:constr type="h" for="ch" forName="Parent" refType="h" refFor="ch" refForName="Image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revTx">
          <dgm:varLst>
            <dgm:bulletEnabled val="1"/>
          </dgm:varLst>
          <dgm:alg type="tx">
            <dgm:param type="parTxLTRAlign" val="l"/>
            <dgm:param type="txAnchorVert" val="b"/>
            <dgm:param type="txAnchorVertCh" val="b"/>
            <dgm:param type="autoTxRot" val="grav"/>
          </dgm:alg>
          <dgm:choose name="Name13">
            <dgm:if name="Name14" func="var" arg="dir" op="equ" val="norm">
              <dgm:shape xmlns:r="http://schemas.openxmlformats.org/officeDocument/2006/relationships" rot="270" type="rect" r:blip="">
                <dgm:adjLst/>
              </dgm:shape>
            </dgm:if>
            <dgm:else name="Name15">
              <dgm:shape xmlns:r="http://schemas.openxmlformats.org/officeDocument/2006/relationships" rot="90" type="rect" r:blip="">
                <dgm:adjLst/>
              </dgm:shape>
            </dgm:else>
          </dgm:choose>
          <dgm:presOf axis="desOr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A1F-F0B2-494D-9577-6DEFBBFA8886}" type="datetimeFigureOut">
              <a:rPr lang="en-ZA" smtClean="0"/>
              <a:t>2020/12/16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18F-8CC9-4CF8-931C-A30E4D19EB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591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A1F-F0B2-494D-9577-6DEFBBFA8886}" type="datetimeFigureOut">
              <a:rPr lang="en-ZA" smtClean="0"/>
              <a:t>2020/12/16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18F-8CC9-4CF8-931C-A30E4D19EB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248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A1F-F0B2-494D-9577-6DEFBBFA8886}" type="datetimeFigureOut">
              <a:rPr lang="en-ZA" smtClean="0"/>
              <a:t>2020/12/16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18F-8CC9-4CF8-931C-A30E4D19EB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556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A1F-F0B2-494D-9577-6DEFBBFA8886}" type="datetimeFigureOut">
              <a:rPr lang="en-ZA" smtClean="0"/>
              <a:t>2020/12/16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18F-8CC9-4CF8-931C-A30E4D19EB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558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A1F-F0B2-494D-9577-6DEFBBFA8886}" type="datetimeFigureOut">
              <a:rPr lang="en-ZA" smtClean="0"/>
              <a:t>2020/12/16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18F-8CC9-4CF8-931C-A30E4D19EB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617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A1F-F0B2-494D-9577-6DEFBBFA8886}" type="datetimeFigureOut">
              <a:rPr lang="en-ZA" smtClean="0"/>
              <a:t>2020/12/16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18F-8CC9-4CF8-931C-A30E4D19EB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290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A1F-F0B2-494D-9577-6DEFBBFA8886}" type="datetimeFigureOut">
              <a:rPr lang="en-ZA" smtClean="0"/>
              <a:t>2020/12/16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18F-8CC9-4CF8-931C-A30E4D19EB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05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A1F-F0B2-494D-9577-6DEFBBFA8886}" type="datetimeFigureOut">
              <a:rPr lang="en-ZA" smtClean="0"/>
              <a:t>2020/12/16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18F-8CC9-4CF8-931C-A30E4D19EB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85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A1F-F0B2-494D-9577-6DEFBBFA8886}" type="datetimeFigureOut">
              <a:rPr lang="en-ZA" smtClean="0"/>
              <a:t>2020/12/16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18F-8CC9-4CF8-931C-A30E4D19EB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816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A1F-F0B2-494D-9577-6DEFBBFA8886}" type="datetimeFigureOut">
              <a:rPr lang="en-ZA" smtClean="0"/>
              <a:t>2020/12/16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18F-8CC9-4CF8-931C-A30E4D19EB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192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A1F-F0B2-494D-9577-6DEFBBFA8886}" type="datetimeFigureOut">
              <a:rPr lang="en-ZA" smtClean="0"/>
              <a:t>2020/12/16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18F-8CC9-4CF8-931C-A30E4D19EB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841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5DA1F-F0B2-494D-9577-6DEFBBFA8886}" type="datetimeFigureOut">
              <a:rPr lang="en-ZA" smtClean="0"/>
              <a:t>2020/12/16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6C18F-8CC9-4CF8-931C-A30E4D19EB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143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A9FF72-83D5-4202-831F-31BD5AFFDAA0}"/>
              </a:ext>
            </a:extLst>
          </p:cNvPr>
          <p:cNvSpPr/>
          <p:nvPr/>
        </p:nvSpPr>
        <p:spPr>
          <a:xfrm>
            <a:off x="0" y="0"/>
            <a:ext cx="7559675" cy="5312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8" name="Picture 4" descr="Elearning Industry Growth: A Look at Where Online Learning is Headed">
            <a:extLst>
              <a:ext uri="{FF2B5EF4-FFF2-40B4-BE49-F238E27FC236}">
                <a16:creationId xmlns:a16="http://schemas.microsoft.com/office/drawing/2014/main" id="{ED860677-D7F7-4B23-A995-06CB9E8D3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4" y="17729"/>
            <a:ext cx="7559675" cy="509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0B7E6ED-6DD5-46EC-974E-47D6E966C5EC}"/>
              </a:ext>
            </a:extLst>
          </p:cNvPr>
          <p:cNvSpPr/>
          <p:nvPr/>
        </p:nvSpPr>
        <p:spPr>
          <a:xfrm rot="5400000">
            <a:off x="-7255" y="3222170"/>
            <a:ext cx="4194628" cy="418011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D3076A6-0A04-4179-B471-263694E49EAA}"/>
              </a:ext>
            </a:extLst>
          </p:cNvPr>
          <p:cNvSpPr/>
          <p:nvPr/>
        </p:nvSpPr>
        <p:spPr>
          <a:xfrm rot="16200000" flipH="1">
            <a:off x="3374574" y="3222170"/>
            <a:ext cx="4194628" cy="418011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383B791-C3DA-4C6C-876A-519AA85B7430}"/>
              </a:ext>
            </a:extLst>
          </p:cNvPr>
          <p:cNvSpPr/>
          <p:nvPr/>
        </p:nvSpPr>
        <p:spPr>
          <a:xfrm rot="5400000">
            <a:off x="-2424" y="3472929"/>
            <a:ext cx="1440000" cy="1439694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073EBD0-BB2B-4767-82DA-47009FF06D06}"/>
              </a:ext>
            </a:extLst>
          </p:cNvPr>
          <p:cNvSpPr/>
          <p:nvPr/>
        </p:nvSpPr>
        <p:spPr>
          <a:xfrm rot="16200000" flipH="1">
            <a:off x="-4587" y="4191514"/>
            <a:ext cx="1440000" cy="143969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1148F5B-624F-47D8-A10A-0A5D52AC9A32}"/>
              </a:ext>
            </a:extLst>
          </p:cNvPr>
          <p:cNvSpPr/>
          <p:nvPr/>
        </p:nvSpPr>
        <p:spPr>
          <a:xfrm rot="5400000" flipH="1">
            <a:off x="1435213" y="4191514"/>
            <a:ext cx="1440000" cy="1439694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067F7DF-978A-4229-BEC1-3C0E04304B59}"/>
              </a:ext>
            </a:extLst>
          </p:cNvPr>
          <p:cNvSpPr/>
          <p:nvPr/>
        </p:nvSpPr>
        <p:spPr>
          <a:xfrm rot="16200000" flipH="1">
            <a:off x="1432944" y="4911514"/>
            <a:ext cx="1440000" cy="143969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53820A9-6400-470C-A06E-19E49D71E280}"/>
              </a:ext>
            </a:extLst>
          </p:cNvPr>
          <p:cNvSpPr/>
          <p:nvPr/>
        </p:nvSpPr>
        <p:spPr>
          <a:xfrm rot="5400000" flipH="1">
            <a:off x="2874910" y="4911514"/>
            <a:ext cx="1440000" cy="1439694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914F03D-EC27-4249-8A0B-53F76A323EB2}"/>
              </a:ext>
            </a:extLst>
          </p:cNvPr>
          <p:cNvSpPr/>
          <p:nvPr/>
        </p:nvSpPr>
        <p:spPr>
          <a:xfrm rot="16200000" flipH="1">
            <a:off x="3733733" y="3476285"/>
            <a:ext cx="3872050" cy="377983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875F77-F9F9-4844-8B1A-F4E5D4D9AB71}"/>
              </a:ext>
            </a:extLst>
          </p:cNvPr>
          <p:cNvSpPr/>
          <p:nvPr/>
        </p:nvSpPr>
        <p:spPr>
          <a:xfrm>
            <a:off x="425449" y="8997950"/>
            <a:ext cx="3272368" cy="6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8243CF-2E3A-45DA-80BE-8AE8F5892C05}"/>
              </a:ext>
            </a:extLst>
          </p:cNvPr>
          <p:cNvSpPr txBox="1"/>
          <p:nvPr/>
        </p:nvSpPr>
        <p:spPr>
          <a:xfrm>
            <a:off x="425449" y="9189231"/>
            <a:ext cx="327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ZA" sz="2000" dirty="0">
                <a:solidFill>
                  <a:srgbClr val="262626"/>
                </a:solidFill>
                <a:latin typeface="Abadi" panose="020B0604020104020204" pitchFamily="34" charset="0"/>
              </a:rPr>
              <a:t>Lets Take Your Education Business Online!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55F86E07-A01E-46AE-B70F-4B2E2ACE9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42" y="8021274"/>
            <a:ext cx="2381250" cy="2381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73E334-F128-4A4A-8EE1-A1A3BE3CE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49" y="8002744"/>
            <a:ext cx="3272368" cy="89304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07357D8-1296-493D-953F-22DF7015E3E2}"/>
              </a:ext>
            </a:extLst>
          </p:cNvPr>
          <p:cNvSpPr/>
          <p:nvPr/>
        </p:nvSpPr>
        <p:spPr>
          <a:xfrm>
            <a:off x="4909930" y="8010939"/>
            <a:ext cx="2355295" cy="238539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gency FB" panose="020B0503020202020204" pitchFamily="34" charset="0"/>
              </a:rPr>
              <a:t>Company</a:t>
            </a:r>
          </a:p>
          <a:p>
            <a:pPr algn="ctr"/>
            <a:r>
              <a:rPr lang="en-US" sz="3600" b="1" dirty="0">
                <a:latin typeface="Agency FB" panose="020B0503020202020204" pitchFamily="34" charset="0"/>
              </a:rPr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25878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10675C-2B24-4D09-A060-1E65C4E20F8D}"/>
              </a:ext>
            </a:extLst>
          </p:cNvPr>
          <p:cNvSpPr/>
          <p:nvPr/>
        </p:nvSpPr>
        <p:spPr>
          <a:xfrm>
            <a:off x="3759200" y="0"/>
            <a:ext cx="3800475" cy="1069181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F4B5081-4F9C-48C6-A156-0FF21B3A5671}"/>
              </a:ext>
            </a:extLst>
          </p:cNvPr>
          <p:cNvSpPr/>
          <p:nvPr/>
        </p:nvSpPr>
        <p:spPr>
          <a:xfrm rot="5400000">
            <a:off x="2319200" y="1070043"/>
            <a:ext cx="2880000" cy="2880000"/>
          </a:xfrm>
          <a:prstGeom prst="hexagon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E082874-4BF4-4F7F-BED1-FB852C5AAD07}"/>
              </a:ext>
            </a:extLst>
          </p:cNvPr>
          <p:cNvSpPr/>
          <p:nvPr/>
        </p:nvSpPr>
        <p:spPr>
          <a:xfrm rot="5400000">
            <a:off x="3757083" y="3225035"/>
            <a:ext cx="2880000" cy="28800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4CD951-F882-4EB2-8B75-60828D14D300}"/>
              </a:ext>
            </a:extLst>
          </p:cNvPr>
          <p:cNvSpPr/>
          <p:nvPr/>
        </p:nvSpPr>
        <p:spPr>
          <a:xfrm>
            <a:off x="3722688" y="5419725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F3D1A8-ABD6-4D97-BBE4-F6FBC9B654C6}"/>
              </a:ext>
            </a:extLst>
          </p:cNvPr>
          <p:cNvGrpSpPr/>
          <p:nvPr/>
        </p:nvGrpSpPr>
        <p:grpSpPr>
          <a:xfrm>
            <a:off x="2318671" y="5380027"/>
            <a:ext cx="2880000" cy="2880000"/>
            <a:chOff x="2318671" y="5380027"/>
            <a:chExt cx="2880000" cy="2880000"/>
          </a:xfrm>
          <a:solidFill>
            <a:schemeClr val="bg1">
              <a:lumMod val="65000"/>
            </a:schemeClr>
          </a:solidFill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F36998E7-0BB0-44D8-83F6-5F9FA89EAED3}"/>
                </a:ext>
              </a:extLst>
            </p:cNvPr>
            <p:cNvSpPr/>
            <p:nvPr/>
          </p:nvSpPr>
          <p:spPr>
            <a:xfrm rot="5400000">
              <a:off x="2318671" y="5380027"/>
              <a:ext cx="2880000" cy="288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A269A9-E6E9-4EA2-9C73-500E403928C9}"/>
                </a:ext>
              </a:extLst>
            </p:cNvPr>
            <p:cNvSpPr/>
            <p:nvPr/>
          </p:nvSpPr>
          <p:spPr>
            <a:xfrm>
              <a:off x="3733165" y="5396865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E7C113-8C0D-4EDE-93AD-3ECC2ED64FCB}"/>
              </a:ext>
            </a:extLst>
          </p:cNvPr>
          <p:cNvSpPr txBox="1"/>
          <p:nvPr/>
        </p:nvSpPr>
        <p:spPr>
          <a:xfrm>
            <a:off x="2675939" y="2145989"/>
            <a:ext cx="2184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Lets Take Your Education Business Online!</a:t>
            </a:r>
          </a:p>
        </p:txBody>
      </p:sp>
    </p:spTree>
    <p:extLst>
      <p:ext uri="{BB962C8B-B14F-4D97-AF65-F5344CB8AC3E}">
        <p14:creationId xmlns:p14="http://schemas.microsoft.com/office/powerpoint/2010/main" val="168865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7DBCAD2A-A499-4E39-B333-87BF99849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128" y="8860050"/>
            <a:ext cx="360000" cy="360000"/>
          </a:xfrm>
          <a:prstGeom prst="rect">
            <a:avLst/>
          </a:prstGeom>
        </p:spPr>
      </p:pic>
      <p:pic>
        <p:nvPicPr>
          <p:cNvPr id="7" name="Graphic 6" descr="Receiver">
            <a:extLst>
              <a:ext uri="{FF2B5EF4-FFF2-40B4-BE49-F238E27FC236}">
                <a16:creationId xmlns:a16="http://schemas.microsoft.com/office/drawing/2014/main" id="{14D93EFC-7FC2-4212-85B7-8563E2485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128" y="8346161"/>
            <a:ext cx="360000" cy="3600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2435FED8-B66B-4ECA-B16F-4BD81411D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128" y="9897318"/>
            <a:ext cx="360000" cy="360000"/>
          </a:xfrm>
          <a:prstGeom prst="rect">
            <a:avLst/>
          </a:prstGeom>
        </p:spPr>
      </p:pic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BCD87890-5CF5-4A80-B06F-EF36F999DB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128" y="9378684"/>
            <a:ext cx="360000" cy="36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F4C8D9-4070-40DA-ABE9-7F66429AA0CF}"/>
              </a:ext>
            </a:extLst>
          </p:cNvPr>
          <p:cNvSpPr txBox="1"/>
          <p:nvPr/>
        </p:nvSpPr>
        <p:spPr>
          <a:xfrm>
            <a:off x="913965" y="834616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0343 378 3377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5B5B46-676E-4992-8DDF-1661E5CEDB04}"/>
              </a:ext>
            </a:extLst>
          </p:cNvPr>
          <p:cNvSpPr txBox="1"/>
          <p:nvPr/>
        </p:nvSpPr>
        <p:spPr>
          <a:xfrm>
            <a:off x="913965" y="888616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info@learninghub.pk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B2CCB4-D714-42A4-A4E1-C5A09FB6B1D4}"/>
              </a:ext>
            </a:extLst>
          </p:cNvPr>
          <p:cNvSpPr txBox="1"/>
          <p:nvPr/>
        </p:nvSpPr>
        <p:spPr>
          <a:xfrm>
            <a:off x="913964" y="9378684"/>
            <a:ext cx="3273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69-DD Commercial, Phase 4, DHA, Lahore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A53D9-E41E-47FE-9DDA-2C58ABF55AB3}"/>
              </a:ext>
            </a:extLst>
          </p:cNvPr>
          <p:cNvSpPr txBox="1"/>
          <p:nvPr/>
        </p:nvSpPr>
        <p:spPr>
          <a:xfrm>
            <a:off x="913965" y="992342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www.learninghub.pk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B9CBBD0-4310-42BC-9A4E-5DBEA5425576}"/>
              </a:ext>
            </a:extLst>
          </p:cNvPr>
          <p:cNvSpPr/>
          <p:nvPr/>
        </p:nvSpPr>
        <p:spPr>
          <a:xfrm rot="16200000" flipH="1">
            <a:off x="3370031" y="3222170"/>
            <a:ext cx="4194628" cy="418011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5282B8D-6E03-477A-B67D-922D3C5DA258}"/>
              </a:ext>
            </a:extLst>
          </p:cNvPr>
          <p:cNvSpPr/>
          <p:nvPr/>
        </p:nvSpPr>
        <p:spPr>
          <a:xfrm rot="5400000">
            <a:off x="-11798" y="3222170"/>
            <a:ext cx="4194628" cy="418011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5305876-140D-4ADB-B359-C4D6DCB3BC04}"/>
              </a:ext>
            </a:extLst>
          </p:cNvPr>
          <p:cNvSpPr/>
          <p:nvPr/>
        </p:nvSpPr>
        <p:spPr>
          <a:xfrm rot="16200000" flipH="1">
            <a:off x="6119828" y="3472929"/>
            <a:ext cx="1440000" cy="1439694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E874D8-3726-4015-87FC-4BF6674502CC}"/>
              </a:ext>
            </a:extLst>
          </p:cNvPr>
          <p:cNvSpPr/>
          <p:nvPr/>
        </p:nvSpPr>
        <p:spPr>
          <a:xfrm rot="5400000">
            <a:off x="6122100" y="4192929"/>
            <a:ext cx="1440000" cy="1439694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18CCCFE-5200-4D97-B1CB-D117B46AA5FC}"/>
              </a:ext>
            </a:extLst>
          </p:cNvPr>
          <p:cNvSpPr/>
          <p:nvPr/>
        </p:nvSpPr>
        <p:spPr>
          <a:xfrm rot="16200000">
            <a:off x="4682406" y="4192929"/>
            <a:ext cx="1440000" cy="143969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B390661-0259-4535-BC16-1E8D7528DF56}"/>
              </a:ext>
            </a:extLst>
          </p:cNvPr>
          <p:cNvSpPr/>
          <p:nvPr/>
        </p:nvSpPr>
        <p:spPr>
          <a:xfrm rot="5400000">
            <a:off x="4682406" y="4912929"/>
            <a:ext cx="1440000" cy="1439694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7C11DAF-E25C-469D-93FF-87E79EFEC35C}"/>
              </a:ext>
            </a:extLst>
          </p:cNvPr>
          <p:cNvSpPr/>
          <p:nvPr/>
        </p:nvSpPr>
        <p:spPr>
          <a:xfrm rot="16200000">
            <a:off x="3242494" y="4911514"/>
            <a:ext cx="1440000" cy="143969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D563BDE-E771-40DF-A799-329B72AC48B2}"/>
              </a:ext>
            </a:extLst>
          </p:cNvPr>
          <p:cNvSpPr/>
          <p:nvPr/>
        </p:nvSpPr>
        <p:spPr>
          <a:xfrm rot="5400000">
            <a:off x="-48379" y="3476285"/>
            <a:ext cx="3872050" cy="377983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585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10675C-2B24-4D09-A060-1E65C4E20F8D}"/>
              </a:ext>
            </a:extLst>
          </p:cNvPr>
          <p:cNvSpPr/>
          <p:nvPr/>
        </p:nvSpPr>
        <p:spPr>
          <a:xfrm>
            <a:off x="3759200" y="0"/>
            <a:ext cx="3800475" cy="1069181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F4B5081-4F9C-48C6-A156-0FF21B3A5671}"/>
              </a:ext>
            </a:extLst>
          </p:cNvPr>
          <p:cNvSpPr/>
          <p:nvPr/>
        </p:nvSpPr>
        <p:spPr>
          <a:xfrm rot="5400000">
            <a:off x="2319200" y="1070043"/>
            <a:ext cx="2880000" cy="2880000"/>
          </a:xfrm>
          <a:prstGeom prst="hexagon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E082874-4BF4-4F7F-BED1-FB852C5AAD07}"/>
              </a:ext>
            </a:extLst>
          </p:cNvPr>
          <p:cNvSpPr/>
          <p:nvPr/>
        </p:nvSpPr>
        <p:spPr>
          <a:xfrm rot="5400000">
            <a:off x="3758671" y="3225035"/>
            <a:ext cx="2880000" cy="28800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4CD951-F882-4EB2-8B75-60828D14D300}"/>
              </a:ext>
            </a:extLst>
          </p:cNvPr>
          <p:cNvSpPr/>
          <p:nvPr/>
        </p:nvSpPr>
        <p:spPr>
          <a:xfrm>
            <a:off x="3722688" y="5419725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F3D1A8-ABD6-4D97-BBE4-F6FBC9B654C6}"/>
              </a:ext>
            </a:extLst>
          </p:cNvPr>
          <p:cNvGrpSpPr/>
          <p:nvPr/>
        </p:nvGrpSpPr>
        <p:grpSpPr>
          <a:xfrm>
            <a:off x="2318671" y="5380027"/>
            <a:ext cx="2880000" cy="2880000"/>
            <a:chOff x="2318671" y="5380027"/>
            <a:chExt cx="2880000" cy="2880000"/>
          </a:xfrm>
          <a:solidFill>
            <a:schemeClr val="bg1">
              <a:lumMod val="65000"/>
            </a:schemeClr>
          </a:solidFill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F36998E7-0BB0-44D8-83F6-5F9FA89EAED3}"/>
                </a:ext>
              </a:extLst>
            </p:cNvPr>
            <p:cNvSpPr/>
            <p:nvPr/>
          </p:nvSpPr>
          <p:spPr>
            <a:xfrm rot="5400000">
              <a:off x="2318671" y="5380027"/>
              <a:ext cx="2880000" cy="288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A269A9-E6E9-4EA2-9C73-500E403928C9}"/>
                </a:ext>
              </a:extLst>
            </p:cNvPr>
            <p:cNvSpPr/>
            <p:nvPr/>
          </p:nvSpPr>
          <p:spPr>
            <a:xfrm>
              <a:off x="3733165" y="5396865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F79BD5-8564-41EB-878F-4CB3CEEE2238}"/>
              </a:ext>
            </a:extLst>
          </p:cNvPr>
          <p:cNvSpPr txBox="1"/>
          <p:nvPr/>
        </p:nvSpPr>
        <p:spPr>
          <a:xfrm>
            <a:off x="2675939" y="2145989"/>
            <a:ext cx="2184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Lets Take Your Education Business Online!</a:t>
            </a:r>
          </a:p>
        </p:txBody>
      </p:sp>
    </p:spTree>
    <p:extLst>
      <p:ext uri="{BB962C8B-B14F-4D97-AF65-F5344CB8AC3E}">
        <p14:creationId xmlns:p14="http://schemas.microsoft.com/office/powerpoint/2010/main" val="323629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C78AD0-3DAE-4573-B1B3-EC57F127B8A6}"/>
              </a:ext>
            </a:extLst>
          </p:cNvPr>
          <p:cNvSpPr txBox="1"/>
          <p:nvPr/>
        </p:nvSpPr>
        <p:spPr>
          <a:xfrm>
            <a:off x="573211" y="755515"/>
            <a:ext cx="336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b="1" dirty="0">
                <a:solidFill>
                  <a:srgbClr val="0070C0"/>
                </a:solidFill>
              </a:rPr>
              <a:t>CONTENTS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F7700C-6675-4405-8F3A-D32BCAB15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45406"/>
              </p:ext>
            </p:extLst>
          </p:nvPr>
        </p:nvGraphicFramePr>
        <p:xfrm>
          <a:off x="709613" y="1633978"/>
          <a:ext cx="5039784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121">
                  <a:extLst>
                    <a:ext uri="{9D8B030D-6E8A-4147-A177-3AD203B41FA5}">
                      <a16:colId xmlns:a16="http://schemas.microsoft.com/office/drawing/2014/main" val="1453499940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1064854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ABOUT US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50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ZA" sz="1488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OUR  TEAM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5934" rtl="0" eaLnBrk="1" latinLnBrk="0" hangingPunct="1"/>
                      <a:r>
                        <a:rPr lang="en-ZA" sz="1488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7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ZA" sz="1488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OUR PROCESS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5934" rtl="0" eaLnBrk="1" latinLnBrk="0" hangingPunct="1"/>
                      <a:r>
                        <a:rPr lang="en-ZA" sz="1488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837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ZA" sz="1488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OUR SERVICES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5934" rtl="0" eaLnBrk="1" latinLnBrk="0" hangingPunct="1"/>
                      <a:r>
                        <a:rPr lang="en-ZA" sz="1488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36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ZA" sz="1488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OUR CUSTOMERS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5934" rtl="0" eaLnBrk="1" latinLnBrk="0" hangingPunct="1"/>
                      <a:r>
                        <a:rPr lang="en-ZA" sz="1488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53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ZA" sz="1488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DIRECTOR’S STATEMENT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755934" rtl="0" eaLnBrk="1" latinLnBrk="0" hangingPunct="1"/>
                      <a:r>
                        <a:rPr lang="en-ZA" sz="1488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04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69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073DE418-7DDF-4578-96DA-56AEBDC638F6}"/>
              </a:ext>
            </a:extLst>
          </p:cNvPr>
          <p:cNvSpPr/>
          <p:nvPr/>
        </p:nvSpPr>
        <p:spPr>
          <a:xfrm>
            <a:off x="0" y="6671918"/>
            <a:ext cx="8636000" cy="4049713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1DE89E98-87AC-4D99-945D-ABC6319C0495}"/>
              </a:ext>
            </a:extLst>
          </p:cNvPr>
          <p:cNvSpPr/>
          <p:nvPr/>
        </p:nvSpPr>
        <p:spPr>
          <a:xfrm>
            <a:off x="4775200" y="8914738"/>
            <a:ext cx="3860800" cy="18198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B61C44-E7A2-4549-8A4E-643EE25E17C7}"/>
              </a:ext>
            </a:extLst>
          </p:cNvPr>
          <p:cNvGrpSpPr/>
          <p:nvPr/>
        </p:nvGrpSpPr>
        <p:grpSpPr>
          <a:xfrm>
            <a:off x="292100" y="203200"/>
            <a:ext cx="7267575" cy="603500"/>
            <a:chOff x="292100" y="203200"/>
            <a:chExt cx="7267575" cy="603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C27A3E2-089C-4C65-94E3-ABBC7DF7D40B}"/>
                </a:ext>
              </a:extLst>
            </p:cNvPr>
            <p:cNvSpPr/>
            <p:nvPr/>
          </p:nvSpPr>
          <p:spPr>
            <a:xfrm>
              <a:off x="292100" y="266700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400" dirty="0"/>
                <a:t>01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954E30-1E9C-466C-A837-40D37F7898B5}"/>
                </a:ext>
              </a:extLst>
            </p:cNvPr>
            <p:cNvSpPr/>
            <p:nvPr/>
          </p:nvSpPr>
          <p:spPr>
            <a:xfrm>
              <a:off x="832100" y="513840"/>
              <a:ext cx="6727575" cy="4571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FAB79A-69BC-4E7C-819E-AD0EDEBC297A}"/>
                </a:ext>
              </a:extLst>
            </p:cNvPr>
            <p:cNvSpPr txBox="1"/>
            <p:nvPr/>
          </p:nvSpPr>
          <p:spPr>
            <a:xfrm>
              <a:off x="838450" y="203200"/>
              <a:ext cx="616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>
                  <a:solidFill>
                    <a:srgbClr val="262626"/>
                  </a:solidFill>
                </a:rPr>
                <a:t>LEARNING HUB</a:t>
              </a:r>
              <a:endParaRPr lang="en-ZA" dirty="0">
                <a:solidFill>
                  <a:srgbClr val="BC0000"/>
                </a:solidFill>
              </a:endParaRPr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607F5F0-CF67-47D4-A58F-AAC5710B8598}"/>
              </a:ext>
            </a:extLst>
          </p:cNvPr>
          <p:cNvSpPr/>
          <p:nvPr/>
        </p:nvSpPr>
        <p:spPr>
          <a:xfrm rot="5400000" flipH="1">
            <a:off x="-7636" y="6652942"/>
            <a:ext cx="1495607" cy="148033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7F231-89AA-4DD1-9680-F13733C960D1}"/>
              </a:ext>
            </a:extLst>
          </p:cNvPr>
          <p:cNvSpPr txBox="1"/>
          <p:nvPr/>
        </p:nvSpPr>
        <p:spPr>
          <a:xfrm>
            <a:off x="591333" y="1309451"/>
            <a:ext cx="4435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rgbClr val="262626"/>
                </a:solidFill>
              </a:rPr>
              <a:t>ABOUT 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B8FC32-CF53-44FA-B4AA-444E3684FE67}"/>
              </a:ext>
            </a:extLst>
          </p:cNvPr>
          <p:cNvSpPr txBox="1"/>
          <p:nvPr/>
        </p:nvSpPr>
        <p:spPr>
          <a:xfrm>
            <a:off x="591332" y="1837076"/>
            <a:ext cx="64063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ZA" sz="1200" dirty="0"/>
              <a:t>Learning Hub Pvt Limited is an EdTech company that specializes in e-learning solutions for education institutions, training companies, corporate entities and individual teachers/trainers. With our ready to use e-learning system that allows our clients to customize the product in accordance with their respective needs. </a:t>
            </a:r>
          </a:p>
          <a:p>
            <a:pPr algn="just"/>
            <a:endParaRPr lang="en-ZA" sz="1200" dirty="0"/>
          </a:p>
          <a:p>
            <a:pPr algn="just"/>
            <a:r>
              <a:rPr lang="en-ZA" sz="1200" dirty="0"/>
              <a:t>Learning Hub allows education providers to potentially access a much larger audience base by scaling their reach to national level with ZERO upfront investment. Currently being offered are two e-learning marketplace brands by the name of </a:t>
            </a:r>
            <a:r>
              <a:rPr lang="en-ZA" sz="1200" dirty="0" err="1"/>
              <a:t>TutoCademy</a:t>
            </a:r>
            <a:r>
              <a:rPr lang="en-ZA" sz="1200" dirty="0"/>
              <a:t> and </a:t>
            </a:r>
            <a:r>
              <a:rPr lang="en-ZA" sz="1200" dirty="0" err="1"/>
              <a:t>SkillGenesis</a:t>
            </a:r>
            <a:r>
              <a:rPr lang="en-ZA" sz="1200" dirty="0"/>
              <a:t> which are available for individual teachers/trainers to setup their courses for marketing to potential customers. In addition, larger educational customer can setup their custom branded e-learning system through our platform. Since Learning Hub provides a hosted and managed solution, its customer DO NOT need to maintain expensive in-house technical and support staff.</a:t>
            </a:r>
          </a:p>
          <a:p>
            <a:pPr algn="just"/>
            <a:endParaRPr lang="en-ZA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828141-7355-42B2-9B32-2D7A0DF0BC5D}"/>
              </a:ext>
            </a:extLst>
          </p:cNvPr>
          <p:cNvSpPr txBox="1"/>
          <p:nvPr/>
        </p:nvSpPr>
        <p:spPr>
          <a:xfrm>
            <a:off x="591333" y="4633368"/>
            <a:ext cx="213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62626"/>
                </a:solidFill>
              </a:rPr>
              <a:t>MISSION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D76A7-F60A-4649-91A7-EB2AABE1961A}"/>
              </a:ext>
            </a:extLst>
          </p:cNvPr>
          <p:cNvSpPr txBox="1"/>
          <p:nvPr/>
        </p:nvSpPr>
        <p:spPr>
          <a:xfrm>
            <a:off x="591331" y="5045879"/>
            <a:ext cx="2881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ZA" sz="1200" dirty="0"/>
              <a:t>Introducing the modern learning technologies to improve quality of education in Pakistan while making it more affordable and accessible to the masses.</a:t>
            </a:r>
            <a:endParaRPr lang="en-ZA" sz="12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82505-52D9-43B2-A7C5-F309E2930BD5}"/>
              </a:ext>
            </a:extLst>
          </p:cNvPr>
          <p:cNvSpPr txBox="1"/>
          <p:nvPr/>
        </p:nvSpPr>
        <p:spPr>
          <a:xfrm>
            <a:off x="3938035" y="4633368"/>
            <a:ext cx="302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62626"/>
                </a:solidFill>
              </a:rPr>
              <a:t>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CE4FA2-6DAC-4DC5-8FAB-184C46026AB7}"/>
              </a:ext>
            </a:extLst>
          </p:cNvPr>
          <p:cNvSpPr txBox="1"/>
          <p:nvPr/>
        </p:nvSpPr>
        <p:spPr>
          <a:xfrm>
            <a:off x="3950226" y="5042357"/>
            <a:ext cx="2881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ZA" sz="1200" dirty="0"/>
              <a:t>Using technology to bring quality education in everyone’s access.</a:t>
            </a:r>
            <a:endParaRPr lang="en-ZA" sz="1200" i="1" dirty="0"/>
          </a:p>
        </p:txBody>
      </p:sp>
    </p:spTree>
    <p:extLst>
      <p:ext uri="{BB962C8B-B14F-4D97-AF65-F5344CB8AC3E}">
        <p14:creationId xmlns:p14="http://schemas.microsoft.com/office/powerpoint/2010/main" val="9174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E3553B5-EBF9-4742-B4FA-9A7CB2420F67}"/>
              </a:ext>
            </a:extLst>
          </p:cNvPr>
          <p:cNvSpPr/>
          <p:nvPr/>
        </p:nvSpPr>
        <p:spPr>
          <a:xfrm>
            <a:off x="2766060" y="6625885"/>
            <a:ext cx="1861185" cy="2184400"/>
          </a:xfrm>
          <a:prstGeom prst="rect">
            <a:avLst/>
          </a:prstGeom>
          <a:solidFill>
            <a:schemeClr val="bg1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4024B9-D526-4A49-9B16-9323CB1D4C70}"/>
              </a:ext>
            </a:extLst>
          </p:cNvPr>
          <p:cNvGrpSpPr/>
          <p:nvPr/>
        </p:nvGrpSpPr>
        <p:grpSpPr>
          <a:xfrm>
            <a:off x="2976900" y="5472494"/>
            <a:ext cx="1476000" cy="1543047"/>
            <a:chOff x="760169" y="5361654"/>
            <a:chExt cx="1476000" cy="15430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94C9A9-FC5A-4A44-BB7A-B4D7A93F8AC5}"/>
                </a:ext>
              </a:extLst>
            </p:cNvPr>
            <p:cNvSpPr txBox="1"/>
            <p:nvPr/>
          </p:nvSpPr>
          <p:spPr>
            <a:xfrm>
              <a:off x="931241" y="6566147"/>
              <a:ext cx="1174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600" dirty="0">
                  <a:solidFill>
                    <a:srgbClr val="262626"/>
                  </a:solidFill>
                </a:rPr>
                <a:t>CEO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1D29766-7AD4-424D-B30E-EDDF195809AF}"/>
                </a:ext>
              </a:extLst>
            </p:cNvPr>
            <p:cNvSpPr/>
            <p:nvPr/>
          </p:nvSpPr>
          <p:spPr>
            <a:xfrm>
              <a:off x="760169" y="5361654"/>
              <a:ext cx="1476000" cy="1476000"/>
            </a:xfrm>
            <a:prstGeom prst="ellipse">
              <a:avLst/>
            </a:prstGeom>
            <a:solidFill>
              <a:srgbClr val="B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427CD5B-D442-4373-88CB-69BC03E28005}"/>
                </a:ext>
              </a:extLst>
            </p:cNvPr>
            <p:cNvSpPr/>
            <p:nvPr/>
          </p:nvSpPr>
          <p:spPr>
            <a:xfrm>
              <a:off x="868169" y="5473542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8C390-5983-4C54-B22A-119458E3378B}"/>
              </a:ext>
            </a:extLst>
          </p:cNvPr>
          <p:cNvSpPr/>
          <p:nvPr/>
        </p:nvSpPr>
        <p:spPr>
          <a:xfrm>
            <a:off x="596900" y="6625885"/>
            <a:ext cx="1861185" cy="2184400"/>
          </a:xfrm>
          <a:prstGeom prst="rect">
            <a:avLst/>
          </a:prstGeom>
          <a:noFill/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E4B341-8D09-42F9-9348-36D1A2FA2FDC}"/>
              </a:ext>
            </a:extLst>
          </p:cNvPr>
          <p:cNvGrpSpPr/>
          <p:nvPr/>
        </p:nvGrpSpPr>
        <p:grpSpPr>
          <a:xfrm>
            <a:off x="760169" y="5486349"/>
            <a:ext cx="1476000" cy="1543047"/>
            <a:chOff x="760169" y="5361654"/>
            <a:chExt cx="1476000" cy="154304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130624-EB81-4576-9C44-9D916E015CCD}"/>
                </a:ext>
              </a:extLst>
            </p:cNvPr>
            <p:cNvSpPr txBox="1"/>
            <p:nvPr/>
          </p:nvSpPr>
          <p:spPr>
            <a:xfrm>
              <a:off x="931241" y="6566147"/>
              <a:ext cx="1174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600" dirty="0">
                  <a:solidFill>
                    <a:srgbClr val="262626"/>
                  </a:solidFill>
                </a:rPr>
                <a:t>CEO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B9C9C14-6E1C-4EA1-A2E9-A8C16860AFB9}"/>
                </a:ext>
              </a:extLst>
            </p:cNvPr>
            <p:cNvSpPr/>
            <p:nvPr/>
          </p:nvSpPr>
          <p:spPr>
            <a:xfrm>
              <a:off x="760169" y="5361654"/>
              <a:ext cx="1476000" cy="147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4014E1D-CA93-4E32-A160-11FCED487E03}"/>
                </a:ext>
              </a:extLst>
            </p:cNvPr>
            <p:cNvSpPr/>
            <p:nvPr/>
          </p:nvSpPr>
          <p:spPr>
            <a:xfrm>
              <a:off x="868169" y="5473542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408B42E-A5C7-460E-8139-CD4E306C3C99}"/>
              </a:ext>
            </a:extLst>
          </p:cNvPr>
          <p:cNvSpPr/>
          <p:nvPr/>
        </p:nvSpPr>
        <p:spPr>
          <a:xfrm>
            <a:off x="4022" y="10198100"/>
            <a:ext cx="1076325" cy="50668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562B0A-9C35-48A1-A09E-F82BBC5BBEEB}"/>
              </a:ext>
            </a:extLst>
          </p:cNvPr>
          <p:cNvGrpSpPr/>
          <p:nvPr/>
        </p:nvGrpSpPr>
        <p:grpSpPr>
          <a:xfrm flipH="1">
            <a:off x="2540" y="266700"/>
            <a:ext cx="7267575" cy="540000"/>
            <a:chOff x="292100" y="266700"/>
            <a:chExt cx="7267575" cy="54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0B637A-E5AD-4117-905A-6256ECB3FCF4}"/>
                </a:ext>
              </a:extLst>
            </p:cNvPr>
            <p:cNvSpPr/>
            <p:nvPr/>
          </p:nvSpPr>
          <p:spPr>
            <a:xfrm>
              <a:off x="292100" y="266700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400" dirty="0"/>
                <a:t>02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14E7AB-BFAA-4A24-B49E-5F0F4490DDD3}"/>
                </a:ext>
              </a:extLst>
            </p:cNvPr>
            <p:cNvSpPr/>
            <p:nvPr/>
          </p:nvSpPr>
          <p:spPr>
            <a:xfrm>
              <a:off x="832100" y="513840"/>
              <a:ext cx="6727575" cy="4571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DE64886-4874-40DB-AE23-42F81A141800}"/>
              </a:ext>
            </a:extLst>
          </p:cNvPr>
          <p:cNvSpPr txBox="1"/>
          <p:nvPr/>
        </p:nvSpPr>
        <p:spPr>
          <a:xfrm>
            <a:off x="474494" y="1309451"/>
            <a:ext cx="4435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rgbClr val="262626"/>
                </a:solidFill>
              </a:rPr>
              <a:t>OUR TEAM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D1CEA-3A69-444A-A7F7-2A4C81BC62D7}"/>
              </a:ext>
            </a:extLst>
          </p:cNvPr>
          <p:cNvSpPr txBox="1"/>
          <p:nvPr/>
        </p:nvSpPr>
        <p:spPr>
          <a:xfrm>
            <a:off x="501651" y="1837076"/>
            <a:ext cx="6436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ZA" sz="1200" dirty="0"/>
              <a:t>The core team comprise of individuals who have multifunctional skillset and diversified experience working with leading corporate sector companies of Pakistan.</a:t>
            </a:r>
            <a:endParaRPr lang="en-ZA" sz="1200" i="1" dirty="0">
              <a:solidFill>
                <a:srgbClr val="BC0000"/>
              </a:solidFill>
            </a:endParaRPr>
          </a:p>
          <a:p>
            <a:pPr algn="just"/>
            <a:endParaRPr lang="en-ZA" sz="12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8A756-ECE1-4CAE-8015-13CA6F2EB112}"/>
              </a:ext>
            </a:extLst>
          </p:cNvPr>
          <p:cNvSpPr/>
          <p:nvPr/>
        </p:nvSpPr>
        <p:spPr>
          <a:xfrm>
            <a:off x="596900" y="3101544"/>
            <a:ext cx="6235700" cy="2171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B6B2D8-BF7D-4D7A-8701-552F9C4C5B29}"/>
              </a:ext>
            </a:extLst>
          </p:cNvPr>
          <p:cNvSpPr/>
          <p:nvPr/>
        </p:nvSpPr>
        <p:spPr>
          <a:xfrm>
            <a:off x="4975225" y="6625885"/>
            <a:ext cx="1861185" cy="2184400"/>
          </a:xfrm>
          <a:prstGeom prst="rect">
            <a:avLst/>
          </a:prstGeom>
          <a:noFill/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E8FE5D-25F1-43DE-8FA6-C968DDC18DA1}"/>
              </a:ext>
            </a:extLst>
          </p:cNvPr>
          <p:cNvSpPr txBox="1"/>
          <p:nvPr/>
        </p:nvSpPr>
        <p:spPr>
          <a:xfrm>
            <a:off x="564515" y="6959680"/>
            <a:ext cx="19346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b="1" dirty="0"/>
              <a:t>Umair Tariq</a:t>
            </a:r>
          </a:p>
          <a:p>
            <a:pPr algn="ctr"/>
            <a:r>
              <a:rPr lang="en-ZA" sz="1200" b="1" i="1" dirty="0">
                <a:solidFill>
                  <a:srgbClr val="BC0000"/>
                </a:solidFill>
              </a:rPr>
              <a:t>Co-Founder &amp; CEO</a:t>
            </a:r>
          </a:p>
          <a:p>
            <a:pPr algn="just"/>
            <a:endParaRPr lang="en-ZA" sz="1200" i="1" dirty="0">
              <a:solidFill>
                <a:srgbClr val="BC0000"/>
              </a:solidFill>
            </a:endParaRPr>
          </a:p>
          <a:p>
            <a:pPr algn="just"/>
            <a:r>
              <a:rPr lang="en-ZA" sz="1200" dirty="0"/>
              <a:t>Umair is Finance and IT professional with over 10 years of experience heading financial planning and strategy functions in learning organizations.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2C29AE-116F-4AC0-81CE-9691FDAB6A6E}"/>
              </a:ext>
            </a:extLst>
          </p:cNvPr>
          <p:cNvSpPr/>
          <p:nvPr/>
        </p:nvSpPr>
        <p:spPr>
          <a:xfrm>
            <a:off x="596900" y="9105900"/>
            <a:ext cx="6235700" cy="1092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116825-593F-42C1-8069-8D89EBB8F85B}"/>
              </a:ext>
            </a:extLst>
          </p:cNvPr>
          <p:cNvSpPr txBox="1"/>
          <p:nvPr/>
        </p:nvSpPr>
        <p:spPr>
          <a:xfrm>
            <a:off x="1689100" y="9252370"/>
            <a:ext cx="480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ZA" sz="12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ZA" sz="1200" dirty="0">
                <a:solidFill>
                  <a:schemeClr val="bg1"/>
                </a:solidFill>
              </a:rPr>
              <a:t>Let Take Your Education Business Online!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1865CF-A167-45CE-9B7A-14C59349139B}"/>
              </a:ext>
            </a:extLst>
          </p:cNvPr>
          <p:cNvGrpSpPr/>
          <p:nvPr/>
        </p:nvGrpSpPr>
        <p:grpSpPr>
          <a:xfrm>
            <a:off x="5179764" y="5487033"/>
            <a:ext cx="1476000" cy="1476000"/>
            <a:chOff x="760169" y="5361654"/>
            <a:chExt cx="1476000" cy="1476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1A711A2-6D2A-4C4E-8B4D-A66668FB51E2}"/>
                </a:ext>
              </a:extLst>
            </p:cNvPr>
            <p:cNvSpPr/>
            <p:nvPr/>
          </p:nvSpPr>
          <p:spPr>
            <a:xfrm>
              <a:off x="760169" y="5361654"/>
              <a:ext cx="1476000" cy="147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02A1D06-02FC-402B-B075-AD021D6431E1}"/>
                </a:ext>
              </a:extLst>
            </p:cNvPr>
            <p:cNvSpPr/>
            <p:nvPr/>
          </p:nvSpPr>
          <p:spPr>
            <a:xfrm>
              <a:off x="868169" y="5473542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ABEA13B-818A-47FA-ADCB-397F5E2F40DD}"/>
              </a:ext>
            </a:extLst>
          </p:cNvPr>
          <p:cNvSpPr txBox="1"/>
          <p:nvPr/>
        </p:nvSpPr>
        <p:spPr>
          <a:xfrm>
            <a:off x="2734691" y="6959680"/>
            <a:ext cx="1934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b="1" dirty="0"/>
              <a:t>Abul Hassan</a:t>
            </a:r>
          </a:p>
          <a:p>
            <a:pPr algn="ctr"/>
            <a:r>
              <a:rPr lang="en-ZA" sz="1200" b="1" i="1" dirty="0">
                <a:solidFill>
                  <a:srgbClr val="BC0000"/>
                </a:solidFill>
              </a:rPr>
              <a:t>Co-Founder</a:t>
            </a:r>
          </a:p>
          <a:p>
            <a:pPr algn="just"/>
            <a:endParaRPr lang="en-ZA" sz="1200" i="1" dirty="0">
              <a:solidFill>
                <a:srgbClr val="BC0000"/>
              </a:solidFill>
            </a:endParaRPr>
          </a:p>
          <a:p>
            <a:pPr algn="just"/>
            <a:r>
              <a:rPr lang="en-ZA" sz="1200" dirty="0"/>
              <a:t>Abul Hassan is an engineer and trainer by professional. He has over 40 years of experience in leading corporate sector entities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2934CA-CE2F-46BA-ACE7-9507C65A93B1}"/>
              </a:ext>
            </a:extLst>
          </p:cNvPr>
          <p:cNvSpPr txBox="1"/>
          <p:nvPr/>
        </p:nvSpPr>
        <p:spPr>
          <a:xfrm>
            <a:off x="4935347" y="6959680"/>
            <a:ext cx="19346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b="1" dirty="0"/>
              <a:t>Osama Arshad</a:t>
            </a:r>
          </a:p>
          <a:p>
            <a:pPr algn="ctr"/>
            <a:r>
              <a:rPr lang="en-ZA" sz="1200" b="1" i="1" dirty="0">
                <a:solidFill>
                  <a:srgbClr val="BC0000"/>
                </a:solidFill>
              </a:rPr>
              <a:t>Co-Founder</a:t>
            </a:r>
          </a:p>
          <a:p>
            <a:pPr algn="just"/>
            <a:endParaRPr lang="en-ZA" sz="1200" i="1" dirty="0">
              <a:solidFill>
                <a:srgbClr val="BC0000"/>
              </a:solidFill>
            </a:endParaRPr>
          </a:p>
          <a:p>
            <a:pPr algn="just"/>
            <a:r>
              <a:rPr lang="en-ZA" sz="1200" dirty="0"/>
              <a:t>Osama Arshad is IT professional with over 5 years of software development experience specializing in e-learning systems.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E608B8-E3E8-498D-83A9-F039DE947241}"/>
              </a:ext>
            </a:extLst>
          </p:cNvPr>
          <p:cNvSpPr txBox="1"/>
          <p:nvPr/>
        </p:nvSpPr>
        <p:spPr>
          <a:xfrm>
            <a:off x="832100" y="203200"/>
            <a:ext cx="6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62626"/>
                </a:solidFill>
              </a:rPr>
              <a:t>LEARNING HUB</a:t>
            </a:r>
            <a:endParaRPr lang="en-ZA" dirty="0">
              <a:solidFill>
                <a:srgbClr val="BC0000"/>
              </a:solidFill>
            </a:endParaRPr>
          </a:p>
        </p:txBody>
      </p:sp>
      <p:pic>
        <p:nvPicPr>
          <p:cNvPr id="50" name="Graphic 49" descr="Lightbulb">
            <a:extLst>
              <a:ext uri="{FF2B5EF4-FFF2-40B4-BE49-F238E27FC236}">
                <a16:creationId xmlns:a16="http://schemas.microsoft.com/office/drawing/2014/main" id="{B36357ED-875E-4A70-B68F-A53652436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9172025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6A46B46-F173-474C-BF6E-69D0BC4D7D7E}"/>
              </a:ext>
            </a:extLst>
          </p:cNvPr>
          <p:cNvGrpSpPr/>
          <p:nvPr/>
        </p:nvGrpSpPr>
        <p:grpSpPr>
          <a:xfrm>
            <a:off x="2976867" y="5486349"/>
            <a:ext cx="1476000" cy="1543047"/>
            <a:chOff x="760169" y="5361654"/>
            <a:chExt cx="1476000" cy="154304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DDF2E5-7712-43AA-B9E0-0F53F58312E5}"/>
                </a:ext>
              </a:extLst>
            </p:cNvPr>
            <p:cNvSpPr txBox="1"/>
            <p:nvPr/>
          </p:nvSpPr>
          <p:spPr>
            <a:xfrm>
              <a:off x="931241" y="6566147"/>
              <a:ext cx="1174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600" dirty="0">
                  <a:solidFill>
                    <a:srgbClr val="262626"/>
                  </a:solidFill>
                </a:rPr>
                <a:t>CEO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2D6F77B-1FBA-4773-8F8B-BD6783707543}"/>
                </a:ext>
              </a:extLst>
            </p:cNvPr>
            <p:cNvSpPr/>
            <p:nvPr/>
          </p:nvSpPr>
          <p:spPr>
            <a:xfrm>
              <a:off x="760169" y="5361654"/>
              <a:ext cx="1476000" cy="147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F03980D-0D61-42F6-B5B8-8C77178D2B67}"/>
                </a:ext>
              </a:extLst>
            </p:cNvPr>
            <p:cNvSpPr/>
            <p:nvPr/>
          </p:nvSpPr>
          <p:spPr>
            <a:xfrm>
              <a:off x="868169" y="5473542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pic>
        <p:nvPicPr>
          <p:cNvPr id="1028" name="Picture 4" descr="Selecting the Right Transition Team - Naden/Lean LLC">
            <a:extLst>
              <a:ext uri="{FF2B5EF4-FFF2-40B4-BE49-F238E27FC236}">
                <a16:creationId xmlns:a16="http://schemas.microsoft.com/office/drawing/2014/main" id="{7C507802-F8EB-499D-9B69-00FA5862B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9" y="3096320"/>
            <a:ext cx="6235700" cy="21646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5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6F12AB9-6296-4162-BA3A-6BB135C6E2A7}"/>
              </a:ext>
            </a:extLst>
          </p:cNvPr>
          <p:cNvSpPr/>
          <p:nvPr/>
        </p:nvSpPr>
        <p:spPr>
          <a:xfrm rot="5400000">
            <a:off x="2119" y="1431509"/>
            <a:ext cx="1440000" cy="1439694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4D0F46B-C36B-45FF-A96D-DEED07442E0B}"/>
              </a:ext>
            </a:extLst>
          </p:cNvPr>
          <p:cNvSpPr/>
          <p:nvPr/>
        </p:nvSpPr>
        <p:spPr>
          <a:xfrm rot="16200000" flipH="1">
            <a:off x="-153" y="2151509"/>
            <a:ext cx="1440000" cy="1439694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7CA496E-5154-49A2-ACFF-0E2E4D1BDA72}"/>
              </a:ext>
            </a:extLst>
          </p:cNvPr>
          <p:cNvSpPr/>
          <p:nvPr/>
        </p:nvSpPr>
        <p:spPr>
          <a:xfrm rot="5400000" flipH="1">
            <a:off x="1439541" y="2150801"/>
            <a:ext cx="1440000" cy="143969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0EB721D-BC84-4D4B-A7FF-C950F0647C29}"/>
              </a:ext>
            </a:extLst>
          </p:cNvPr>
          <p:cNvSpPr/>
          <p:nvPr/>
        </p:nvSpPr>
        <p:spPr>
          <a:xfrm rot="16200000" flipH="1">
            <a:off x="1439541" y="2871509"/>
            <a:ext cx="1440000" cy="1439694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125025F-F0CF-4965-96A1-B0ECE3344E58}"/>
              </a:ext>
            </a:extLst>
          </p:cNvPr>
          <p:cNvSpPr/>
          <p:nvPr/>
        </p:nvSpPr>
        <p:spPr>
          <a:xfrm rot="5400000" flipH="1">
            <a:off x="2879453" y="2870094"/>
            <a:ext cx="1440000" cy="1439694"/>
          </a:xfrm>
          <a:prstGeom prst="triangle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A79D6B-DB7B-464E-8A5D-DC0F1F4DF0BE}"/>
              </a:ext>
            </a:extLst>
          </p:cNvPr>
          <p:cNvGrpSpPr/>
          <p:nvPr/>
        </p:nvGrpSpPr>
        <p:grpSpPr>
          <a:xfrm>
            <a:off x="292100" y="266700"/>
            <a:ext cx="7267575" cy="540000"/>
            <a:chOff x="292100" y="266700"/>
            <a:chExt cx="7267575" cy="54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15DC19-59D2-40A1-BC3C-7CBEA5D6BD0B}"/>
                </a:ext>
              </a:extLst>
            </p:cNvPr>
            <p:cNvSpPr/>
            <p:nvPr/>
          </p:nvSpPr>
          <p:spPr>
            <a:xfrm>
              <a:off x="292100" y="266700"/>
              <a:ext cx="540000" cy="540000"/>
            </a:xfrm>
            <a:prstGeom prst="ellipse">
              <a:avLst/>
            </a:prstGeom>
            <a:solidFill>
              <a:srgbClr val="B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400" dirty="0"/>
                <a:t>03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666768-ACCC-4337-8F50-DAE2D54DD684}"/>
                </a:ext>
              </a:extLst>
            </p:cNvPr>
            <p:cNvSpPr/>
            <p:nvPr/>
          </p:nvSpPr>
          <p:spPr>
            <a:xfrm>
              <a:off x="832100" y="513840"/>
              <a:ext cx="6727575" cy="4571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FCFAA-6B77-455A-9551-4AFFFE13EF40}"/>
              </a:ext>
            </a:extLst>
          </p:cNvPr>
          <p:cNvSpPr/>
          <p:nvPr/>
        </p:nvSpPr>
        <p:spPr>
          <a:xfrm>
            <a:off x="2879388" y="2868525"/>
            <a:ext cx="2520000" cy="1441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6A459C-B5EA-48B4-B51A-20FBE159916F}"/>
              </a:ext>
            </a:extLst>
          </p:cNvPr>
          <p:cNvSpPr txBox="1"/>
          <p:nvPr/>
        </p:nvSpPr>
        <p:spPr>
          <a:xfrm>
            <a:off x="482963" y="4688872"/>
            <a:ext cx="6518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rgbClr val="262626"/>
                </a:solidFill>
              </a:rPr>
              <a:t>OUR 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920EC-7CEE-4ED8-B663-FEF8DBF95310}"/>
              </a:ext>
            </a:extLst>
          </p:cNvPr>
          <p:cNvSpPr txBox="1"/>
          <p:nvPr/>
        </p:nvSpPr>
        <p:spPr>
          <a:xfrm>
            <a:off x="510119" y="5286299"/>
            <a:ext cx="64361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ZA" sz="1200" dirty="0"/>
              <a:t>Learning Hub </a:t>
            </a:r>
            <a:r>
              <a:rPr lang="en-US" sz="1200" dirty="0"/>
              <a:t>offers a complete state of the art learning environment with all the tools that one would find in a modern classroom. Below are a list of some of the feature offerings: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Live &amp; recorded content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Automated and customized testing environment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Notes &amp; digital books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Student activity tracking &amp; monitoring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Grading system setup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Differentiated roles of teachers and administration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Secure content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All smart device access &amp; much more</a:t>
            </a:r>
          </a:p>
          <a:p>
            <a:pPr algn="just"/>
            <a:endParaRPr lang="en-ZA" sz="1200" dirty="0"/>
          </a:p>
          <a:p>
            <a:pPr algn="just"/>
            <a:r>
              <a:rPr lang="en-ZA" sz="1200" i="1" dirty="0">
                <a:solidFill>
                  <a:srgbClr val="0070C0"/>
                </a:solidFill>
              </a:rPr>
              <a:t>The process is very simplified for education providers to go online with their teaching. The following steps are involved: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n-ZA" sz="1200" i="1" dirty="0">
                <a:solidFill>
                  <a:srgbClr val="0070C0"/>
                </a:solidFill>
              </a:rPr>
              <a:t>Pick a pricing plan that serves your requirement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n-ZA" sz="1200" i="1" dirty="0">
                <a:solidFill>
                  <a:srgbClr val="0070C0"/>
                </a:solidFill>
              </a:rPr>
              <a:t>Sign a services agreement with Learning Hub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n-ZA" sz="1200" i="1" dirty="0">
                <a:solidFill>
                  <a:srgbClr val="0070C0"/>
                </a:solidFill>
              </a:rPr>
              <a:t>Share your course(s) detail and our representative will setup and grant you teacher access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n-ZA" sz="1200" i="1" dirty="0">
                <a:solidFill>
                  <a:srgbClr val="0070C0"/>
                </a:solidFill>
              </a:rPr>
              <a:t>Obtain platform related training from our support staff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n-ZA" sz="1200" i="1" dirty="0">
                <a:solidFill>
                  <a:srgbClr val="0070C0"/>
                </a:solidFill>
              </a:rPr>
              <a:t>Build content for your course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n-ZA" sz="1200" i="1" dirty="0">
                <a:solidFill>
                  <a:srgbClr val="0070C0"/>
                </a:solidFill>
              </a:rPr>
              <a:t>Publish your course for enrolment and start monetizing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n-ZA" sz="1200" i="1" dirty="0">
                <a:solidFill>
                  <a:srgbClr val="0070C0"/>
                </a:solidFill>
              </a:rPr>
              <a:t>Pay the subscription charges per each enrolment as it occurs</a:t>
            </a:r>
          </a:p>
          <a:p>
            <a:pPr algn="just"/>
            <a:endParaRPr lang="en-ZA" sz="1200" i="1" dirty="0">
              <a:solidFill>
                <a:srgbClr val="BC0000"/>
              </a:solidFill>
            </a:endParaRPr>
          </a:p>
          <a:p>
            <a:pPr algn="just"/>
            <a:endParaRPr lang="en-ZA" sz="1200" i="1" dirty="0">
              <a:solidFill>
                <a:srgbClr val="BC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DAC3A1-CBD9-47CA-8295-0CB17A1D6033}"/>
              </a:ext>
            </a:extLst>
          </p:cNvPr>
          <p:cNvSpPr txBox="1"/>
          <p:nvPr/>
        </p:nvSpPr>
        <p:spPr>
          <a:xfrm>
            <a:off x="832100" y="203200"/>
            <a:ext cx="6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62626"/>
                </a:solidFill>
              </a:rPr>
              <a:t>YOUR</a:t>
            </a:r>
            <a:r>
              <a:rPr lang="en-ZA" dirty="0"/>
              <a:t> </a:t>
            </a:r>
            <a:r>
              <a:rPr lang="en-ZA" dirty="0">
                <a:solidFill>
                  <a:srgbClr val="BC0000"/>
                </a:solidFill>
              </a:rPr>
              <a:t>COMPANY 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COMPANY SLOGAN</a:t>
            </a:r>
            <a:endParaRPr lang="en-ZA" dirty="0">
              <a:solidFill>
                <a:srgbClr val="BC0000"/>
              </a:solidFill>
            </a:endParaRPr>
          </a:p>
        </p:txBody>
      </p:sp>
      <p:pic>
        <p:nvPicPr>
          <p:cNvPr id="19" name="Picture 2" descr="Process Mapping with R. Creating Process Maps using R packages | by Roberto  Salazar | Towards Data Science">
            <a:extLst>
              <a:ext uri="{FF2B5EF4-FFF2-40B4-BE49-F238E27FC236}">
                <a16:creationId xmlns:a16="http://schemas.microsoft.com/office/drawing/2014/main" id="{E3C14DBE-60F2-4301-B7CD-A8719C10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7116" y="2868525"/>
            <a:ext cx="2522272" cy="14414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3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1AF1D76-6A7A-4056-8722-8216B9D64803}"/>
              </a:ext>
            </a:extLst>
          </p:cNvPr>
          <p:cNvGrpSpPr/>
          <p:nvPr/>
        </p:nvGrpSpPr>
        <p:grpSpPr>
          <a:xfrm>
            <a:off x="292100" y="266700"/>
            <a:ext cx="7267575" cy="540000"/>
            <a:chOff x="292100" y="266700"/>
            <a:chExt cx="7267575" cy="54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912B01-E392-458A-AC5B-07FCBE3ED6D7}"/>
                </a:ext>
              </a:extLst>
            </p:cNvPr>
            <p:cNvSpPr/>
            <p:nvPr/>
          </p:nvSpPr>
          <p:spPr>
            <a:xfrm>
              <a:off x="292100" y="266700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400" dirty="0"/>
                <a:t>04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3A21A2-E68F-465A-9110-A2CBBBC26193}"/>
                </a:ext>
              </a:extLst>
            </p:cNvPr>
            <p:cNvSpPr/>
            <p:nvPr/>
          </p:nvSpPr>
          <p:spPr>
            <a:xfrm>
              <a:off x="832100" y="513840"/>
              <a:ext cx="6727575" cy="4571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44871B1-2EC9-4352-9CE9-F71050F7A5DB}"/>
              </a:ext>
            </a:extLst>
          </p:cNvPr>
          <p:cNvSpPr txBox="1"/>
          <p:nvPr/>
        </p:nvSpPr>
        <p:spPr>
          <a:xfrm>
            <a:off x="397932" y="903051"/>
            <a:ext cx="59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rgbClr val="262626"/>
                </a:solidFill>
              </a:rPr>
              <a:t>OUR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0B9AA-4970-48CE-9DFB-E12E661EBEFB}"/>
              </a:ext>
            </a:extLst>
          </p:cNvPr>
          <p:cNvSpPr/>
          <p:nvPr/>
        </p:nvSpPr>
        <p:spPr>
          <a:xfrm>
            <a:off x="469900" y="2743200"/>
            <a:ext cx="6527800" cy="2425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B9DCC-E963-4E39-8E52-29D904EAADCE}"/>
              </a:ext>
            </a:extLst>
          </p:cNvPr>
          <p:cNvSpPr/>
          <p:nvPr/>
        </p:nvSpPr>
        <p:spPr>
          <a:xfrm>
            <a:off x="469900" y="2743199"/>
            <a:ext cx="3263900" cy="2425700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E6B13-0427-4B36-8E75-3152A2B4B6C8}"/>
              </a:ext>
            </a:extLst>
          </p:cNvPr>
          <p:cNvSpPr txBox="1"/>
          <p:nvPr/>
        </p:nvSpPr>
        <p:spPr>
          <a:xfrm>
            <a:off x="397933" y="1528785"/>
            <a:ext cx="6646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ZA" sz="1200" dirty="0"/>
              <a:t>Our services include a wide variety of software tools that enable teachers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27ACE4-FB17-4E31-AE09-E2B449216362}"/>
              </a:ext>
            </a:extLst>
          </p:cNvPr>
          <p:cNvSpPr/>
          <p:nvPr/>
        </p:nvSpPr>
        <p:spPr>
          <a:xfrm>
            <a:off x="495302" y="5450378"/>
            <a:ext cx="2014220" cy="2179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698A9A-F69A-4EBE-86A0-825B53C912E2}"/>
              </a:ext>
            </a:extLst>
          </p:cNvPr>
          <p:cNvSpPr/>
          <p:nvPr/>
        </p:nvSpPr>
        <p:spPr>
          <a:xfrm>
            <a:off x="2739391" y="5450378"/>
            <a:ext cx="2014220" cy="2179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664BA3A-EE50-488A-B921-02BDBB369697}"/>
              </a:ext>
            </a:extLst>
          </p:cNvPr>
          <p:cNvSpPr/>
          <p:nvPr/>
        </p:nvSpPr>
        <p:spPr>
          <a:xfrm>
            <a:off x="4983480" y="5450378"/>
            <a:ext cx="2014220" cy="2179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4922A1-D6D6-4016-8B1F-69D622B12D7A}"/>
              </a:ext>
            </a:extLst>
          </p:cNvPr>
          <p:cNvSpPr/>
          <p:nvPr/>
        </p:nvSpPr>
        <p:spPr>
          <a:xfrm>
            <a:off x="541868" y="7956233"/>
            <a:ext cx="2014220" cy="2179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7128EF-37E3-409A-A0D5-966E64337023}"/>
              </a:ext>
            </a:extLst>
          </p:cNvPr>
          <p:cNvSpPr/>
          <p:nvPr/>
        </p:nvSpPr>
        <p:spPr>
          <a:xfrm>
            <a:off x="2785957" y="7956233"/>
            <a:ext cx="2014220" cy="2179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5AA1A3-E6A6-42B0-A208-4B766D19D97E}"/>
              </a:ext>
            </a:extLst>
          </p:cNvPr>
          <p:cNvSpPr/>
          <p:nvPr/>
        </p:nvSpPr>
        <p:spPr>
          <a:xfrm>
            <a:off x="5030046" y="7956233"/>
            <a:ext cx="2014220" cy="2179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3" name="Graphic 22" descr="Presentation with bar chart">
            <a:extLst>
              <a:ext uri="{FF2B5EF4-FFF2-40B4-BE49-F238E27FC236}">
                <a16:creationId xmlns:a16="http://schemas.microsoft.com/office/drawing/2014/main" id="{FDFCC9FC-E1B5-42A4-A90D-13E607D5E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7581" y="7972136"/>
            <a:ext cx="720000" cy="720000"/>
          </a:xfrm>
          <a:prstGeom prst="rect">
            <a:avLst/>
          </a:prstGeom>
        </p:spPr>
      </p:pic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DC2975C3-B1D9-4BE4-B516-0E6CD5172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5881" y="7956232"/>
            <a:ext cx="720000" cy="720000"/>
          </a:xfrm>
          <a:prstGeom prst="rect">
            <a:avLst/>
          </a:prstGeom>
        </p:spPr>
      </p:pic>
      <p:pic>
        <p:nvPicPr>
          <p:cNvPr id="27" name="Graphic 26" descr="Stopwatch">
            <a:extLst>
              <a:ext uri="{FF2B5EF4-FFF2-40B4-BE49-F238E27FC236}">
                <a16:creationId xmlns:a16="http://schemas.microsoft.com/office/drawing/2014/main" id="{1507E902-6B50-4B23-B0AF-B342317C8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868" y="7955222"/>
            <a:ext cx="720000" cy="720000"/>
          </a:xfrm>
          <a:prstGeom prst="rect">
            <a:avLst/>
          </a:prstGeom>
        </p:spPr>
      </p:pic>
      <p:pic>
        <p:nvPicPr>
          <p:cNvPr id="29" name="Graphic 28" descr="Head with gears">
            <a:extLst>
              <a:ext uri="{FF2B5EF4-FFF2-40B4-BE49-F238E27FC236}">
                <a16:creationId xmlns:a16="http://schemas.microsoft.com/office/drawing/2014/main" id="{E5E7A008-4A76-4715-BC16-95C0A02608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6001" y="5502650"/>
            <a:ext cx="720000" cy="720000"/>
          </a:xfrm>
          <a:prstGeom prst="rect">
            <a:avLst/>
          </a:prstGeom>
        </p:spPr>
      </p:pic>
      <p:pic>
        <p:nvPicPr>
          <p:cNvPr id="31" name="Graphic 30" descr="Lightbulb">
            <a:extLst>
              <a:ext uri="{FF2B5EF4-FFF2-40B4-BE49-F238E27FC236}">
                <a16:creationId xmlns:a16="http://schemas.microsoft.com/office/drawing/2014/main" id="{C214E074-72DD-4A0D-90E6-0BC2924DBC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5957" y="5452086"/>
            <a:ext cx="720000" cy="720000"/>
          </a:xfrm>
          <a:prstGeom prst="rect">
            <a:avLst/>
          </a:prstGeom>
        </p:spPr>
      </p:pic>
      <p:pic>
        <p:nvPicPr>
          <p:cNvPr id="33" name="Graphic 32" descr="Research">
            <a:extLst>
              <a:ext uri="{FF2B5EF4-FFF2-40B4-BE49-F238E27FC236}">
                <a16:creationId xmlns:a16="http://schemas.microsoft.com/office/drawing/2014/main" id="{82363FEF-B2EB-4CA0-B5D2-804E66517E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1868" y="5452086"/>
            <a:ext cx="720000" cy="72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8E91779-EFCF-4BA2-AA4C-ACA1AC5F8012}"/>
              </a:ext>
            </a:extLst>
          </p:cNvPr>
          <p:cNvSpPr txBox="1"/>
          <p:nvPr/>
        </p:nvSpPr>
        <p:spPr>
          <a:xfrm>
            <a:off x="562100" y="6319058"/>
            <a:ext cx="1848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Managed LMS &amp; Live Classroom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DCCC74-CDBD-40A9-97E7-5DAC0D279D2C}"/>
              </a:ext>
            </a:extLst>
          </p:cNvPr>
          <p:cNvSpPr txBox="1"/>
          <p:nvPr/>
        </p:nvSpPr>
        <p:spPr>
          <a:xfrm>
            <a:off x="2817620" y="6319057"/>
            <a:ext cx="1848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&amp; Teacher Management</a:t>
            </a:r>
            <a:endParaRPr lang="en-ZA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733C41-01D2-4E92-9D6B-9D992725C27E}"/>
              </a:ext>
            </a:extLst>
          </p:cNvPr>
          <p:cNvSpPr txBox="1"/>
          <p:nvPr/>
        </p:nvSpPr>
        <p:spPr>
          <a:xfrm>
            <a:off x="5066282" y="6323950"/>
            <a:ext cx="184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Secure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231EBF-C621-4FCB-BECF-A4EB8BC43C10}"/>
              </a:ext>
            </a:extLst>
          </p:cNvPr>
          <p:cNvSpPr txBox="1"/>
          <p:nvPr/>
        </p:nvSpPr>
        <p:spPr>
          <a:xfrm>
            <a:off x="562100" y="8835693"/>
            <a:ext cx="1848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Monitoring &amp; Evaluation</a:t>
            </a:r>
            <a:endParaRPr lang="en-ZA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DD4694-16A3-471D-B8C3-136A8AF3C310}"/>
              </a:ext>
            </a:extLst>
          </p:cNvPr>
          <p:cNvSpPr txBox="1"/>
          <p:nvPr/>
        </p:nvSpPr>
        <p:spPr>
          <a:xfrm>
            <a:off x="2817620" y="8835692"/>
            <a:ext cx="184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Branding</a:t>
            </a:r>
            <a:endParaRPr lang="en-ZA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2471D-0B6C-43EC-8CA4-988478BEC417}"/>
              </a:ext>
            </a:extLst>
          </p:cNvPr>
          <p:cNvSpPr txBox="1"/>
          <p:nvPr/>
        </p:nvSpPr>
        <p:spPr>
          <a:xfrm>
            <a:off x="5066282" y="8840585"/>
            <a:ext cx="1848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Technical Support &amp; Training</a:t>
            </a:r>
            <a:endParaRPr lang="en-ZA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6BEE45-EB64-4289-9191-F16E534A3F1D}"/>
              </a:ext>
            </a:extLst>
          </p:cNvPr>
          <p:cNvSpPr txBox="1"/>
          <p:nvPr/>
        </p:nvSpPr>
        <p:spPr>
          <a:xfrm>
            <a:off x="832100" y="203200"/>
            <a:ext cx="6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62626"/>
                </a:solidFill>
              </a:rPr>
              <a:t>LEARNING HUB</a:t>
            </a:r>
            <a:endParaRPr lang="en-ZA" dirty="0">
              <a:solidFill>
                <a:srgbClr val="B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70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08F3C77-D39E-40A7-B944-CED04B551555}"/>
              </a:ext>
            </a:extLst>
          </p:cNvPr>
          <p:cNvGrpSpPr/>
          <p:nvPr/>
        </p:nvGrpSpPr>
        <p:grpSpPr>
          <a:xfrm flipH="1">
            <a:off x="2540" y="266700"/>
            <a:ext cx="7267575" cy="540000"/>
            <a:chOff x="292100" y="266700"/>
            <a:chExt cx="7267575" cy="54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F11F00-A70A-4E71-8528-20F6139D8B85}"/>
                </a:ext>
              </a:extLst>
            </p:cNvPr>
            <p:cNvSpPr/>
            <p:nvPr/>
          </p:nvSpPr>
          <p:spPr>
            <a:xfrm>
              <a:off x="292100" y="266700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400" dirty="0"/>
                <a:t>06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8460A-1886-491F-82E9-0558F3430451}"/>
                </a:ext>
              </a:extLst>
            </p:cNvPr>
            <p:cNvSpPr/>
            <p:nvPr/>
          </p:nvSpPr>
          <p:spPr>
            <a:xfrm>
              <a:off x="832100" y="513840"/>
              <a:ext cx="6727575" cy="4571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C25F16A-EAD2-4D9E-9E2C-C926A5A72366}"/>
              </a:ext>
            </a:extLst>
          </p:cNvPr>
          <p:cNvSpPr txBox="1"/>
          <p:nvPr/>
        </p:nvSpPr>
        <p:spPr>
          <a:xfrm>
            <a:off x="397932" y="903051"/>
            <a:ext cx="59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rgbClr val="262626"/>
                </a:solidFill>
              </a:rPr>
              <a:t>OUR CUSTOMERS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D46B93-418F-4CBB-8F7F-1DE630A0F2C0}"/>
              </a:ext>
            </a:extLst>
          </p:cNvPr>
          <p:cNvSpPr txBox="1"/>
          <p:nvPr/>
        </p:nvSpPr>
        <p:spPr>
          <a:xfrm>
            <a:off x="397933" y="1528785"/>
            <a:ext cx="6646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ZA" sz="1200" dirty="0"/>
              <a:t>Learning Hub is working with leading educational providers to offer online program to their customers. Below are a list of few names that have been and are currently working with 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E8EB1D-6C20-4F87-8A78-05E47A872AC0}"/>
              </a:ext>
            </a:extLst>
          </p:cNvPr>
          <p:cNvSpPr txBox="1"/>
          <p:nvPr/>
        </p:nvSpPr>
        <p:spPr>
          <a:xfrm>
            <a:off x="832100" y="203200"/>
            <a:ext cx="6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62626"/>
                </a:solidFill>
              </a:rPr>
              <a:t>LEARNING HUB</a:t>
            </a:r>
            <a:endParaRPr lang="en-ZA" dirty="0">
              <a:solidFill>
                <a:srgbClr val="BC000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C92E1C2-96C9-4B16-AD49-16C268460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1139313"/>
              </p:ext>
            </p:extLst>
          </p:nvPr>
        </p:nvGraphicFramePr>
        <p:xfrm>
          <a:off x="397932" y="2361537"/>
          <a:ext cx="6599768" cy="7688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4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1CE57E-9885-4EEE-A0AD-E2B6ABA9DBAC}"/>
              </a:ext>
            </a:extLst>
          </p:cNvPr>
          <p:cNvGrpSpPr/>
          <p:nvPr/>
        </p:nvGrpSpPr>
        <p:grpSpPr>
          <a:xfrm>
            <a:off x="292100" y="266700"/>
            <a:ext cx="7267575" cy="540000"/>
            <a:chOff x="292100" y="266700"/>
            <a:chExt cx="7267575" cy="54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4D5A8C-6369-4887-BE51-9BFD0E714588}"/>
                </a:ext>
              </a:extLst>
            </p:cNvPr>
            <p:cNvSpPr/>
            <p:nvPr/>
          </p:nvSpPr>
          <p:spPr>
            <a:xfrm>
              <a:off x="292100" y="266700"/>
              <a:ext cx="540000" cy="540000"/>
            </a:xfrm>
            <a:prstGeom prst="ellipse">
              <a:avLst/>
            </a:prstGeom>
            <a:solidFill>
              <a:srgbClr val="B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400" dirty="0"/>
                <a:t>07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712C23-EBFB-4EE6-8ED6-3B676F07DEDD}"/>
                </a:ext>
              </a:extLst>
            </p:cNvPr>
            <p:cNvSpPr/>
            <p:nvPr/>
          </p:nvSpPr>
          <p:spPr>
            <a:xfrm>
              <a:off x="832100" y="513840"/>
              <a:ext cx="6727575" cy="4571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86782C2B-2A98-4D49-A9B5-C2C02E100FD7}"/>
              </a:ext>
            </a:extLst>
          </p:cNvPr>
          <p:cNvSpPr/>
          <p:nvPr/>
        </p:nvSpPr>
        <p:spPr>
          <a:xfrm flipH="1">
            <a:off x="1527326" y="6938734"/>
            <a:ext cx="6035040" cy="3758435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EABAEB6-9F0C-4F95-90C1-2DD228BDE61F}"/>
              </a:ext>
            </a:extLst>
          </p:cNvPr>
          <p:cNvCxnSpPr/>
          <p:nvPr/>
        </p:nvCxnSpPr>
        <p:spPr>
          <a:xfrm flipV="1">
            <a:off x="530157" y="1940312"/>
            <a:ext cx="2982477" cy="359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E06FBE7-9060-4C36-B158-B25D7E259CA6}"/>
              </a:ext>
            </a:extLst>
          </p:cNvPr>
          <p:cNvCxnSpPr/>
          <p:nvPr/>
        </p:nvCxnSpPr>
        <p:spPr>
          <a:xfrm flipV="1">
            <a:off x="530157" y="2375210"/>
            <a:ext cx="2993628" cy="64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D2A0AE8-B29A-4301-8369-05C3BDF4312B}"/>
              </a:ext>
            </a:extLst>
          </p:cNvPr>
          <p:cNvSpPr txBox="1"/>
          <p:nvPr/>
        </p:nvSpPr>
        <p:spPr>
          <a:xfrm>
            <a:off x="427037" y="199310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Taking our company further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92AB70-CF66-4959-885D-AFF86E3D942E}"/>
              </a:ext>
            </a:extLst>
          </p:cNvPr>
          <p:cNvSpPr txBox="1"/>
          <p:nvPr/>
        </p:nvSpPr>
        <p:spPr>
          <a:xfrm>
            <a:off x="503237" y="5650706"/>
            <a:ext cx="30480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"Lorem ipsum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Ut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enim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 minim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veniam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nostrud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exercitation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ullamco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laboris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nisi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aliquip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commodo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consequat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Duis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aute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irure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reprehenderit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sunt in culpa qui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officia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deserunt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mollit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anim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laborum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.“</a:t>
            </a:r>
          </a:p>
          <a:p>
            <a:pPr algn="just"/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Duis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aute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irure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reprehenderit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voluptate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velit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esse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cillum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dolore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fugiat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nulla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pariatur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Excepteur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occaecat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cupidatat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proident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sunt in culpa qui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officia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deserunt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mollit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anim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laborum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.“</a:t>
            </a:r>
          </a:p>
          <a:p>
            <a:pPr algn="just"/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"Lorem ipsum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Ut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enim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 minim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veniam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nostrud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exercitation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ullamco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laboris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nisi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aliquip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commodo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consequat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Duis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aute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irure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reprehenderit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sunt in culpa qui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officia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deserunt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mollit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anim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laborum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.“</a:t>
            </a:r>
          </a:p>
          <a:p>
            <a:pPr algn="just"/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F9AAB9-BBD7-4532-B838-73A95F7F596C}"/>
              </a:ext>
            </a:extLst>
          </p:cNvPr>
          <p:cNvSpPr txBox="1"/>
          <p:nvPr/>
        </p:nvSpPr>
        <p:spPr>
          <a:xfrm>
            <a:off x="503237" y="2526506"/>
            <a:ext cx="3048000" cy="9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“Building our bridge towards success”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56A4B7-EEBA-4785-8BFE-15EC120AF1AD}"/>
              </a:ext>
            </a:extLst>
          </p:cNvPr>
          <p:cNvSpPr txBox="1"/>
          <p:nvPr/>
        </p:nvSpPr>
        <p:spPr>
          <a:xfrm>
            <a:off x="4008437" y="1840706"/>
            <a:ext cx="30480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"Lorem ipsum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eiusmod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tempor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incididunt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labore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dolore magna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Ut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enim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 minim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veniam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nostrud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exercitation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ullamco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laboris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nisi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aliquip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commodo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consequat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Duis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aute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irure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reprehenderit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sunt in culpa qui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officia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deserunt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mollit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anim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laborum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.“</a:t>
            </a:r>
          </a:p>
          <a:p>
            <a:pPr algn="just"/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Duis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aute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irure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reprehenderit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voluptate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velit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esse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cillum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dolore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fugiat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nulla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pariatur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Excepteur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occaecat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cupidatat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proident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sunt in culpa qui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officia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deserunt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mollit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anim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laborum</a:t>
            </a:r>
            <a:r>
              <a:rPr lang="en-ZA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.“</a:t>
            </a:r>
          </a:p>
          <a:p>
            <a:pPr algn="just"/>
            <a:endParaRPr lang="en-ZA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3AAEE6-EA46-4753-9085-E8DA95672825}"/>
              </a:ext>
            </a:extLst>
          </p:cNvPr>
          <p:cNvSpPr txBox="1"/>
          <p:nvPr/>
        </p:nvSpPr>
        <p:spPr>
          <a:xfrm>
            <a:off x="397932" y="903051"/>
            <a:ext cx="59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rgbClr val="262626"/>
                </a:solidFill>
              </a:rPr>
              <a:t>DIRECTOR’S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4E47D6-8281-4099-8F68-EAA19640C685}"/>
              </a:ext>
            </a:extLst>
          </p:cNvPr>
          <p:cNvSpPr/>
          <p:nvPr/>
        </p:nvSpPr>
        <p:spPr>
          <a:xfrm>
            <a:off x="530157" y="3278369"/>
            <a:ext cx="2982477" cy="2158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7947A4A1-8EC7-4B73-B60E-23D51846D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8437" y="4144534"/>
            <a:ext cx="2010076" cy="138678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BED0384-BC3F-4FF0-A42E-DE4F881842AA}"/>
              </a:ext>
            </a:extLst>
          </p:cNvPr>
          <p:cNvSpPr txBox="1"/>
          <p:nvPr/>
        </p:nvSpPr>
        <p:spPr>
          <a:xfrm>
            <a:off x="4084637" y="5269706"/>
            <a:ext cx="11833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100" b="1" dirty="0"/>
              <a:t>John Smith (CEO)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145794-8FCF-424C-99A4-655B1A26171C}"/>
              </a:ext>
            </a:extLst>
          </p:cNvPr>
          <p:cNvSpPr txBox="1"/>
          <p:nvPr/>
        </p:nvSpPr>
        <p:spPr>
          <a:xfrm>
            <a:off x="832100" y="203200"/>
            <a:ext cx="6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62626"/>
                </a:solidFill>
              </a:rPr>
              <a:t>YOUR</a:t>
            </a:r>
            <a:r>
              <a:rPr lang="en-ZA" dirty="0"/>
              <a:t> </a:t>
            </a:r>
            <a:r>
              <a:rPr lang="en-ZA" dirty="0">
                <a:solidFill>
                  <a:srgbClr val="BC0000"/>
                </a:solidFill>
              </a:rPr>
              <a:t>COMPANY 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COMPANY SLOGAN</a:t>
            </a:r>
            <a:endParaRPr lang="en-ZA" dirty="0">
              <a:solidFill>
                <a:srgbClr val="B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3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2490</TotalTime>
  <Words>895</Words>
  <Application>Microsoft Office PowerPoint</Application>
  <PresentationFormat>Custom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Abadi</vt:lpstr>
      <vt:lpstr>Agency FB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umairtariq</cp:lastModifiedBy>
  <cp:revision>89</cp:revision>
  <dcterms:created xsi:type="dcterms:W3CDTF">2017-07-29T22:58:00Z</dcterms:created>
  <dcterms:modified xsi:type="dcterms:W3CDTF">2020-12-16T08:37:59Z</dcterms:modified>
</cp:coreProperties>
</file>