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0308" y="4589417"/>
            <a:ext cx="6311537" cy="2003781"/>
          </a:xfrm>
        </p:spPr>
        <p:txBody>
          <a:bodyPr>
            <a:normAutofit/>
          </a:bodyPr>
          <a:lstStyle/>
          <a:p>
            <a:r>
              <a:rPr lang="en-US" sz="4800" dirty="0"/>
              <a:t>Recognize. Avoid.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Phishing Awareness Training</a:t>
            </a:r>
          </a:p>
        </p:txBody>
      </p:sp>
    </p:spTree>
    <p:extLst>
      <p:ext uri="{BB962C8B-B14F-4D97-AF65-F5344CB8AC3E}">
        <p14:creationId xmlns:p14="http://schemas.microsoft.com/office/powerpoint/2010/main" val="383374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411" y="365125"/>
            <a:ext cx="10515600" cy="1325563"/>
          </a:xfrm>
        </p:spPr>
        <p:txBody>
          <a:bodyPr/>
          <a:lstStyle/>
          <a:p>
            <a:r>
              <a:rPr lang="en-US" dirty="0" smtClean="0"/>
              <a:t>Vishing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1411" y="182366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What is Vishing?</a:t>
            </a:r>
          </a:p>
          <a:p>
            <a:r>
              <a:rPr lang="en-US" sz="2000" b="1" dirty="0"/>
              <a:t>Vishing</a:t>
            </a:r>
            <a:r>
              <a:rPr lang="en-US" sz="2000" dirty="0"/>
              <a:t> is a type of phishing attack that happens over the </a:t>
            </a:r>
            <a:r>
              <a:rPr lang="en-US" sz="2000" b="1" dirty="0"/>
              <a:t>phone</a:t>
            </a:r>
            <a:r>
              <a:rPr lang="en-US" sz="2000" dirty="0"/>
              <a:t>. Instead of sending fake emails or texts, cybercriminals use </a:t>
            </a:r>
            <a:r>
              <a:rPr lang="en-US" sz="2000" b="1" dirty="0"/>
              <a:t>voice calls</a:t>
            </a:r>
            <a:r>
              <a:rPr lang="en-US" sz="2000" dirty="0"/>
              <a:t> to trick victims into giving up confidential information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Bank account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Social Security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Credit card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Login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Company secrets or access codes</a:t>
            </a:r>
          </a:p>
        </p:txBody>
      </p:sp>
    </p:spTree>
    <p:extLst>
      <p:ext uri="{BB962C8B-B14F-4D97-AF65-F5344CB8AC3E}">
        <p14:creationId xmlns:p14="http://schemas.microsoft.com/office/powerpoint/2010/main" val="255353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</a:p>
        </p:txBody>
      </p:sp>
      <p:sp>
        <p:nvSpPr>
          <p:cNvPr id="3" name="Rectangle 2"/>
          <p:cNvSpPr/>
          <p:nvPr/>
        </p:nvSpPr>
        <p:spPr>
          <a:xfrm>
            <a:off x="905692" y="20110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Question 1:</a:t>
            </a:r>
            <a:r>
              <a:rPr lang="en-US" dirty="0"/>
              <a:t> Which of the following is a sign of a phishing email?</a:t>
            </a:r>
            <a:br>
              <a:rPr lang="en-US" dirty="0"/>
            </a:br>
            <a:r>
              <a:rPr lang="en-US" i="1" dirty="0"/>
              <a:t>Question 2:</a:t>
            </a:r>
            <a:r>
              <a:rPr lang="en-US" dirty="0"/>
              <a:t> What should you do if you receive a suspicious email?</a:t>
            </a:r>
            <a:br>
              <a:rPr lang="en-US" dirty="0"/>
            </a:br>
            <a:r>
              <a:rPr lang="en-US" i="1" dirty="0"/>
              <a:t>Question 3:</a:t>
            </a:r>
            <a:r>
              <a:rPr lang="en-US" dirty="0"/>
              <a:t> True or False: It’s safe to open attachments from unknown senders.</a:t>
            </a:r>
          </a:p>
        </p:txBody>
      </p:sp>
    </p:spTree>
    <p:extLst>
      <p:ext uri="{BB962C8B-B14F-4D97-AF65-F5344CB8AC3E}">
        <p14:creationId xmlns:p14="http://schemas.microsoft.com/office/powerpoint/2010/main" val="364905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3" y="2551444"/>
            <a:ext cx="5619523" cy="31469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64" y="1933302"/>
            <a:ext cx="8358535" cy="47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5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Key Takeaways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88043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Phishing is common but preventable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Always think before you click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Report suspicious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Keep security top of </a:t>
            </a:r>
            <a:r>
              <a:rPr lang="en-US" sz="2400" dirty="0" smtClean="0"/>
              <a:t>mind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“The </a:t>
            </a:r>
            <a:r>
              <a:rPr lang="en-US" dirty="0"/>
              <a:t>best defense is awareness.”</a:t>
            </a:r>
          </a:p>
        </p:txBody>
      </p:sp>
    </p:spTree>
    <p:extLst>
      <p:ext uri="{BB962C8B-B14F-4D97-AF65-F5344CB8AC3E}">
        <p14:creationId xmlns:p14="http://schemas.microsoft.com/office/powerpoint/2010/main" val="254765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think it is?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558" y="2130425"/>
            <a:ext cx="8078646" cy="43513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0037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Phishing?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399" y="1690688"/>
            <a:ext cx="8133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Phishing is a type of cyber attack where attackers trick users into revealing sensitive information like passwords, credit card numbers, or personal details.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398" y="2785419"/>
            <a:ext cx="86911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Phishing</a:t>
            </a:r>
            <a:r>
              <a:rPr lang="en-US" dirty="0"/>
              <a:t> is a form of </a:t>
            </a:r>
            <a:r>
              <a:rPr lang="en-US" b="1" dirty="0"/>
              <a:t>cybercrime</a:t>
            </a:r>
            <a:r>
              <a:rPr lang="en-US" dirty="0"/>
              <a:t> where attackers pose as trustworthy entities to </a:t>
            </a:r>
            <a:r>
              <a:rPr lang="en-US" b="1" dirty="0"/>
              <a:t>trick individuals into revealing sensitive information</a:t>
            </a:r>
            <a:r>
              <a:rPr lang="en-US" dirty="0"/>
              <a:t> such as login credentials, credit card numbers, social security numbers, or bank account details.</a:t>
            </a:r>
          </a:p>
          <a:p>
            <a:r>
              <a:rPr lang="en-US" dirty="0"/>
              <a:t>It's called </a:t>
            </a:r>
            <a:r>
              <a:rPr lang="en-US" i="1" dirty="0"/>
              <a:t>“phishing”</a:t>
            </a:r>
            <a:r>
              <a:rPr lang="en-US" dirty="0"/>
              <a:t> because attackers are </a:t>
            </a:r>
            <a:r>
              <a:rPr lang="en-US" b="1" dirty="0"/>
              <a:t>“fishing” for victims’ data</a:t>
            </a:r>
            <a:r>
              <a:rPr lang="en-US" dirty="0"/>
              <a:t>—just like a fisherman casts bait to catch fish, a cybercriminal sends fake messages to “hook” you into providing your private information.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398" y="48247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Key Characteristics of Phishing Attacks: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Disguised as legitimate communication (e.g., emails, websites, phone calls)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Creates a sense of </a:t>
            </a:r>
            <a:r>
              <a:rPr lang="en-US" b="1" dirty="0"/>
              <a:t>urgency or fear</a:t>
            </a:r>
            <a:r>
              <a:rPr lang="en-US" dirty="0"/>
              <a:t> to force quick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Often impersonates </a:t>
            </a:r>
            <a:r>
              <a:rPr lang="en-US" b="1" dirty="0"/>
              <a:t>well-known companies</a:t>
            </a:r>
            <a:r>
              <a:rPr lang="en-US" dirty="0"/>
              <a:t>, banks, delivery services, or even internal company departments (like HR or IT)</a:t>
            </a:r>
          </a:p>
        </p:txBody>
      </p:sp>
    </p:spTree>
    <p:extLst>
      <p:ext uri="{BB962C8B-B14F-4D97-AF65-F5344CB8AC3E}">
        <p14:creationId xmlns:p14="http://schemas.microsoft.com/office/powerpoint/2010/main" val="36849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phishing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1220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Common forms: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Fake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Phone calls (vishing)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SMS (</a:t>
            </a:r>
            <a:r>
              <a:rPr lang="en-US" sz="2800" dirty="0" err="1"/>
              <a:t>smishing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Social media messages</a:t>
            </a:r>
          </a:p>
        </p:txBody>
      </p:sp>
    </p:spTree>
    <p:extLst>
      <p:ext uri="{BB962C8B-B14F-4D97-AF65-F5344CB8AC3E}">
        <p14:creationId xmlns:p14="http://schemas.microsoft.com/office/powerpoint/2010/main" val="345281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Spotting a Phishing Email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0373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Look out for: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Urgent or threatening language ("Your account will be closed!")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Suspicious sender email (e.g., support@amaz0n.com)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Misspellings and poor grammar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Unexpected attachments or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Requests for personal info</a:t>
            </a:r>
          </a:p>
        </p:txBody>
      </p:sp>
    </p:spTree>
    <p:extLst>
      <p:ext uri="{BB962C8B-B14F-4D97-AF65-F5344CB8AC3E}">
        <p14:creationId xmlns:p14="http://schemas.microsoft.com/office/powerpoint/2010/main" val="181294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 human  mind  is  the  weakest  </a:t>
            </a:r>
            <a:r>
              <a:rPr lang="en-US" sz="3600" dirty="0"/>
              <a:t>link </a:t>
            </a:r>
            <a:r>
              <a:rPr lang="en-US" sz="3600" dirty="0" smtClean="0"/>
              <a:t> in  </a:t>
            </a:r>
            <a:r>
              <a:rPr lang="en-US" sz="3600" dirty="0"/>
              <a:t>cybersecurity.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Engineering Tactics</a:t>
            </a:r>
          </a:p>
        </p:txBody>
      </p:sp>
    </p:spTree>
    <p:extLst>
      <p:ext uri="{BB962C8B-B14F-4D97-AF65-F5344CB8AC3E}">
        <p14:creationId xmlns:p14="http://schemas.microsoft.com/office/powerpoint/2010/main" val="214567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68184"/>
              </p:ext>
            </p:extLst>
          </p:nvPr>
        </p:nvGraphicFramePr>
        <p:xfrm>
          <a:off x="1120775" y="2309654"/>
          <a:ext cx="10233024" cy="3383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116512"/>
                <a:gridCol w="511651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Tactic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Authority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Pretending to be someone in power (e.g., manager, police, IT admin).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Urgency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Creating panic or deadlines so you act quickly (e.g., “Your account will be disabled in 1 hour!”).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Threats of fines, job loss, or legal action.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Greed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Promises of gifts, refunds, or prizes.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Curiosity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“Check out this private message/photo of you.”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Helpfulness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Playing the victim: “I’m locked out of my account, can you help me reset it?”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2284498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9667" y="1463040"/>
            <a:ext cx="341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Principles Attackers Use:</a:t>
            </a:r>
          </a:p>
        </p:txBody>
      </p:sp>
    </p:spTree>
    <p:extLst>
      <p:ext uri="{BB962C8B-B14F-4D97-AF65-F5344CB8AC3E}">
        <p14:creationId xmlns:p14="http://schemas.microsoft.com/office/powerpoint/2010/main" val="42867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63765"/>
              </p:ext>
            </p:extLst>
          </p:nvPr>
        </p:nvGraphicFramePr>
        <p:xfrm>
          <a:off x="1120775" y="2172494"/>
          <a:ext cx="10233024" cy="3657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16512"/>
                <a:gridCol w="511651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Email Phishing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Most common. Fake emails ask you to click links or download attachments.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Spear Phishing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Targeted attack customized for an individual or organization. Often includes personal information.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Whaling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Targets high-profile individuals like CEOs or executives.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Smishing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Phishing via SMS or messaging apps.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Vishing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Voice phishing via phone calls.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Clone Phishing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Attacker creates a nearly identical copy of a legitimate email and changes links or attachments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2173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5298" y="1502620"/>
            <a:ext cx="191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Types of Phishing:</a:t>
            </a:r>
          </a:p>
        </p:txBody>
      </p:sp>
    </p:spTree>
    <p:extLst>
      <p:ext uri="{BB962C8B-B14F-4D97-AF65-F5344CB8AC3E}">
        <p14:creationId xmlns:p14="http://schemas.microsoft.com/office/powerpoint/2010/main" val="99966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645" y="180457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to Do If You Suspect </a:t>
            </a:r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Phishing</a:t>
            </a:r>
          </a:p>
          <a:p>
            <a:endParaRPr lang="en-US" sz="3200" b="1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Don’t click or respond</a:t>
            </a: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Report it immediately</a:t>
            </a:r>
            <a:r>
              <a:rPr lang="en-US" sz="3200" dirty="0"/>
              <a:t> to IT/security</a:t>
            </a:r>
          </a:p>
          <a:p>
            <a:pPr>
              <a:buFont typeface="+mj-lt"/>
              <a:buAutoNum type="arabicPeriod"/>
            </a:pPr>
            <a:r>
              <a:rPr lang="en-US" sz="3200" b="1" dirty="0"/>
              <a:t>Delete the </a:t>
            </a:r>
            <a:r>
              <a:rPr lang="en-US" sz="3200" b="1" dirty="0" smtClean="0"/>
              <a:t>message</a:t>
            </a: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Run a virus scan</a:t>
            </a:r>
            <a:r>
              <a:rPr lang="en-US" sz="3200" dirty="0"/>
              <a:t> if you clicked a link or opened an </a:t>
            </a:r>
            <a:r>
              <a:rPr lang="en-US" sz="3200" dirty="0" smtClean="0"/>
              <a:t>attachment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8756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</TotalTime>
  <Words>539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Depth</vt:lpstr>
      <vt:lpstr>Recognize. Avoid. Report</vt:lpstr>
      <vt:lpstr>What do you think it is?</vt:lpstr>
      <vt:lpstr>What is Phishing?</vt:lpstr>
      <vt:lpstr>Forms of phishing </vt:lpstr>
      <vt:lpstr>Spotting a Phishing Email</vt:lpstr>
      <vt:lpstr>The  human  mind  is  the  weakest  link  in  cybersecurity.</vt:lpstr>
      <vt:lpstr>PowerPoint Presentation</vt:lpstr>
      <vt:lpstr>PowerPoint Presentation</vt:lpstr>
      <vt:lpstr>What to do</vt:lpstr>
      <vt:lpstr>Vishing </vt:lpstr>
      <vt:lpstr>Quick Quiz</vt:lpstr>
      <vt:lpstr>Phishing </vt:lpstr>
      <vt:lpstr>Summary &amp; Key Takeaways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Recognize. Avoid. Report</dc:title>
  <dc:creator>hashmi haider</dc:creator>
  <cp:lastModifiedBy>hashmi haider</cp:lastModifiedBy>
  <cp:revision>3</cp:revision>
  <dcterms:created xsi:type="dcterms:W3CDTF">2025-04-13T22:35:11Z</dcterms:created>
  <dcterms:modified xsi:type="dcterms:W3CDTF">2025-04-13T22:57:17Z</dcterms:modified>
</cp:coreProperties>
</file>