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86" r:id="rId2"/>
    <p:sldId id="256" r:id="rId3"/>
    <p:sldId id="290" r:id="rId4"/>
    <p:sldId id="257" r:id="rId5"/>
    <p:sldId id="271" r:id="rId6"/>
    <p:sldId id="259" r:id="rId7"/>
    <p:sldId id="260" r:id="rId8"/>
    <p:sldId id="272" r:id="rId9"/>
    <p:sldId id="261" r:id="rId10"/>
    <p:sldId id="262" r:id="rId11"/>
    <p:sldId id="263" r:id="rId12"/>
    <p:sldId id="264" r:id="rId13"/>
    <p:sldId id="273" r:id="rId14"/>
    <p:sldId id="266" r:id="rId15"/>
    <p:sldId id="258" r:id="rId16"/>
    <p:sldId id="274" r:id="rId17"/>
    <p:sldId id="265" r:id="rId18"/>
    <p:sldId id="267" r:id="rId19"/>
    <p:sldId id="288" r:id="rId20"/>
    <p:sldId id="268" r:id="rId21"/>
    <p:sldId id="269" r:id="rId22"/>
    <p:sldId id="276" r:id="rId23"/>
    <p:sldId id="277" r:id="rId24"/>
    <p:sldId id="278" r:id="rId25"/>
    <p:sldId id="281" r:id="rId26"/>
    <p:sldId id="282" r:id="rId27"/>
    <p:sldId id="279" r:id="rId28"/>
    <p:sldId id="283" r:id="rId29"/>
    <p:sldId id="284" r:id="rId30"/>
    <p:sldId id="285"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2048A5B1-7E42-49D2-A149-72FDD1330369}">
          <p14:sldIdLst>
            <p14:sldId id="286"/>
            <p14:sldId id="256"/>
            <p14:sldId id="287"/>
            <p14:sldId id="257"/>
            <p14:sldId id="271"/>
            <p14:sldId id="259"/>
            <p14:sldId id="260"/>
            <p14:sldId id="272"/>
            <p14:sldId id="261"/>
            <p14:sldId id="262"/>
            <p14:sldId id="263"/>
            <p14:sldId id="264"/>
            <p14:sldId id="273"/>
            <p14:sldId id="266"/>
            <p14:sldId id="258"/>
            <p14:sldId id="274"/>
            <p14:sldId id="265"/>
            <p14:sldId id="267"/>
            <p14:sldId id="288"/>
            <p14:sldId id="268"/>
            <p14:sldId id="269"/>
            <p14:sldId id="276"/>
            <p14:sldId id="277"/>
            <p14:sldId id="278"/>
            <p14:sldId id="281"/>
            <p14:sldId id="282"/>
            <p14:sldId id="279"/>
            <p14:sldId id="283"/>
            <p14:sldId id="284"/>
            <p14:sldId id="28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121"/>
    <a:srgbClr val="4DFE30"/>
    <a:srgbClr val="FFFF99"/>
    <a:srgbClr val="FF4343"/>
    <a:srgbClr val="4B2958"/>
    <a:srgbClr val="F6D4B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40" autoAdjust="0"/>
    <p:restoredTop sz="94660"/>
  </p:normalViewPr>
  <p:slideViewPr>
    <p:cSldViewPr snapToGrid="0">
      <p:cViewPr varScale="1">
        <p:scale>
          <a:sx n="62" d="100"/>
          <a:sy n="62" d="100"/>
        </p:scale>
        <p:origin x="-84" y="-32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39D87-A9A5-40EF-BDAC-BDCC5AAB4B02}" type="datetimeFigureOut">
              <a:rPr lang="en-US" smtClean="0"/>
              <a:pPr/>
              <a:t>7/24/2016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7E475-E0C2-4FC5-BAC4-8E521AF4DD02}" type="slidenum">
              <a:rPr lang="en-US" smtClean="0"/>
              <a:pPr/>
              <a:t>‹#›</a:t>
            </a:fld>
            <a:endParaRPr lang="en-US"/>
          </a:p>
        </p:txBody>
      </p:sp>
    </p:spTree>
    <p:extLst>
      <p:ext uri="{BB962C8B-B14F-4D97-AF65-F5344CB8AC3E}">
        <p14:creationId xmlns:p14="http://schemas.microsoft.com/office/powerpoint/2010/main" xmlns="" val="3617931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47BFD8-6267-4418-9B1A-FCD432037454}"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264281669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5B016F-4658-4B08-B772-51C872AB3D44}" type="datetime1">
              <a:rPr lang="en-US" smtClean="0"/>
              <a:pPr/>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277022697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BC30D3-CA33-4830-BA4E-C8F303B4FF36}"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428590842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D2F0469-88AD-4FA8-9BC3-3C4C244CD198}"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37732610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B4F975-874C-4AFF-9787-3985C63046AD}"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201009966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59189A-6D2A-493E-BB6D-3120377BF5E4}" type="datetime1">
              <a:rPr lang="en-US" smtClean="0"/>
              <a:pPr/>
              <a:t>7/24/2016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75384427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485830-96E2-4A57-8FFA-9B40116EB65D}" type="datetime1">
              <a:rPr lang="en-US" smtClean="0"/>
              <a:pPr/>
              <a:t>7/24/2016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61892227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17321-F811-461F-8B5A-80F0FCC0686E}"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218169766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1D525-AEE2-4C71-B5FC-197FD9854DFD}"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72901220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54BAF-0E6A-475A-A542-D45131E01287}"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132040415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21D060-9CDA-49CC-BED0-A8586AB2E8FA}" type="datetime1">
              <a:rPr lang="en-US" smtClean="0"/>
              <a:pPr/>
              <a:t>7/24/2016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77763075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132F2-86FA-4AB4-A181-7C9CDA2970E5}" type="datetime1">
              <a:rPr lang="en-US" smtClean="0"/>
              <a:pPr/>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75958085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77075-7D0A-41BB-8A68-7854F52B5193}" type="datetime1">
              <a:rPr lang="en-US" smtClean="0"/>
              <a:pPr/>
              <a:t>7/24/2016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25152840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A730254-0BDB-46B3-A4DD-C8BBF2219927}" type="datetime1">
              <a:rPr lang="en-US" smtClean="0"/>
              <a:pPr/>
              <a:t>7/24/2016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102325941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05E7C4-747D-4AA8-8EE5-BAAED94D5B31}" type="datetime1">
              <a:rPr lang="en-US" smtClean="0"/>
              <a:pPr/>
              <a:t>7/24/2016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1207843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F080D0-CC75-458D-ACA6-7FDC5F775725}" type="datetime1">
              <a:rPr lang="en-US" smtClean="0"/>
              <a:pPr/>
              <a:t>7/24/2016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24999609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12B37EB-5443-40A2-B2BB-B952C32E1CDE}" type="datetime1">
              <a:rPr lang="en-US" smtClean="0"/>
              <a:pPr/>
              <a:t>7/24/2016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334239672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E75FD0-5D82-491D-AB7F-071245C49B4B}" type="datetime1">
              <a:rPr lang="en-US" smtClean="0"/>
              <a:pPr/>
              <a:t>7/24/2016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DB892F-581C-4FB4-B294-2A148DA62EF3}" type="slidenum">
              <a:rPr lang="en-US" smtClean="0"/>
              <a:pPr/>
              <a:t>‹#›</a:t>
            </a:fld>
            <a:endParaRPr lang="en-US"/>
          </a:p>
        </p:txBody>
      </p:sp>
    </p:spTree>
    <p:extLst>
      <p:ext uri="{BB962C8B-B14F-4D97-AF65-F5344CB8AC3E}">
        <p14:creationId xmlns:p14="http://schemas.microsoft.com/office/powerpoint/2010/main" xmlns="" val="5470629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3670" y="2662519"/>
            <a:ext cx="10124661" cy="1697445"/>
          </a:xfrm>
        </p:spPr>
        <p:txBody>
          <a:bodyPr>
            <a:normAutofit lnSpcReduction="10000"/>
          </a:bodyPr>
          <a:lstStyle/>
          <a:p>
            <a:pPr marL="0" indent="0" algn="ctr">
              <a:buNone/>
            </a:pPr>
            <a:r>
              <a:rPr lang="fa-IR" sz="5400" b="1" i="1" dirty="0">
                <a:ln w="6600">
                  <a:solidFill>
                    <a:schemeClr val="accent2"/>
                  </a:solidFill>
                  <a:prstDash val="solid"/>
                </a:ln>
                <a:solidFill>
                  <a:srgbClr val="FFFF99"/>
                </a:solidFill>
                <a:effectLst>
                  <a:outerShdw dist="38100" dir="2700000" algn="tl" rotWithShape="0">
                    <a:schemeClr val="accent2"/>
                  </a:outerShdw>
                </a:effectLst>
                <a:latin typeface="Times New Roman" pitchFamily="18" charset="0"/>
              </a:rPr>
              <a:t>* یاد و نام خدا آرامش بخش قلب هاست *  </a:t>
            </a:r>
            <a:r>
              <a:rPr lang="fa-IR" b="1" i="1" dirty="0">
                <a:ln w="6600">
                  <a:solidFill>
                    <a:schemeClr val="accent2"/>
                  </a:solidFill>
                  <a:prstDash val="solid"/>
                </a:ln>
                <a:solidFill>
                  <a:srgbClr val="FFFFFF"/>
                </a:solidFill>
                <a:effectLst>
                  <a:outerShdw dist="38100" dir="2700000" algn="tl" rotWithShape="0">
                    <a:schemeClr val="accent2"/>
                  </a:outerShdw>
                </a:effectLst>
                <a:latin typeface="Times New Roman" pitchFamily="18" charset="0"/>
              </a:rPr>
              <a:t/>
            </a:r>
            <a:br>
              <a:rPr lang="fa-IR" b="1" i="1" dirty="0">
                <a:ln w="6600">
                  <a:solidFill>
                    <a:schemeClr val="accent2"/>
                  </a:solidFill>
                  <a:prstDash val="solid"/>
                </a:ln>
                <a:solidFill>
                  <a:srgbClr val="FFFFFF"/>
                </a:solidFill>
                <a:effectLst>
                  <a:outerShdw dist="38100" dir="2700000" algn="tl" rotWithShape="0">
                    <a:schemeClr val="accent2"/>
                  </a:outerShdw>
                </a:effectLst>
                <a:latin typeface="Times New Roman" pitchFamily="18" charset="0"/>
              </a:rPr>
            </a:b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1</a:t>
            </a:fld>
            <a:endParaRPr lang="en-US" sz="2000" dirty="0"/>
          </a:p>
        </p:txBody>
      </p:sp>
    </p:spTree>
    <p:extLst>
      <p:ext uri="{BB962C8B-B14F-4D97-AF65-F5344CB8AC3E}">
        <p14:creationId xmlns:p14="http://schemas.microsoft.com/office/powerpoint/2010/main" xmlns="" val="3931492194"/>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6"/>
            </a:pPr>
            <a:r>
              <a:rPr lang="fa-IR" sz="2200" i="1" dirty="0">
                <a:effectLst>
                  <a:outerShdw blurRad="38100" dist="38100" dir="2700000" algn="tl">
                    <a:srgbClr val="000000">
                      <a:alpha val="43137"/>
                    </a:srgbClr>
                  </a:outerShdw>
                </a:effectLst>
              </a:rPr>
              <a:t>پایتون یک زبان برنامه‌نویسی چند‌ الگویی</a:t>
            </a:r>
            <a:r>
              <a:rPr lang="en-US" sz="2200" i="1" dirty="0">
                <a:effectLst>
                  <a:outerShdw blurRad="38100" dist="38100" dir="2700000" algn="tl">
                    <a:srgbClr val="000000">
                      <a:alpha val="43137"/>
                    </a:srgbClr>
                  </a:outerShdw>
                </a:effectLst>
              </a:rPr>
              <a:t> (</a:t>
            </a:r>
            <a:r>
              <a:rPr lang="en-US" sz="2200" i="1" dirty="0">
                <a:solidFill>
                  <a:schemeClr val="accent1">
                    <a:lumMod val="40000"/>
                    <a:lumOff val="60000"/>
                  </a:schemeClr>
                </a:solidFill>
                <a:effectLst>
                  <a:outerShdw blurRad="38100" dist="38100" dir="2700000" algn="tl">
                    <a:srgbClr val="000000">
                      <a:alpha val="43137"/>
                    </a:srgbClr>
                  </a:outerShdw>
                </a:effectLst>
              </a:rPr>
              <a:t>Multi-Paradigm</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است و برنامه‌نویس را مجبور به رعایت </a:t>
            </a:r>
            <a:r>
              <a:rPr lang="fa-IR" sz="2200" dirty="0"/>
              <a:t>الگوی خاصی نمی‌کند، </a:t>
            </a:r>
            <a:r>
              <a:rPr lang="fa-IR" sz="2200" i="1" dirty="0">
                <a:effectLst>
                  <a:outerShdw blurRad="38100" dist="38100" dir="2700000" algn="tl">
                    <a:srgbClr val="000000">
                      <a:alpha val="43137"/>
                    </a:srgbClr>
                  </a:outerShdw>
                </a:effectLst>
              </a:rPr>
              <a:t>این زبان از الگوهای زیر پشتیبانی می‌کند:</a:t>
            </a:r>
          </a:p>
          <a:p>
            <a:pPr algn="r" rtl="1">
              <a:buNone/>
            </a:pPr>
            <a:endParaRPr lang="fa-IR" sz="2200" i="1" dirty="0">
              <a:effectLst>
                <a:outerShdw blurRad="38100" dist="38100" dir="2700000" algn="tl">
                  <a:srgbClr val="000000">
                    <a:alpha val="43137"/>
                  </a:srgbClr>
                </a:outerShdw>
              </a:effectLst>
            </a:endParaRPr>
          </a:p>
          <a:p>
            <a:pPr algn="r" rtl="1">
              <a:buNone/>
            </a:pP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دستوری </a:t>
            </a:r>
            <a:r>
              <a:rPr lang="en-US" sz="2200" i="1" dirty="0">
                <a:solidFill>
                  <a:srgbClr val="00B0F0"/>
                </a:solidFill>
                <a:effectLst>
                  <a:outerShdw blurRad="38100" dist="38100" dir="2700000" algn="tl">
                    <a:srgbClr val="000000">
                      <a:alpha val="43137"/>
                    </a:srgbClr>
                  </a:outerShdw>
                </a:effectLst>
              </a:rPr>
              <a:t>(Imperative)</a:t>
            </a:r>
          </a:p>
          <a:p>
            <a:pPr algn="r" rtl="1">
              <a:buNone/>
            </a:pPr>
            <a:r>
              <a:rPr lang="fa-IR" sz="2200" i="1" dirty="0">
                <a:solidFill>
                  <a:srgbClr val="FFFF99"/>
                </a:solidFill>
                <a:effectLst>
                  <a:outerShdw blurRad="38100" dist="38100" dir="2700000" algn="tl">
                    <a:srgbClr val="000000">
                      <a:alpha val="43137"/>
                    </a:srgbClr>
                  </a:outerShdw>
                </a:effectLst>
              </a:rPr>
              <a:t>       * رویه‌ای </a:t>
            </a:r>
            <a:r>
              <a:rPr lang="en-US" sz="2200" i="1" dirty="0">
                <a:solidFill>
                  <a:srgbClr val="00B0F0"/>
                </a:solidFill>
                <a:effectLst>
                  <a:outerShdw blurRad="38100" dist="38100" dir="2700000" algn="tl">
                    <a:srgbClr val="000000">
                      <a:alpha val="43137"/>
                    </a:srgbClr>
                  </a:outerShdw>
                </a:effectLst>
              </a:rPr>
              <a:t>(Procedural) </a:t>
            </a:r>
          </a:p>
          <a:p>
            <a:pPr algn="r" rtl="1">
              <a:buNone/>
            </a:pP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تابعی </a:t>
            </a:r>
            <a:r>
              <a:rPr lang="en-US" sz="2200" i="1" dirty="0">
                <a:solidFill>
                  <a:srgbClr val="00B0F0"/>
                </a:solidFill>
                <a:effectLst>
                  <a:outerShdw blurRad="38100" dist="38100" dir="2700000" algn="tl">
                    <a:srgbClr val="000000">
                      <a:alpha val="43137"/>
                    </a:srgbClr>
                  </a:outerShdw>
                </a:effectLst>
              </a:rPr>
              <a:t>(Functional)</a:t>
            </a:r>
          </a:p>
          <a:p>
            <a:pPr algn="r" rtl="1">
              <a:buNone/>
            </a:pP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شی‌گرایی</a:t>
            </a:r>
            <a:r>
              <a:rPr lang="en-US" sz="2200" i="1" dirty="0">
                <a:solidFill>
                  <a:srgbClr val="00B0F0"/>
                </a:solidFill>
                <a:effectLst>
                  <a:outerShdw blurRad="38100" dist="38100" dir="2700000" algn="tl">
                    <a:srgbClr val="000000">
                      <a:alpha val="43137"/>
                    </a:srgbClr>
                  </a:outerShdw>
                </a:effectLst>
              </a:rPr>
              <a:t>(Object-Oriented)</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90347" y="6075626"/>
            <a:ext cx="838199" cy="533329"/>
          </a:xfrm>
        </p:spPr>
        <p:txBody>
          <a:bodyPr/>
          <a:lstStyle/>
          <a:p>
            <a:fld id="{81DB892F-581C-4FB4-B294-2A148DA62EF3}" type="slidenum">
              <a:rPr lang="en-US" sz="2000" smtClean="0"/>
              <a:pPr/>
              <a:t>10</a:t>
            </a:fld>
            <a:endParaRPr lang="en-US" sz="2000" dirty="0"/>
          </a:p>
        </p:txBody>
      </p:sp>
    </p:spTree>
    <p:extLst>
      <p:ext uri="{BB962C8B-B14F-4D97-AF65-F5344CB8AC3E}">
        <p14:creationId xmlns:p14="http://schemas.microsoft.com/office/powerpoint/2010/main" xmlns="" val="142059841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1500"/>
                                        <p:tgtEl>
                                          <p:spTgt spid="5">
                                            <p:txEl>
                                              <p:pRg st="2" end="2"/>
                                            </p:txEl>
                                          </p:spTgt>
                                        </p:tgtEl>
                                      </p:cBhvr>
                                    </p:animEffect>
                                    <p:anim calcmode="lin" valueType="num">
                                      <p:cBhvr>
                                        <p:cTn id="12" dur="1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3" dur="1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500"/>
                                        <p:tgtEl>
                                          <p:spTgt spid="5">
                                            <p:txEl>
                                              <p:pRg st="3" end="3"/>
                                            </p:txEl>
                                          </p:spTgt>
                                        </p:tgtEl>
                                      </p:cBhvr>
                                    </p:animEffect>
                                    <p:anim calcmode="lin" valueType="num">
                                      <p:cBhvr>
                                        <p:cTn id="18" dur="1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4500"/>
                            </p:stCondLst>
                            <p:childTnLst>
                              <p:par>
                                <p:cTn id="21" presetID="42" presetClass="entr" presetSubtype="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500"/>
                                        <p:tgtEl>
                                          <p:spTgt spid="5">
                                            <p:txEl>
                                              <p:pRg st="4" end="4"/>
                                            </p:txEl>
                                          </p:spTgt>
                                        </p:tgtEl>
                                      </p:cBhvr>
                                    </p:animEffect>
                                    <p:anim calcmode="lin" valueType="num">
                                      <p:cBhvr>
                                        <p:cTn id="24"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5"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6000"/>
                            </p:stCondLst>
                            <p:childTnLst>
                              <p:par>
                                <p:cTn id="27" presetID="42" presetClass="entr" presetSubtype="0" fill="hold" nodeType="after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500"/>
                                        <p:tgtEl>
                                          <p:spTgt spid="5">
                                            <p:txEl>
                                              <p:pRg st="5" end="5"/>
                                            </p:txEl>
                                          </p:spTgt>
                                        </p:tgtEl>
                                      </p:cBhvr>
                                    </p:animEffect>
                                    <p:anim calcmode="lin" valueType="num">
                                      <p:cBhvr>
                                        <p:cTn id="30" dur="1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488976" y="1647968"/>
            <a:ext cx="8946541" cy="45307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7"/>
            </a:pPr>
            <a:r>
              <a:rPr lang="fa-IR" sz="2200" dirty="0"/>
              <a:t>بر خلاف زبان </a:t>
            </a:r>
            <a:r>
              <a:rPr lang="en-US" sz="2200" dirty="0"/>
              <a:t>C، </a:t>
            </a:r>
            <a:r>
              <a:rPr lang="fa-IR" sz="2200" dirty="0"/>
              <a:t>در پایتون اختصاص و آزاد‌سازی حافظه به صورت خودکار انجام می‌شود. پایتون برای آزاد‌سازی حافظه از دو روش «شمارش ارجاع»</a:t>
            </a:r>
            <a:r>
              <a:rPr lang="en-US" sz="2200" dirty="0"/>
              <a:t> </a:t>
            </a:r>
            <a:r>
              <a:rPr lang="fa-IR" sz="2200" dirty="0"/>
              <a:t>و «زباله روبی»</a:t>
            </a:r>
            <a:r>
              <a:rPr lang="en-US" sz="2200" dirty="0"/>
              <a:t>   (</a:t>
            </a:r>
            <a:r>
              <a:rPr lang="en-US" sz="2200" dirty="0">
                <a:solidFill>
                  <a:srgbClr val="FFFF99"/>
                </a:solidFill>
              </a:rPr>
              <a:t>Garbage Collection</a:t>
            </a:r>
            <a:r>
              <a:rPr lang="en-US" sz="2200" dirty="0"/>
              <a:t>) </a:t>
            </a:r>
            <a:r>
              <a:rPr lang="fa-IR" sz="2200" dirty="0"/>
              <a:t>بهره می‌گیرد.</a:t>
            </a:r>
            <a:endParaRPr lang="en-US" sz="2200" dirty="0"/>
          </a:p>
          <a:p>
            <a:pPr marL="457200" indent="-457200" algn="r" rtl="1">
              <a:buFont typeface="+mj-lt"/>
              <a:buAutoNum type="alphaUcPeriod" startAt="7"/>
            </a:pPr>
            <a:endParaRPr lang="en-US" sz="2200" dirty="0"/>
          </a:p>
          <a:p>
            <a:pPr marL="457200" indent="-457200" algn="r" rtl="1">
              <a:buFont typeface="+mj-lt"/>
              <a:buAutoNum type="alphaUcPeriod" startAt="7"/>
            </a:pPr>
            <a:r>
              <a:rPr lang="fa-IR" sz="2200" dirty="0"/>
              <a:t>پایتون یک زبان برنامه‌نویسی همه منظوره</a:t>
            </a:r>
            <a:r>
              <a:rPr lang="en-US" sz="2200" dirty="0"/>
              <a:t> (</a:t>
            </a:r>
            <a:r>
              <a:rPr lang="en-US" sz="2200" dirty="0">
                <a:solidFill>
                  <a:srgbClr val="00B0F0"/>
                </a:solidFill>
              </a:rPr>
              <a:t>General-Purpose</a:t>
            </a:r>
            <a:r>
              <a:rPr lang="en-US" sz="2200" dirty="0"/>
              <a:t>) </a:t>
            </a:r>
            <a:r>
              <a:rPr lang="fa-IR" sz="2200" dirty="0"/>
              <a:t>است به این معنی که می‌توان از آن در توسعه طیف گسترده‌ای از انواع برنامه‌ها در حوزه‌های نرم‌افزاری گوناگون بهره برد؛ از جمله در توسعه برنامه‌های تحت وب و برنامه‌هایی با قابلیت «واسط گرافیکی کاربر» </a:t>
            </a:r>
            <a:endParaRPr lang="en-US" sz="2200" dirty="0"/>
          </a:p>
          <a:p>
            <a:pPr marL="0" indent="0" algn="r" rtl="1">
              <a:buNone/>
            </a:pPr>
            <a:endParaRPr lang="en-US" sz="2200" dirty="0"/>
          </a:p>
          <a:p>
            <a:pPr marL="457200" indent="-457200" algn="r" rtl="1">
              <a:buFont typeface="+mj-lt"/>
              <a:buAutoNum type="alphaUcPeriod" startAt="9"/>
            </a:pPr>
            <a:r>
              <a:rPr lang="fa-IR" sz="2200" dirty="0"/>
              <a:t>با اینکه پایتون یک زبان پویاست ولی در عین حال یک زبان «وابسته شدید به نوع» نیز می‌باشد.  ( </a:t>
            </a:r>
            <a:r>
              <a:rPr lang="en-US" sz="2200" dirty="0"/>
              <a:t>3 + 7 </a:t>
            </a:r>
            <a:r>
              <a:rPr lang="en-US" sz="2200" dirty="0">
                <a:sym typeface="Wingdings" panose="05000000000000000000" pitchFamily="2" charset="2"/>
              </a:rPr>
              <a:t></a:t>
            </a:r>
            <a:r>
              <a:rPr lang="en-US" sz="2200" dirty="0">
                <a:solidFill>
                  <a:srgbClr val="4DFE30"/>
                </a:solidFill>
                <a:sym typeface="Wingdings" panose="05000000000000000000" pitchFamily="2" charset="2"/>
              </a:rPr>
              <a:t>correct</a:t>
            </a:r>
            <a:r>
              <a:rPr lang="en-US" sz="2200" dirty="0">
                <a:sym typeface="Wingdings" panose="05000000000000000000" pitchFamily="2" charset="2"/>
              </a:rPr>
              <a:t>                         3 + “7” </a:t>
            </a:r>
            <a:r>
              <a:rPr lang="en-US" sz="2200" dirty="0">
                <a:solidFill>
                  <a:srgbClr val="FF0000"/>
                </a:solidFill>
                <a:sym typeface="Wingdings" panose="05000000000000000000" pitchFamily="2" charset="2"/>
              </a:rPr>
              <a:t>incorrect</a:t>
            </a:r>
            <a:r>
              <a:rPr lang="fa-IR" sz="2200" dirty="0">
                <a:sym typeface="Wingdings" panose="05000000000000000000" pitchFamily="2" charset="2"/>
              </a:rPr>
              <a:t> )</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76900" y="6092154"/>
            <a:ext cx="838199" cy="533329"/>
          </a:xfrm>
        </p:spPr>
        <p:txBody>
          <a:bodyPr/>
          <a:lstStyle/>
          <a:p>
            <a:fld id="{81DB892F-581C-4FB4-B294-2A148DA62EF3}" type="slidenum">
              <a:rPr lang="en-US" sz="2000" smtClean="0"/>
              <a:pPr/>
              <a:t>11</a:t>
            </a:fld>
            <a:endParaRPr lang="en-US" sz="2000" dirty="0"/>
          </a:p>
        </p:txBody>
      </p:sp>
    </p:spTree>
    <p:extLst>
      <p:ext uri="{BB962C8B-B14F-4D97-AF65-F5344CB8AC3E}">
        <p14:creationId xmlns:p14="http://schemas.microsoft.com/office/powerpoint/2010/main" xmlns="" val="333310622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plus(in)">
                                      <p:cBhvr>
                                        <p:cTn id="11" dur="1500"/>
                                        <p:tgtEl>
                                          <p:spTgt spid="5">
                                            <p:txEl>
                                              <p:pRg st="2" end="2"/>
                                            </p:txEl>
                                          </p:spTgt>
                                        </p:tgtEl>
                                      </p:cBhvr>
                                    </p:animEffect>
                                  </p:childTnLst>
                                </p:cTn>
                              </p:par>
                            </p:childTnLst>
                          </p:cTn>
                        </p:par>
                        <p:par>
                          <p:cTn id="12" fill="hold">
                            <p:stCondLst>
                              <p:cond delay="3000"/>
                            </p:stCondLst>
                            <p:childTnLst>
                              <p:par>
                                <p:cTn id="13" presetID="13" presetClass="entr" presetSubtype="16"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plus(in)">
                                      <p:cBhvr>
                                        <p:cTn id="15" dur="1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992777"/>
            <a:ext cx="8946541" cy="45307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10"/>
            </a:pPr>
            <a:r>
              <a:rPr lang="fa-IR" sz="2200" i="1" dirty="0">
                <a:effectLst>
                  <a:outerShdw blurRad="38100" dist="38100" dir="2700000" algn="tl">
                    <a:srgbClr val="000000">
                      <a:alpha val="43137"/>
                    </a:srgbClr>
                  </a:outerShdw>
                </a:effectLst>
              </a:rPr>
              <a:t>پایتون یک زبان حساس به حرف</a:t>
            </a:r>
            <a:r>
              <a:rPr lang="en-US" sz="2200" i="1" dirty="0">
                <a:effectLst>
                  <a:outerShdw blurRad="38100" dist="38100" dir="2700000" algn="tl">
                    <a:srgbClr val="000000">
                      <a:alpha val="43137"/>
                    </a:srgbClr>
                  </a:outerShdw>
                </a:effectLst>
              </a:rPr>
              <a:t>(</a:t>
            </a:r>
            <a:r>
              <a:rPr lang="en-US" sz="2200" i="1" dirty="0">
                <a:solidFill>
                  <a:srgbClr val="4DFE30"/>
                </a:solidFill>
                <a:effectLst>
                  <a:outerShdw blurRad="38100" dist="38100" dir="2700000" algn="tl">
                    <a:srgbClr val="000000">
                      <a:alpha val="43137"/>
                    </a:srgbClr>
                  </a:outerShdw>
                </a:effectLst>
              </a:rPr>
              <a:t>Case Sensitive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است.در این نوع زبان‌ بین حروف کوچک</a:t>
            </a:r>
            <a:r>
              <a:rPr lang="en-US" sz="2200" i="1" dirty="0">
                <a:effectLst>
                  <a:outerShdw blurRad="38100" dist="38100" dir="2700000" algn="tl">
                    <a:srgbClr val="000000">
                      <a:alpha val="43137"/>
                    </a:srgbClr>
                  </a:outerShdw>
                </a:effectLst>
              </a:rPr>
              <a:t>(</a:t>
            </a:r>
            <a:r>
              <a:rPr lang="en-US" sz="2200" i="1" dirty="0">
                <a:solidFill>
                  <a:srgbClr val="FFC000"/>
                </a:solidFill>
                <a:effectLst>
                  <a:outerShdw blurRad="38100" dist="38100" dir="2700000" algn="tl">
                    <a:srgbClr val="000000">
                      <a:alpha val="43137"/>
                    </a:srgbClr>
                  </a:outerShdw>
                </a:effectLst>
              </a:rPr>
              <a:t>Lowercase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و بزرگ</a:t>
            </a:r>
            <a:r>
              <a:rPr lang="en-US" sz="2200" i="1" dirty="0">
                <a:effectLst>
                  <a:outerShdw blurRad="38100" dist="38100" dir="2700000" algn="tl">
                    <a:srgbClr val="000000">
                      <a:alpha val="43137"/>
                    </a:srgbClr>
                  </a:outerShdw>
                </a:effectLst>
              </a:rPr>
              <a:t>(</a:t>
            </a:r>
            <a:r>
              <a:rPr lang="en-US" sz="2200" i="1" dirty="0">
                <a:solidFill>
                  <a:srgbClr val="FFC000"/>
                </a:solidFill>
                <a:effectLst>
                  <a:outerShdw blurRad="38100" dist="38100" dir="2700000" algn="tl">
                    <a:srgbClr val="000000">
                      <a:alpha val="43137"/>
                    </a:srgbClr>
                  </a:outerShdw>
                </a:effectLst>
              </a:rPr>
              <a:t>Uppercase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 مانند</a:t>
            </a:r>
            <a:r>
              <a:rPr lang="en-US" sz="2200" i="1" dirty="0">
                <a:effectLst>
                  <a:outerShdw blurRad="38100" dist="38100" dir="2700000" algn="tl">
                    <a:srgbClr val="000000">
                      <a:alpha val="43137"/>
                    </a:srgbClr>
                  </a:outerShdw>
                </a:effectLst>
              </a:rPr>
              <a:t>a] </a:t>
            </a:r>
            <a:r>
              <a:rPr lang="fa-IR" sz="2200" i="1" dirty="0">
                <a:effectLst>
                  <a:outerShdw blurRad="38100" dist="38100" dir="2700000" algn="tl">
                    <a:srgbClr val="000000">
                      <a:alpha val="43137"/>
                    </a:srgbClr>
                  </a:outerShdw>
                </a:effectLst>
              </a:rPr>
              <a:t>و</a:t>
            </a:r>
            <a:r>
              <a:rPr lang="en-US" sz="2200" i="1" dirty="0">
                <a:effectLst>
                  <a:outerShdw blurRad="38100" dist="38100" dir="2700000" algn="tl">
                    <a:srgbClr val="000000">
                      <a:alpha val="43137"/>
                    </a:srgbClr>
                  </a:outerShdw>
                </a:effectLst>
              </a:rPr>
              <a:t> [A</a:t>
            </a:r>
            <a:r>
              <a:rPr lang="fa-IR" sz="2200" i="1" dirty="0">
                <a:effectLst>
                  <a:outerShdw blurRad="38100" dist="38100" dir="2700000" algn="tl">
                    <a:srgbClr val="000000">
                      <a:alpha val="43137"/>
                    </a:srgbClr>
                  </a:outerShdw>
                </a:effectLst>
              </a:rPr>
              <a:t>تفاوت وجود دارد. با توجه به این موضوع، مفسر پایتون بین کلمات</a:t>
            </a:r>
            <a:r>
              <a:rPr lang="en-US" sz="2200" i="1" dirty="0">
                <a:solidFill>
                  <a:srgbClr val="00B0F0"/>
                </a:solidFill>
                <a:effectLst>
                  <a:outerShdw blurRad="38100" dist="38100" dir="2700000" algn="tl">
                    <a:srgbClr val="000000">
                      <a:alpha val="43137"/>
                    </a:srgbClr>
                  </a:outerShdw>
                </a:effectLst>
              </a:rPr>
              <a:t>True</a:t>
            </a:r>
            <a:r>
              <a:rPr lang="en-US" sz="2200" i="1" dirty="0">
                <a:effectLst>
                  <a:outerShdw blurRad="38100" dist="38100" dir="2700000" algn="tl">
                    <a:srgbClr val="000000">
                      <a:alpha val="43137"/>
                    </a:srgbClr>
                  </a:outerShdw>
                </a:effectLst>
              </a:rPr>
              <a:t> ،</a:t>
            </a:r>
            <a:r>
              <a:rPr lang="en-US" sz="2200" i="1" dirty="0">
                <a:solidFill>
                  <a:srgbClr val="00B0F0"/>
                </a:solidFill>
                <a:effectLst>
                  <a:outerShdw blurRad="38100" dist="38100" dir="2700000" algn="tl">
                    <a:srgbClr val="000000">
                      <a:alpha val="43137"/>
                    </a:srgbClr>
                  </a:outerShdw>
                </a:effectLst>
              </a:rPr>
              <a:t>true</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و  </a:t>
            </a:r>
            <a:r>
              <a:rPr lang="en-US" sz="2200" i="1" dirty="0">
                <a:effectLst>
                  <a:outerShdw blurRad="38100" dist="38100" dir="2700000" algn="tl">
                    <a:srgbClr val="000000">
                      <a:alpha val="43137"/>
                    </a:srgbClr>
                  </a:outerShdw>
                </a:effectLst>
              </a:rPr>
              <a:t> </a:t>
            </a:r>
            <a:r>
              <a:rPr lang="en-US" sz="2200" i="1" dirty="0">
                <a:solidFill>
                  <a:srgbClr val="00B0F0"/>
                </a:solidFill>
                <a:effectLst>
                  <a:outerShdw blurRad="38100" dist="38100" dir="2700000" algn="tl">
                    <a:srgbClr val="000000">
                      <a:alpha val="43137"/>
                    </a:srgbClr>
                  </a:outerShdw>
                </a:effectLst>
              </a:rPr>
              <a:t>TRUE</a:t>
            </a:r>
            <a:r>
              <a:rPr lang="fa-IR" sz="2200" i="1" dirty="0">
                <a:effectLst>
                  <a:outerShdw blurRad="38100" dist="38100" dir="2700000" algn="tl">
                    <a:srgbClr val="000000">
                      <a:alpha val="43137"/>
                    </a:srgbClr>
                  </a:outerShdw>
                </a:effectLst>
              </a:rPr>
              <a:t>تمایزمی‌گذارد.</a:t>
            </a:r>
            <a:endParaRPr lang="en-US" sz="2200" i="1" dirty="0">
              <a:effectLst>
                <a:outerShdw blurRad="38100" dist="38100" dir="2700000" algn="tl">
                  <a:srgbClr val="000000">
                    <a:alpha val="43137"/>
                  </a:srgbClr>
                </a:outerShdw>
              </a:effectLst>
            </a:endParaRPr>
          </a:p>
          <a:p>
            <a:pPr marL="457200" indent="-457200" algn="r" rtl="1">
              <a:buFont typeface="+mj-lt"/>
              <a:buAutoNum type="alphaUcPeriod" startAt="10"/>
            </a:pPr>
            <a:endParaRPr lang="en-US" sz="2200" dirty="0"/>
          </a:p>
          <a:p>
            <a:pPr marL="457200" indent="-457200" algn="r" rtl="1">
              <a:buFont typeface="+mj-lt"/>
              <a:buAutoNum type="alphaUcPeriod" startAt="10"/>
            </a:pPr>
            <a:r>
              <a:rPr lang="fa-IR" sz="2200" i="1" dirty="0">
                <a:effectLst>
                  <a:outerShdw blurRad="38100" dist="38100" dir="2700000" algn="tl">
                    <a:srgbClr val="000000">
                      <a:alpha val="43137"/>
                    </a:srgbClr>
                  </a:outerShdw>
                </a:effectLst>
              </a:rPr>
              <a:t>پایتون به مانند زبان </a:t>
            </a:r>
            <a:r>
              <a:rPr lang="en-US" sz="2200" i="1" dirty="0">
                <a:solidFill>
                  <a:srgbClr val="FF2121"/>
                </a:solidFill>
                <a:effectLst>
                  <a:outerShdw blurRad="38100" dist="38100" dir="2700000" algn="tl">
                    <a:srgbClr val="000000">
                      <a:alpha val="43137"/>
                    </a:srgbClr>
                  </a:outerShdw>
                </a:effectLst>
              </a:rPr>
              <a:t>ABC</a:t>
            </a:r>
            <a:r>
              <a:rPr lang="fa-IR" sz="2200" i="1" dirty="0">
                <a:effectLst>
                  <a:outerShdw blurRad="38100" dist="38100" dir="2700000" algn="tl">
                    <a:srgbClr val="000000">
                      <a:alpha val="43137"/>
                    </a:srgbClr>
                  </a:outerShdw>
                </a:effectLst>
              </a:rPr>
              <a:t> از روش «</a:t>
            </a:r>
            <a:r>
              <a:rPr lang="fa-IR" sz="2200" b="1" i="1" dirty="0">
                <a:effectLst>
                  <a:outerShdw blurRad="38100" dist="38100" dir="2700000" algn="tl">
                    <a:srgbClr val="000000">
                      <a:alpha val="43137"/>
                    </a:srgbClr>
                  </a:outerShdw>
                </a:effectLst>
              </a:rPr>
              <a:t>تو‌رفتگی</a:t>
            </a:r>
            <a:r>
              <a:rPr lang="fa-IR" sz="2200" i="1" dirty="0">
                <a:effectLst>
                  <a:outerShdw blurRad="38100" dist="38100" dir="2700000" algn="tl">
                    <a:srgbClr val="000000">
                      <a:alpha val="43137"/>
                    </a:srgbClr>
                  </a:outerShdw>
                </a:effectLst>
              </a:rPr>
              <a:t>» به وسیله‌ فضاهای خالی  برای بلاک بندی استفاده می کند.</a:t>
            </a:r>
          </a:p>
          <a:p>
            <a:pPr marL="457200" indent="-457200" algn="r" rtl="1">
              <a:buFont typeface="+mj-lt"/>
              <a:buAutoNum type="alphaUcPeriod" startAt="12"/>
            </a:pPr>
            <a:r>
              <a:rPr lang="fa-IR" sz="2200" i="1" dirty="0" smtClean="0">
                <a:cs typeface="+mn-cs"/>
              </a:rPr>
              <a:t>پایتون</a:t>
            </a:r>
            <a:r>
              <a:rPr lang="fa-IR" sz="2200" i="1" dirty="0">
                <a:cs typeface="+mn-cs"/>
              </a:rPr>
              <a:t> یک زبان برنامه‌نویسی توسعه‌پذیر</a:t>
            </a:r>
            <a:r>
              <a:rPr lang="en-US" sz="2200" i="1" dirty="0">
                <a:cs typeface="+mn-cs"/>
              </a:rPr>
              <a:t>(</a:t>
            </a:r>
            <a:r>
              <a:rPr lang="en-US" sz="2200" b="1" i="1" dirty="0">
                <a:solidFill>
                  <a:schemeClr val="bg1"/>
                </a:solidFill>
                <a:cs typeface="+mn-cs"/>
              </a:rPr>
              <a:t>Extensible</a:t>
            </a:r>
            <a:r>
              <a:rPr lang="en-US" sz="2200" i="1" dirty="0">
                <a:cs typeface="+mn-cs"/>
              </a:rPr>
              <a:t>) </a:t>
            </a:r>
            <a:r>
              <a:rPr lang="fa-IR" sz="2200" i="1" dirty="0">
                <a:cs typeface="+mn-cs"/>
              </a:rPr>
              <a:t>است. کدهای نوشته شده با پایتون را می‌توان به</a:t>
            </a:r>
            <a:r>
              <a:rPr lang="en-US" sz="2200" i="1" dirty="0">
                <a:cs typeface="+mn-cs"/>
              </a:rPr>
              <a:t> </a:t>
            </a:r>
            <a:r>
              <a:rPr lang="fa-IR" sz="2200" i="1" dirty="0">
                <a:cs typeface="+mn-cs"/>
              </a:rPr>
              <a:t>دیگر سورس کدهای این زبان افزود و همچنین</a:t>
            </a:r>
            <a:r>
              <a:rPr lang="en-US" sz="2200" i="1" dirty="0">
                <a:cs typeface="+mn-cs"/>
              </a:rPr>
              <a:t> </a:t>
            </a:r>
            <a:r>
              <a:rPr lang="fa-IR" sz="2200" i="1" dirty="0">
                <a:cs typeface="+mn-cs"/>
              </a:rPr>
              <a:t>می‌توان از کتابخانه‌ها و کدهای نوشته شده با دیگر زبان‌های برنامه‌نویسی در میان کدهای پایتون استفاده کرد (مانند</a:t>
            </a:r>
            <a:r>
              <a:rPr lang="en-US" sz="2200" i="1" dirty="0">
                <a:solidFill>
                  <a:schemeClr val="accent6">
                    <a:lumMod val="60000"/>
                    <a:lumOff val="40000"/>
                  </a:schemeClr>
                </a:solidFill>
                <a:cs typeface="+mn-cs"/>
              </a:rPr>
              <a:t>C</a:t>
            </a:r>
            <a:r>
              <a:rPr lang="en-US" sz="2200" i="1" dirty="0">
                <a:cs typeface="+mn-cs"/>
              </a:rPr>
              <a:t> </a:t>
            </a:r>
            <a:r>
              <a:rPr lang="fa-IR" sz="2200" i="1" dirty="0">
                <a:cs typeface="+mn-cs"/>
              </a:rPr>
              <a:t> و </a:t>
            </a:r>
            <a:r>
              <a:rPr lang="fa-IR" sz="2200" i="1" dirty="0">
                <a:solidFill>
                  <a:schemeClr val="accent6">
                    <a:lumMod val="60000"/>
                    <a:lumOff val="40000"/>
                  </a:schemeClr>
                </a:solidFill>
                <a:cs typeface="+mn-cs"/>
              </a:rPr>
              <a:t>++</a:t>
            </a:r>
            <a:r>
              <a:rPr lang="en-US" sz="2200" i="1" dirty="0">
                <a:solidFill>
                  <a:schemeClr val="accent6">
                    <a:lumMod val="60000"/>
                    <a:lumOff val="40000"/>
                  </a:schemeClr>
                </a:solidFill>
                <a:cs typeface="+mn-cs"/>
              </a:rPr>
              <a:t>C</a:t>
            </a:r>
            <a:r>
              <a:rPr lang="en-US" sz="2200" i="1" dirty="0">
                <a:solidFill>
                  <a:schemeClr val="accent4"/>
                </a:solidFill>
                <a:cs typeface="+mn-cs"/>
              </a:rPr>
              <a:t> </a:t>
            </a:r>
            <a:r>
              <a:rPr lang="fa-IR" sz="2200" i="1" dirty="0">
                <a:cs typeface="+mn-cs"/>
              </a:rPr>
              <a:t> در پیاده‌سازی</a:t>
            </a:r>
            <a:r>
              <a:rPr lang="en-US" sz="2200" b="1" i="1" dirty="0">
                <a:ln w="10541" cmpd="sng">
                  <a:solidFill>
                    <a:srgbClr val="7D7D7D">
                      <a:tint val="100000"/>
                      <a:shade val="100000"/>
                      <a:satMod val="110000"/>
                    </a:srgbClr>
                  </a:solidFill>
                  <a:prstDash val="solid"/>
                </a:ln>
                <a:solidFill>
                  <a:srgbClr val="00B050"/>
                </a:solidFill>
                <a:effectLst>
                  <a:reflection blurRad="6350" stA="55000" endA="300" endPos="45500" dir="5400000" sy="-100000" algn="bl" rotWithShape="0"/>
                </a:effectLst>
                <a:cs typeface="+mn-cs"/>
              </a:rPr>
              <a:t>CPython</a:t>
            </a:r>
            <a:r>
              <a:rPr lang="en-US" sz="2200" i="1" dirty="0">
                <a:effectLst>
                  <a:reflection blurRad="6350" stA="55000" endA="300" endPos="45500" dir="5400000" sy="-100000" algn="bl" rotWithShape="0"/>
                </a:effectLst>
                <a:cs typeface="+mn-cs"/>
              </a:rPr>
              <a:t> </a:t>
            </a:r>
            <a:r>
              <a:rPr lang="fa-IR" sz="2200" i="1" dirty="0">
                <a:cs typeface="+mn-cs"/>
              </a:rPr>
              <a:t> یا</a:t>
            </a:r>
            <a:r>
              <a:rPr lang="en-US" sz="2200" i="1" dirty="0">
                <a:solidFill>
                  <a:schemeClr val="accent6">
                    <a:lumMod val="60000"/>
                    <a:lumOff val="40000"/>
                  </a:schemeClr>
                </a:solidFill>
                <a:cs typeface="+mn-cs"/>
              </a:rPr>
              <a:t>Java</a:t>
            </a:r>
            <a:r>
              <a:rPr lang="en-US" sz="2200" i="1" dirty="0">
                <a:cs typeface="+mn-cs"/>
              </a:rPr>
              <a:t> </a:t>
            </a:r>
            <a:r>
              <a:rPr lang="fa-IR" sz="2200" i="1" dirty="0">
                <a:cs typeface="+mn-cs"/>
              </a:rPr>
              <a:t> در پیاده‌سازی </a:t>
            </a:r>
            <a:r>
              <a:rPr lang="en-US" sz="2200" b="1" i="1" dirty="0">
                <a:ln w="10541" cmpd="sng">
                  <a:solidFill>
                    <a:srgbClr val="7D7D7D">
                      <a:tint val="100000"/>
                      <a:shade val="100000"/>
                      <a:satMod val="110000"/>
                    </a:srgbClr>
                  </a:solidFill>
                  <a:prstDash val="solid"/>
                </a:ln>
                <a:solidFill>
                  <a:srgbClr val="00B050"/>
                </a:solidFill>
                <a:effectLst>
                  <a:reflection blurRad="6350" stA="60000" endA="900" endPos="58000" dir="5400000" sy="-100000" algn="bl" rotWithShape="0"/>
                </a:effectLst>
                <a:cs typeface="+mn-cs"/>
              </a:rPr>
              <a:t>Jython</a:t>
            </a:r>
            <a:r>
              <a:rPr lang="fa-IR" sz="2200" i="1" dirty="0">
                <a:cs typeface="+mn-cs"/>
              </a:rPr>
              <a:t>).</a:t>
            </a:r>
          </a:p>
          <a:p>
            <a:pPr marL="457200" indent="-457200" algn="r" rtl="1">
              <a:buNone/>
            </a:pPr>
            <a:endParaRPr lang="fa-IR" sz="2400" dirty="0"/>
          </a:p>
          <a:p>
            <a:pPr marL="457200" indent="-457200" algn="r" rtl="1">
              <a:buFont typeface="+mj-lt"/>
              <a:buAutoNum type="alphaUcPeriod" startAt="12"/>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12</a:t>
            </a:fld>
            <a:endParaRPr lang="en-US" sz="2000" dirty="0"/>
          </a:p>
        </p:txBody>
      </p:sp>
    </p:spTree>
    <p:extLst>
      <p:ext uri="{BB962C8B-B14F-4D97-AF65-F5344CB8AC3E}">
        <p14:creationId xmlns:p14="http://schemas.microsoft.com/office/powerpoint/2010/main" xmlns="" val="73365499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plus(in)">
                                      <p:cBhvr>
                                        <p:cTn id="11" dur="1500"/>
                                        <p:tgtEl>
                                          <p:spTgt spid="5">
                                            <p:txEl>
                                              <p:pRg st="2" end="2"/>
                                            </p:txEl>
                                          </p:spTgt>
                                        </p:tgtEl>
                                      </p:cBhvr>
                                    </p:animEffect>
                                  </p:childTnLst>
                                </p:cTn>
                              </p:par>
                            </p:childTnLst>
                          </p:cTn>
                        </p:par>
                        <p:par>
                          <p:cTn id="12" fill="hold">
                            <p:stCondLst>
                              <p:cond delay="3000"/>
                            </p:stCondLst>
                            <p:childTnLst>
                              <p:par>
                                <p:cTn id="13" presetID="13" presetClass="entr" presetSubtype="16"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plus(in)">
                                      <p:cBhvr>
                                        <p:cTn id="15" dur="1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162050" y="1647968"/>
            <a:ext cx="9273467" cy="453076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13"/>
            </a:pP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قابلیت جاسازی </a:t>
            </a:r>
            <a:r>
              <a:rPr lang="en-US" sz="2200" i="1" dirty="0">
                <a:effectLst>
                  <a:outerShdw blurRad="38100" dist="38100" dir="2700000" algn="tl">
                    <a:srgbClr val="000000">
                      <a:alpha val="43137"/>
                    </a:srgbClr>
                  </a:outerShdw>
                </a:effectLst>
              </a:rPr>
              <a:t>(</a:t>
            </a:r>
            <a:r>
              <a:rPr lang="en-US" sz="2200" i="1" dirty="0">
                <a:solidFill>
                  <a:srgbClr val="FFFF99"/>
                </a:solidFill>
                <a:effectLst>
                  <a:outerShdw blurRad="38100" dist="38100" dir="2700000" algn="tl">
                    <a:srgbClr val="000000">
                      <a:alpha val="43137"/>
                    </a:srgbClr>
                  </a:outerShdw>
                </a:effectLst>
              </a:rPr>
              <a:t>Embeddable</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a:t>
            </a:r>
          </a:p>
          <a:p>
            <a:pPr algn="r" rtl="1">
              <a:buNone/>
            </a:pPr>
            <a:r>
              <a:rPr lang="fa-IR" sz="2200" i="1" dirty="0">
                <a:effectLst>
                  <a:outerShdw blurRad="38100" dist="38100" dir="2700000" algn="tl">
                    <a:srgbClr val="000000">
                      <a:alpha val="43137"/>
                    </a:srgbClr>
                  </a:outerShdw>
                </a:effectLst>
              </a:rPr>
              <a:t>می توان پایتون را به صورت توکار </a:t>
            </a:r>
            <a:r>
              <a:rPr lang="en-US" sz="2200" i="1" dirty="0">
                <a:effectLst>
                  <a:outerShdw blurRad="38100" dist="38100" dir="2700000" algn="tl">
                    <a:srgbClr val="000000">
                      <a:alpha val="43137"/>
                    </a:srgbClr>
                  </a:outerShdw>
                </a:effectLst>
              </a:rPr>
              <a:t>(Embedded)</a:t>
            </a:r>
            <a:r>
              <a:rPr lang="fa-IR" sz="2200" i="1" dirty="0">
                <a:effectLst>
                  <a:outerShdw blurRad="38100" dist="38100" dir="2700000" algn="tl">
                    <a:srgbClr val="000000">
                      <a:alpha val="43137"/>
                    </a:srgbClr>
                  </a:outerShdw>
                </a:effectLst>
              </a:rPr>
              <a:t> در برنامه های </a:t>
            </a:r>
            <a:r>
              <a:rPr lang="en-US" sz="2200" i="1" dirty="0">
                <a:solidFill>
                  <a:srgbClr val="00B0F0"/>
                </a:solidFill>
                <a:effectLst>
                  <a:outerShdw blurRad="38100" dist="38100" dir="2700000" algn="tl">
                    <a:srgbClr val="000000">
                      <a:alpha val="43137"/>
                    </a:srgbClr>
                  </a:outerShdw>
                </a:effectLst>
              </a:rPr>
              <a:t>C</a:t>
            </a:r>
            <a:r>
              <a:rPr lang="fa-IR" sz="2200" i="1" dirty="0">
                <a:effectLst>
                  <a:outerShdw blurRad="38100" dist="38100" dir="2700000" algn="tl">
                    <a:srgbClr val="000000">
                      <a:alpha val="43137"/>
                    </a:srgbClr>
                  </a:outerShdw>
                </a:effectLst>
              </a:rPr>
              <a:t> یا</a:t>
            </a:r>
            <a:r>
              <a:rPr lang="en-US" sz="2200" i="1" dirty="0">
                <a:solidFill>
                  <a:srgbClr val="00B0F0"/>
                </a:solidFill>
                <a:effectLst>
                  <a:outerShdw blurRad="38100" dist="38100" dir="2700000" algn="tl">
                    <a:srgbClr val="000000">
                      <a:alpha val="43137"/>
                    </a:srgbClr>
                  </a:outerShdw>
                </a:effectLst>
              </a:rPr>
              <a:t>C# </a:t>
            </a:r>
            <a:r>
              <a:rPr lang="fa-IR" sz="2200" i="1" dirty="0">
                <a:solidFill>
                  <a:srgbClr val="00B0F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یا زبان های دیگر به کاربر و از طریقبه استفاده کنندگان برنامه قابلیت اسکریپتی نویسیرا ارائه داد</a:t>
            </a:r>
            <a:r>
              <a:rPr lang="fa-IR" sz="2400" i="1" dirty="0">
                <a:solidFill>
                  <a:srgbClr val="FFFAB0"/>
                </a:solidFill>
                <a:effectLst>
                  <a:outerShdw blurRad="38100" dist="38100" dir="2700000" algn="tl">
                    <a:srgbClr val="000000">
                      <a:alpha val="43137"/>
                    </a:srgbClr>
                  </a:outerShdw>
                </a:effectLst>
              </a:rPr>
              <a:t>.</a:t>
            </a:r>
          </a:p>
          <a:p>
            <a:pPr algn="r" rtl="1">
              <a:buNone/>
            </a:pPr>
            <a:endParaRPr lang="en-US" sz="2200" i="1" dirty="0">
              <a:effectLst>
                <a:outerShdw blurRad="38100" dist="38100" dir="2700000" algn="tl">
                  <a:srgbClr val="000000">
                    <a:alpha val="43137"/>
                  </a:srgbClr>
                </a:outerShdw>
              </a:effectLst>
            </a:endParaRPr>
          </a:p>
          <a:p>
            <a:pPr marL="457200" indent="-457200" algn="r" rtl="1">
              <a:buFont typeface="+mj-lt"/>
              <a:buAutoNum type="alphaUcPeriod" startAt="14"/>
            </a:pPr>
            <a:r>
              <a:rPr lang="fa-IR" sz="2200" i="1" dirty="0">
                <a:effectLst>
                  <a:outerShdw blurRad="38100" dist="38100" dir="2700000" algn="tl">
                    <a:srgbClr val="000000">
                      <a:alpha val="43137"/>
                    </a:srgbClr>
                  </a:outerShdw>
                </a:effectLst>
              </a:rPr>
              <a:t>شی گرایی </a:t>
            </a:r>
            <a:r>
              <a:rPr lang="en-US" sz="2200" i="1" dirty="0">
                <a:effectLst>
                  <a:outerShdw blurRad="38100" dist="38100" dir="2700000" algn="tl">
                    <a:srgbClr val="000000">
                      <a:alpha val="43137"/>
                    </a:srgbClr>
                  </a:outerShdw>
                </a:effectLst>
              </a:rPr>
              <a:t>(</a:t>
            </a:r>
            <a:r>
              <a:rPr lang="en-US" sz="2200" i="1" dirty="0">
                <a:solidFill>
                  <a:srgbClr val="FFFF99"/>
                </a:solidFill>
                <a:effectLst>
                  <a:outerShdw blurRad="38100" dist="38100" dir="2700000" algn="tl">
                    <a:srgbClr val="000000">
                      <a:alpha val="43137"/>
                    </a:srgbClr>
                  </a:outerShdw>
                </a:effectLst>
              </a:rPr>
              <a:t>Object Oriented</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a:t>
            </a:r>
            <a:endParaRPr lang="en-US" sz="2200" i="1" dirty="0">
              <a:effectLst>
                <a:outerShdw blurRad="38100" dist="38100" dir="2700000" algn="tl">
                  <a:srgbClr val="000000">
                    <a:alpha val="43137"/>
                  </a:srgbClr>
                </a:outerShdw>
              </a:effectLst>
            </a:endParaRPr>
          </a:p>
          <a:p>
            <a:pPr algn="r" rtl="1">
              <a:buNone/>
            </a:pPr>
            <a:r>
              <a:rPr lang="fa-IR" sz="2200" i="1" dirty="0">
                <a:effectLst>
                  <a:outerShdw blurRad="38100" dist="38100" dir="2700000" algn="tl">
                    <a:srgbClr val="000000">
                      <a:alpha val="43137"/>
                    </a:srgbClr>
                  </a:outerShdw>
                </a:effectLst>
              </a:rPr>
              <a:t>پایتون از شیوه برنامه نویسی شی گرا به خوبی پشتیبانی می کند.پایتون در مقایسه با زبان هایی</a:t>
            </a:r>
          </a:p>
          <a:p>
            <a:pPr algn="r" rtl="1">
              <a:buNone/>
            </a:pPr>
            <a:r>
              <a:rPr lang="fa-IR" sz="2200" i="1" dirty="0">
                <a:effectLst>
                  <a:outerShdw blurRad="38100" dist="38100" dir="2700000" algn="tl">
                    <a:srgbClr val="000000">
                      <a:alpha val="43137"/>
                    </a:srgbClr>
                  </a:outerShdw>
                </a:effectLst>
              </a:rPr>
              <a:t> نظیر</a:t>
            </a:r>
            <a:r>
              <a:rPr lang="en-US" sz="2200" i="1" dirty="0">
                <a:solidFill>
                  <a:srgbClr val="4DFE30"/>
                </a:solidFill>
                <a:effectLst>
                  <a:outerShdw blurRad="38100" dist="38100" dir="2700000" algn="tl">
                    <a:srgbClr val="000000">
                      <a:alpha val="43137"/>
                    </a:srgbClr>
                  </a:outerShdw>
                </a:effectLst>
              </a:rPr>
              <a:t>C#</a:t>
            </a:r>
            <a:r>
              <a:rPr lang="fa-IR" sz="2200" i="1" dirty="0">
                <a:solidFill>
                  <a:srgbClr val="4DFE3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یا </a:t>
            </a:r>
            <a:r>
              <a:rPr lang="en-US" sz="2200" i="1" dirty="0">
                <a:effectLst>
                  <a:outerShdw blurRad="38100" dist="38100" dir="2700000" algn="tl">
                    <a:srgbClr val="000000">
                      <a:alpha val="43137"/>
                    </a:srgbClr>
                  </a:outerShdw>
                </a:effectLst>
              </a:rPr>
              <a:t> </a:t>
            </a:r>
            <a:r>
              <a:rPr lang="en-US" sz="2200" i="1" dirty="0">
                <a:solidFill>
                  <a:srgbClr val="4DFE30"/>
                </a:solidFill>
                <a:effectLst>
                  <a:outerShdw blurRad="38100" dist="38100" dir="2700000" algn="tl">
                    <a:srgbClr val="000000">
                      <a:alpha val="43137"/>
                    </a:srgbClr>
                  </a:outerShdw>
                </a:effectLst>
              </a:rPr>
              <a:t>java</a:t>
            </a:r>
            <a:r>
              <a:rPr lang="fa-IR" sz="2200" i="1" dirty="0">
                <a:effectLst>
                  <a:outerShdw blurRad="38100" dist="38100" dir="2700000" algn="tl">
                    <a:srgbClr val="000000">
                      <a:alpha val="43137"/>
                    </a:srgbClr>
                  </a:outerShdw>
                </a:effectLst>
              </a:rPr>
              <a:t>روش بسیار ساده تری برای</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برنامه نویسی</a:t>
            </a:r>
            <a:r>
              <a:rPr lang="en-US" sz="2200" i="1" dirty="0">
                <a:solidFill>
                  <a:srgbClr val="FF4343"/>
                </a:solidFill>
                <a:effectLst>
                  <a:outerShdw blurRad="38100" dist="38100" dir="2700000" algn="tl">
                    <a:srgbClr val="000000">
                      <a:alpha val="43137"/>
                    </a:srgbClr>
                  </a:outerShdw>
                </a:effectLst>
              </a:rPr>
              <a:t>OOP</a:t>
            </a:r>
            <a:r>
              <a:rPr lang="fa-IR" sz="2200" i="1" dirty="0">
                <a:effectLst>
                  <a:outerShdw blurRad="38100" dist="38100" dir="2700000" algn="tl">
                    <a:srgbClr val="000000">
                      <a:alpha val="43137"/>
                    </a:srgbClr>
                  </a:outerShdw>
                </a:effectLst>
              </a:rPr>
              <a:t> را دارد.</a:t>
            </a:r>
            <a:endParaRPr lang="en-US" sz="2200" i="1" dirty="0">
              <a:effectLst>
                <a:outerShdw blurRad="38100" dist="38100" dir="2700000" algn="tl">
                  <a:srgbClr val="000000">
                    <a:alpha val="43137"/>
                  </a:srgbClr>
                </a:outerShdw>
              </a:effectLst>
            </a:endParaRPr>
          </a:p>
          <a:p>
            <a:pPr algn="r" rtl="1">
              <a:buNone/>
            </a:pPr>
            <a:endParaRPr lang="en-US" sz="2400" i="1" dirty="0">
              <a:solidFill>
                <a:srgbClr val="FFFAB0"/>
              </a:solidFill>
              <a:effectLst>
                <a:outerShdw blurRad="38100" dist="38100" dir="2700000" algn="tl">
                  <a:srgbClr val="000000">
                    <a:alpha val="43137"/>
                  </a:srgbClr>
                </a:outerShdw>
              </a:effectLst>
            </a:endParaRPr>
          </a:p>
          <a:p>
            <a:pPr algn="r" rtl="1">
              <a:buNone/>
            </a:pPr>
            <a:endParaRPr lang="fa-IR" sz="2400" i="1" dirty="0">
              <a:solidFill>
                <a:srgbClr val="FFFAB0"/>
              </a:solidFill>
              <a:effectLst>
                <a:outerShdw blurRad="38100" dist="38100" dir="2700000" algn="tl">
                  <a:srgbClr val="000000">
                    <a:alpha val="43137"/>
                  </a:srgbClr>
                </a:outerShdw>
              </a:effectLst>
            </a:endParaRPr>
          </a:p>
          <a:p>
            <a:pPr marL="0" indent="0" algn="r" rtl="1">
              <a:buNone/>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8"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13</a:t>
            </a:fld>
            <a:endParaRPr lang="en-US" sz="2000" dirty="0"/>
          </a:p>
        </p:txBody>
      </p:sp>
    </p:spTree>
    <p:extLst>
      <p:ext uri="{BB962C8B-B14F-4D97-AF65-F5344CB8AC3E}">
        <p14:creationId xmlns:p14="http://schemas.microsoft.com/office/powerpoint/2010/main" xmlns="" val="402894756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plus(in)">
                                      <p:cBhvr>
                                        <p:cTn id="10" dur="1500"/>
                                        <p:tgtEl>
                                          <p:spTgt spid="5">
                                            <p:txEl>
                                              <p:pRg st="1" end="1"/>
                                            </p:txEl>
                                          </p:spTgt>
                                        </p:tgtEl>
                                      </p:cBhvr>
                                    </p:animEffect>
                                  </p:childTnLst>
                                </p:cTn>
                              </p:par>
                            </p:childTnLst>
                          </p:cTn>
                        </p:par>
                        <p:par>
                          <p:cTn id="11" fill="hold">
                            <p:stCondLst>
                              <p:cond delay="1500"/>
                            </p:stCondLst>
                            <p:childTnLst>
                              <p:par>
                                <p:cTn id="12" presetID="13" presetClass="entr" presetSubtype="16" fill="hold" nodeType="after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plus(in)">
                                      <p:cBhvr>
                                        <p:cTn id="14" dur="1500"/>
                                        <p:tgtEl>
                                          <p:spTgt spid="5">
                                            <p:txEl>
                                              <p:pRg st="3" end="3"/>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plus(in)">
                                      <p:cBhvr>
                                        <p:cTn id="17" dur="1500"/>
                                        <p:tgtEl>
                                          <p:spTgt spid="5">
                                            <p:txEl>
                                              <p:pRg st="4" end="4"/>
                                            </p:txEl>
                                          </p:spTgt>
                                        </p:tgtEl>
                                      </p:cBhvr>
                                    </p:animEffect>
                                  </p:childTnLst>
                                </p:cTn>
                              </p:par>
                              <p:par>
                                <p:cTn id="18" presetID="13" presetClass="entr" presetSubtype="16"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plus(in)">
                                      <p:cBhvr>
                                        <p:cTn id="20" dur="1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5"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4. نسخه ها :</a:t>
            </a:r>
            <a:endParaRPr lang="en-US" sz="3200" dirty="0">
              <a:solidFill>
                <a:schemeClr val="accent1">
                  <a:lumMod val="40000"/>
                  <a:lumOff val="60000"/>
                </a:schemeClr>
              </a:solidFill>
            </a:endParaRPr>
          </a:p>
        </p:txBody>
      </p:sp>
      <p:sp>
        <p:nvSpPr>
          <p:cNvPr id="6" name="Content Placeholder 2"/>
          <p:cNvSpPr txBox="1">
            <a:spLocks/>
          </p:cNvSpPr>
          <p:nvPr/>
        </p:nvSpPr>
        <p:spPr>
          <a:xfrm>
            <a:off x="1502039" y="1804722"/>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811530" indent="-742950" algn="r" rtl="1">
              <a:buNone/>
            </a:pPr>
            <a:r>
              <a:rPr lang="fa-IR" sz="2200" i="1" dirty="0">
                <a:effectLst>
                  <a:outerShdw blurRad="38100" dist="38100" dir="2700000" algn="tl">
                    <a:srgbClr val="000000">
                      <a:alpha val="43137"/>
                    </a:srgbClr>
                  </a:outerShdw>
                </a:effectLst>
              </a:rPr>
              <a:t>هم اکنون دو شاخه از پایتون به صورت موازی در کنار یکدیگر در دسترس هستند:</a:t>
            </a:r>
          </a:p>
          <a:p>
            <a:pPr marL="811530" indent="-742950" algn="r" rtl="1">
              <a:buNone/>
            </a:pPr>
            <a:endParaRPr lang="fa-IR" sz="2200" i="1" dirty="0">
              <a:effectLst>
                <a:outerShdw blurRad="38100" dist="38100" dir="2700000" algn="tl">
                  <a:srgbClr val="000000">
                    <a:alpha val="43137"/>
                  </a:srgbClr>
                </a:outerShdw>
              </a:effectLst>
            </a:endParaRPr>
          </a:p>
          <a:p>
            <a:pPr marL="411480" algn="r" rtl="1">
              <a:buFont typeface="Wingdings" panose="05000000000000000000" pitchFamily="2" charset="2"/>
              <a:buChar char="Ø"/>
            </a:pPr>
            <a:r>
              <a:rPr lang="fa-IR" sz="2200" i="1" dirty="0">
                <a:effectLst>
                  <a:outerShdw blurRad="38100" dist="38100" dir="2700000" algn="tl">
                    <a:srgbClr val="000000">
                      <a:alpha val="43137"/>
                    </a:srgbClr>
                  </a:outerShdw>
                </a:effectLst>
              </a:rPr>
              <a:t>سری</a:t>
            </a:r>
            <a:r>
              <a:rPr lang="en-US" sz="2200" i="1" dirty="0">
                <a:effectLst>
                  <a:outerShdw blurRad="38100" dist="38100" dir="2700000" algn="tl">
                    <a:srgbClr val="000000">
                      <a:alpha val="43137"/>
                    </a:srgbClr>
                  </a:outerShdw>
                </a:effectLst>
              </a:rPr>
              <a:t>x </a:t>
            </a:r>
            <a:r>
              <a:rPr lang="fa-IR" sz="2200" i="1" dirty="0">
                <a:effectLst>
                  <a:outerShdw blurRad="38100" dist="38100" dir="2700000" algn="tl">
                    <a:srgbClr val="000000">
                      <a:alpha val="43137"/>
                    </a:srgbClr>
                  </a:outerShdw>
                </a:effectLst>
              </a:rPr>
              <a:t>2 که اکنون توزیع استاندارد پایتون به شمار می آید و به نسخه </a:t>
            </a:r>
            <a:r>
              <a:rPr lang="fa-IR" sz="2200" i="1" dirty="0">
                <a:solidFill>
                  <a:srgbClr val="FFC000"/>
                </a:solidFill>
                <a:effectLst>
                  <a:outerShdw blurRad="38100" dist="38100" dir="2700000" algn="tl">
                    <a:srgbClr val="000000">
                      <a:alpha val="43137"/>
                    </a:srgbClr>
                  </a:outerShdw>
                </a:effectLst>
              </a:rPr>
              <a:t>7/2</a:t>
            </a:r>
            <a:r>
              <a:rPr lang="fa-IR" sz="2200" i="1" dirty="0">
                <a:effectLst>
                  <a:outerShdw blurRad="38100" dist="38100" dir="2700000" algn="tl">
                    <a:srgbClr val="000000">
                      <a:alpha val="43137"/>
                    </a:srgbClr>
                  </a:outerShdw>
                </a:effectLst>
              </a:rPr>
              <a:t> رسیده است.</a:t>
            </a:r>
          </a:p>
          <a:p>
            <a:pPr marL="811530" indent="-742950" algn="r" rtl="1">
              <a:buNone/>
            </a:pPr>
            <a:endParaRPr lang="fa-IR" sz="2200" i="1" dirty="0">
              <a:effectLst>
                <a:outerShdw blurRad="38100" dist="38100" dir="2700000" algn="tl">
                  <a:srgbClr val="000000">
                    <a:alpha val="43137"/>
                  </a:srgbClr>
                </a:outerShdw>
              </a:effectLst>
            </a:endParaRPr>
          </a:p>
          <a:p>
            <a:pPr marL="411480" algn="r" rtl="1">
              <a:buFont typeface="Wingdings" panose="05000000000000000000" pitchFamily="2" charset="2"/>
              <a:buChar char="Ø"/>
            </a:pPr>
            <a:r>
              <a:rPr lang="fa-IR" sz="2200" i="1" dirty="0">
                <a:effectLst>
                  <a:outerShdw blurRad="38100" dist="38100" dir="2700000" algn="tl">
                    <a:srgbClr val="000000">
                      <a:alpha val="43137"/>
                    </a:srgbClr>
                  </a:outerShdw>
                </a:effectLst>
              </a:rPr>
              <a:t>سری </a:t>
            </a:r>
            <a:r>
              <a:rPr lang="en-US" sz="2200" i="1" dirty="0">
                <a:effectLst>
                  <a:outerShdw blurRad="38100" dist="38100" dir="2700000" algn="tl">
                    <a:srgbClr val="000000">
                      <a:alpha val="43137"/>
                    </a:srgbClr>
                  </a:outerShdw>
                </a:effectLst>
              </a:rPr>
              <a:t> x</a:t>
            </a:r>
            <a:r>
              <a:rPr lang="fa-IR" sz="2200" i="1" dirty="0">
                <a:effectLst>
                  <a:outerShdw blurRad="38100" dist="38100" dir="2700000" algn="tl">
                    <a:srgbClr val="000000">
                      <a:alpha val="43137"/>
                    </a:srgbClr>
                  </a:outerShdw>
                </a:effectLst>
              </a:rPr>
              <a:t>3 که از ابتدا بدون سازگاری با نسخه های</a:t>
            </a:r>
            <a:r>
              <a:rPr lang="en-US" sz="2200" i="1" dirty="0">
                <a:effectLst>
                  <a:outerShdw blurRad="38100" dist="38100" dir="2700000" algn="tl">
                    <a:srgbClr val="000000">
                      <a:alpha val="43137"/>
                    </a:srgbClr>
                  </a:outerShdw>
                </a:effectLst>
              </a:rPr>
              <a:t> x </a:t>
            </a:r>
            <a:r>
              <a:rPr lang="fa-IR" sz="2200" i="1" dirty="0">
                <a:effectLst>
                  <a:outerShdw blurRad="38100" dist="38100" dir="2700000" algn="tl">
                    <a:srgbClr val="000000">
                      <a:alpha val="43137"/>
                    </a:srgbClr>
                  </a:outerShdw>
                </a:effectLst>
              </a:rPr>
              <a:t>2 و با هدف ایجاد قابلیت های بیشتر و به روزتر تولید شده و اکنون به نسخه </a:t>
            </a:r>
            <a:r>
              <a:rPr lang="fa-IR" sz="2200" i="1" dirty="0">
                <a:solidFill>
                  <a:srgbClr val="FFC000"/>
                </a:solidFill>
                <a:effectLst>
                  <a:outerShdw blurRad="38100" dist="38100" dir="2700000" algn="tl">
                    <a:srgbClr val="000000">
                      <a:alpha val="43137"/>
                    </a:srgbClr>
                  </a:outerShdw>
                </a:effectLst>
              </a:rPr>
              <a:t>1/3</a:t>
            </a:r>
            <a:r>
              <a:rPr lang="fa-IR" sz="2200" i="1" dirty="0">
                <a:effectLst>
                  <a:outerShdw blurRad="38100" dist="38100" dir="2700000" algn="tl">
                    <a:srgbClr val="000000">
                      <a:alpha val="43137"/>
                    </a:srgbClr>
                  </a:outerShdw>
                </a:effectLst>
              </a:rPr>
              <a:t> رسیده است.</a:t>
            </a:r>
          </a:p>
          <a:p>
            <a:pPr marL="0" indent="0" algn="r" rtl="1">
              <a:buNone/>
            </a:pPr>
            <a:endParaRPr lang="en-US" sz="2200" dirty="0"/>
          </a:p>
        </p:txBody>
      </p:sp>
      <p:sp>
        <p:nvSpPr>
          <p:cNvPr id="7"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14</a:t>
            </a:fld>
            <a:endParaRPr lang="en-US" sz="2000" dirty="0"/>
          </a:p>
        </p:txBody>
      </p:sp>
    </p:spTree>
    <p:extLst>
      <p:ext uri="{BB962C8B-B14F-4D97-AF65-F5344CB8AC3E}">
        <p14:creationId xmlns:p14="http://schemas.microsoft.com/office/powerpoint/2010/main" xmlns="" val="93101720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par>
                          <p:cTn id="8" fill="hold">
                            <p:stCondLst>
                              <p:cond delay="2000"/>
                            </p:stCondLst>
                            <p:childTnLst>
                              <p:par>
                                <p:cTn id="9" presetID="13"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plus(in)">
                                      <p:cBhvr>
                                        <p:cTn id="11" dur="1500"/>
                                        <p:tgtEl>
                                          <p:spTgt spid="6">
                                            <p:txEl>
                                              <p:pRg st="0" end="0"/>
                                            </p:txEl>
                                          </p:spTgt>
                                        </p:tgtEl>
                                      </p:cBhvr>
                                    </p:animEffect>
                                  </p:childTnLst>
                                </p:cTn>
                              </p:par>
                              <p:par>
                                <p:cTn id="12" presetID="13" presetClass="entr" presetSubtype="16" fill="hold" nodeType="with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plus(in)">
                                      <p:cBhvr>
                                        <p:cTn id="14" dur="1500"/>
                                        <p:tgtEl>
                                          <p:spTgt spid="6">
                                            <p:txEl>
                                              <p:pRg st="2" end="2"/>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plus(in)">
                                      <p:cBhvr>
                                        <p:cTn id="17" dur="1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076" y="915232"/>
            <a:ext cx="9534292" cy="5878532"/>
          </a:xfrm>
          <a:prstGeom prst="rect">
            <a:avLst/>
          </a:prstGeom>
          <a:noFill/>
        </p:spPr>
        <p:txBody>
          <a:bodyPr wrap="square" rtlCol="0">
            <a:spAutoFit/>
          </a:bodyPr>
          <a:lstStyle/>
          <a:p>
            <a:pPr algn="r" rtl="1"/>
            <a:r>
              <a:rPr lang="fa-IR" sz="2200" i="1" dirty="0">
                <a:effectLst>
                  <a:outerShdw blurRad="38100" dist="38100" dir="2700000" algn="tl">
                    <a:srgbClr val="000000">
                      <a:alpha val="43137"/>
                    </a:srgbClr>
                  </a:outerShdw>
                </a:effectLst>
              </a:rPr>
              <a:t>پایتون یک جامعه‌ کاربری بسیار بزرگ و پویا به همراه خود دارد که عامل پیشرفت و توسعه‌ بسیار مهمی برای هر زبان برنامه‌نویسی به شمار می‌رود. همایش‌های گوناگون در سراسر جهان ایجاد می گردد که به تبادل آموخته‌ها می‌پردازد. یکی از رایج‌ترین این همایش‌ها </a:t>
            </a:r>
            <a:r>
              <a:rPr lang="en-US" sz="2200" i="1" dirty="0">
                <a:solidFill>
                  <a:srgbClr val="FFC000"/>
                </a:solidFill>
                <a:effectLst>
                  <a:outerShdw blurRad="38100" dist="38100" dir="2700000" algn="tl">
                    <a:srgbClr val="000000">
                      <a:alpha val="43137"/>
                    </a:srgbClr>
                  </a:outerShdw>
                </a:effectLst>
              </a:rPr>
              <a:t>PyCon</a:t>
            </a:r>
            <a:r>
              <a:rPr lang="fa-IR" sz="2200" i="1" dirty="0">
                <a:effectLst>
                  <a:outerShdw blurRad="38100" dist="38100" dir="2700000" algn="tl">
                    <a:srgbClr val="000000">
                      <a:alpha val="43137"/>
                    </a:srgbClr>
                  </a:outerShdw>
                </a:effectLst>
              </a:rPr>
              <a:t> می‌باشد که خوشبختانه ‌در ایران با نام </a:t>
            </a:r>
            <a:r>
              <a:rPr lang="en-US" sz="2200" i="1" dirty="0">
                <a:solidFill>
                  <a:srgbClr val="00B0F0"/>
                </a:solidFill>
                <a:effectLst>
                  <a:outerShdw blurRad="38100" dist="38100" dir="2700000" algn="tl">
                    <a:srgbClr val="000000">
                      <a:alpha val="43137"/>
                    </a:srgbClr>
                  </a:outerShdw>
                </a:effectLst>
              </a:rPr>
              <a:t>PyConIran</a:t>
            </a:r>
            <a:r>
              <a:rPr lang="fa-IR" sz="2200" i="1" dirty="0">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rPr>
              <a:t>PyIran</a:t>
            </a:r>
            <a:r>
              <a:rPr lang="fa-IR" sz="2200" i="1" dirty="0">
                <a:effectLst>
                  <a:outerShdw blurRad="38100" dist="38100" dir="2700000" algn="tl">
                    <a:srgbClr val="000000">
                      <a:alpha val="43137"/>
                    </a:srgbClr>
                  </a:outerShdw>
                </a:effectLst>
              </a:rPr>
              <a:t> نیز برگزار می‌شود.</a:t>
            </a:r>
          </a:p>
          <a:p>
            <a:pPr algn="r" rtl="1"/>
            <a:endParaRPr lang="fa-IR" sz="2200" dirty="0"/>
          </a:p>
          <a:p>
            <a:pPr algn="r" rtl="1"/>
            <a:r>
              <a:rPr lang="fa-IR" sz="2200" i="1" dirty="0">
                <a:effectLst>
                  <a:outerShdw blurRad="38100" dist="38100" dir="2700000" algn="tl">
                    <a:srgbClr val="000000">
                      <a:alpha val="43137"/>
                    </a:srgbClr>
                  </a:outerShdw>
                </a:effectLst>
              </a:rPr>
              <a:t>این زبان تاکنون توسط شرکت یا سازمان‌های مطرح زیادی مورد استفاده قرار گرفته و در برنامه‌های کاربردی زیادی نیز از آن استفاده شده است که از جمله این موارد می‌توان به:</a:t>
            </a:r>
          </a:p>
          <a:p>
            <a:pPr algn="r" rtl="1"/>
            <a:endParaRPr lang="fa-IR" sz="2000" dirty="0"/>
          </a:p>
          <a:p>
            <a:pPr marL="342900" indent="-3429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Google </a:t>
            </a:r>
            <a:r>
              <a:rPr lang="fa-IR" sz="2000" i="1" dirty="0" smtClean="0">
                <a:solidFill>
                  <a:srgbClr val="4DFE30"/>
                </a:solidFill>
                <a:effectLst>
                  <a:outerShdw blurRad="38100" dist="38100" dir="2700000" algn="tl">
                    <a:srgbClr val="000000">
                      <a:alpha val="43137"/>
                    </a:srgbClr>
                  </a:outerShdw>
                </a:effectLst>
              </a:rPr>
              <a:t> </a:t>
            </a:r>
            <a:r>
              <a:rPr lang="fa-IR" sz="2000" i="1" dirty="0" smtClean="0">
                <a:effectLst>
                  <a:outerShdw blurRad="38100" dist="38100" dir="2700000" algn="tl">
                    <a:srgbClr val="000000">
                      <a:alpha val="43137"/>
                    </a:srgbClr>
                  </a:outerShdw>
                </a:effectLst>
              </a:rPr>
              <a:t>(</a:t>
            </a:r>
            <a:r>
              <a:rPr lang="fa-IR" sz="2000" i="1" dirty="0">
                <a:effectLst>
                  <a:outerShdw blurRad="38100" dist="38100" dir="2700000" algn="tl">
                    <a:srgbClr val="000000">
                      <a:alpha val="43137"/>
                    </a:srgbClr>
                  </a:outerShdw>
                </a:effectLst>
              </a:rPr>
              <a:t>موتور جستجوگر و نیز سرویس یوتیوب)</a:t>
            </a:r>
          </a:p>
          <a:p>
            <a:pPr marL="342900" indent="-3429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 Yahoo </a:t>
            </a:r>
            <a:r>
              <a:rPr lang="fa-IR" sz="2000" i="1" dirty="0" smtClean="0">
                <a:effectLst>
                  <a:outerShdw blurRad="38100" dist="38100" dir="2700000" algn="tl">
                    <a:srgbClr val="000000">
                      <a:alpha val="43137"/>
                    </a:srgbClr>
                  </a:outerShdw>
                </a:effectLst>
              </a:rPr>
              <a:t>(سرویس </a:t>
            </a:r>
            <a:r>
              <a:rPr lang="fa-IR" sz="2000" i="1" dirty="0">
                <a:effectLst>
                  <a:outerShdw blurRad="38100" dist="38100" dir="2700000" algn="tl">
                    <a:srgbClr val="000000">
                      <a:alpha val="43137"/>
                    </a:srgbClr>
                  </a:outerShdw>
                </a:effectLst>
              </a:rPr>
              <a:t>نقشه)</a:t>
            </a:r>
            <a:endParaRPr lang="en-US" sz="2000" i="1" dirty="0">
              <a:effectLst>
                <a:outerShdw blurRad="38100" dist="38100" dir="2700000" algn="tl">
                  <a:srgbClr val="000000">
                    <a:alpha val="43137"/>
                  </a:srgbClr>
                </a:outerShdw>
              </a:effectLst>
            </a:endParaRPr>
          </a:p>
          <a:p>
            <a:pPr marL="342900" indent="-342900" algn="r" rtl="1">
              <a:buFont typeface="+mj-lt"/>
              <a:buAutoNum type="arabicPeriod"/>
            </a:pPr>
            <a:r>
              <a:rPr lang="en-US" sz="2000" i="1" dirty="0">
                <a:solidFill>
                  <a:srgbClr val="4DFE30"/>
                </a:solidFill>
                <a:effectLst>
                  <a:outerShdw blurRad="38100" dist="38100" dir="2700000" algn="tl">
                    <a:srgbClr val="000000">
                      <a:alpha val="43137"/>
                    </a:srgbClr>
                  </a:outerShdw>
                </a:effectLst>
              </a:rPr>
              <a:t> IBM ،Intel Cisco </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(تست سخت‌افزار)</a:t>
            </a:r>
          </a:p>
          <a:p>
            <a:pPr marL="457200" indent="-4572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Dropbox </a:t>
            </a:r>
            <a:r>
              <a:rPr lang="fa-IR" sz="2000" i="1" dirty="0" smtClean="0">
                <a:effectLst>
                  <a:outerShdw blurRad="38100" dist="38100" dir="2700000" algn="tl">
                    <a:srgbClr val="000000">
                      <a:alpha val="43137"/>
                    </a:srgbClr>
                  </a:outerShdw>
                </a:effectLst>
              </a:rPr>
              <a:t>(سرویس </a:t>
            </a:r>
            <a:r>
              <a:rPr lang="fa-IR" sz="2000" i="1" dirty="0">
                <a:effectLst>
                  <a:outerShdw blurRad="38100" dist="38100" dir="2700000" algn="tl">
                    <a:srgbClr val="000000">
                      <a:alpha val="43137"/>
                    </a:srgbClr>
                  </a:outerShdw>
                </a:effectLst>
              </a:rPr>
              <a:t>میزبانی ابری فایل</a:t>
            </a:r>
            <a:r>
              <a:rPr lang="en-US" sz="2000" i="1" dirty="0">
                <a:effectLst>
                  <a:outerShdw blurRad="38100" dist="38100" dir="2700000" algn="tl">
                    <a:srgbClr val="000000">
                      <a:alpha val="43137"/>
                    </a:srgbClr>
                  </a:outerShdw>
                </a:effectLst>
              </a:rPr>
              <a:t>(</a:t>
            </a:r>
            <a:r>
              <a:rPr lang="fa-IR" sz="2000" i="1" dirty="0">
                <a:effectLst>
                  <a:outerShdw blurRad="38100" dist="38100" dir="2700000" algn="tl">
                    <a:srgbClr val="000000">
                      <a:alpha val="43137"/>
                    </a:srgbClr>
                  </a:outerShdw>
                </a:effectLst>
              </a:rPr>
              <a:t> </a:t>
            </a:r>
            <a:r>
              <a:rPr lang="fa-IR" sz="2000" i="1" dirty="0">
                <a:solidFill>
                  <a:srgbClr val="4DFE30"/>
                </a:solidFill>
                <a:effectLst>
                  <a:outerShdw blurRad="38100" dist="38100" dir="2700000" algn="tl">
                    <a:srgbClr val="000000">
                      <a:alpha val="43137"/>
                    </a:srgbClr>
                  </a:outerShdw>
                </a:effectLst>
              </a:rPr>
              <a:t> </a:t>
            </a: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 NASA</a:t>
            </a:r>
            <a:r>
              <a:rPr lang="fa-IR" sz="2000" i="1" dirty="0">
                <a:solidFill>
                  <a:srgbClr val="4DFE30"/>
                </a:solidFill>
                <a:effectLst>
                  <a:outerShdw blurRad="38100" dist="38100" dir="2700000" algn="tl">
                    <a:srgbClr val="000000">
                      <a:alpha val="43137"/>
                    </a:srgbClr>
                  </a:outerShdw>
                </a:effectLst>
              </a:rPr>
              <a:t>،</a:t>
            </a:r>
            <a:r>
              <a:rPr lang="en-US" sz="2000" i="1" dirty="0">
                <a:solidFill>
                  <a:srgbClr val="4DFE30"/>
                </a:solidFill>
                <a:effectLst>
                  <a:outerShdw blurRad="38100" dist="38100" dir="2700000" algn="tl">
                    <a:srgbClr val="000000">
                      <a:alpha val="43137"/>
                    </a:srgbClr>
                  </a:outerShdw>
                </a:effectLst>
              </a:rPr>
              <a:t> Alamos </a:t>
            </a:r>
            <a:r>
              <a:rPr lang="fa-IR" sz="2000" i="1" dirty="0">
                <a:effectLst>
                  <a:outerShdw blurRad="38100" dist="38100" dir="2700000" algn="tl">
                    <a:srgbClr val="000000">
                      <a:alpha val="43137"/>
                    </a:srgbClr>
                  </a:outerShdw>
                </a:effectLst>
              </a:rPr>
              <a:t>(امور علمی</a:t>
            </a:r>
            <a:r>
              <a:rPr lang="en-US" sz="2000" i="1" dirty="0">
                <a:effectLst>
                  <a:outerShdw blurRad="38100" dist="38100" dir="2700000" algn="tl">
                    <a:srgbClr val="000000">
                      <a:alpha val="43137"/>
                    </a:srgbClr>
                  </a:outerShdw>
                </a:effectLst>
              </a:rPr>
              <a:t>(</a:t>
            </a:r>
            <a:endParaRPr lang="fa-IR" sz="2000" i="1" dirty="0">
              <a:effectLst>
                <a:outerShdw blurRad="38100" dist="38100" dir="2700000" algn="tl">
                  <a:srgbClr val="000000">
                    <a:alpha val="43137"/>
                  </a:srgbClr>
                </a:outerShdw>
              </a:effectLst>
            </a:endParaRP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CIA </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(وب‌سایت)</a:t>
            </a:r>
            <a:r>
              <a:rPr lang="fa-IR" sz="2000" i="1" dirty="0">
                <a:solidFill>
                  <a:srgbClr val="4DFE30"/>
                </a:solidFill>
                <a:effectLst>
                  <a:outerShdw blurRad="38100" dist="38100" dir="2700000" algn="tl">
                    <a:srgbClr val="000000">
                      <a:alpha val="43137"/>
                    </a:srgbClr>
                  </a:outerShdw>
                </a:effectLst>
              </a:rPr>
              <a:t> </a:t>
            </a:r>
            <a:endParaRPr lang="en-US" sz="2000" i="1" dirty="0">
              <a:solidFill>
                <a:srgbClr val="4DFE30"/>
              </a:solidFill>
              <a:effectLst>
                <a:outerShdw blurRad="38100" dist="38100" dir="2700000" algn="tl">
                  <a:srgbClr val="000000">
                    <a:alpha val="43137"/>
                  </a:srgbClr>
                </a:outerShdw>
              </a:effectLst>
            </a:endParaRPr>
          </a:p>
          <a:p>
            <a:pPr marL="457200" indent="-457200" algn="r" rtl="1">
              <a:buFont typeface="+mj-lt"/>
              <a:buAutoNum type="arabicPeriod"/>
            </a:pPr>
            <a:r>
              <a:rPr lang="en-US" sz="2000" i="1" dirty="0" smtClean="0">
                <a:solidFill>
                  <a:srgbClr val="4DFE30"/>
                </a:solidFill>
                <a:effectLst>
                  <a:outerShdw blurRad="38100" dist="38100" dir="2700000" algn="tl">
                    <a:srgbClr val="000000">
                      <a:alpha val="43137"/>
                    </a:srgbClr>
                  </a:outerShdw>
                </a:effectLst>
              </a:rPr>
              <a:t>iRobot</a:t>
            </a:r>
            <a:r>
              <a:rPr lang="fa-IR" sz="2000" i="1" dirty="0" smtClean="0">
                <a:effectLst>
                  <a:outerShdw blurRad="38100" dist="38100" dir="2700000" algn="tl">
                    <a:srgbClr val="000000">
                      <a:alpha val="43137"/>
                    </a:srgbClr>
                  </a:outerShdw>
                </a:effectLst>
              </a:rPr>
              <a:t>(رباتیک</a:t>
            </a:r>
            <a:r>
              <a:rPr lang="fa-IR" sz="2000" i="1" dirty="0">
                <a:effectLst>
                  <a:outerShdw blurRad="38100" dist="38100" dir="2700000" algn="tl">
                    <a:srgbClr val="000000">
                      <a:alpha val="43137"/>
                    </a:srgbClr>
                  </a:outerShdw>
                </a:effectLst>
              </a:rPr>
              <a:t>)</a:t>
            </a: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Pixar ،Walt Disney</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(ساخت فیلم‌های انیمیشن)</a:t>
            </a:r>
            <a:endParaRPr lang="en-US" sz="2000" i="1" dirty="0">
              <a:effectLst>
                <a:outerShdw blurRad="38100" dist="38100" dir="2700000" algn="tl">
                  <a:srgbClr val="000000">
                    <a:alpha val="43137"/>
                  </a:srgbClr>
                </a:outerShdw>
              </a:effectLst>
            </a:endParaRPr>
          </a:p>
          <a:p>
            <a:pPr marL="457200" indent="-457200" algn="r" rtl="1">
              <a:buFont typeface="+mj-lt"/>
              <a:buAutoNum type="arabicPeriod"/>
            </a:pPr>
            <a:r>
              <a:rPr lang="en-US" sz="2000" i="1" dirty="0">
                <a:solidFill>
                  <a:srgbClr val="4DFE30"/>
                </a:solidFill>
                <a:effectLst>
                  <a:outerShdw blurRad="38100" dist="38100" dir="2700000" algn="tl">
                    <a:srgbClr val="000000">
                      <a:alpha val="43137"/>
                    </a:srgbClr>
                  </a:outerShdw>
                </a:effectLst>
              </a:rPr>
              <a:t> ESRI </a:t>
            </a:r>
            <a:r>
              <a:rPr lang="fa-IR" sz="2000" i="1" dirty="0">
                <a:solidFill>
                  <a:srgbClr val="4DFE30"/>
                </a:solidFill>
                <a:effectLst>
                  <a:outerShdw blurRad="38100" dist="38100" dir="2700000" algn="tl">
                    <a:srgbClr val="000000">
                      <a:alpha val="43137"/>
                    </a:srgbClr>
                  </a:outerShdw>
                </a:effectLst>
              </a:rPr>
              <a:t> </a:t>
            </a:r>
            <a:r>
              <a:rPr lang="fa-IR" sz="2000" i="1" dirty="0">
                <a:effectLst>
                  <a:outerShdw blurRad="38100" dist="38100" dir="2700000" algn="tl">
                    <a:srgbClr val="000000">
                      <a:alpha val="43137"/>
                    </a:srgbClr>
                  </a:outerShdw>
                </a:effectLst>
              </a:rPr>
              <a:t>(نقشه‌برداری در برنامه </a:t>
            </a:r>
            <a:r>
              <a:rPr lang="en-US" sz="2000" i="1" dirty="0">
                <a:effectLst>
                  <a:outerShdw blurRad="38100" dist="38100" dir="2700000" algn="tl">
                    <a:srgbClr val="000000">
                      <a:alpha val="43137"/>
                    </a:srgbClr>
                  </a:outerShdw>
                </a:effectLst>
              </a:rPr>
              <a:t>(</a:t>
            </a:r>
            <a:r>
              <a:rPr lang="en-US" sz="2000" i="1" dirty="0">
                <a:solidFill>
                  <a:srgbClr val="FF0000"/>
                </a:solidFill>
                <a:effectLst>
                  <a:outerShdw blurRad="38100" dist="38100" dir="2700000" algn="tl">
                    <a:srgbClr val="000000">
                      <a:alpha val="43137"/>
                    </a:srgbClr>
                  </a:outerShdw>
                </a:effectLst>
              </a:rPr>
              <a:t>GIS</a:t>
            </a:r>
          </a:p>
          <a:p>
            <a:pPr algn="r" rtl="1"/>
            <a:endParaRPr lang="en-US" sz="2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6" name="Slide Number Placeholder 4"/>
          <p:cNvSpPr>
            <a:spLocks noGrp="1"/>
          </p:cNvSpPr>
          <p:nvPr>
            <p:ph type="sldNum" sz="quarter" idx="12"/>
          </p:nvPr>
        </p:nvSpPr>
        <p:spPr>
          <a:xfrm>
            <a:off x="4229100" y="6076662"/>
            <a:ext cx="838199" cy="533329"/>
          </a:xfrm>
        </p:spPr>
        <p:txBody>
          <a:bodyPr/>
          <a:lstStyle/>
          <a:p>
            <a:fld id="{81DB892F-581C-4FB4-B294-2A148DA62EF3}" type="slidenum">
              <a:rPr lang="en-US" sz="2000" smtClean="0"/>
              <a:pPr/>
              <a:t>15</a:t>
            </a:fld>
            <a:endParaRPr lang="en-US" sz="2000" dirty="0"/>
          </a:p>
        </p:txBody>
      </p:sp>
      <p:sp>
        <p:nvSpPr>
          <p:cNvPr id="7"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5. کارایی :</a:t>
            </a:r>
            <a:endParaRPr lang="en-US" sz="3200" dirty="0">
              <a:solidFill>
                <a:schemeClr val="accent1">
                  <a:lumMod val="40000"/>
                  <a:lumOff val="60000"/>
                </a:schemeClr>
              </a:solidFill>
            </a:endParaRPr>
          </a:p>
        </p:txBody>
      </p:sp>
    </p:spTree>
    <p:extLst>
      <p:ext uri="{BB962C8B-B14F-4D97-AF65-F5344CB8AC3E}">
        <p14:creationId xmlns:p14="http://schemas.microsoft.com/office/powerpoint/2010/main" xmlns="" val="79567309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2000"/>
                                        <p:tgtEl>
                                          <p:spTgt spid="7"/>
                                        </p:tgtEl>
                                      </p:cBhvr>
                                    </p:animEffect>
                                  </p:childTnLst>
                                </p:cTn>
                              </p:par>
                            </p:childTnLst>
                          </p:cTn>
                        </p:par>
                        <p:par>
                          <p:cTn id="8" fill="hold">
                            <p:stCondLst>
                              <p:cond delay="2000"/>
                            </p:stCondLst>
                            <p:childTnLst>
                              <p:par>
                                <p:cTn id="9" presetID="13" presetClass="entr" presetSubtype="16"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plus(in)">
                                      <p:cBhvr>
                                        <p:cTn id="11" dur="1500"/>
                                        <p:tgtEl>
                                          <p:spTgt spid="4">
                                            <p:txEl>
                                              <p:pRg st="0" end="0"/>
                                            </p:txEl>
                                          </p:spTgt>
                                        </p:tgtEl>
                                      </p:cBhvr>
                                    </p:animEffect>
                                  </p:childTnLst>
                                </p:cTn>
                              </p:par>
                            </p:childTnLst>
                          </p:cTn>
                        </p:par>
                        <p:par>
                          <p:cTn id="12" fill="hold">
                            <p:stCondLst>
                              <p:cond delay="3500"/>
                            </p:stCondLst>
                            <p:childTnLst>
                              <p:par>
                                <p:cTn id="13" presetID="13" presetClass="entr" presetSubtype="16"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plus(in)">
                                      <p:cBhvr>
                                        <p:cTn id="15" dur="1500"/>
                                        <p:tgtEl>
                                          <p:spTgt spid="4">
                                            <p:txEl>
                                              <p:pRg st="2" end="2"/>
                                            </p:txEl>
                                          </p:spTgt>
                                        </p:tgtEl>
                                      </p:cBhvr>
                                    </p:animEffect>
                                  </p:childTnLst>
                                </p:cTn>
                              </p:par>
                            </p:childTnLst>
                          </p:cTn>
                        </p:par>
                        <p:par>
                          <p:cTn id="16" fill="hold">
                            <p:stCondLst>
                              <p:cond delay="5000"/>
                            </p:stCondLst>
                            <p:childTnLst>
                              <p:par>
                                <p:cTn id="17" presetID="2" presetClass="entr" presetSubtype="4"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500"/>
                            </p:stCondLst>
                            <p:childTnLst>
                              <p:par>
                                <p:cTn id="22" presetID="2" presetClass="entr" presetSubtype="4" fill="hold"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26" fill="hold">
                            <p:stCondLst>
                              <p:cond delay="6000"/>
                            </p:stCondLst>
                            <p:childTnLst>
                              <p:par>
                                <p:cTn id="27" presetID="2" presetClass="entr" presetSubtype="4" fill="hold" nodeType="after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6500"/>
                            </p:stCondLst>
                            <p:childTnLst>
                              <p:par>
                                <p:cTn id="32" presetID="2" presetClass="entr" presetSubtype="4" fill="hold" nodeType="after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 calcmode="lin" valueType="num">
                                      <p:cBhvr additive="base">
                                        <p:cTn id="3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7000"/>
                            </p:stCondLst>
                            <p:childTnLst>
                              <p:par>
                                <p:cTn id="37" presetID="2" presetClass="entr" presetSubtype="4" fill="hold"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41" fill="hold">
                            <p:stCondLst>
                              <p:cond delay="7500"/>
                            </p:stCondLst>
                            <p:childTnLst>
                              <p:par>
                                <p:cTn id="42" presetID="2" presetClass="entr" presetSubtype="4" fill="hold" nodeType="after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 calcmode="lin" valueType="num">
                                      <p:cBhvr additive="base">
                                        <p:cTn id="4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par>
                          <p:cTn id="46" fill="hold">
                            <p:stCondLst>
                              <p:cond delay="8000"/>
                            </p:stCondLst>
                            <p:childTnLst>
                              <p:par>
                                <p:cTn id="47" presetID="2" presetClass="entr" presetSubtype="4" fill="hold" nodeType="after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8500"/>
                            </p:stCondLst>
                            <p:childTnLst>
                              <p:par>
                                <p:cTn id="52" presetID="2" presetClass="entr" presetSubtype="4" fill="hold" nodeType="after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 calcmode="lin" valueType="num">
                                      <p:cBhvr additive="base">
                                        <p:cTn id="54"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par>
                          <p:cTn id="56" fill="hold">
                            <p:stCondLst>
                              <p:cond delay="9000"/>
                            </p:stCondLst>
                            <p:childTnLst>
                              <p:par>
                                <p:cTn id="57" presetID="2" presetClass="entr" presetSubtype="4" fill="hold" nodeType="after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16</a:t>
            </a:fld>
            <a:endParaRPr lang="en-US" sz="2000" dirty="0"/>
          </a:p>
        </p:txBody>
      </p:sp>
      <p:pic>
        <p:nvPicPr>
          <p:cNvPr id="4" name="Content Placeholder 3" descr="166190.jpg"/>
          <p:cNvPicPr>
            <a:picLocks noGrp="1" noChangeAspect="1"/>
          </p:cNvPicPr>
          <p:nvPr>
            <p:ph idx="1"/>
          </p:nvPr>
        </p:nvPicPr>
        <p:blipFill>
          <a:blip r:embed="rId2"/>
          <a:stretch>
            <a:fillRect/>
          </a:stretch>
        </p:blipFill>
        <p:spPr>
          <a:xfrm>
            <a:off x="7590355" y="2659809"/>
            <a:ext cx="4517854" cy="3894701"/>
          </a:xfrm>
        </p:spPr>
      </p:pic>
      <p:pic>
        <p:nvPicPr>
          <p:cNvPr id="7" name="Content Placeholder 3" descr="168885.jpg"/>
          <p:cNvPicPr>
            <a:picLocks noChangeAspect="1"/>
          </p:cNvPicPr>
          <p:nvPr/>
        </p:nvPicPr>
        <p:blipFill>
          <a:blip r:embed="rId3"/>
          <a:stretch>
            <a:fillRect/>
          </a:stretch>
        </p:blipFill>
        <p:spPr>
          <a:xfrm>
            <a:off x="4081476" y="0"/>
            <a:ext cx="4529771" cy="3894701"/>
          </a:xfrm>
          <a:prstGeom prst="rect">
            <a:avLst/>
          </a:prstGeom>
        </p:spPr>
      </p:pic>
      <p:pic>
        <p:nvPicPr>
          <p:cNvPr id="5" name="Content Placeholder 3" descr="153151.jpg"/>
          <p:cNvPicPr>
            <a:picLocks noChangeAspect="1"/>
          </p:cNvPicPr>
          <p:nvPr/>
        </p:nvPicPr>
        <p:blipFill>
          <a:blip r:embed="rId4"/>
          <a:stretch>
            <a:fillRect/>
          </a:stretch>
        </p:blipFill>
        <p:spPr>
          <a:xfrm>
            <a:off x="83790" y="2806730"/>
            <a:ext cx="4517854" cy="3894701"/>
          </a:xfrm>
          <a:prstGeom prst="rect">
            <a:avLst/>
          </a:prstGeom>
        </p:spPr>
      </p:pic>
    </p:spTree>
    <p:extLst>
      <p:ext uri="{BB962C8B-B14F-4D97-AF65-F5344CB8AC3E}">
        <p14:creationId xmlns:p14="http://schemas.microsoft.com/office/powerpoint/2010/main" xmlns="" val="181796661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ppt_x"/>
                                          </p:val>
                                        </p:tav>
                                        <p:tav tm="100000">
                                          <p:val>
                                            <p:strVal val="#ppt_x"/>
                                          </p:val>
                                        </p:tav>
                                      </p:tavLst>
                                    </p:anim>
                                    <p:anim calcmode="lin" valueType="num">
                                      <p:cBhvr additive="base">
                                        <p:cTn id="13" dur="10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1000" fill="hold"/>
                                        <p:tgtEl>
                                          <p:spTgt spid="5"/>
                                        </p:tgtEl>
                                        <p:attrNameLst>
                                          <p:attrName>ppt_x</p:attrName>
                                        </p:attrNameLst>
                                      </p:cBhvr>
                                      <p:tavLst>
                                        <p:tav tm="0">
                                          <p:val>
                                            <p:strVal val="#ppt_x"/>
                                          </p:val>
                                        </p:tav>
                                        <p:tav tm="100000">
                                          <p:val>
                                            <p:strVal val="#ppt_x"/>
                                          </p:val>
                                        </p:tav>
                                      </p:tavLst>
                                    </p:anim>
                                    <p:anim calcmode="lin" valueType="num">
                                      <p:cBhvr additive="base">
                                        <p:cTn id="1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6. سینتکس:</a:t>
            </a:r>
            <a:endParaRPr lang="en-US" sz="3200" dirty="0">
              <a:solidFill>
                <a:schemeClr val="accent1">
                  <a:lumMod val="40000"/>
                  <a:lumOff val="60000"/>
                </a:schemeClr>
              </a:solidFill>
            </a:endParaRPr>
          </a:p>
        </p:txBody>
      </p:sp>
      <p:sp>
        <p:nvSpPr>
          <p:cNvPr id="5" name="Content Placeholder 2"/>
          <p:cNvSpPr txBox="1">
            <a:spLocks/>
          </p:cNvSpPr>
          <p:nvPr/>
        </p:nvSpPr>
        <p:spPr>
          <a:xfrm>
            <a:off x="514350" y="1249056"/>
            <a:ext cx="9921167" cy="49296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Font typeface="Wingdings" pitchFamily="2" charset="2"/>
              <a:buChar char="Ø"/>
            </a:pPr>
            <a:r>
              <a:rPr lang="en-US" sz="3200" i="1" dirty="0" smtClean="0"/>
              <a:t> </a:t>
            </a:r>
            <a:r>
              <a:rPr lang="fa-IR" sz="3200" i="1" dirty="0" smtClean="0"/>
              <a:t>شناسه </a:t>
            </a:r>
            <a:r>
              <a:rPr lang="fa-IR" sz="3200" i="1" dirty="0"/>
              <a:t>:</a:t>
            </a:r>
            <a:endParaRPr lang="en-US" sz="2200" i="1" dirty="0"/>
          </a:p>
          <a:p>
            <a:pPr marL="0" indent="0" algn="r" rtl="1">
              <a:buNone/>
            </a:pPr>
            <a:r>
              <a:rPr lang="fa-IR" sz="2200" i="1" dirty="0">
                <a:effectLst>
                  <a:outerShdw blurRad="38100" dist="38100" dir="2700000" algn="tl">
                    <a:srgbClr val="000000">
                      <a:alpha val="43137"/>
                    </a:srgbClr>
                  </a:outerShdw>
                </a:effectLst>
              </a:rPr>
              <a:t>انتخاب شناسه در پایتون نکاتی دارد که می‌بایست از سوی کاربر در نظر گرفته شود:</a:t>
            </a:r>
            <a:endParaRPr lang="fa-IR" sz="2200" dirty="0">
              <a:effectLst>
                <a:outerShdw blurRad="38100" dist="38100" dir="2700000" algn="tl">
                  <a:srgbClr val="000000">
                    <a:alpha val="43137"/>
                  </a:srgbClr>
                </a:outerShdw>
              </a:effectLst>
            </a:endParaRPr>
          </a:p>
          <a:p>
            <a:pPr marL="0" indent="0" algn="r" rtl="1">
              <a:buFont typeface="Arial" pitchFamily="34" charset="0"/>
              <a:buChar char="•"/>
            </a:pPr>
            <a:r>
              <a:rPr lang="fa-IR" sz="2200" i="1" dirty="0">
                <a:effectLst>
                  <a:outerShdw blurRad="38100" dist="38100" dir="2700000" algn="tl">
                    <a:srgbClr val="000000">
                      <a:alpha val="43137"/>
                    </a:srgbClr>
                  </a:outerShdw>
                </a:effectLst>
              </a:rPr>
              <a:t> تنها با یکی از حروف بزرگ یا کوچک الفبا انگلیسی یا کاراکتر  _ </a:t>
            </a:r>
            <a:r>
              <a:rPr lang="en-US" sz="2200" i="1" dirty="0">
                <a:effectLst>
                  <a:outerShdw blurRad="38100" dist="38100" dir="2700000" algn="tl">
                    <a:srgbClr val="000000">
                      <a:alpha val="43137"/>
                    </a:srgbClr>
                  </a:outerShdw>
                </a:effectLst>
              </a:rPr>
              <a:t>Underscore) </a:t>
            </a:r>
            <a:r>
              <a:rPr lang="fa-IR" sz="2200" i="1" dirty="0">
                <a:effectLst>
                  <a:outerShdw blurRad="38100" dist="38100" dir="2700000" algn="tl">
                    <a:srgbClr val="000000">
                      <a:alpha val="43137"/>
                    </a:srgbClr>
                  </a:outerShdw>
                </a:effectLst>
              </a:rPr>
              <a:t>) شروع شود.</a:t>
            </a:r>
          </a:p>
          <a:p>
            <a:pPr marL="0" indent="0" algn="r" rtl="1">
              <a:buFont typeface="Arial" pitchFamily="34" charset="0"/>
              <a:buChar char="•"/>
            </a:pPr>
            <a:r>
              <a:rPr lang="fa-IR" sz="2200" i="1" dirty="0">
                <a:effectLst>
                  <a:outerShdw blurRad="38100" dist="38100" dir="2700000" algn="tl">
                    <a:srgbClr val="000000">
                      <a:alpha val="43137"/>
                    </a:srgbClr>
                  </a:outerShdw>
                </a:effectLst>
              </a:rPr>
              <a:t> در ادامه می‌تواند هیچ یا چند حرف الفبا انگلیسی (کوچک و بزرگ)، کاراکتر _ و عدد (9..0) - با هر ترتیبی آورده شود.</a:t>
            </a:r>
          </a:p>
          <a:p>
            <a:pPr marL="0" indent="0" algn="r" rtl="1">
              <a:buFont typeface="Arial" pitchFamily="34" charset="0"/>
              <a:buChar char="•"/>
            </a:pPr>
            <a:r>
              <a:rPr lang="fa-IR" sz="2200" i="1" dirty="0" smtClean="0">
                <a:effectLst>
                  <a:outerShdw blurRad="38100" dist="38100" dir="2700000" algn="tl">
                    <a:srgbClr val="000000">
                      <a:alpha val="43137"/>
                    </a:srgbClr>
                  </a:outerShdw>
                </a:effectLst>
              </a:rPr>
              <a:t> هیچ </a:t>
            </a:r>
            <a:r>
              <a:rPr lang="fa-IR" sz="2200" i="1" dirty="0">
                <a:effectLst>
                  <a:outerShdw blurRad="38100" dist="38100" dir="2700000" algn="tl">
                    <a:srgbClr val="000000">
                      <a:alpha val="43137"/>
                    </a:srgbClr>
                  </a:outerShdw>
                </a:effectLst>
              </a:rPr>
              <a:t>محدودیتی در طول شناسه وجود ندارد و می‌تواند از یک تا هر تعداد کاراکتر باشد.</a:t>
            </a:r>
          </a:p>
          <a:p>
            <a:pPr marL="0" indent="0" algn="r" rtl="1">
              <a:buNone/>
            </a:pPr>
            <a:r>
              <a:rPr lang="fa-IR" sz="2400" dirty="0">
                <a:solidFill>
                  <a:srgbClr val="92D050"/>
                </a:solidFill>
                <a:effectLst>
                  <a:outerShdw blurRad="38100" dist="38100" dir="2700000" algn="tl">
                    <a:srgbClr val="000000">
                      <a:alpha val="43137"/>
                    </a:srgbClr>
                  </a:outerShdw>
                </a:effectLst>
              </a:rPr>
              <a:t>            درست :</a:t>
            </a:r>
          </a:p>
          <a:p>
            <a:pPr marL="0" indent="0" algn="r" rtl="1">
              <a:buNone/>
            </a:pPr>
            <a:endParaRPr lang="fa-IR" sz="2400" dirty="0">
              <a:effectLst>
                <a:outerShdw blurRad="38100" dist="38100" dir="2700000" algn="tl">
                  <a:srgbClr val="000000">
                    <a:alpha val="43137"/>
                  </a:srgbClr>
                </a:outerShdw>
              </a:effectLst>
            </a:endParaRPr>
          </a:p>
          <a:p>
            <a:pPr marL="0" indent="0" algn="r" rtl="1">
              <a:buNone/>
            </a:pPr>
            <a:r>
              <a:rPr lang="fa-IR" sz="2400" dirty="0">
                <a:effectLst>
                  <a:outerShdw blurRad="38100" dist="38100" dir="2700000" algn="tl">
                    <a:srgbClr val="000000">
                      <a:alpha val="43137"/>
                    </a:srgbClr>
                  </a:outerShdw>
                </a:effectLst>
              </a:rPr>
              <a:t>	</a:t>
            </a:r>
            <a:r>
              <a:rPr lang="fa-IR" sz="2400" dirty="0">
                <a:solidFill>
                  <a:srgbClr val="FF0000"/>
                </a:solidFill>
                <a:effectLst>
                  <a:outerShdw blurRad="38100" dist="38100" dir="2700000" algn="tl">
                    <a:srgbClr val="000000">
                      <a:alpha val="43137"/>
                    </a:srgbClr>
                  </a:outerShdw>
                </a:effectLst>
              </a:rPr>
              <a:t>	نا درست:</a:t>
            </a:r>
          </a:p>
          <a:p>
            <a:pPr marL="0" indent="0" algn="r" rtl="1">
              <a:buNone/>
            </a:pP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11" name="Rectangle 10"/>
          <p:cNvSpPr/>
          <p:nvPr/>
        </p:nvSpPr>
        <p:spPr>
          <a:xfrm>
            <a:off x="2003326" y="4143163"/>
            <a:ext cx="4663440" cy="9067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2"/>
          <p:cNvSpPr>
            <a:spLocks noChangeArrowheads="1"/>
          </p:cNvSpPr>
          <p:nvPr/>
        </p:nvSpPr>
        <p:spPr bwMode="auto">
          <a:xfrm>
            <a:off x="2169460" y="4427269"/>
            <a:ext cx="4360816" cy="338554"/>
          </a:xfrm>
          <a:prstGeom prst="rect">
            <a:avLst/>
          </a:prstGeom>
          <a:solidFill>
            <a:srgbClr val="E8EAF6"/>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333333"/>
                </a:solidFill>
                <a:effectLst/>
                <a:latin typeface="Menlo"/>
                <a:cs typeface="Arial" pitchFamily="34" charset="0"/>
              </a:rPr>
              <a:t>a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_p</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 __var</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 MyClass </a:t>
            </a:r>
            <a:endParaRPr kumimoji="0" lang="en-US" sz="2200" b="0" i="0" u="none" strike="noStrike" cap="none" normalizeH="0" baseline="0" dirty="0">
              <a:ln>
                <a:noFill/>
              </a:ln>
              <a:solidFill>
                <a:schemeClr val="tx1"/>
              </a:solidFill>
              <a:effectLst/>
              <a:latin typeface="Arial" pitchFamily="34" charset="0"/>
              <a:cs typeface="Arial" pitchFamily="34" charset="0"/>
            </a:endParaRPr>
          </a:p>
        </p:txBody>
      </p:sp>
      <p:sp>
        <p:nvSpPr>
          <p:cNvPr id="13" name="Rectangle 12"/>
          <p:cNvSpPr/>
          <p:nvPr/>
        </p:nvSpPr>
        <p:spPr>
          <a:xfrm>
            <a:off x="2018148" y="5194741"/>
            <a:ext cx="4663440" cy="9797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4" name="Rectangle 3"/>
          <p:cNvSpPr>
            <a:spLocks noChangeArrowheads="1"/>
          </p:cNvSpPr>
          <p:nvPr/>
        </p:nvSpPr>
        <p:spPr bwMode="auto">
          <a:xfrm>
            <a:off x="2169460" y="5512145"/>
            <a:ext cx="4432663" cy="338554"/>
          </a:xfrm>
          <a:prstGeom prst="rect">
            <a:avLst/>
          </a:prstGeom>
          <a:solidFill>
            <a:srgbClr val="E8EAF6"/>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333333"/>
                </a:solidFill>
                <a:effectLst/>
                <a:latin typeface="Menlo"/>
                <a:cs typeface="Arial" pitchFamily="34" charset="0"/>
              </a:rPr>
              <a:t>2_var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6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$var </a:t>
            </a:r>
            <a:r>
              <a:rPr kumimoji="0" lang="fa-IR" sz="2200" b="0" i="0" u="none" strike="noStrike" cap="none" normalizeH="0" baseline="0" dirty="0">
                <a:ln>
                  <a:noFill/>
                </a:ln>
                <a:solidFill>
                  <a:srgbClr val="333333"/>
                </a:solidFill>
                <a:effectLst/>
                <a:latin typeface="Menlo"/>
                <a:cs typeface="Arial" pitchFamily="34" charset="0"/>
              </a:rPr>
              <a:t>            </a:t>
            </a:r>
            <a:r>
              <a:rPr kumimoji="0" lang="en-US" sz="2200" b="0" i="0" u="none" strike="noStrike" cap="none" normalizeH="0" baseline="0" dirty="0">
                <a:ln>
                  <a:noFill/>
                </a:ln>
                <a:solidFill>
                  <a:srgbClr val="333333"/>
                </a:solidFill>
                <a:effectLst/>
                <a:latin typeface="Menlo"/>
                <a:cs typeface="Arial" pitchFamily="34" charset="0"/>
              </a:rPr>
              <a:t>4pi</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10"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17</a:t>
            </a:fld>
            <a:endParaRPr lang="en-US" sz="2000" dirty="0"/>
          </a:p>
        </p:txBody>
      </p:sp>
    </p:spTree>
    <p:extLst>
      <p:ext uri="{BB962C8B-B14F-4D97-AF65-F5344CB8AC3E}">
        <p14:creationId xmlns:p14="http://schemas.microsoft.com/office/powerpoint/2010/main" xmlns="" val="2798930939"/>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500"/>
                                        <p:tgtEl>
                                          <p:spTgt spid="4"/>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plus(in)">
                                      <p:cBhvr>
                                        <p:cTn id="11" dur="1500"/>
                                        <p:tgtEl>
                                          <p:spTgt spid="5">
                                            <p:txEl>
                                              <p:pRg st="0" end="0"/>
                                            </p:txEl>
                                          </p:spTgt>
                                        </p:tgtEl>
                                      </p:cBhvr>
                                    </p:animEffect>
                                  </p:childTnLst>
                                </p:cTn>
                              </p:par>
                              <p:par>
                                <p:cTn id="12" presetID="13" presetClass="entr" presetSubtype="16"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plus(in)">
                                      <p:cBhvr>
                                        <p:cTn id="14" dur="1500"/>
                                        <p:tgtEl>
                                          <p:spTgt spid="5">
                                            <p:txEl>
                                              <p:pRg st="1" end="1"/>
                                            </p:txEl>
                                          </p:spTgt>
                                        </p:tgtEl>
                                      </p:cBhvr>
                                    </p:animEffect>
                                  </p:childTnLst>
                                </p:cTn>
                              </p:par>
                              <p:par>
                                <p:cTn id="15" presetID="13"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plus(in)">
                                      <p:cBhvr>
                                        <p:cTn id="17" dur="1500"/>
                                        <p:tgtEl>
                                          <p:spTgt spid="5">
                                            <p:txEl>
                                              <p:pRg st="2" end="2"/>
                                            </p:txEl>
                                          </p:spTgt>
                                        </p:tgtEl>
                                      </p:cBhvr>
                                    </p:animEffect>
                                  </p:childTnLst>
                                </p:cTn>
                              </p:par>
                              <p:par>
                                <p:cTn id="18" presetID="13" presetClass="entr" presetSubtype="16"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plus(in)">
                                      <p:cBhvr>
                                        <p:cTn id="20" dur="1500"/>
                                        <p:tgtEl>
                                          <p:spTgt spid="5">
                                            <p:txEl>
                                              <p:pRg st="3" end="3"/>
                                            </p:txEl>
                                          </p:spTgt>
                                        </p:tgtEl>
                                      </p:cBhvr>
                                    </p:animEffect>
                                  </p:childTnLst>
                                </p:cTn>
                              </p:par>
                              <p:par>
                                <p:cTn id="21" presetID="13" presetClass="entr" presetSubtype="16"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plus(in)">
                                      <p:cBhvr>
                                        <p:cTn id="23" dur="1500"/>
                                        <p:tgtEl>
                                          <p:spTgt spid="5">
                                            <p:txEl>
                                              <p:pRg st="4" end="4"/>
                                            </p:txEl>
                                          </p:spTgt>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174024" y="731520"/>
            <a:ext cx="9181483" cy="49714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Font typeface="Wingdings" pitchFamily="2" charset="2"/>
              <a:buChar char="Ø"/>
            </a:pPr>
            <a:r>
              <a:rPr lang="fa-IR" sz="2800" i="1" dirty="0">
                <a:effectLst>
                  <a:outerShdw blurRad="38100" dist="38100" dir="2700000" algn="tl">
                    <a:srgbClr val="000000">
                      <a:alpha val="43137"/>
                    </a:srgbClr>
                  </a:outerShdw>
                </a:effectLst>
              </a:rPr>
              <a:t>متغیر:</a:t>
            </a:r>
            <a:endParaRPr lang="en-US" sz="2800" i="1" dirty="0">
              <a:effectLst>
                <a:outerShdw blurRad="38100" dist="38100" dir="2700000" algn="tl">
                  <a:srgbClr val="000000">
                    <a:alpha val="43137"/>
                  </a:srgbClr>
                </a:outerShdw>
              </a:effectLst>
            </a:endParaRPr>
          </a:p>
          <a:p>
            <a:pPr marL="0" indent="0" algn="r" rtl="1">
              <a:buNone/>
            </a:pPr>
            <a:r>
              <a:rPr lang="fa-IR" sz="2200" i="1" dirty="0">
                <a:effectLst>
                  <a:outerShdw blurRad="38100" dist="38100" dir="2700000" algn="tl">
                    <a:srgbClr val="000000">
                      <a:alpha val="43137"/>
                    </a:srgbClr>
                  </a:outerShdw>
                </a:effectLst>
              </a:rPr>
              <a:t>یک «</a:t>
            </a:r>
            <a:r>
              <a:rPr lang="fa-IR" sz="2200" b="1" i="1" dirty="0">
                <a:effectLst>
                  <a:outerShdw blurRad="38100" dist="38100" dir="2700000" algn="tl">
                    <a:srgbClr val="000000">
                      <a:alpha val="43137"/>
                    </a:srgbClr>
                  </a:outerShdw>
                </a:effectLst>
              </a:rPr>
              <a:t>متغیر</a:t>
            </a:r>
            <a:r>
              <a:rPr lang="fa-IR" sz="2200" i="1" dirty="0">
                <a:effectLst>
                  <a:outerShdw blurRad="38100" dist="38100" dir="2700000" algn="tl">
                    <a:srgbClr val="000000">
                      <a:alpha val="43137"/>
                    </a:srgbClr>
                  </a:outerShdw>
                </a:effectLst>
              </a:rPr>
              <a:t>» در بیشتر زبان‌های برنامه‌نویسی به مانند </a:t>
            </a:r>
            <a:r>
              <a:rPr lang="en-US" sz="2200" i="1" dirty="0">
                <a:solidFill>
                  <a:srgbClr val="FFC000"/>
                </a:solidFill>
                <a:effectLst>
                  <a:outerShdw blurRad="38100" dist="38100" dir="2700000" algn="tl">
                    <a:srgbClr val="000000">
                      <a:alpha val="43137"/>
                    </a:srgbClr>
                  </a:outerShdw>
                </a:effectLst>
              </a:rPr>
              <a:t>C </a:t>
            </a:r>
            <a:r>
              <a:rPr lang="fa-IR" sz="2200" i="1" dirty="0">
                <a:solidFill>
                  <a:srgbClr val="FFC00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بیانگر محلی در حافظه می‌باشد که مقداری در آن قرار گرفته است.</a:t>
            </a:r>
          </a:p>
          <a:p>
            <a:pPr marL="0" indent="0" algn="r" rtl="1">
              <a:buNone/>
            </a:pPr>
            <a:r>
              <a:rPr lang="fa-IR" sz="2200" b="1" i="1" dirty="0">
                <a:effectLst>
                  <a:outerShdw blurRad="38100" dist="38100" dir="2700000" algn="tl">
                    <a:srgbClr val="000000">
                      <a:alpha val="43137"/>
                    </a:srgbClr>
                  </a:outerShdw>
                </a:effectLst>
              </a:rPr>
              <a:t>ولی در پایتون: </a:t>
            </a:r>
            <a:r>
              <a:rPr lang="fa-IR" sz="2200" i="1" dirty="0">
                <a:effectLst>
                  <a:outerShdw blurRad="38100" dist="38100" dir="2700000" algn="tl">
                    <a:srgbClr val="000000">
                      <a:alpha val="43137"/>
                    </a:srgbClr>
                  </a:outerShdw>
                </a:effectLst>
              </a:rPr>
              <a:t>یک متغیر چیزی نیست جز یک </a:t>
            </a:r>
            <a:r>
              <a:rPr lang="fa-IR" sz="2200" b="1" i="1" dirty="0">
                <a:effectLst>
                  <a:outerShdw blurRad="38100" dist="38100" dir="2700000" algn="tl">
                    <a:srgbClr val="000000">
                      <a:alpha val="43137"/>
                    </a:srgbClr>
                  </a:outerShdw>
                </a:effectLst>
              </a:rPr>
              <a:t>نام</a:t>
            </a:r>
            <a:r>
              <a:rPr lang="fa-IR" sz="2200" i="1" dirty="0">
                <a:effectLst>
                  <a:outerShdw blurRad="38100" dist="38100" dir="2700000" algn="tl">
                    <a:srgbClr val="000000">
                      <a:alpha val="43137"/>
                    </a:srgbClr>
                  </a:outerShdw>
                </a:effectLst>
              </a:rPr>
              <a:t> که به یک </a:t>
            </a:r>
            <a:r>
              <a:rPr lang="fa-IR" sz="2200" b="1" i="1" dirty="0">
                <a:effectLst>
                  <a:outerShdw blurRad="38100" dist="38100" dir="2700000" algn="tl">
                    <a:srgbClr val="000000">
                      <a:alpha val="43137"/>
                    </a:srgbClr>
                  </a:outerShdw>
                </a:effectLst>
              </a:rPr>
              <a:t>شی</a:t>
            </a:r>
            <a:r>
              <a:rPr lang="fa-IR" sz="2200" i="1" dirty="0">
                <a:effectLst>
                  <a:outerShdw blurRad="38100" dist="38100" dir="2700000" algn="tl">
                    <a:srgbClr val="000000">
                      <a:alpha val="43137"/>
                    </a:srgbClr>
                  </a:outerShdw>
                </a:effectLst>
              </a:rPr>
              <a:t> مشخص در حافظه ارجاع (یا اشاره) دارد. </a:t>
            </a:r>
          </a:p>
          <a:p>
            <a:pPr marL="0" indent="0" algn="r" rtl="1">
              <a:buNone/>
            </a:pPr>
            <a:r>
              <a:rPr lang="fa-IR" sz="2200" i="1" dirty="0">
                <a:effectLst>
                  <a:outerShdw blurRad="38100" dist="38100" dir="2700000" algn="tl">
                    <a:srgbClr val="000000">
                      <a:alpha val="43137"/>
                    </a:srgbClr>
                  </a:outerShdw>
                </a:effectLst>
              </a:rPr>
              <a:t> تعریف متغیر در پایتون بسیار ساده است و تنها با انتساب شی به یک نام ایجاد می‌گردد.</a:t>
            </a:r>
            <a:br>
              <a:rPr lang="fa-IR" sz="2200" i="1" dirty="0">
                <a:effectLst>
                  <a:outerShdw blurRad="38100" dist="38100" dir="2700000" algn="tl">
                    <a:srgbClr val="000000">
                      <a:alpha val="43137"/>
                    </a:srgbClr>
                  </a:outerShdw>
                </a:effectLst>
              </a:rPr>
            </a:br>
            <a:r>
              <a:rPr lang="fa-IR" sz="2200" i="1" dirty="0">
                <a:effectLst>
                  <a:outerShdw blurRad="38100" dist="38100" dir="2700000" algn="tl">
                    <a:srgbClr val="000000">
                      <a:alpha val="43137"/>
                    </a:srgbClr>
                  </a:outerShdw>
                </a:effectLst>
              </a:rPr>
              <a:t>( نمادِ </a:t>
            </a:r>
            <a:r>
              <a:rPr lang="fa-IR" sz="2200" i="1" dirty="0">
                <a:solidFill>
                  <a:srgbClr val="0070C0"/>
                </a:solidFill>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 عملگر</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انتساب در پایتون است.)    مثل :  (</a:t>
            </a:r>
            <a:r>
              <a:rPr lang="en-US" sz="2200" i="1" dirty="0">
                <a:effectLst>
                  <a:outerShdw blurRad="38100" dist="38100" dir="2700000" algn="tl">
                    <a:srgbClr val="000000">
                      <a:alpha val="43137"/>
                    </a:srgbClr>
                  </a:outerShdw>
                </a:effectLst>
              </a:rPr>
              <a:t>a = 1 </a:t>
            </a:r>
            <a:r>
              <a:rPr lang="fa-IR" sz="2200" i="1" dirty="0">
                <a:effectLst>
                  <a:outerShdw blurRad="38100" dist="38100" dir="2700000" algn="tl">
                    <a:srgbClr val="000000">
                      <a:alpha val="43137"/>
                    </a:srgbClr>
                  </a:outerShdw>
                </a:effectLst>
              </a:rPr>
              <a:t> )</a:t>
            </a:r>
            <a:endParaRPr lang="en-US" sz="2200" i="1" dirty="0">
              <a:effectLst>
                <a:outerShdw blurRad="38100" dist="38100" dir="2700000" algn="tl">
                  <a:srgbClr val="000000">
                    <a:alpha val="43137"/>
                  </a:srgbClr>
                </a:outerShdw>
              </a:effectLst>
            </a:endParaRPr>
          </a:p>
          <a:p>
            <a:pPr marL="0" indent="0" algn="r" rtl="1">
              <a:buNone/>
            </a:pPr>
            <a:endParaRPr lang="fa-IR" dirty="0"/>
          </a:p>
          <a:p>
            <a:pPr marL="0" indent="0" algn="r" rtl="1">
              <a:buNone/>
            </a:pPr>
            <a:endParaRPr lang="en-US" sz="2200" i="1" dirty="0">
              <a:effectLst>
                <a:outerShdw blurRad="38100" dist="38100" dir="2700000" algn="tl">
                  <a:srgbClr val="000000">
                    <a:alpha val="43137"/>
                  </a:srgbClr>
                </a:outerShdw>
              </a:effectLst>
            </a:endParaRPr>
          </a:p>
          <a:p>
            <a:pPr marL="0" indent="0" algn="r" rtl="1">
              <a:buNone/>
            </a:pPr>
            <a:r>
              <a:rPr lang="fa-IR" sz="2200" i="1" dirty="0">
                <a:effectLst>
                  <a:outerShdw blurRad="38100" dist="38100" dir="2700000" algn="tl">
                    <a:srgbClr val="000000">
                      <a:alpha val="43137"/>
                    </a:srgbClr>
                  </a:outerShdw>
                </a:effectLst>
              </a:rPr>
              <a:t/>
            </a:r>
            <a:br>
              <a:rPr lang="fa-IR" sz="2200" i="1" dirty="0">
                <a:effectLst>
                  <a:outerShdw blurRad="38100" dist="38100" dir="2700000" algn="tl">
                    <a:srgbClr val="000000">
                      <a:alpha val="43137"/>
                    </a:srgbClr>
                  </a:outerShdw>
                </a:effectLst>
              </a:rPr>
            </a:br>
            <a:endParaRPr lang="fa-IR" sz="2200" dirty="0">
              <a:effectLst>
                <a:outerShdw blurRad="38100" dist="38100" dir="2700000" algn="tl">
                  <a:srgbClr val="000000">
                    <a:alpha val="43137"/>
                  </a:srgbClr>
                </a:outerShdw>
              </a:effectLst>
            </a:endParaRPr>
          </a:p>
          <a:p>
            <a:pPr marL="0" indent="0" algn="r" rtl="1">
              <a:buNone/>
            </a:pPr>
            <a:r>
              <a:rPr lang="fa-IR" sz="2200" i="1" dirty="0">
                <a:effectLst>
                  <a:outerShdw blurRad="38100" dist="38100" dir="2700000" algn="tl">
                    <a:srgbClr val="000000">
                      <a:alpha val="43137"/>
                    </a:srgbClr>
                  </a:outerShdw>
                </a:effectLst>
              </a:rPr>
              <a:t> </a:t>
            </a:r>
            <a:endParaRPr lang="en-US" sz="2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8"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18</a:t>
            </a:fld>
            <a:endParaRPr lang="en-US" sz="2000" dirty="0"/>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91234" y="4055043"/>
            <a:ext cx="2469963" cy="26463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26411" y="4055043"/>
            <a:ext cx="2469963" cy="2646388"/>
          </a:xfrm>
          <a:prstGeom prst="rect">
            <a:avLst/>
          </a:prstGeom>
        </p:spPr>
      </p:pic>
      <p:sp>
        <p:nvSpPr>
          <p:cNvPr id="11" name="TextBox 10"/>
          <p:cNvSpPr txBox="1"/>
          <p:nvPr/>
        </p:nvSpPr>
        <p:spPr>
          <a:xfrm>
            <a:off x="1220494" y="3951498"/>
            <a:ext cx="1110074" cy="584775"/>
          </a:xfrm>
          <a:prstGeom prst="rect">
            <a:avLst/>
          </a:prstGeom>
          <a:noFill/>
        </p:spPr>
        <p:txBody>
          <a:bodyPr wrap="square" rtlCol="0">
            <a:spAutoFit/>
          </a:bodyPr>
          <a:lstStyle/>
          <a:p>
            <a:r>
              <a:rPr lang="en-US" sz="3200" dirty="0">
                <a:solidFill>
                  <a:srgbClr val="FFFF99"/>
                </a:solidFill>
              </a:rPr>
              <a:t>C:</a:t>
            </a:r>
          </a:p>
        </p:txBody>
      </p:sp>
      <p:sp>
        <p:nvSpPr>
          <p:cNvPr id="12" name="TextBox 11"/>
          <p:cNvSpPr txBox="1"/>
          <p:nvPr/>
        </p:nvSpPr>
        <p:spPr>
          <a:xfrm>
            <a:off x="5553635" y="3951498"/>
            <a:ext cx="1552683" cy="523220"/>
          </a:xfrm>
          <a:prstGeom prst="rect">
            <a:avLst/>
          </a:prstGeom>
          <a:noFill/>
        </p:spPr>
        <p:txBody>
          <a:bodyPr wrap="square" rtlCol="0">
            <a:spAutoFit/>
          </a:bodyPr>
          <a:lstStyle/>
          <a:p>
            <a:r>
              <a:rPr lang="en-US" sz="2800" dirty="0">
                <a:solidFill>
                  <a:srgbClr val="FFFF99"/>
                </a:solidFill>
              </a:rPr>
              <a:t>Python:</a:t>
            </a:r>
          </a:p>
        </p:txBody>
      </p:sp>
    </p:spTree>
    <p:extLst>
      <p:ext uri="{BB962C8B-B14F-4D97-AF65-F5344CB8AC3E}">
        <p14:creationId xmlns:p14="http://schemas.microsoft.com/office/powerpoint/2010/main" xmlns="" val="571419095"/>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plus(in)">
                                      <p:cBhvr>
                                        <p:cTn id="10" dur="1500"/>
                                        <p:tgtEl>
                                          <p:spTgt spid="5">
                                            <p:txEl>
                                              <p:pRg st="1" end="1"/>
                                            </p:txEl>
                                          </p:spTgt>
                                        </p:tgtEl>
                                      </p:cBhvr>
                                    </p:animEffect>
                                  </p:childTnLst>
                                </p:cTn>
                              </p:par>
                              <p:par>
                                <p:cTn id="11" presetID="13" presetClass="entr" presetSubtype="16"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plus(in)">
                                      <p:cBhvr>
                                        <p:cTn id="13" dur="1500"/>
                                        <p:tgtEl>
                                          <p:spTgt spid="5">
                                            <p:txEl>
                                              <p:pRg st="2" end="2"/>
                                            </p:txEl>
                                          </p:spTgt>
                                        </p:tgtEl>
                                      </p:cBhvr>
                                    </p:animEffect>
                                  </p:childTnLst>
                                </p:cTn>
                              </p:par>
                              <p:par>
                                <p:cTn id="14" presetID="13" presetClass="entr" presetSubtype="16"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plus(in)">
                                      <p:cBhvr>
                                        <p:cTn id="16" dur="1500"/>
                                        <p:tgtEl>
                                          <p:spTgt spid="5">
                                            <p:txEl>
                                              <p:pRg st="3" end="3"/>
                                            </p:txEl>
                                          </p:spTgt>
                                        </p:tgtEl>
                                      </p:cBhvr>
                                    </p:animEffect>
                                  </p:childTnLst>
                                </p:cTn>
                              </p:par>
                            </p:childTnLst>
                          </p:cTn>
                        </p:par>
                        <p:par>
                          <p:cTn id="17" fill="hold">
                            <p:stCondLst>
                              <p:cond delay="1500"/>
                            </p:stCondLst>
                            <p:childTnLst>
                              <p:par>
                                <p:cTn id="18" presetID="6"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1500"/>
                                        <p:tgtEl>
                                          <p:spTgt spid="11"/>
                                        </p:tgtEl>
                                      </p:cBhvr>
                                    </p:animEffect>
                                  </p:childTnLst>
                                </p:cTn>
                              </p:par>
                            </p:childTnLst>
                          </p:cTn>
                        </p:par>
                        <p:par>
                          <p:cTn id="21" fill="hold">
                            <p:stCondLst>
                              <p:cond delay="3000"/>
                            </p:stCondLst>
                            <p:childTnLst>
                              <p:par>
                                <p:cTn id="22" presetID="6"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par>
                          <p:cTn id="25" fill="hold">
                            <p:stCondLst>
                              <p:cond delay="5000"/>
                            </p:stCondLst>
                            <p:childTnLst>
                              <p:par>
                                <p:cTn id="26" presetID="6"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1500"/>
                                        <p:tgtEl>
                                          <p:spTgt spid="12"/>
                                        </p:tgtEl>
                                      </p:cBhvr>
                                    </p:animEffect>
                                  </p:childTnLst>
                                </p:cTn>
                              </p:par>
                              <p:par>
                                <p:cTn id="29" presetID="6" presetClass="entr" presetSubtype="1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06-python-variable-01.png"/>
          <p:cNvPicPr>
            <a:picLocks noChangeAspect="1"/>
          </p:cNvPicPr>
          <p:nvPr/>
        </p:nvPicPr>
        <p:blipFill>
          <a:blip r:embed="rId2"/>
          <a:stretch>
            <a:fillRect/>
          </a:stretch>
        </p:blipFill>
        <p:spPr>
          <a:xfrm>
            <a:off x="1801905" y="3457385"/>
            <a:ext cx="8362949" cy="2191047"/>
          </a:xfrm>
          <a:prstGeom prst="rect">
            <a:avLst/>
          </a:prstGeom>
          <a:pattFill prst="pct90">
            <a:fgClr>
              <a:schemeClr val="tx1"/>
            </a:fgClr>
            <a:bgClr>
              <a:schemeClr val="tx1"/>
            </a:bgClr>
          </a:pattFill>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01905" y="862103"/>
            <a:ext cx="8362949" cy="2191047"/>
          </a:xfrm>
          <a:prstGeom prst="rect">
            <a:avLst/>
          </a:prstGeom>
        </p:spPr>
      </p:pic>
      <p:sp>
        <p:nvSpPr>
          <p:cNvPr id="7" name="TextBox 6"/>
          <p:cNvSpPr txBox="1"/>
          <p:nvPr/>
        </p:nvSpPr>
        <p:spPr>
          <a:xfrm>
            <a:off x="274972" y="1665238"/>
            <a:ext cx="1110074" cy="584775"/>
          </a:xfrm>
          <a:prstGeom prst="rect">
            <a:avLst/>
          </a:prstGeom>
          <a:noFill/>
        </p:spPr>
        <p:txBody>
          <a:bodyPr wrap="square" rtlCol="0">
            <a:spAutoFit/>
          </a:bodyPr>
          <a:lstStyle/>
          <a:p>
            <a:r>
              <a:rPr lang="en-US" sz="3200" dirty="0"/>
              <a:t>C:</a:t>
            </a:r>
          </a:p>
        </p:txBody>
      </p:sp>
      <p:sp>
        <p:nvSpPr>
          <p:cNvPr id="8" name="TextBox 7"/>
          <p:cNvSpPr txBox="1"/>
          <p:nvPr/>
        </p:nvSpPr>
        <p:spPr>
          <a:xfrm>
            <a:off x="53667" y="4552908"/>
            <a:ext cx="1552683" cy="523220"/>
          </a:xfrm>
          <a:prstGeom prst="rect">
            <a:avLst/>
          </a:prstGeom>
          <a:noFill/>
        </p:spPr>
        <p:txBody>
          <a:bodyPr wrap="square" rtlCol="0">
            <a:spAutoFit/>
          </a:bodyPr>
          <a:lstStyle/>
          <a:p>
            <a:r>
              <a:rPr lang="en-US" sz="2800" dirty="0"/>
              <a:t>Python:</a:t>
            </a:r>
          </a:p>
        </p:txBody>
      </p:sp>
      <p:sp>
        <p:nvSpPr>
          <p:cNvPr id="9" name="Slide Number Placeholder 4"/>
          <p:cNvSpPr>
            <a:spLocks noGrp="1"/>
          </p:cNvSpPr>
          <p:nvPr>
            <p:ph type="sldNum" sz="quarter" idx="12"/>
          </p:nvPr>
        </p:nvSpPr>
        <p:spPr>
          <a:xfrm>
            <a:off x="5676900" y="6168102"/>
            <a:ext cx="838199" cy="533329"/>
          </a:xfrm>
        </p:spPr>
        <p:txBody>
          <a:bodyPr/>
          <a:lstStyle/>
          <a:p>
            <a:fld id="{81DB892F-581C-4FB4-B294-2A148DA62EF3}" type="slidenum">
              <a:rPr lang="en-US" sz="2000" smtClean="0"/>
              <a:pPr/>
              <a:t>19</a:t>
            </a:fld>
            <a:endParaRPr lang="en-US" sz="2000" dirty="0"/>
          </a:p>
        </p:txBody>
      </p:sp>
    </p:spTree>
    <p:extLst>
      <p:ext uri="{BB962C8B-B14F-4D97-AF65-F5344CB8AC3E}">
        <p14:creationId xmlns:p14="http://schemas.microsoft.com/office/powerpoint/2010/main" xmlns="" val="3936237449"/>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3000"/>
                            </p:stCondLst>
                            <p:childTnLst>
                              <p:par>
                                <p:cTn id="17" presetID="21"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2687" y="1683027"/>
            <a:ext cx="7626626" cy="1107996"/>
          </a:xfrm>
          <a:prstGeom prst="rect">
            <a:avLst/>
          </a:prstGeom>
          <a:noFill/>
        </p:spPr>
        <p:txBody>
          <a:bodyPr wrap="square" rtlCol="0">
            <a:spAutoFit/>
          </a:bodyPr>
          <a:lstStyle/>
          <a:p>
            <a:pPr algn="ctr"/>
            <a:r>
              <a:rPr lang="fa-IR" sz="6600" b="1" dirty="0" smtClean="0">
                <a:latin typeface="Arabic Typesetting" panose="03020402040406030203" pitchFamily="66" charset="-78"/>
                <a:cs typeface="Arabic Typesetting" panose="03020402040406030203" pitchFamily="66" charset="-78"/>
              </a:rPr>
              <a:t>موضوع </a:t>
            </a:r>
            <a:r>
              <a:rPr lang="fa-IR" sz="6600" b="1" dirty="0">
                <a:latin typeface="Arabic Typesetting" panose="03020402040406030203" pitchFamily="66" charset="-78"/>
                <a:cs typeface="Arabic Typesetting" panose="03020402040406030203" pitchFamily="66" charset="-78"/>
              </a:rPr>
              <a:t>ارائه </a:t>
            </a:r>
            <a:r>
              <a:rPr lang="fa-IR" sz="6600" b="1" dirty="0" smtClean="0">
                <a:solidFill>
                  <a:srgbClr val="FFFF00"/>
                </a:solidFill>
                <a:latin typeface="Arabic Typesetting" panose="03020402040406030203" pitchFamily="66" charset="-78"/>
                <a:cs typeface="Arabic Typesetting" panose="03020402040406030203" pitchFamily="66" charset="-78"/>
              </a:rPr>
              <a:t>: </a:t>
            </a:r>
            <a:r>
              <a:rPr lang="fa-IR" sz="6600" b="1" dirty="0" smtClean="0">
                <a:latin typeface="Arabic Typesetting" panose="03020402040406030203" pitchFamily="66" charset="-78"/>
                <a:cs typeface="Arabic Typesetting" panose="03020402040406030203" pitchFamily="66" charset="-78"/>
              </a:rPr>
              <a:t>کار آفرینی</a:t>
            </a:r>
            <a:endParaRPr lang="en-US" sz="6600" b="1" dirty="0"/>
          </a:p>
        </p:txBody>
      </p:sp>
      <p:sp>
        <p:nvSpPr>
          <p:cNvPr id="6" name="TextBox 5"/>
          <p:cNvSpPr txBox="1"/>
          <p:nvPr/>
        </p:nvSpPr>
        <p:spPr>
          <a:xfrm>
            <a:off x="2551043" y="3750366"/>
            <a:ext cx="7089913" cy="523220"/>
          </a:xfrm>
          <a:prstGeom prst="rect">
            <a:avLst/>
          </a:prstGeom>
          <a:noFill/>
        </p:spPr>
        <p:txBody>
          <a:bodyPr wrap="square" rtlCol="0">
            <a:spAutoFit/>
          </a:bodyPr>
          <a:lstStyle/>
          <a:p>
            <a:pPr algn="ctr"/>
            <a:r>
              <a:rPr lang="fa-IR" sz="2800" dirty="0" smtClean="0"/>
              <a:t>ارائه دهنده: </a:t>
            </a:r>
            <a:r>
              <a:rPr lang="fa-IR" sz="2800" dirty="0"/>
              <a:t>حوریه </a:t>
            </a:r>
            <a:r>
              <a:rPr lang="fa-IR" sz="2800" dirty="0" smtClean="0"/>
              <a:t>اوزار</a:t>
            </a:r>
            <a:endParaRPr lang="en-US" sz="2800" dirty="0"/>
          </a:p>
        </p:txBody>
      </p:sp>
      <p:sp>
        <p:nvSpPr>
          <p:cNvPr id="7" name="TextBox 6"/>
          <p:cNvSpPr txBox="1"/>
          <p:nvPr/>
        </p:nvSpPr>
        <p:spPr>
          <a:xfrm>
            <a:off x="3637720" y="5088835"/>
            <a:ext cx="4916557" cy="1200329"/>
          </a:xfrm>
          <a:prstGeom prst="rect">
            <a:avLst/>
          </a:prstGeom>
          <a:noFill/>
        </p:spPr>
        <p:txBody>
          <a:bodyPr wrap="square" rtlCol="0">
            <a:spAutoFit/>
          </a:bodyPr>
          <a:lstStyle/>
          <a:p>
            <a:pPr algn="ctr"/>
            <a:r>
              <a:rPr lang="fa-IR" sz="3600" dirty="0">
                <a:latin typeface="Arabic Typesetting" panose="03020402040406030203" pitchFamily="66" charset="-78"/>
                <a:cs typeface="Arabic Typesetting" panose="03020402040406030203" pitchFamily="66" charset="-78"/>
              </a:rPr>
              <a:t>نام </a:t>
            </a:r>
            <a:r>
              <a:rPr lang="fa-IR" sz="3600" dirty="0" smtClean="0">
                <a:latin typeface="Arabic Typesetting" panose="03020402040406030203" pitchFamily="66" charset="-78"/>
                <a:cs typeface="Arabic Typesetting" panose="03020402040406030203" pitchFamily="66" charset="-78"/>
              </a:rPr>
              <a:t>استاد: جناب آقای کریمی</a:t>
            </a:r>
            <a:endParaRPr lang="en-US" sz="3600" dirty="0">
              <a:latin typeface="Arabic Typesetting" panose="03020402040406030203" pitchFamily="66" charset="-78"/>
              <a:cs typeface="Arabic Typesetting" panose="03020402040406030203" pitchFamily="66" charset="-78"/>
            </a:endParaRPr>
          </a:p>
          <a:p>
            <a:pPr algn="ctr"/>
            <a:endParaRPr lang="en-US" sz="36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8725" y="4273586"/>
            <a:ext cx="2113962" cy="2113962"/>
          </a:xfrm>
          <a:prstGeom prst="rect">
            <a:avLst/>
          </a:prstGeom>
        </p:spPr>
      </p:pic>
      <p:sp>
        <p:nvSpPr>
          <p:cNvPr id="9"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2</a:t>
            </a:fld>
            <a:endParaRPr lang="en-US" sz="2000" dirty="0"/>
          </a:p>
        </p:txBody>
      </p:sp>
    </p:spTree>
    <p:extLst>
      <p:ext uri="{BB962C8B-B14F-4D97-AF65-F5344CB8AC3E}">
        <p14:creationId xmlns:p14="http://schemas.microsoft.com/office/powerpoint/2010/main" xmlns="" val="89444746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0"/>
                                  </p:stCondLst>
                                  <p:iterate type="lt">
                                    <p:tmPct val="4000"/>
                                  </p:iterate>
                                  <p:childTnLst>
                                    <p:set>
                                      <p:cBhvr override="childStyle">
                                        <p:cTn id="6" dur="500" fill="hold"/>
                                        <p:tgtEl>
                                          <p:spTgt spid="5"/>
                                        </p:tgtEl>
                                        <p:attrNameLst>
                                          <p:attrName>style.color</p:attrName>
                                        </p:attrNameLst>
                                      </p:cBhvr>
                                      <p:to>
                                        <p:clrVal>
                                          <a:srgbClr val="00B0F0"/>
                                        </p:clrVal>
                                      </p:to>
                                    </p:set>
                                    <p:set>
                                      <p:cBhvr>
                                        <p:cTn id="7" dur="500" fill="hold"/>
                                        <p:tgtEl>
                                          <p:spTgt spid="5"/>
                                        </p:tgtEl>
                                        <p:attrNameLst>
                                          <p:attrName>fillcolor</p:attrName>
                                        </p:attrNameLst>
                                      </p:cBhvr>
                                      <p:to>
                                        <p:clrVal>
                                          <a:srgbClr val="00B0F0"/>
                                        </p:clrVal>
                                      </p:to>
                                    </p:set>
                                    <p:set>
                                      <p:cBhvr>
                                        <p:cTn id="8" dur="500" fill="hold"/>
                                        <p:tgtEl>
                                          <p:spTgt spid="5"/>
                                        </p:tgtEl>
                                        <p:attrNameLst>
                                          <p:attrName>fill.type</p:attrName>
                                        </p:attrNameLst>
                                      </p:cBhvr>
                                      <p:to>
                                        <p:strVal val="solid"/>
                                      </p:to>
                                    </p:set>
                                  </p:childTnLst>
                                </p:cTn>
                              </p:par>
                            </p:childTnLst>
                          </p:cTn>
                        </p:par>
                        <p:par>
                          <p:cTn id="9" fill="hold">
                            <p:stCondLst>
                              <p:cond delay="880"/>
                            </p:stCondLst>
                            <p:childTnLst>
                              <p:par>
                                <p:cTn id="10" presetID="26"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80">
                                          <p:stCondLst>
                                            <p:cond delay="0"/>
                                          </p:stCondLst>
                                        </p:cTn>
                                        <p:tgtEl>
                                          <p:spTgt spid="8"/>
                                        </p:tgtEl>
                                      </p:cBhvr>
                                    </p:animEffect>
                                    <p:anim calcmode="lin" valueType="num">
                                      <p:cBhvr>
                                        <p:cTn id="1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gtEl>
                                      </p:cBhvr>
                                      <p:to x="100000" y="60000"/>
                                    </p:animScale>
                                    <p:animScale>
                                      <p:cBhvr>
                                        <p:cTn id="19" dur="166" decel="50000">
                                          <p:stCondLst>
                                            <p:cond delay="676"/>
                                          </p:stCondLst>
                                        </p:cTn>
                                        <p:tgtEl>
                                          <p:spTgt spid="8"/>
                                        </p:tgtEl>
                                      </p:cBhvr>
                                      <p:to x="100000" y="100000"/>
                                    </p:animScale>
                                    <p:animScale>
                                      <p:cBhvr>
                                        <p:cTn id="20" dur="26">
                                          <p:stCondLst>
                                            <p:cond delay="1312"/>
                                          </p:stCondLst>
                                        </p:cTn>
                                        <p:tgtEl>
                                          <p:spTgt spid="8"/>
                                        </p:tgtEl>
                                      </p:cBhvr>
                                      <p:to x="100000" y="80000"/>
                                    </p:animScale>
                                    <p:animScale>
                                      <p:cBhvr>
                                        <p:cTn id="21" dur="166" decel="50000">
                                          <p:stCondLst>
                                            <p:cond delay="1338"/>
                                          </p:stCondLst>
                                        </p:cTn>
                                        <p:tgtEl>
                                          <p:spTgt spid="8"/>
                                        </p:tgtEl>
                                      </p:cBhvr>
                                      <p:to x="100000" y="100000"/>
                                    </p:animScale>
                                    <p:animScale>
                                      <p:cBhvr>
                                        <p:cTn id="22" dur="26">
                                          <p:stCondLst>
                                            <p:cond delay="1642"/>
                                          </p:stCondLst>
                                        </p:cTn>
                                        <p:tgtEl>
                                          <p:spTgt spid="8"/>
                                        </p:tgtEl>
                                      </p:cBhvr>
                                      <p:to x="100000" y="90000"/>
                                    </p:animScale>
                                    <p:animScale>
                                      <p:cBhvr>
                                        <p:cTn id="23" dur="166" decel="50000">
                                          <p:stCondLst>
                                            <p:cond delay="1668"/>
                                          </p:stCondLst>
                                        </p:cTn>
                                        <p:tgtEl>
                                          <p:spTgt spid="8"/>
                                        </p:tgtEl>
                                      </p:cBhvr>
                                      <p:to x="100000" y="100000"/>
                                    </p:animScale>
                                    <p:animScale>
                                      <p:cBhvr>
                                        <p:cTn id="24" dur="26">
                                          <p:stCondLst>
                                            <p:cond delay="1808"/>
                                          </p:stCondLst>
                                        </p:cTn>
                                        <p:tgtEl>
                                          <p:spTgt spid="8"/>
                                        </p:tgtEl>
                                      </p:cBhvr>
                                      <p:to x="100000" y="95000"/>
                                    </p:animScale>
                                    <p:animScale>
                                      <p:cBhvr>
                                        <p:cTn id="25" dur="166" decel="50000">
                                          <p:stCondLst>
                                            <p:cond delay="1834"/>
                                          </p:stCondLst>
                                        </p:cTn>
                                        <p:tgtEl>
                                          <p:spTgt spid="8"/>
                                        </p:tgtEl>
                                      </p:cBhvr>
                                      <p:to x="100000" y="100000"/>
                                    </p:animScale>
                                  </p:childTnLst>
                                </p:cTn>
                              </p:par>
                            </p:childTnLst>
                          </p:cTn>
                        </p:par>
                        <p:par>
                          <p:cTn id="26" fill="hold">
                            <p:stCondLst>
                              <p:cond delay="2880"/>
                            </p:stCondLst>
                            <p:childTnLst>
                              <p:par>
                                <p:cTn id="27" presetID="34" presetClass="emph" presetSubtype="0" fill="hold" grpId="0" nodeType="afterEffect">
                                  <p:stCondLst>
                                    <p:cond delay="0"/>
                                  </p:stCondLst>
                                  <p:iterate type="lt">
                                    <p:tmPct val="10000"/>
                                  </p:iterate>
                                  <p:childTnLst>
                                    <p:animMotion origin="layout" path="M 0.0 0.0 L 0.0 -0.07213" pathEditMode="relative" ptsTypes="">
                                      <p:cBhvr>
                                        <p:cTn id="28" dur="250" accel="50000" decel="50000" autoRev="1" fill="hold">
                                          <p:stCondLst>
                                            <p:cond delay="0"/>
                                          </p:stCondLst>
                                        </p:cTn>
                                        <p:tgtEl>
                                          <p:spTgt spid="6"/>
                                        </p:tgtEl>
                                        <p:attrNameLst>
                                          <p:attrName>ppt_x</p:attrName>
                                          <p:attrName>ppt_y</p:attrName>
                                        </p:attrNameLst>
                                      </p:cBhvr>
                                    </p:animMotion>
                                    <p:animRot by="1500000">
                                      <p:cBhvr>
                                        <p:cTn id="29" dur="125" fill="hold">
                                          <p:stCondLst>
                                            <p:cond delay="0"/>
                                          </p:stCondLst>
                                        </p:cTn>
                                        <p:tgtEl>
                                          <p:spTgt spid="6"/>
                                        </p:tgtEl>
                                        <p:attrNameLst>
                                          <p:attrName>r</p:attrName>
                                        </p:attrNameLst>
                                      </p:cBhvr>
                                    </p:animRot>
                                    <p:animRot by="-1500000">
                                      <p:cBhvr>
                                        <p:cTn id="30" dur="125" fill="hold">
                                          <p:stCondLst>
                                            <p:cond delay="125"/>
                                          </p:stCondLst>
                                        </p:cTn>
                                        <p:tgtEl>
                                          <p:spTgt spid="6"/>
                                        </p:tgtEl>
                                        <p:attrNameLst>
                                          <p:attrName>r</p:attrName>
                                        </p:attrNameLst>
                                      </p:cBhvr>
                                    </p:animRot>
                                    <p:animRot by="-1500000">
                                      <p:cBhvr>
                                        <p:cTn id="31" dur="125" fill="hold">
                                          <p:stCondLst>
                                            <p:cond delay="250"/>
                                          </p:stCondLst>
                                        </p:cTn>
                                        <p:tgtEl>
                                          <p:spTgt spid="6"/>
                                        </p:tgtEl>
                                        <p:attrNameLst>
                                          <p:attrName>r</p:attrName>
                                        </p:attrNameLst>
                                      </p:cBhvr>
                                    </p:animRot>
                                    <p:animRot by="1500000">
                                      <p:cBhvr>
                                        <p:cTn id="32" dur="125" fill="hold">
                                          <p:stCondLst>
                                            <p:cond delay="375"/>
                                          </p:stCondLst>
                                        </p:cTn>
                                        <p:tgtEl>
                                          <p:spTgt spid="6"/>
                                        </p:tgtEl>
                                        <p:attrNameLst>
                                          <p:attrName>r</p:attrName>
                                        </p:attrNameLst>
                                      </p:cBhvr>
                                    </p:animRot>
                                  </p:childTnLst>
                                </p:cTn>
                              </p:par>
                            </p:childTnLst>
                          </p:cTn>
                        </p:par>
                        <p:par>
                          <p:cTn id="33" fill="hold">
                            <p:stCondLst>
                              <p:cond delay="4380"/>
                            </p:stCondLst>
                            <p:childTnLst>
                              <p:par>
                                <p:cTn id="34" presetID="34" presetClass="emph" presetSubtype="0" fill="hold" grpId="0" nodeType="afterEffect">
                                  <p:stCondLst>
                                    <p:cond delay="0"/>
                                  </p:stCondLst>
                                  <p:iterate type="lt">
                                    <p:tmPct val="10000"/>
                                  </p:iterate>
                                  <p:childTnLst>
                                    <p:animMotion origin="layout" path="M 0.0 0.0 L 0.0 -0.07213" pathEditMode="relative" ptsTypes="">
                                      <p:cBhvr>
                                        <p:cTn id="35" dur="250" accel="50000" decel="50000" autoRev="1" fill="hold">
                                          <p:stCondLst>
                                            <p:cond delay="0"/>
                                          </p:stCondLst>
                                        </p:cTn>
                                        <p:tgtEl>
                                          <p:spTgt spid="7"/>
                                        </p:tgtEl>
                                        <p:attrNameLst>
                                          <p:attrName>ppt_x</p:attrName>
                                          <p:attrName>ppt_y</p:attrName>
                                        </p:attrNameLst>
                                      </p:cBhvr>
                                    </p:animMotion>
                                    <p:animRot by="1500000">
                                      <p:cBhvr>
                                        <p:cTn id="36" dur="125" fill="hold">
                                          <p:stCondLst>
                                            <p:cond delay="0"/>
                                          </p:stCondLst>
                                        </p:cTn>
                                        <p:tgtEl>
                                          <p:spTgt spid="7"/>
                                        </p:tgtEl>
                                        <p:attrNameLst>
                                          <p:attrName>r</p:attrName>
                                        </p:attrNameLst>
                                      </p:cBhvr>
                                    </p:animRot>
                                    <p:animRot by="-1500000">
                                      <p:cBhvr>
                                        <p:cTn id="37" dur="125" fill="hold">
                                          <p:stCondLst>
                                            <p:cond delay="125"/>
                                          </p:stCondLst>
                                        </p:cTn>
                                        <p:tgtEl>
                                          <p:spTgt spid="7"/>
                                        </p:tgtEl>
                                        <p:attrNameLst>
                                          <p:attrName>r</p:attrName>
                                        </p:attrNameLst>
                                      </p:cBhvr>
                                    </p:animRot>
                                    <p:animRot by="-1500000">
                                      <p:cBhvr>
                                        <p:cTn id="38" dur="125" fill="hold">
                                          <p:stCondLst>
                                            <p:cond delay="250"/>
                                          </p:stCondLst>
                                        </p:cTn>
                                        <p:tgtEl>
                                          <p:spTgt spid="7"/>
                                        </p:tgtEl>
                                        <p:attrNameLst>
                                          <p:attrName>r</p:attrName>
                                        </p:attrNameLst>
                                      </p:cBhvr>
                                    </p:animRot>
                                    <p:animRot by="1500000">
                                      <p:cBhvr>
                                        <p:cTn id="39" dur="125" fill="hold">
                                          <p:stCondLst>
                                            <p:cond delay="375"/>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effectLst>
                  <a:outerShdw blurRad="38100" dist="38100" dir="2700000" algn="tl">
                    <a:srgbClr val="000000">
                      <a:alpha val="43137"/>
                    </a:srgbClr>
                  </a:outerShdw>
                </a:effectLst>
              </a:rPr>
              <a:t>7. عملگر ها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73484" y="992777"/>
            <a:ext cx="8007532" cy="5337871"/>
          </a:xfrm>
          <a:prstGeom prst="rect">
            <a:avLst/>
          </a:prstGeom>
        </p:spPr>
      </p:pic>
      <p:sp>
        <p:nvSpPr>
          <p:cNvPr id="5" name="Rectangle 4"/>
          <p:cNvSpPr/>
          <p:nvPr/>
        </p:nvSpPr>
        <p:spPr>
          <a:xfrm>
            <a:off x="5585867" y="6488668"/>
            <a:ext cx="441146" cy="369332"/>
          </a:xfrm>
          <a:prstGeom prst="rect">
            <a:avLst/>
          </a:prstGeom>
        </p:spPr>
        <p:txBody>
          <a:bodyPr wrap="none">
            <a:spAutoFit/>
          </a:bodyPr>
          <a:lstStyle/>
          <a:p>
            <a:fld id="{81DB892F-581C-4FB4-B294-2A148DA62EF3}" type="slidenum">
              <a:rPr lang="en-US" smtClean="0"/>
              <a:pPr/>
              <a:t>20</a:t>
            </a:fld>
            <a:endParaRPr lang="en-US" dirty="0"/>
          </a:p>
        </p:txBody>
      </p:sp>
    </p:spTree>
    <p:extLst>
      <p:ext uri="{BB962C8B-B14F-4D97-AF65-F5344CB8AC3E}">
        <p14:creationId xmlns:p14="http://schemas.microsoft.com/office/powerpoint/2010/main" xmlns="" val="404285191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1500"/>
                                        <p:tgtEl>
                                          <p:spTgt spid="4"/>
                                        </p:tgtEl>
                                      </p:cBhvr>
                                    </p:animEffect>
                                  </p:childTnLst>
                                </p:cTn>
                              </p:par>
                            </p:childTnLst>
                          </p:cTn>
                        </p:par>
                        <p:par>
                          <p:cTn id="8" fill="hold">
                            <p:stCondLst>
                              <p:cond delay="1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b="11594"/>
          <a:stretch/>
        </p:blipFill>
        <p:spPr>
          <a:xfrm>
            <a:off x="1864776" y="1136468"/>
            <a:ext cx="7872549" cy="4937761"/>
          </a:xfrm>
          <a:prstGeom prst="rect">
            <a:avLst/>
          </a:prstGeom>
        </p:spPr>
      </p:pic>
      <p:sp>
        <p:nvSpPr>
          <p:cNvPr id="4" name="Rectangle 3"/>
          <p:cNvSpPr/>
          <p:nvPr/>
        </p:nvSpPr>
        <p:spPr>
          <a:xfrm>
            <a:off x="5601107" y="6292334"/>
            <a:ext cx="441146" cy="369332"/>
          </a:xfrm>
          <a:prstGeom prst="rect">
            <a:avLst/>
          </a:prstGeom>
        </p:spPr>
        <p:txBody>
          <a:bodyPr wrap="none">
            <a:spAutoFit/>
          </a:bodyPr>
          <a:lstStyle/>
          <a:p>
            <a:fld id="{81DB892F-581C-4FB4-B294-2A148DA62EF3}" type="slidenum">
              <a:rPr lang="en-US" smtClean="0"/>
              <a:pPr/>
              <a:t>21</a:t>
            </a:fld>
            <a:endParaRPr lang="en-US" dirty="0"/>
          </a:p>
        </p:txBody>
      </p:sp>
    </p:spTree>
    <p:extLst>
      <p:ext uri="{BB962C8B-B14F-4D97-AF65-F5344CB8AC3E}">
        <p14:creationId xmlns:p14="http://schemas.microsoft.com/office/powerpoint/2010/main" xmlns="" val="56130216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ChangeArrowheads="1"/>
          </p:cNvSpPr>
          <p:nvPr/>
        </p:nvSpPr>
        <p:spPr bwMode="auto">
          <a:xfrm>
            <a:off x="2056988" y="392945"/>
            <a:ext cx="8077200" cy="5909310"/>
          </a:xfrm>
          <a:prstGeom prst="rect">
            <a:avLst/>
          </a:prstGeom>
          <a:solidFill>
            <a:schemeClr val="tx1"/>
          </a:solidFill>
          <a:ln w="9525">
            <a:noFill/>
            <a:miter lim="800000"/>
            <a:headEnd/>
            <a:tailEnd/>
          </a:ln>
          <a:effec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en-US" sz="3200" dirty="0">
                <a:solidFill>
                  <a:schemeClr val="bg1"/>
                </a:solidFill>
                <a:latin typeface="Menlo"/>
                <a:cs typeface="Arial" pitchFamily="34" charset="0"/>
              </a:rPr>
              <a:t>&gt;&gt;&gt; # Python </a:t>
            </a:r>
            <a:r>
              <a:rPr lang="en-US" sz="3200" i="1" dirty="0">
                <a:solidFill>
                  <a:schemeClr val="bg1"/>
                </a:solidFill>
                <a:effectLst>
                  <a:outerShdw blurRad="38100" dist="38100" dir="2700000" algn="tl">
                    <a:srgbClr val="000000">
                      <a:alpha val="43137"/>
                    </a:srgbClr>
                  </a:outerShdw>
                </a:effectLst>
                <a:latin typeface="Menlo"/>
                <a:cs typeface="Arial" pitchFamily="34" charset="0"/>
              </a:rPr>
              <a:t>3.x</a:t>
            </a:r>
            <a:r>
              <a:rPr lang="en-US" sz="3200" dirty="0">
                <a:solidFill>
                  <a:schemeClr val="bg1"/>
                </a:solidFill>
                <a:latin typeface="Menlo"/>
                <a:cs typeface="Arial" pitchFamily="34" charset="0"/>
              </a:rPr>
              <a:t>         </a:t>
            </a:r>
            <a:r>
              <a:rPr lang="en-US" sz="3200" dirty="0" smtClean="0">
                <a:solidFill>
                  <a:schemeClr val="bg1"/>
                </a:solidFill>
                <a:latin typeface="Menlo"/>
                <a:cs typeface="Arial" pitchFamily="34" charset="0"/>
              </a:rPr>
              <a:t> </a:t>
            </a:r>
            <a:r>
              <a:rPr lang="en-US" sz="3200" dirty="0" smtClean="0">
                <a:solidFill>
                  <a:schemeClr val="accent1"/>
                </a:solidFill>
                <a:latin typeface="Menlo"/>
                <a:cs typeface="Arial" pitchFamily="34" charset="0"/>
              </a:rPr>
              <a:t>&gt;&gt;&gt;</a:t>
            </a:r>
            <a:r>
              <a:rPr lang="en-US" sz="3200" dirty="0" smtClean="0">
                <a:solidFill>
                  <a:schemeClr val="bg1"/>
                </a:solidFill>
                <a:latin typeface="Menlo"/>
                <a:cs typeface="Arial" pitchFamily="34" charset="0"/>
              </a:rPr>
              <a:t>Python </a:t>
            </a:r>
            <a:r>
              <a:rPr lang="en-US" sz="3200" i="1" dirty="0">
                <a:solidFill>
                  <a:schemeClr val="bg1"/>
                </a:solidFill>
                <a:effectLst>
                  <a:outerShdw blurRad="38100" dist="38100" dir="2700000" algn="tl">
                    <a:srgbClr val="000000">
                      <a:alpha val="43137"/>
                    </a:srgbClr>
                  </a:outerShdw>
                </a:effectLst>
                <a:latin typeface="Menlo"/>
                <a:cs typeface="Arial" pitchFamily="34" charset="0"/>
              </a:rPr>
              <a:t>2.x</a:t>
            </a:r>
            <a:r>
              <a:rPr lang="en-US" sz="3200" dirty="0">
                <a:solidFill>
                  <a:schemeClr val="bg1"/>
                </a:solidFill>
                <a:latin typeface="Menlo"/>
                <a:cs typeface="Arial" pitchFamily="34" charset="0"/>
              </a:rPr>
              <a:t> </a:t>
            </a:r>
          </a:p>
          <a:p>
            <a:pPr defTabSz="914400" eaLnBrk="0" fontAlgn="base" hangingPunct="0">
              <a:spcBef>
                <a:spcPct val="0"/>
              </a:spcBef>
              <a:spcAft>
                <a:spcPct val="0"/>
              </a:spcAft>
            </a:pPr>
            <a:r>
              <a:rPr lang="en-US" sz="3200" dirty="0">
                <a:solidFill>
                  <a:schemeClr val="bg1"/>
                </a:solidFill>
                <a:latin typeface="Menlo"/>
                <a:cs typeface="Arial" pitchFamily="34" charset="0"/>
              </a:rPr>
              <a:t>&gt;&gt;&gt; </a:t>
            </a:r>
            <a:r>
              <a:rPr lang="en-US" sz="3200" dirty="0">
                <a:solidFill>
                  <a:srgbClr val="A66BD3"/>
                </a:solidFill>
                <a:latin typeface="Menlo"/>
                <a:cs typeface="Arial" pitchFamily="34" charset="0"/>
              </a:rPr>
              <a:t>7 </a:t>
            </a:r>
            <a:r>
              <a:rPr lang="en-US" sz="3200" dirty="0">
                <a:solidFill>
                  <a:srgbClr val="A66BD3"/>
                </a:solidFill>
                <a:latin typeface="Arial" pitchFamily="34" charset="0"/>
              </a:rPr>
              <a:t>/</a:t>
            </a:r>
            <a:r>
              <a:rPr lang="en-US" sz="3200" dirty="0">
                <a:solidFill>
                  <a:srgbClr val="A66BD3"/>
                </a:solidFill>
                <a:latin typeface="Menlo"/>
                <a:cs typeface="Arial" pitchFamily="34" charset="0"/>
              </a:rPr>
              <a:t> 3                 </a:t>
            </a:r>
            <a:r>
              <a:rPr lang="en-US" sz="3200" dirty="0" smtClean="0">
                <a:solidFill>
                  <a:srgbClr val="A66BD3"/>
                </a:solidFill>
                <a:latin typeface="Menlo"/>
                <a:cs typeface="Arial" pitchFamily="34" charset="0"/>
              </a:rPr>
              <a:t> </a:t>
            </a:r>
            <a:r>
              <a:rPr lang="en-US" sz="3200" dirty="0">
                <a:solidFill>
                  <a:schemeClr val="accent1"/>
                </a:solidFill>
                <a:latin typeface="Arial" pitchFamily="34" charset="0"/>
              </a:rPr>
              <a:t>&gt;&gt;&gt;</a:t>
            </a:r>
            <a:r>
              <a:rPr lang="en-US" sz="3200" dirty="0">
                <a:solidFill>
                  <a:schemeClr val="bg1"/>
                </a:solidFill>
                <a:latin typeface="Menlo"/>
                <a:cs typeface="Arial" pitchFamily="34" charset="0"/>
              </a:rPr>
              <a:t> </a:t>
            </a:r>
            <a:r>
              <a:rPr lang="en-US" sz="3200" dirty="0">
                <a:solidFill>
                  <a:srgbClr val="A66BD3"/>
                </a:solidFill>
                <a:latin typeface="Menlo"/>
                <a:cs typeface="Arial" pitchFamily="34" charset="0"/>
              </a:rPr>
              <a:t>7 </a:t>
            </a:r>
            <a:r>
              <a:rPr lang="en-US" sz="3200" dirty="0">
                <a:solidFill>
                  <a:srgbClr val="A66BD3"/>
                </a:solidFill>
                <a:latin typeface="Arial" pitchFamily="34" charset="0"/>
              </a:rPr>
              <a:t>/</a:t>
            </a:r>
            <a:r>
              <a:rPr lang="en-US" sz="3200" dirty="0">
                <a:solidFill>
                  <a:srgbClr val="A66BD3"/>
                </a:solidFill>
                <a:latin typeface="Menlo"/>
                <a:cs typeface="Arial" pitchFamily="34" charset="0"/>
              </a:rPr>
              <a:t> 3 </a:t>
            </a:r>
            <a:r>
              <a:rPr lang="en-US" sz="3200" dirty="0">
                <a:solidFill>
                  <a:schemeClr val="bg1"/>
                </a:solidFill>
                <a:latin typeface="Menlo"/>
                <a:cs typeface="Arial" pitchFamily="34" charset="0"/>
              </a:rPr>
              <a:t>2.33333333333335        </a:t>
            </a:r>
            <a:r>
              <a:rPr lang="en-US" sz="3200" dirty="0" smtClean="0">
                <a:solidFill>
                  <a:schemeClr val="bg1"/>
                </a:solidFill>
                <a:latin typeface="Menlo"/>
                <a:cs typeface="Arial" pitchFamily="34" charset="0"/>
              </a:rPr>
              <a:t>     </a:t>
            </a:r>
            <a:r>
              <a:rPr lang="en-US" sz="3200" dirty="0">
                <a:solidFill>
                  <a:schemeClr val="bg1"/>
                </a:solidFill>
                <a:latin typeface="Menlo"/>
                <a:cs typeface="Arial" pitchFamily="34" charset="0"/>
              </a:rPr>
              <a:t>2 </a:t>
            </a:r>
          </a:p>
          <a:p>
            <a:pPr defTabSz="914400" eaLnBrk="0" fontAlgn="base" hangingPunct="0">
              <a:spcBef>
                <a:spcPct val="0"/>
              </a:spcBef>
              <a:spcAft>
                <a:spcPct val="0"/>
              </a:spcAft>
            </a:pPr>
            <a:r>
              <a:rPr lang="en-US" sz="3200" dirty="0">
                <a:solidFill>
                  <a:schemeClr val="bg1"/>
                </a:solidFill>
                <a:latin typeface="Menlo"/>
                <a:cs typeface="Arial" pitchFamily="34" charset="0"/>
              </a:rPr>
              <a:t>&gt;&gt;&gt; </a:t>
            </a:r>
            <a:r>
              <a:rPr lang="en-US" sz="3200" dirty="0">
                <a:solidFill>
                  <a:srgbClr val="FF0000"/>
                </a:solidFill>
                <a:latin typeface="Menlo"/>
                <a:cs typeface="Arial" pitchFamily="34" charset="0"/>
              </a:rPr>
              <a:t>12 </a:t>
            </a:r>
            <a:r>
              <a:rPr lang="en-US" sz="3200" dirty="0">
                <a:solidFill>
                  <a:srgbClr val="FF0000"/>
                </a:solidFill>
                <a:latin typeface="Arial" pitchFamily="34" charset="0"/>
              </a:rPr>
              <a:t>/</a:t>
            </a:r>
            <a:r>
              <a:rPr lang="en-US" sz="3200" dirty="0">
                <a:solidFill>
                  <a:srgbClr val="FF0000"/>
                </a:solidFill>
                <a:latin typeface="Menlo"/>
                <a:cs typeface="Arial" pitchFamily="34" charset="0"/>
              </a:rPr>
              <a:t> 3             </a:t>
            </a:r>
            <a:r>
              <a:rPr lang="en-US" sz="3200" dirty="0" smtClean="0">
                <a:solidFill>
                  <a:srgbClr val="FF0000"/>
                </a:solidFill>
                <a:latin typeface="Menlo"/>
                <a:cs typeface="Arial" pitchFamily="34" charset="0"/>
              </a:rPr>
              <a:t>    </a:t>
            </a:r>
            <a:r>
              <a:rPr lang="en-US" sz="3200" dirty="0">
                <a:solidFill>
                  <a:schemeClr val="accent1"/>
                </a:solidFill>
                <a:latin typeface="Arial" pitchFamily="34" charset="0"/>
              </a:rPr>
              <a:t>&gt;&gt;&gt;</a:t>
            </a:r>
            <a:r>
              <a:rPr lang="en-US" sz="3200" dirty="0">
                <a:solidFill>
                  <a:schemeClr val="bg1"/>
                </a:solidFill>
                <a:latin typeface="Menlo"/>
                <a:cs typeface="Arial" pitchFamily="34" charset="0"/>
              </a:rPr>
              <a:t> </a:t>
            </a:r>
            <a:r>
              <a:rPr lang="en-US" sz="3200" dirty="0" smtClean="0">
                <a:solidFill>
                  <a:srgbClr val="FF0000"/>
                </a:solidFill>
                <a:latin typeface="Menlo"/>
                <a:cs typeface="Arial" pitchFamily="34" charset="0"/>
              </a:rPr>
              <a:t>12 </a:t>
            </a:r>
            <a:r>
              <a:rPr lang="en-US" sz="3200" dirty="0" smtClean="0">
                <a:solidFill>
                  <a:srgbClr val="FF0000"/>
                </a:solidFill>
                <a:latin typeface="Arial" pitchFamily="34" charset="0"/>
              </a:rPr>
              <a:t>/</a:t>
            </a:r>
            <a:r>
              <a:rPr lang="en-US" sz="3200" dirty="0" smtClean="0">
                <a:solidFill>
                  <a:srgbClr val="FF0000"/>
                </a:solidFill>
                <a:latin typeface="Menlo"/>
                <a:cs typeface="Arial" pitchFamily="34" charset="0"/>
              </a:rPr>
              <a:t> </a:t>
            </a:r>
            <a:r>
              <a:rPr lang="en-US" sz="3200" dirty="0">
                <a:solidFill>
                  <a:srgbClr val="FF0000"/>
                </a:solidFill>
                <a:latin typeface="Menlo"/>
                <a:cs typeface="Arial" pitchFamily="34" charset="0"/>
              </a:rPr>
              <a:t>3 </a:t>
            </a:r>
          </a:p>
          <a:p>
            <a:pPr defTabSz="914400" eaLnBrk="0" fontAlgn="base" hangingPunct="0">
              <a:spcBef>
                <a:spcPct val="0"/>
              </a:spcBef>
              <a:spcAft>
                <a:spcPct val="0"/>
              </a:spcAft>
            </a:pPr>
            <a:r>
              <a:rPr lang="en-US" sz="3200" dirty="0">
                <a:solidFill>
                  <a:schemeClr val="bg1"/>
                </a:solidFill>
                <a:latin typeface="Menlo"/>
                <a:cs typeface="Arial" pitchFamily="34" charset="0"/>
              </a:rPr>
              <a:t>4.0                         </a:t>
            </a:r>
            <a:r>
              <a:rPr lang="en-US" sz="3200" dirty="0" smtClean="0">
                <a:solidFill>
                  <a:schemeClr val="bg1"/>
                </a:solidFill>
                <a:latin typeface="Menlo"/>
                <a:cs typeface="Arial" pitchFamily="34" charset="0"/>
              </a:rPr>
              <a:t>  </a:t>
            </a:r>
            <a:r>
              <a:rPr lang="en-US" sz="3200" dirty="0">
                <a:solidFill>
                  <a:schemeClr val="bg1"/>
                </a:solidFill>
                <a:latin typeface="Menlo"/>
                <a:cs typeface="Arial" pitchFamily="34" charset="0"/>
              </a:rPr>
              <a:t>4 </a:t>
            </a:r>
          </a:p>
          <a:p>
            <a:pPr defTabSz="914400" eaLnBrk="0" fontAlgn="base" hangingPunct="0">
              <a:spcBef>
                <a:spcPct val="0"/>
              </a:spcBef>
              <a:spcAft>
                <a:spcPct val="0"/>
              </a:spcAft>
            </a:pPr>
            <a:r>
              <a:rPr lang="en-US" sz="3200" dirty="0">
                <a:solidFill>
                  <a:schemeClr val="bg1"/>
                </a:solidFill>
                <a:latin typeface="Menlo"/>
                <a:cs typeface="Arial" pitchFamily="34" charset="0"/>
              </a:rPr>
              <a:t>&gt;&gt;&gt; </a:t>
            </a:r>
            <a:r>
              <a:rPr lang="en-US" sz="3200" dirty="0">
                <a:solidFill>
                  <a:srgbClr val="00B0F0"/>
                </a:solidFill>
                <a:latin typeface="Menlo"/>
                <a:cs typeface="Arial" pitchFamily="34" charset="0"/>
              </a:rPr>
              <a:t>6.0 </a:t>
            </a:r>
            <a:r>
              <a:rPr lang="en-US" sz="3200" dirty="0">
                <a:solidFill>
                  <a:srgbClr val="00B0F0"/>
                </a:solidFill>
                <a:latin typeface="Arial" pitchFamily="34" charset="0"/>
              </a:rPr>
              <a:t>/</a:t>
            </a:r>
            <a:r>
              <a:rPr lang="en-US" sz="3200" dirty="0">
                <a:solidFill>
                  <a:srgbClr val="00B0F0"/>
                </a:solidFill>
                <a:latin typeface="Menlo"/>
                <a:cs typeface="Arial" pitchFamily="34" charset="0"/>
              </a:rPr>
              <a:t> 2               </a:t>
            </a:r>
            <a:r>
              <a:rPr lang="en-US" sz="3200" dirty="0" smtClean="0">
                <a:solidFill>
                  <a:srgbClr val="00B0F0"/>
                </a:solidFill>
                <a:latin typeface="Menlo"/>
                <a:cs typeface="Arial" pitchFamily="34" charset="0"/>
              </a:rPr>
              <a:t> </a:t>
            </a:r>
            <a:r>
              <a:rPr lang="en-US" sz="3200" dirty="0" smtClean="0">
                <a:solidFill>
                  <a:schemeClr val="accent1"/>
                </a:solidFill>
                <a:latin typeface="Arial" pitchFamily="34" charset="0"/>
              </a:rPr>
              <a:t>&gt;&gt;&gt;</a:t>
            </a:r>
            <a:r>
              <a:rPr lang="en-US" sz="3200" dirty="0" smtClean="0">
                <a:solidFill>
                  <a:srgbClr val="00B0F0"/>
                </a:solidFill>
                <a:latin typeface="Menlo"/>
                <a:cs typeface="Arial" pitchFamily="34" charset="0"/>
              </a:rPr>
              <a:t>6.0 </a:t>
            </a:r>
            <a:r>
              <a:rPr lang="en-US" sz="3200" dirty="0">
                <a:solidFill>
                  <a:srgbClr val="00B0F0"/>
                </a:solidFill>
                <a:latin typeface="Arial" pitchFamily="34" charset="0"/>
              </a:rPr>
              <a:t>/</a:t>
            </a:r>
            <a:r>
              <a:rPr lang="en-US" sz="3200" dirty="0">
                <a:solidFill>
                  <a:srgbClr val="00B0F0"/>
                </a:solidFill>
                <a:latin typeface="Menlo"/>
                <a:cs typeface="Arial" pitchFamily="34" charset="0"/>
              </a:rPr>
              <a:t> 2</a:t>
            </a:r>
          </a:p>
          <a:p>
            <a:pPr defTabSz="914400" eaLnBrk="0" fontAlgn="base" hangingPunct="0">
              <a:spcBef>
                <a:spcPct val="0"/>
              </a:spcBef>
              <a:spcAft>
                <a:spcPct val="0"/>
              </a:spcAft>
            </a:pPr>
            <a:r>
              <a:rPr lang="en-US" sz="3200" dirty="0">
                <a:solidFill>
                  <a:schemeClr val="bg1"/>
                </a:solidFill>
                <a:latin typeface="Menlo"/>
                <a:cs typeface="Arial" pitchFamily="34" charset="0"/>
              </a:rPr>
              <a:t> 3.0                          </a:t>
            </a:r>
            <a:r>
              <a:rPr lang="en-US" sz="3200" dirty="0" smtClean="0">
                <a:solidFill>
                  <a:schemeClr val="bg1"/>
                </a:solidFill>
                <a:latin typeface="Menlo"/>
                <a:cs typeface="Arial" pitchFamily="34" charset="0"/>
              </a:rPr>
              <a:t>3.0</a:t>
            </a:r>
            <a:r>
              <a:rPr lang="en-US" sz="3200" dirty="0" smtClean="0">
                <a:solidFill>
                  <a:schemeClr val="bg1"/>
                </a:solidFill>
                <a:latin typeface="Arial" pitchFamily="34" charset="0"/>
                <a:cs typeface="Arial" pitchFamily="34" charset="0"/>
              </a:rPr>
              <a:t> </a:t>
            </a: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a:p>
            <a:pPr defTabSz="914400" eaLnBrk="0" fontAlgn="base" hangingPunct="0">
              <a:spcBef>
                <a:spcPct val="0"/>
              </a:spcBef>
              <a:spcAft>
                <a:spcPct val="0"/>
              </a:spcAft>
            </a:pPr>
            <a:endParaRPr lang="en-US" sz="3200" dirty="0">
              <a:solidFill>
                <a:schemeClr val="bg1"/>
              </a:solidFill>
              <a:latin typeface="Arial" pitchFamily="34" charset="0"/>
              <a:cs typeface="Arial" pitchFamily="34" charset="0"/>
            </a:endParaRPr>
          </a:p>
        </p:txBody>
      </p:sp>
      <p:sp>
        <p:nvSpPr>
          <p:cNvPr id="3" name="Rectangle 2"/>
          <p:cNvSpPr/>
          <p:nvPr/>
        </p:nvSpPr>
        <p:spPr>
          <a:xfrm>
            <a:off x="5555387" y="6488668"/>
            <a:ext cx="441146" cy="369332"/>
          </a:xfrm>
          <a:prstGeom prst="rect">
            <a:avLst/>
          </a:prstGeom>
        </p:spPr>
        <p:txBody>
          <a:bodyPr wrap="none">
            <a:spAutoFit/>
          </a:bodyPr>
          <a:lstStyle/>
          <a:p>
            <a:fld id="{81DB892F-581C-4FB4-B294-2A148DA62EF3}" type="slidenum">
              <a:rPr lang="en-US" smtClean="0"/>
              <a:pPr/>
              <a:t>22</a:t>
            </a:fld>
            <a:endParaRPr lang="en-US" dirty="0"/>
          </a:p>
        </p:txBody>
      </p:sp>
    </p:spTree>
    <p:extLst>
      <p:ext uri="{BB962C8B-B14F-4D97-AF65-F5344CB8AC3E}">
        <p14:creationId xmlns:p14="http://schemas.microsoft.com/office/powerpoint/2010/main" xmlns="" val="139605144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fade">
                                      <p:cBhvr>
                                        <p:cTn id="7" dur="1000"/>
                                        <p:tgtEl>
                                          <p:spTgt spid="67587"/>
                                        </p:tgtEl>
                                      </p:cBhvr>
                                    </p:animEffect>
                                    <p:anim calcmode="lin" valueType="num">
                                      <p:cBhvr>
                                        <p:cTn id="8" dur="1000" fill="hold"/>
                                        <p:tgtEl>
                                          <p:spTgt spid="67587"/>
                                        </p:tgtEl>
                                        <p:attrNameLst>
                                          <p:attrName>ppt_x</p:attrName>
                                        </p:attrNameLst>
                                      </p:cBhvr>
                                      <p:tavLst>
                                        <p:tav tm="0">
                                          <p:val>
                                            <p:strVal val="#ppt_x"/>
                                          </p:val>
                                        </p:tav>
                                        <p:tav tm="100000">
                                          <p:val>
                                            <p:strVal val="#ppt_x"/>
                                          </p:val>
                                        </p:tav>
                                      </p:tavLst>
                                    </p:anim>
                                    <p:anim calcmode="lin" valueType="num">
                                      <p:cBhvr>
                                        <p:cTn id="9" dur="1000" fill="hold"/>
                                        <p:tgtEl>
                                          <p:spTgt spid="675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None/>
            </a:pPr>
            <a:r>
              <a:rPr lang="fa-IR" sz="2200" i="1" dirty="0">
                <a:latin typeface="Arabic Typesetting" panose="03020402040406030203" pitchFamily="66" charset="-78"/>
                <a:cs typeface="+mn-cs"/>
              </a:rPr>
              <a:t>پایتون یک زبان برنامه‌نویسی با قابلیت«حالت تعاملی»</a:t>
            </a:r>
            <a:r>
              <a:rPr lang="en-US" sz="2200" i="1" dirty="0">
                <a:latin typeface="Arabic Typesetting" panose="03020402040406030203" pitchFamily="66" charset="-78"/>
                <a:cs typeface="+mn-cs"/>
              </a:rPr>
              <a:t>(</a:t>
            </a:r>
            <a:r>
              <a:rPr lang="en-US" sz="3200" i="1" dirty="0">
                <a:solidFill>
                  <a:srgbClr val="00B0F0"/>
                </a:solidFill>
                <a:latin typeface="Arabic Typesetting" panose="03020402040406030203" pitchFamily="66" charset="-78"/>
                <a:cs typeface="+mn-cs"/>
              </a:rPr>
              <a:t>Interactive Mode</a:t>
            </a:r>
            <a:r>
              <a:rPr lang="en-US" sz="2200" i="1" dirty="0">
                <a:latin typeface="Arabic Typesetting" panose="03020402040406030203" pitchFamily="66" charset="-78"/>
                <a:cs typeface="+mn-cs"/>
              </a:rPr>
              <a:t>)</a:t>
            </a:r>
            <a:r>
              <a:rPr lang="fa-IR" sz="2200" i="1" dirty="0">
                <a:latin typeface="Arabic Typesetting" panose="03020402040406030203" pitchFamily="66" charset="-78"/>
                <a:cs typeface="+mn-cs"/>
              </a:rPr>
              <a:t> است</a:t>
            </a:r>
            <a:r>
              <a:rPr lang="en-US" sz="2200" i="1" dirty="0">
                <a:latin typeface="Arabic Typesetting" panose="03020402040406030203" pitchFamily="66" charset="-78"/>
                <a:cs typeface="+mn-cs"/>
              </a:rPr>
              <a:t>.</a:t>
            </a:r>
            <a:r>
              <a:rPr lang="fa-IR" sz="2200" i="1" dirty="0">
                <a:latin typeface="Arabic Typesetting" panose="03020402040406030203" pitchFamily="66" charset="-78"/>
                <a:cs typeface="+mn-cs"/>
              </a:rPr>
              <a:t/>
            </a:r>
            <a:br>
              <a:rPr lang="fa-IR" sz="2200" i="1" dirty="0">
                <a:latin typeface="Arabic Typesetting" panose="03020402040406030203" pitchFamily="66" charset="-78"/>
                <a:cs typeface="+mn-cs"/>
              </a:rPr>
            </a:br>
            <a:r>
              <a:rPr lang="fa-IR" sz="2200" i="1" dirty="0">
                <a:latin typeface="Arabic Typesetting" panose="03020402040406030203" pitchFamily="66" charset="-78"/>
                <a:cs typeface="+mn-cs"/>
              </a:rPr>
              <a:t> این قابلیت که مبتنی بر خط فرمان است، امکانی را برای پردازش و اجرای کدهای (دستورها، عبارت‌ها و تعریف‌ها) زبان پایتون فراهم می‌آورد. کدنویسی در این حالت به مانند زمانی است که یک اسکریپت را ایجاد می‌نماییم؛ ولی با هر بار فشردن کلید </a:t>
            </a:r>
            <a:r>
              <a:rPr lang="en-US" sz="2200" i="1" dirty="0">
                <a:latin typeface="Arabic Typesetting" panose="03020402040406030203" pitchFamily="66" charset="-78"/>
                <a:cs typeface="+mn-cs"/>
              </a:rPr>
              <a:t>  </a:t>
            </a:r>
            <a:r>
              <a:rPr lang="en-US" sz="3600" b="1" i="1" dirty="0">
                <a:solidFill>
                  <a:srgbClr val="FC2471"/>
                </a:solidFill>
                <a:latin typeface="Arabic Typesetting" panose="03020402040406030203" pitchFamily="66" charset="-78"/>
                <a:cs typeface="+mn-cs"/>
              </a:rPr>
              <a:t>Enter</a:t>
            </a:r>
            <a:r>
              <a:rPr lang="en-US" sz="2200" i="1" dirty="0">
                <a:latin typeface="Arabic Typesetting" panose="03020402040406030203" pitchFamily="66" charset="-78"/>
                <a:cs typeface="+mn-cs"/>
              </a:rPr>
              <a:t> </a:t>
            </a:r>
            <a:r>
              <a:rPr lang="fa-IR" sz="2200" i="1" dirty="0">
                <a:latin typeface="Arabic Typesetting" panose="03020402040406030203" pitchFamily="66" charset="-78"/>
                <a:cs typeface="+mn-cs"/>
              </a:rPr>
              <a:t>صفحه کلید، مفسر پایتون آن را به صورت خودکار اجرا می‌کند.</a:t>
            </a:r>
            <a:br>
              <a:rPr lang="fa-IR" sz="2200" i="1" dirty="0">
                <a:latin typeface="Arabic Typesetting" panose="03020402040406030203" pitchFamily="66" charset="-78"/>
                <a:cs typeface="+mn-cs"/>
              </a:rPr>
            </a:br>
            <a:r>
              <a:rPr lang="fa-IR" sz="2200" i="1" dirty="0">
                <a:latin typeface="Arabic Typesetting" panose="03020402040406030203" pitchFamily="66" charset="-78"/>
                <a:cs typeface="+mn-cs"/>
              </a:rPr>
              <a:t>در حالت تعاملی پایتون، به صورت پیش‌فرض هر سطر توسط نماد </a:t>
            </a:r>
            <a:r>
              <a:rPr lang="fa-IR" sz="2200" i="1" dirty="0">
                <a:ln w="18415" cmpd="sng">
                  <a:solidFill>
                    <a:srgbClr val="4DFE30"/>
                  </a:solidFill>
                  <a:prstDash val="solid"/>
                </a:ln>
                <a:solidFill>
                  <a:srgbClr val="4DFE30"/>
                </a:solidFill>
                <a:latin typeface="Arabic Typesetting" panose="03020402040406030203" pitchFamily="66" charset="-78"/>
                <a:cs typeface="+mn-cs"/>
              </a:rPr>
              <a:t>&lt;&lt;&lt;</a:t>
            </a:r>
            <a:r>
              <a:rPr lang="fa-IR" sz="2200" i="1" dirty="0">
                <a:latin typeface="Arabic Typesetting" panose="03020402040406030203" pitchFamily="66" charset="-78"/>
                <a:cs typeface="+mn-cs"/>
              </a:rPr>
              <a:t> مشخص می‌شود</a:t>
            </a:r>
            <a:r>
              <a:rPr lang="en-US" sz="2200" i="1" dirty="0">
                <a:latin typeface="Arabic Typesetting" panose="03020402040406030203" pitchFamily="66" charset="-78"/>
                <a:cs typeface="+mn-cs"/>
              </a:rPr>
              <a:t> </a:t>
            </a:r>
            <a:r>
              <a:rPr lang="fa-IR" sz="2200" i="1" dirty="0">
                <a:latin typeface="Arabic Typesetting" panose="03020402040406030203" pitchFamily="66" charset="-78"/>
                <a:cs typeface="+mn-cs"/>
              </a:rPr>
              <a:t>و امکان وارد کردن دستورهای چند سطری (مانند تابع‌ها) نیز وجود دارد</a:t>
            </a:r>
            <a:r>
              <a:rPr lang="en-US" sz="2200" i="1" dirty="0">
                <a:latin typeface="Arabic Typesetting" panose="03020402040406030203" pitchFamily="66" charset="-78"/>
                <a:cs typeface="+mn-cs"/>
              </a:rPr>
              <a:t>.</a:t>
            </a:r>
            <a:endParaRPr lang="en-US" sz="2200" i="1" dirty="0">
              <a:solidFill>
                <a:schemeClr val="accent3">
                  <a:lumMod val="40000"/>
                  <a:lumOff val="60000"/>
                </a:schemeClr>
              </a:solidFill>
              <a:latin typeface="Arabic Typesetting" panose="03020402040406030203" pitchFamily="66" charset="-78"/>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8" name="Title 1"/>
          <p:cNvSpPr txBox="1">
            <a:spLocks/>
          </p:cNvSpPr>
          <p:nvPr/>
        </p:nvSpPr>
        <p:spPr>
          <a:xfrm>
            <a:off x="5365376" y="348215"/>
            <a:ext cx="4371950"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3200" dirty="0">
                <a:solidFill>
                  <a:schemeClr val="accent1">
                    <a:lumMod val="40000"/>
                    <a:lumOff val="60000"/>
                  </a:schemeClr>
                </a:solidFill>
                <a:effectLst>
                  <a:outerShdw blurRad="38100" dist="38100" dir="2700000" algn="tl">
                    <a:srgbClr val="000000">
                      <a:alpha val="43137"/>
                    </a:srgbClr>
                  </a:outerShdw>
                </a:effectLst>
              </a:rPr>
              <a:t>8. برنامه نویسی حالت تعاملی:</a:t>
            </a:r>
          </a:p>
        </p:txBody>
      </p:sp>
      <p:sp>
        <p:nvSpPr>
          <p:cNvPr id="5" name="Rectangle 4"/>
          <p:cNvSpPr/>
          <p:nvPr/>
        </p:nvSpPr>
        <p:spPr>
          <a:xfrm>
            <a:off x="5783987" y="6155174"/>
            <a:ext cx="441146" cy="369332"/>
          </a:xfrm>
          <a:prstGeom prst="rect">
            <a:avLst/>
          </a:prstGeom>
        </p:spPr>
        <p:txBody>
          <a:bodyPr wrap="none">
            <a:spAutoFit/>
          </a:bodyPr>
          <a:lstStyle/>
          <a:p>
            <a:fld id="{81DB892F-581C-4FB4-B294-2A148DA62EF3}" type="slidenum">
              <a:rPr lang="en-US" smtClean="0"/>
              <a:pPr/>
              <a:t>23</a:t>
            </a:fld>
            <a:endParaRPr lang="en-US" dirty="0"/>
          </a:p>
        </p:txBody>
      </p:sp>
    </p:spTree>
    <p:extLst>
      <p:ext uri="{BB962C8B-B14F-4D97-AF65-F5344CB8AC3E}">
        <p14:creationId xmlns:p14="http://schemas.microsoft.com/office/powerpoint/2010/main" xmlns="" val="3713433600"/>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plus(in)">
                                      <p:cBhvr>
                                        <p:cTn id="7" dur="1500"/>
                                        <p:tgtEl>
                                          <p:spTgt spid="8">
                                            <p:txEl>
                                              <p:pRg st="0" end="0"/>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plus(in)">
                                      <p:cBhvr>
                                        <p:cTn id="11" dur="1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449330" y="348215"/>
            <a:ext cx="4287996" cy="644562"/>
          </a:xfrm>
        </p:spPr>
        <p:txBody>
          <a:bodyPr/>
          <a:lstStyle/>
          <a:p>
            <a:pPr algn="r" rtl="1"/>
            <a:r>
              <a:rPr lang="fa-IR" sz="3200" dirty="0">
                <a:solidFill>
                  <a:schemeClr val="accent1">
                    <a:lumMod val="40000"/>
                    <a:lumOff val="60000"/>
                  </a:schemeClr>
                </a:solidFill>
              </a:rPr>
              <a:t>9. اعلان:</a:t>
            </a:r>
            <a:endParaRPr lang="en-US" sz="3200" dirty="0">
              <a:solidFill>
                <a:schemeClr val="accent1">
                  <a:lumMod val="40000"/>
                  <a:lumOff val="60000"/>
                </a:schemeClr>
              </a:solidFill>
            </a:endParaRPr>
          </a:p>
        </p:txBody>
      </p:sp>
      <p:sp>
        <p:nvSpPr>
          <p:cNvPr id="5" name="Content Placeholder 2"/>
          <p:cNvSpPr txBox="1">
            <a:spLocks/>
          </p:cNvSpPr>
          <p:nvPr/>
        </p:nvSpPr>
        <p:spPr>
          <a:xfrm>
            <a:off x="1471559" y="1423722"/>
            <a:ext cx="8946541" cy="43136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rabicPeriod"/>
            </a:pPr>
            <a:r>
              <a:rPr lang="en-US" sz="2400" dirty="0"/>
              <a:t>Def </a:t>
            </a:r>
            <a:r>
              <a:rPr lang="fa-IR" sz="2400" dirty="0"/>
              <a:t> :</a:t>
            </a:r>
          </a:p>
          <a:p>
            <a:pPr marL="0" indent="0" algn="r" rtl="1">
              <a:buNone/>
            </a:pPr>
            <a:r>
              <a:rPr lang="fa-IR" sz="2200" i="1" dirty="0">
                <a:effectLst>
                  <a:outerShdw blurRad="38100" dist="38100" dir="2700000" algn="tl">
                    <a:srgbClr val="000000">
                      <a:alpha val="43137"/>
                    </a:srgbClr>
                  </a:outerShdw>
                </a:effectLst>
              </a:rPr>
              <a:t>در پایتون برای تعریف یک تابع از کلمه کلیدی </a:t>
            </a:r>
            <a:r>
              <a:rPr lang="en-US" sz="2200" i="1" dirty="0" smtClean="0">
                <a:solidFill>
                  <a:srgbClr val="FB055D"/>
                </a:solidFill>
                <a:effectLst>
                  <a:outerShdw blurRad="38100" dist="38100" dir="2700000" algn="tl">
                    <a:srgbClr val="000000">
                      <a:alpha val="43137"/>
                    </a:srgbClr>
                  </a:outerShdw>
                </a:effectLst>
              </a:rPr>
              <a:t>Def</a:t>
            </a: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استفاده می‌گردد که به دنبال آن نام و سپس پارامتر‌های تابع که درون پرانتز قرار می‌گیرند، آورده می‌شود.</a:t>
            </a:r>
            <a:endParaRPr lang="en-US" sz="2200" i="1" dirty="0">
              <a:effectLst>
                <a:outerShdw blurRad="38100" dist="38100" dir="2700000" algn="tl">
                  <a:srgbClr val="000000">
                    <a:alpha val="43137"/>
                  </a:srgbClr>
                </a:outerShdw>
              </a:effectLst>
            </a:endParaRPr>
          </a:p>
          <a:p>
            <a:pPr marL="0" indent="0" algn="r" rtl="1">
              <a:buNone/>
            </a:pPr>
            <a:endParaRPr lang="fa-IR" sz="2200" i="1" dirty="0">
              <a:effectLst>
                <a:outerShdw blurRad="38100" dist="38100" dir="2700000" algn="tl">
                  <a:srgbClr val="000000">
                    <a:alpha val="43137"/>
                  </a:srgbClr>
                </a:outerShdw>
              </a:effectLst>
            </a:endParaRPr>
          </a:p>
          <a:p>
            <a:pPr marL="514350" indent="-514350" algn="r" rtl="1">
              <a:buFont typeface="+mj-lt"/>
              <a:buAutoNum type="arabicPeriod" startAt="2"/>
            </a:pPr>
            <a:r>
              <a:rPr lang="fa-IR" sz="2800" i="1" dirty="0">
                <a:effectLst>
                  <a:outerShdw blurRad="38100" dist="38100" dir="2700000" algn="tl">
                    <a:srgbClr val="000000">
                      <a:alpha val="43137"/>
                    </a:srgbClr>
                  </a:outerShdw>
                </a:effectLst>
                <a:latin typeface="Times New Roman" pitchFamily="18" charset="0"/>
              </a:rPr>
              <a:t>تابع </a:t>
            </a:r>
            <a:r>
              <a:rPr lang="en-US" sz="2800" i="1" dirty="0">
                <a:effectLst>
                  <a:outerShdw blurRad="38100" dist="38100" dir="2700000" algn="tl">
                    <a:srgbClr val="000000">
                      <a:alpha val="43137"/>
                    </a:srgbClr>
                  </a:outerShdw>
                </a:effectLst>
                <a:latin typeface="Times New Roman" pitchFamily="18" charset="0"/>
              </a:rPr>
              <a:t>Input</a:t>
            </a:r>
            <a:r>
              <a:rPr lang="en-US" sz="2800" i="1" dirty="0" smtClean="0">
                <a:effectLst>
                  <a:outerShdw blurRad="38100" dist="38100" dir="2700000" algn="tl">
                    <a:srgbClr val="000000">
                      <a:alpha val="43137"/>
                    </a:srgbClr>
                  </a:outerShdw>
                </a:effectLst>
                <a:latin typeface="Times New Roman" pitchFamily="18" charset="0"/>
              </a:rPr>
              <a:t>()</a:t>
            </a:r>
            <a:r>
              <a:rPr lang="fa-IR" sz="2800" i="1" dirty="0" smtClean="0">
                <a:effectLst>
                  <a:outerShdw blurRad="38100" dist="38100" dir="2700000" algn="tl">
                    <a:srgbClr val="000000">
                      <a:alpha val="43137"/>
                    </a:srgbClr>
                  </a:outerShdw>
                </a:effectLst>
                <a:latin typeface="Times New Roman" pitchFamily="18" charset="0"/>
              </a:rPr>
              <a:t>:</a:t>
            </a:r>
            <a:endParaRPr lang="en-US"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endParaRPr>
          </a:p>
          <a:p>
            <a:pPr marL="0" indent="0" algn="r" rtl="1">
              <a:buNone/>
            </a:pPr>
            <a: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200" i="1" dirty="0">
                <a:effectLst>
                  <a:outerShdw blurRad="38100" dist="38100" dir="2700000" algn="tl">
                    <a:srgbClr val="000000">
                      <a:alpha val="43137"/>
                    </a:srgbClr>
                  </a:outerShdw>
                </a:effectLst>
              </a:rPr>
              <a:t>از این تابع در پایتون برای گرفتن ورودی از کاربر - در حالت تعاملی - استفاده می‌گردد که در نسخه جدید تغییراتی با نسخه قدیمی ایجاد شده است.</a:t>
            </a:r>
            <a:r>
              <a:rPr lang="fa-IR" i="1" dirty="0">
                <a:effectLst>
                  <a:outerShdw blurRad="38100" dist="38100" dir="2700000" algn="tl">
                    <a:srgbClr val="000000">
                      <a:alpha val="43137"/>
                    </a:srgbClr>
                  </a:outerShdw>
                </a:effectLst>
              </a:rPr>
              <a:t/>
            </a:r>
            <a:br>
              <a:rPr lang="fa-IR" i="1" dirty="0">
                <a:effectLst>
                  <a:outerShdw blurRad="38100" dist="38100" dir="2700000" algn="tl">
                    <a:srgbClr val="000000">
                      <a:alpha val="43137"/>
                    </a:srgbClr>
                  </a:outerShdw>
                </a:effectLst>
              </a:rPr>
            </a:br>
            <a:r>
              <a:rPr lang="fa-IR" i="1" dirty="0">
                <a:effectLst>
                  <a:outerShdw blurRad="38100" dist="38100" dir="2700000" algn="tl">
                    <a:srgbClr val="000000">
                      <a:alpha val="43137"/>
                    </a:srgbClr>
                  </a:outerShdw>
                </a:effectLst>
              </a:rPr>
              <a:t/>
            </a:r>
            <a:br>
              <a:rPr lang="fa-IR" i="1" dirty="0">
                <a:effectLst>
                  <a:outerShdw blurRad="38100" dist="38100" dir="2700000" algn="tl">
                    <a:srgbClr val="000000">
                      <a:alpha val="43137"/>
                    </a:srgbClr>
                  </a:outerShdw>
                </a:effectLst>
              </a:rPr>
            </a:br>
            <a:r>
              <a:rPr lang="fa-IR" sz="2400" i="1" dirty="0">
                <a:solidFill>
                  <a:srgbClr val="F933F0"/>
                </a:solidFill>
                <a:effectLst>
                  <a:outerShdw blurRad="38100" dist="38100" dir="2700000" algn="tl">
                    <a:srgbClr val="000000">
                      <a:alpha val="43137"/>
                    </a:srgbClr>
                  </a:outerShdw>
                </a:effectLst>
              </a:rPr>
              <a:t>* </a:t>
            </a:r>
            <a:r>
              <a:rPr lang="fa-IR" sz="2400" i="1" dirty="0">
                <a:solidFill>
                  <a:srgbClr val="00FA71"/>
                </a:solidFill>
                <a:effectLst>
                  <a:outerShdw blurRad="38100" dist="38100" dir="2700000" algn="tl">
                    <a:srgbClr val="000000">
                      <a:alpha val="43137"/>
                    </a:srgbClr>
                  </a:outerShdw>
                </a:effectLst>
              </a:rPr>
              <a:t>()</a:t>
            </a:r>
            <a:r>
              <a:rPr lang="en-US" sz="2400" i="1" dirty="0">
                <a:solidFill>
                  <a:srgbClr val="00FA71"/>
                </a:solidFill>
                <a:effectLst>
                  <a:outerShdw blurRad="38100" dist="38100" dir="2700000" algn="tl">
                    <a:srgbClr val="000000">
                      <a:alpha val="43137"/>
                    </a:srgbClr>
                  </a:outerShdw>
                </a:effectLst>
                <a:latin typeface="Times New Roman" pitchFamily="18" charset="0"/>
                <a:cs typeface="Times New Roman" pitchFamily="18" charset="0"/>
              </a:rPr>
              <a:t>raw_input</a:t>
            </a:r>
            <a:r>
              <a:rPr lang="fa-IR" sz="2400" i="1" dirty="0">
                <a:solidFill>
                  <a:srgbClr val="00FA71"/>
                </a:solidFill>
                <a:effectLst>
                  <a:outerShdw blurRad="38100" dist="38100" dir="2700000" algn="tl">
                    <a:srgbClr val="000000">
                      <a:alpha val="43137"/>
                    </a:srgbClr>
                  </a:outerShdw>
                </a:effectLst>
                <a:latin typeface="Times New Roman" pitchFamily="18" charset="0"/>
              </a:rPr>
              <a:t>                 </a:t>
            </a:r>
            <a:r>
              <a:rPr lang="en-US" sz="2400" i="1" dirty="0">
                <a:effectLst>
                  <a:outerShdw blurRad="38100" dist="38100" dir="2700000" algn="tl">
                    <a:srgbClr val="000000">
                      <a:alpha val="43137"/>
                    </a:srgbClr>
                  </a:outerShdw>
                </a:effectLst>
                <a:latin typeface="Times New Roman" pitchFamily="18" charset="0"/>
                <a:cs typeface="Times New Roman" pitchFamily="18" charset="0"/>
              </a:rPr>
              <a:t>2x</a:t>
            </a:r>
            <a:r>
              <a:rPr lang="en-US" sz="2400" dirty="0"/>
              <a:t/>
            </a:r>
            <a:br>
              <a:rPr lang="en-US" sz="2400" dirty="0"/>
            </a:br>
            <a:r>
              <a:rPr lang="fa-IR" sz="2400" dirty="0">
                <a:solidFill>
                  <a:srgbClr val="F933F0"/>
                </a:solidFill>
              </a:rPr>
              <a:t>* </a:t>
            </a:r>
            <a:r>
              <a:rPr lang="fa-IR" sz="2400" i="1" dirty="0">
                <a:solidFill>
                  <a:srgbClr val="00FA71"/>
                </a:solidFill>
                <a:effectLst>
                  <a:outerShdw blurRad="38100" dist="38100" dir="2700000" algn="tl">
                    <a:srgbClr val="000000">
                      <a:alpha val="43137"/>
                    </a:srgbClr>
                  </a:outerShdw>
                </a:effectLst>
              </a:rPr>
              <a:t>()</a:t>
            </a:r>
            <a:r>
              <a:rPr lang="en-US" sz="2400" i="1" dirty="0">
                <a:solidFill>
                  <a:srgbClr val="00FA71"/>
                </a:solidFill>
                <a:effectLst>
                  <a:outerShdw blurRad="38100" dist="38100" dir="2700000" algn="tl">
                    <a:srgbClr val="000000">
                      <a:alpha val="43137"/>
                    </a:srgbClr>
                  </a:outerShdw>
                </a:effectLst>
                <a:latin typeface="Times New Roman" pitchFamily="18" charset="0"/>
                <a:cs typeface="Times New Roman" pitchFamily="18" charset="0"/>
              </a:rPr>
              <a:t>input</a:t>
            </a:r>
            <a:r>
              <a:rPr lang="fa-IR" sz="2400" i="1" dirty="0">
                <a:solidFill>
                  <a:srgbClr val="00FA71"/>
                </a:solidFill>
                <a:effectLst>
                  <a:outerShdw blurRad="38100" dist="38100" dir="2700000" algn="tl">
                    <a:srgbClr val="000000">
                      <a:alpha val="43137"/>
                    </a:srgbClr>
                  </a:outerShdw>
                </a:effectLst>
                <a:latin typeface="Times New Roman" pitchFamily="18" charset="0"/>
              </a:rPr>
              <a:t>                         </a:t>
            </a:r>
            <a:r>
              <a:rPr lang="en-US" sz="2400" i="1" dirty="0">
                <a:effectLst>
                  <a:outerShdw blurRad="38100" dist="38100" dir="2700000" algn="tl">
                    <a:srgbClr val="000000">
                      <a:alpha val="43137"/>
                    </a:srgbClr>
                  </a:outerShdw>
                </a:effectLst>
                <a:latin typeface="Times New Roman" pitchFamily="18" charset="0"/>
                <a:cs typeface="Times New Roman" pitchFamily="18" charset="0"/>
              </a:rPr>
              <a:t>3X,2X</a:t>
            </a:r>
            <a:r>
              <a:rPr lang="en-US" sz="2400" dirty="0"/>
              <a:t/>
            </a:r>
            <a:br>
              <a:rPr lang="en-US" sz="2400" dirty="0"/>
            </a:br>
            <a:endParaRPr lang="fa-IR" sz="2400" i="1" dirty="0">
              <a:effectLst>
                <a:outerShdw blurRad="38100" dist="38100" dir="2700000" algn="tl">
                  <a:srgbClr val="000000">
                    <a:alpha val="43137"/>
                  </a:srgbClr>
                </a:outerShdw>
              </a:effectLst>
            </a:endParaRPr>
          </a:p>
          <a:p>
            <a:pPr marL="0" indent="0" algn="r" rtl="1">
              <a:buNone/>
            </a:pPr>
            <a:r>
              <a:rPr lang="fa-IR" sz="2400" i="1" dirty="0">
                <a:effectLst>
                  <a:outerShdw blurRad="38100" dist="38100" dir="2700000" algn="tl">
                    <a:srgbClr val="000000">
                      <a:alpha val="43137"/>
                    </a:srgbClr>
                  </a:outerShdw>
                </a:effectLst>
              </a:rPr>
              <a:t/>
            </a:r>
            <a:br>
              <a:rPr lang="fa-IR" sz="2400" i="1" dirty="0">
                <a:effectLst>
                  <a:outerShdw blurRad="38100" dist="38100" dir="2700000" algn="tl">
                    <a:srgbClr val="000000">
                      <a:alpha val="43137"/>
                    </a:srgbClr>
                  </a:outerShdw>
                </a:effectLst>
              </a:rPr>
            </a:br>
            <a:endParaRPr lang="en-US" sz="22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7" name="Rectangle 6"/>
          <p:cNvSpPr/>
          <p:nvPr/>
        </p:nvSpPr>
        <p:spPr>
          <a:xfrm>
            <a:off x="4762907" y="6033254"/>
            <a:ext cx="441146" cy="369332"/>
          </a:xfrm>
          <a:prstGeom prst="rect">
            <a:avLst/>
          </a:prstGeom>
        </p:spPr>
        <p:txBody>
          <a:bodyPr wrap="none">
            <a:spAutoFit/>
          </a:bodyPr>
          <a:lstStyle/>
          <a:p>
            <a:fld id="{81DB892F-581C-4FB4-B294-2A148DA62EF3}" type="slidenum">
              <a:rPr lang="en-US" smtClean="0"/>
              <a:pPr/>
              <a:t>24</a:t>
            </a:fld>
            <a:endParaRPr lang="en-US" dirty="0"/>
          </a:p>
        </p:txBody>
      </p:sp>
    </p:spTree>
    <p:extLst>
      <p:ext uri="{BB962C8B-B14F-4D97-AF65-F5344CB8AC3E}">
        <p14:creationId xmlns:p14="http://schemas.microsoft.com/office/powerpoint/2010/main" xmlns="" val="1497134505"/>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1500"/>
                                        <p:tgtEl>
                                          <p:spTgt spid="4"/>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ircle(in)">
                                      <p:cBhvr>
                                        <p:cTn id="11" dur="1500"/>
                                        <p:tgtEl>
                                          <p:spTgt spid="5">
                                            <p:txEl>
                                              <p:pRg st="0" end="0"/>
                                            </p:txEl>
                                          </p:spTgt>
                                        </p:tgtEl>
                                      </p:cBhvr>
                                    </p:animEffect>
                                  </p:childTnLst>
                                </p:cTn>
                              </p:par>
                            </p:childTnLst>
                          </p:cTn>
                        </p:par>
                        <p:par>
                          <p:cTn id="12" fill="hold">
                            <p:stCondLst>
                              <p:cond delay="3000"/>
                            </p:stCondLst>
                            <p:childTnLst>
                              <p:par>
                                <p:cTn id="13" presetID="6" presetClass="entr" presetSubtype="16"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1500"/>
                                        <p:tgtEl>
                                          <p:spTgt spid="5">
                                            <p:txEl>
                                              <p:pRg st="1" end="1"/>
                                            </p:txEl>
                                          </p:spTgt>
                                        </p:tgtEl>
                                      </p:cBhvr>
                                    </p:animEffect>
                                  </p:childTnLst>
                                </p:cTn>
                              </p:par>
                            </p:childTnLst>
                          </p:cTn>
                        </p:par>
                        <p:par>
                          <p:cTn id="16" fill="hold">
                            <p:stCondLst>
                              <p:cond delay="4500"/>
                            </p:stCondLst>
                            <p:childTnLst>
                              <p:par>
                                <p:cTn id="17" presetID="6" presetClass="entr" presetSubtype="16"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ircle(in)">
                                      <p:cBhvr>
                                        <p:cTn id="19" dur="1500"/>
                                        <p:tgtEl>
                                          <p:spTgt spid="5">
                                            <p:txEl>
                                              <p:pRg st="3" end="3"/>
                                            </p:txEl>
                                          </p:spTgt>
                                        </p:tgtEl>
                                      </p:cBhvr>
                                    </p:animEffect>
                                  </p:childTnLst>
                                </p:cTn>
                              </p:par>
                            </p:childTnLst>
                          </p:cTn>
                        </p:par>
                        <p:par>
                          <p:cTn id="20" fill="hold">
                            <p:stCondLst>
                              <p:cond delay="6000"/>
                            </p:stCondLst>
                            <p:childTnLst>
                              <p:par>
                                <p:cTn id="21" presetID="6" presetClass="entr" presetSubtype="16"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ircle(in)">
                                      <p:cBhvr>
                                        <p:cTn id="23" dur="1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742950" indent="-742950" algn="r" rtl="1">
              <a:buFont typeface="+mj-lt"/>
              <a:buAutoNum type="arabicPeriod" startAt="3"/>
            </a:pP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تابع ()</a:t>
            </a:r>
            <a:r>
              <a:rPr lang="en-US" sz="2400" i="1" dirty="0" smtClean="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cs typeface="Times New Roman" pitchFamily="18" charset="0"/>
              </a:rPr>
              <a:t>print</a:t>
            </a:r>
            <a:r>
              <a:rPr lang="fa-IR" sz="2400" i="1" dirty="0" smtClean="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cs typeface="Times New Roman" pitchFamily="18" charset="0"/>
              </a:rPr>
              <a:t>:</a:t>
            </a: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400" i="1" dirty="0">
                <a:effectLst>
                  <a:outerShdw blurRad="38100" dist="38100" dir="2700000" algn="tl">
                    <a:srgbClr val="000000">
                      <a:alpha val="43137"/>
                    </a:srgbClr>
                  </a:outerShdw>
                </a:effectLst>
              </a:rPr>
              <a:t> در این شاخه از پایتون </a:t>
            </a:r>
            <a:r>
              <a:rPr lang="en-US" sz="2400" i="1" dirty="0">
                <a:solidFill>
                  <a:srgbClr val="FFFF99"/>
                </a:solidFill>
                <a:effectLst>
                  <a:outerShdw blurRad="38100" dist="38100" dir="2700000" algn="tl">
                    <a:srgbClr val="000000">
                      <a:alpha val="43137"/>
                    </a:srgbClr>
                  </a:outerShdw>
                </a:effectLst>
              </a:rPr>
              <a:t>print</a:t>
            </a:r>
            <a:r>
              <a:rPr lang="fa-IR" sz="2400" i="1" dirty="0">
                <a:effectLst>
                  <a:outerShdw blurRad="38100" dist="38100" dir="2700000" algn="tl">
                    <a:srgbClr val="000000">
                      <a:alpha val="43137"/>
                    </a:srgbClr>
                  </a:outerShdw>
                </a:effectLst>
              </a:rPr>
              <a:t> به شکل یک دستور ساده در پایتون پیاده‌سازی شده است.</a:t>
            </a:r>
            <a:r>
              <a:rPr lang="fa-IR" sz="2400" dirty="0"/>
              <a:t> </a:t>
            </a:r>
            <a:br>
              <a:rPr lang="fa-IR" sz="2400" dirty="0"/>
            </a:br>
            <a:r>
              <a:rPr lang="fa-IR" sz="2400" i="1" dirty="0">
                <a:effectLst>
                  <a:outerShdw blurRad="38100" dist="38100" dir="2700000" algn="tl">
                    <a:srgbClr val="000000">
                      <a:alpha val="43137"/>
                    </a:srgbClr>
                  </a:outerShdw>
                </a:effectLst>
              </a:rPr>
              <a:t> این دستور یک یا چند شی را ابتدا به نوع </a:t>
            </a:r>
            <a:r>
              <a:rPr lang="en-US" sz="2400" i="1" dirty="0">
                <a:solidFill>
                  <a:srgbClr val="0070C0"/>
                </a:solidFill>
                <a:effectLst>
                  <a:outerShdw blurRad="38100" dist="38100" dir="2700000" algn="tl">
                    <a:srgbClr val="000000">
                      <a:alpha val="43137"/>
                    </a:srgbClr>
                  </a:outerShdw>
                </a:effectLst>
              </a:rPr>
              <a:t>str</a:t>
            </a:r>
            <a:r>
              <a:rPr lang="fa-IR" sz="2400" i="1" dirty="0">
                <a:effectLst>
                  <a:outerShdw blurRad="38100" dist="38100" dir="2700000" algn="tl">
                    <a:srgbClr val="000000">
                      <a:alpha val="43137"/>
                    </a:srgbClr>
                  </a:outerShdw>
                </a:effectLst>
              </a:rPr>
              <a:t> تبدیل کرده و سپس به خروجی می‌فرستد.</a:t>
            </a:r>
            <a:br>
              <a:rPr lang="fa-IR" sz="2400" i="1" dirty="0">
                <a:effectLst>
                  <a:outerShdw blurRad="38100" dist="38100" dir="2700000" algn="tl">
                    <a:srgbClr val="000000">
                      <a:alpha val="43137"/>
                    </a:srgbClr>
                  </a:outerShdw>
                </a:effectLst>
              </a:rPr>
            </a:br>
            <a:r>
              <a:rPr lang="fa-IR" sz="2400" dirty="0"/>
              <a:t> </a:t>
            </a:r>
            <a:r>
              <a:rPr lang="fa-IR" sz="2400" i="1" dirty="0">
                <a:effectLst>
                  <a:outerShdw blurRad="38100" dist="38100" dir="2700000" algn="tl">
                    <a:srgbClr val="000000">
                      <a:alpha val="43137"/>
                    </a:srgbClr>
                  </a:outerShdw>
                </a:effectLst>
              </a:rPr>
              <a:t>اشیا می‌بایست توسط یک کاما </a:t>
            </a:r>
            <a:r>
              <a:rPr lang="fa-IR" sz="2400" i="1" dirty="0">
                <a:solidFill>
                  <a:srgbClr val="19F319"/>
                </a:solidFill>
                <a:effectLst>
                  <a:outerShdw blurRad="38100" dist="38100" dir="2700000" algn="tl">
                    <a:srgbClr val="000000">
                      <a:alpha val="43137"/>
                    </a:srgbClr>
                  </a:outerShdw>
                </a:effectLst>
              </a:rPr>
              <a:t>,</a:t>
            </a:r>
            <a:r>
              <a:rPr lang="fa-IR" sz="2400" i="1" dirty="0">
                <a:effectLst>
                  <a:outerShdw blurRad="38100" dist="38100" dir="2700000" algn="tl">
                    <a:srgbClr val="000000">
                      <a:alpha val="43137"/>
                    </a:srgbClr>
                  </a:outerShdw>
                </a:effectLst>
              </a:rPr>
              <a:t> از یکدیگر جدا شوند.</a:t>
            </a:r>
            <a:endParaRPr lang="en-US" sz="24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4" name="Rectangle 3"/>
          <p:cNvSpPr/>
          <p:nvPr/>
        </p:nvSpPr>
        <p:spPr>
          <a:xfrm>
            <a:off x="5662067" y="5484614"/>
            <a:ext cx="441146" cy="369332"/>
          </a:xfrm>
          <a:prstGeom prst="rect">
            <a:avLst/>
          </a:prstGeom>
        </p:spPr>
        <p:txBody>
          <a:bodyPr wrap="none">
            <a:spAutoFit/>
          </a:bodyPr>
          <a:lstStyle/>
          <a:p>
            <a:fld id="{81DB892F-581C-4FB4-B294-2A148DA62EF3}" type="slidenum">
              <a:rPr lang="en-US" smtClean="0"/>
              <a:pPr/>
              <a:t>25</a:t>
            </a:fld>
            <a:endParaRPr lang="en-US" dirty="0"/>
          </a:p>
        </p:txBody>
      </p:sp>
    </p:spTree>
    <p:extLst>
      <p:ext uri="{BB962C8B-B14F-4D97-AF65-F5344CB8AC3E}">
        <p14:creationId xmlns:p14="http://schemas.microsoft.com/office/powerpoint/2010/main" xmlns="" val="1796061660"/>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plus(in)">
                                      <p:cBhvr>
                                        <p:cTn id="7" dur="1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ello-World-Program-in-Python-vs-C-Programming.png"/>
          <p:cNvPicPr>
            <a:picLocks noGrp="1" noChangeAspect="1"/>
          </p:cNvPicPr>
          <p:nvPr>
            <p:ph idx="1"/>
          </p:nvPr>
        </p:nvPicPr>
        <p:blipFill>
          <a:blip r:embed="rId2"/>
          <a:stretch>
            <a:fillRect/>
          </a:stretch>
        </p:blipFill>
        <p:spPr>
          <a:xfrm>
            <a:off x="2063578" y="1392196"/>
            <a:ext cx="8382000" cy="4108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6" name="Rectangle 5"/>
          <p:cNvSpPr/>
          <p:nvPr/>
        </p:nvSpPr>
        <p:spPr>
          <a:xfrm>
            <a:off x="5829707" y="5835134"/>
            <a:ext cx="441146" cy="369332"/>
          </a:xfrm>
          <a:prstGeom prst="rect">
            <a:avLst/>
          </a:prstGeom>
        </p:spPr>
        <p:txBody>
          <a:bodyPr wrap="none">
            <a:spAutoFit/>
          </a:bodyPr>
          <a:lstStyle/>
          <a:p>
            <a:fld id="{81DB892F-581C-4FB4-B294-2A148DA62EF3}" type="slidenum">
              <a:rPr lang="en-US" smtClean="0"/>
              <a:pPr/>
              <a:t>26</a:t>
            </a:fld>
            <a:endParaRPr lang="en-US" dirty="0"/>
          </a:p>
        </p:txBody>
      </p:sp>
    </p:spTree>
    <p:extLst>
      <p:ext uri="{BB962C8B-B14F-4D97-AF65-F5344CB8AC3E}">
        <p14:creationId xmlns:p14="http://schemas.microsoft.com/office/powerpoint/2010/main" xmlns="" val="317387355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algn="r" rtl="1">
              <a:buNone/>
            </a:pPr>
            <a:r>
              <a:rPr lang="fa-IR" sz="2200" i="1" dirty="0">
                <a:effectLst>
                  <a:outerShdw blurRad="38100" dist="38100" dir="2700000" algn="tl">
                    <a:srgbClr val="000000">
                      <a:alpha val="43137"/>
                    </a:srgbClr>
                  </a:outerShdw>
                </a:effectLst>
              </a:rPr>
              <a:t>برخلاف زبان‌هایی نظیر </a:t>
            </a:r>
            <a:r>
              <a:rPr lang="en-US" sz="2200" i="1" dirty="0">
                <a:solidFill>
                  <a:srgbClr val="FFC000"/>
                </a:solidFill>
                <a:effectLst>
                  <a:outerShdw blurRad="38100" dist="38100" dir="2700000" algn="tl">
                    <a:srgbClr val="000000">
                      <a:alpha val="43137"/>
                    </a:srgbClr>
                  </a:outerShdw>
                </a:effectLst>
              </a:rPr>
              <a:t>C++/</a:t>
            </a:r>
            <a:r>
              <a:rPr lang="en-US" sz="2200" i="1" dirty="0" smtClean="0">
                <a:solidFill>
                  <a:srgbClr val="FFC000"/>
                </a:solidFill>
                <a:effectLst>
                  <a:outerShdw blurRad="38100" dist="38100" dir="2700000" algn="tl">
                    <a:srgbClr val="000000">
                      <a:alpha val="43137"/>
                    </a:srgbClr>
                  </a:outerShdw>
                </a:effectLst>
              </a:rPr>
              <a:t>C</a:t>
            </a:r>
            <a:r>
              <a:rPr lang="fa-IR" sz="2200" i="1" dirty="0" smtClean="0">
                <a:effectLst>
                  <a:outerShdw blurRad="38100" dist="38100" dir="2700000" algn="tl">
                    <a:srgbClr val="000000">
                      <a:alpha val="43137"/>
                    </a:srgbClr>
                  </a:outerShdw>
                </a:effectLst>
              </a:rPr>
              <a:t> یا </a:t>
            </a:r>
            <a:r>
              <a:rPr lang="fa-IR" sz="2200" i="1" dirty="0">
                <a:effectLst>
                  <a:outerShdw blurRad="38100" dist="38100" dir="2700000" algn="tl">
                    <a:srgbClr val="000000">
                      <a:alpha val="43137"/>
                    </a:srgbClr>
                  </a:outerShdw>
                </a:effectLst>
              </a:rPr>
              <a:t>حتی </a:t>
            </a:r>
            <a:r>
              <a:rPr lang="en-US" sz="2200" i="1" dirty="0">
                <a:solidFill>
                  <a:srgbClr val="FFC000"/>
                </a:solidFill>
                <a:effectLst>
                  <a:outerShdw blurRad="38100" dist="38100" dir="2700000" algn="tl">
                    <a:srgbClr val="000000">
                      <a:alpha val="43137"/>
                    </a:srgbClr>
                  </a:outerShdw>
                </a:effectLst>
              </a:rPr>
              <a:t>Perl</a:t>
            </a:r>
            <a:r>
              <a:rPr lang="fa-IR" sz="2200" i="1" dirty="0">
                <a:effectLst>
                  <a:outerShdw blurRad="38100" dist="38100" dir="2700000" algn="tl">
                    <a:srgbClr val="000000">
                      <a:alpha val="43137"/>
                    </a:srgbClr>
                  </a:outerShdw>
                </a:effectLst>
              </a:rPr>
              <a:t>،که از </a:t>
            </a:r>
            <a:r>
              <a:rPr lang="fa-IR" sz="2200" i="1" dirty="0">
                <a:solidFill>
                  <a:srgbClr val="00B0F0"/>
                </a:solidFill>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 برای تعریف بلوک استفاده می‌کنند، پایتون از ترکیب دونقطه و تورفتگی برای تعریف بلوک‌ها استفاده می‌کند. </a:t>
            </a:r>
          </a:p>
          <a:p>
            <a:pPr algn="r" rtl="1">
              <a:buNone/>
            </a:pPr>
            <a:r>
              <a:rPr lang="fa-IR" sz="2200" i="1" dirty="0">
                <a:effectLst>
                  <a:outerShdw blurRad="38100" dist="38100" dir="2700000" algn="tl">
                    <a:srgbClr val="000000">
                      <a:alpha val="43137"/>
                    </a:srgbClr>
                  </a:outerShdw>
                </a:effectLst>
              </a:rPr>
              <a:t>ما با دونقطه به پایتون می‌گوییم که قصد داریم یک بلوک کد را آغاز کنیم و با تورفتگی ابتدای خطوط دستورات آن بلوک را تعریف می‌کنیم.</a:t>
            </a:r>
          </a:p>
          <a:p>
            <a:pPr algn="r" rtl="1">
              <a:buNone/>
            </a:pPr>
            <a:r>
              <a:rPr lang="fa-IR" sz="2400" i="1" dirty="0">
                <a:solidFill>
                  <a:srgbClr val="FFFAB0"/>
                </a:solidFill>
                <a:effectLst>
                  <a:outerShdw blurRad="38100" dist="38100" dir="2700000" algn="tl">
                    <a:srgbClr val="000000">
                      <a:alpha val="43137"/>
                    </a:srgbClr>
                  </a:outerShdw>
                </a:effectLst>
              </a:rPr>
              <a:t> </a:t>
            </a:r>
            <a:r>
              <a:rPr lang="fa-IR" sz="2400" i="1" dirty="0" smtClean="0">
                <a:solidFill>
                  <a:srgbClr val="FFFAB0"/>
                </a:solidFill>
                <a:effectLst>
                  <a:outerShdw blurRad="38100" dist="38100" dir="2700000" algn="tl">
                    <a:srgbClr val="000000">
                      <a:alpha val="43137"/>
                    </a:srgbClr>
                  </a:outerShdw>
                </a:effectLst>
              </a:rPr>
              <a:t>               </a:t>
            </a:r>
            <a:endParaRPr lang="fa-IR" sz="2400" i="1" dirty="0">
              <a:solidFill>
                <a:srgbClr val="FFFAB0"/>
              </a:solidFill>
              <a:effectLst>
                <a:outerShdw blurRad="38100" dist="38100" dir="2700000" algn="tl">
                  <a:srgbClr val="000000">
                    <a:alpha val="43137"/>
                  </a:srgbClr>
                </a:outerShdw>
              </a:effectLst>
            </a:endParaRPr>
          </a:p>
          <a:p>
            <a:pPr algn="r" rtl="1">
              <a:buNone/>
            </a:pPr>
            <a:r>
              <a:rPr lang="fa-IR" sz="2400" i="1" dirty="0">
                <a:solidFill>
                  <a:srgbClr val="FFFAB0"/>
                </a:solidFill>
                <a:effectLst>
                  <a:outerShdw blurRad="38100" dist="38100" dir="2700000" algn="tl">
                    <a:srgbClr val="000000">
                      <a:alpha val="43137"/>
                    </a:srgbClr>
                  </a:outerShdw>
                </a:effectLst>
              </a:rPr>
              <a:t>                                   </a:t>
            </a:r>
            <a:endParaRPr lang="en-US" sz="22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7" name="Rectangle 1"/>
          <p:cNvSpPr>
            <a:spLocks noChangeArrowheads="1"/>
          </p:cNvSpPr>
          <p:nvPr/>
        </p:nvSpPr>
        <p:spPr bwMode="auto">
          <a:xfrm>
            <a:off x="2075936" y="3902461"/>
            <a:ext cx="2903837" cy="2215991"/>
          </a:xfrm>
          <a:prstGeom prst="rect">
            <a:avLst/>
          </a:prstGeom>
          <a:solidFill>
            <a:schemeClr val="tx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 C</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if (</a:t>
            </a:r>
            <a:r>
              <a:rPr kumimoji="0" lang="en-US" sz="2400" b="0" i="0" u="none" strike="noStrike" cap="none" normalizeH="0" baseline="0" dirty="0">
                <a:ln>
                  <a:noFill/>
                </a:ln>
                <a:solidFill>
                  <a:schemeClr val="accent6">
                    <a:lumMod val="50000"/>
                  </a:schemeClr>
                </a:solidFill>
                <a:effectLst/>
                <a:latin typeface="Arial" pitchFamily="34" charset="0"/>
              </a:rPr>
              <a:t>x</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&gt;</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y</a:t>
            </a:r>
            <a:r>
              <a:rPr kumimoji="0" lang="en-US" sz="2400" b="0" i="0" u="none" strike="noStrike" cap="none" normalizeH="0" baseline="0" dirty="0">
                <a:ln>
                  <a:noFill/>
                </a:ln>
                <a:solidFill>
                  <a:schemeClr val="accent6">
                    <a:lumMod val="50000"/>
                  </a:schemeClr>
                </a:solidFill>
                <a:effectLst/>
                <a:latin typeface="Menlo"/>
                <a:cs typeface="Arial" pitchFamily="34" charset="0"/>
              </a:rPr>
              <a:t>)</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 { </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sz="2400" b="0" i="0" u="none" strike="noStrike" cap="none" normalizeH="0" baseline="0" dirty="0">
                <a:ln>
                  <a:noFill/>
                </a:ln>
                <a:solidFill>
                  <a:schemeClr val="accent6">
                    <a:lumMod val="50000"/>
                  </a:schemeClr>
                </a:solidFill>
                <a:effectLst/>
                <a:latin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x</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a:t>
            </a:r>
            <a:r>
              <a:rPr kumimoji="0" lang="en-US" sz="2400" b="0" i="0" u="none" strike="noStrike" cap="none" normalizeH="0" baseline="0" dirty="0">
                <a:ln>
                  <a:noFill/>
                </a:ln>
                <a:solidFill>
                  <a:schemeClr val="accent6">
                    <a:lumMod val="50000"/>
                  </a:schemeClr>
                </a:solidFill>
                <a:effectLst/>
                <a:latin typeface="Menlo"/>
                <a:cs typeface="Arial" pitchFamily="34" charset="0"/>
              </a:rPr>
              <a:t> 1; </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sz="2400" b="0" i="0" u="none" strike="noStrike" cap="none" normalizeH="0" baseline="0" dirty="0">
                <a:ln>
                  <a:noFill/>
                </a:ln>
                <a:solidFill>
                  <a:schemeClr val="accent6">
                    <a:lumMod val="50000"/>
                  </a:schemeClr>
                </a:solidFill>
                <a:effectLst/>
                <a:latin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y</a:t>
            </a: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rPr>
              <a:t>=</a:t>
            </a:r>
            <a:r>
              <a:rPr kumimoji="0" lang="en-US" sz="2400" b="0" i="0" u="none" strike="noStrike" cap="none" normalizeH="0" baseline="0" dirty="0">
                <a:ln>
                  <a:noFill/>
                </a:ln>
                <a:solidFill>
                  <a:schemeClr val="accent6">
                    <a:lumMod val="50000"/>
                  </a:schemeClr>
                </a:solidFill>
                <a:effectLst/>
                <a:latin typeface="Menlo"/>
                <a:cs typeface="Arial" pitchFamily="34" charset="0"/>
              </a:rPr>
              <a:t> 2;</a:t>
            </a:r>
            <a:endParaRPr kumimoji="0" lang="fa-IR" sz="2400" b="0" i="0" u="none" strike="noStrike" cap="none" normalizeH="0" baseline="0" dirty="0">
              <a:ln>
                <a:noFill/>
              </a:ln>
              <a:solidFill>
                <a:schemeClr val="accent6">
                  <a:lumMod val="50000"/>
                </a:schemeClr>
              </a:solidFill>
              <a:effectLst/>
              <a:latin typeface="Menl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50000"/>
                  </a:schemeClr>
                </a:solidFill>
                <a:effectLst/>
                <a:latin typeface="Menlo"/>
                <a:cs typeface="Arial" pitchFamily="34" charset="0"/>
              </a:rPr>
              <a:t> }</a:t>
            </a:r>
            <a:r>
              <a:rPr kumimoji="0" lang="en-US" sz="2400" b="0" i="0" u="none" strike="noStrike" cap="none" normalizeH="0" baseline="0" dirty="0">
                <a:ln>
                  <a:noFill/>
                </a:ln>
                <a:solidFill>
                  <a:schemeClr val="accent6">
                    <a:lumMod val="50000"/>
                  </a:schemeClr>
                </a:solidFill>
                <a:effectLst/>
                <a:latin typeface="Arial" pitchFamily="34" charset="0"/>
                <a:cs typeface="Arial" pitchFamily="34" charset="0"/>
              </a:rPr>
              <a:t> </a:t>
            </a:r>
          </a:p>
        </p:txBody>
      </p:sp>
      <p:graphicFrame>
        <p:nvGraphicFramePr>
          <p:cNvPr id="8" name="Table 7"/>
          <p:cNvGraphicFramePr>
            <a:graphicFrameLocks noGrp="1"/>
          </p:cNvGraphicFramePr>
          <p:nvPr>
            <p:extLst>
              <p:ext uri="{D42A27DB-BD31-4B8C-83A1-F6EECF244321}">
                <p14:modId xmlns:p14="http://schemas.microsoft.com/office/powerpoint/2010/main" xmlns="" val="3933027297"/>
              </p:ext>
            </p:extLst>
          </p:nvPr>
        </p:nvGraphicFramePr>
        <p:xfrm>
          <a:off x="6134437" y="3941933"/>
          <a:ext cx="2789611" cy="2215991"/>
        </p:xfrm>
        <a:graphic>
          <a:graphicData uri="http://schemas.openxmlformats.org/drawingml/2006/table">
            <a:tbl>
              <a:tblPr/>
              <a:tblGrid>
                <a:gridCol w="209958">
                  <a:extLst>
                    <a:ext uri="{9D8B030D-6E8A-4147-A177-3AD203B41FA5}">
                      <a16:colId xmlns:a16="http://schemas.microsoft.com/office/drawing/2014/main" xmlns="" val="20000"/>
                    </a:ext>
                  </a:extLst>
                </a:gridCol>
                <a:gridCol w="2579653">
                  <a:extLst>
                    <a:ext uri="{9D8B030D-6E8A-4147-A177-3AD203B41FA5}">
                      <a16:colId xmlns:a16="http://schemas.microsoft.com/office/drawing/2014/main" xmlns="" val="20001"/>
                    </a:ext>
                  </a:extLst>
                </a:gridCol>
              </a:tblGrid>
              <a:tr h="2215991">
                <a:tc>
                  <a:txBody>
                    <a:bodyPr/>
                    <a:lstStyle/>
                    <a:p>
                      <a:pPr fontAlgn="t"/>
                      <a:endParaRPr lang="en-US" sz="2000" dirty="0">
                        <a:solidFill>
                          <a:schemeClr val="bg1"/>
                        </a:solidFill>
                      </a:endParaRPr>
                    </a:p>
                  </a:txBody>
                  <a:tcPr marL="76412" marR="76412" marT="38206" marB="38206">
                    <a:lnL>
                      <a:noFill/>
                    </a:lnL>
                    <a:lnR>
                      <a:noFill/>
                    </a:lnR>
                    <a:lnT>
                      <a:noFill/>
                    </a:lnT>
                    <a:lnB>
                      <a:noFill/>
                    </a:lnB>
                    <a:solidFill>
                      <a:srgbClr val="FFFFFF"/>
                    </a:solidFill>
                  </a:tcPr>
                </a:tc>
                <a:tc>
                  <a:txBody>
                    <a:bodyPr/>
                    <a:lstStyle/>
                    <a:p>
                      <a:pPr rtl="0" fontAlgn="t"/>
                      <a:r>
                        <a:rPr lang="en-US" sz="2400" dirty="0">
                          <a:solidFill>
                            <a:schemeClr val="bg1"/>
                          </a:solidFill>
                        </a:rPr>
                        <a:t># Python</a:t>
                      </a:r>
                      <a:endParaRPr lang="fa-IR" sz="2400" dirty="0">
                        <a:solidFill>
                          <a:schemeClr val="bg1"/>
                        </a:solidFill>
                      </a:endParaRPr>
                    </a:p>
                    <a:p>
                      <a:pPr rtl="0" fontAlgn="t"/>
                      <a:r>
                        <a:rPr lang="en-US" sz="2400" dirty="0">
                          <a:solidFill>
                            <a:schemeClr val="bg1"/>
                          </a:solidFill>
                        </a:rPr>
                        <a:t> if x &gt; y: </a:t>
                      </a:r>
                      <a:endParaRPr lang="fa-IR" sz="2400" dirty="0">
                        <a:solidFill>
                          <a:schemeClr val="bg1"/>
                        </a:solidFill>
                      </a:endParaRPr>
                    </a:p>
                    <a:p>
                      <a:pPr rtl="0" fontAlgn="t"/>
                      <a:r>
                        <a:rPr lang="fa-IR" sz="2400" dirty="0">
                          <a:solidFill>
                            <a:schemeClr val="bg1"/>
                          </a:solidFill>
                        </a:rPr>
                        <a:t>     </a:t>
                      </a:r>
                      <a:r>
                        <a:rPr lang="en-US" sz="2400" dirty="0">
                          <a:solidFill>
                            <a:schemeClr val="bg1"/>
                          </a:solidFill>
                        </a:rPr>
                        <a:t>x = 1</a:t>
                      </a:r>
                      <a:endParaRPr lang="fa-IR" sz="2400" dirty="0">
                        <a:solidFill>
                          <a:schemeClr val="bg1"/>
                        </a:solidFill>
                      </a:endParaRPr>
                    </a:p>
                    <a:p>
                      <a:pPr rtl="0" fontAlgn="t"/>
                      <a:r>
                        <a:rPr lang="en-US" sz="2400" dirty="0">
                          <a:solidFill>
                            <a:schemeClr val="bg1"/>
                          </a:solidFill>
                        </a:rPr>
                        <a:t> </a:t>
                      </a:r>
                      <a:r>
                        <a:rPr lang="fa-IR" sz="2400" dirty="0">
                          <a:solidFill>
                            <a:schemeClr val="bg1"/>
                          </a:solidFill>
                        </a:rPr>
                        <a:t>    </a:t>
                      </a:r>
                      <a:r>
                        <a:rPr lang="en-US" sz="2400" dirty="0">
                          <a:solidFill>
                            <a:schemeClr val="bg1"/>
                          </a:solidFill>
                        </a:rPr>
                        <a:t>y = 2</a:t>
                      </a:r>
                    </a:p>
                  </a:txBody>
                  <a:tcPr marL="76412" marR="76412" marT="38206" marB="38206">
                    <a:lnL>
                      <a:noFill/>
                    </a:lnL>
                    <a:lnR>
                      <a:noFill/>
                    </a:lnR>
                    <a:lnT>
                      <a:noFill/>
                    </a:lnT>
                    <a:lnB>
                      <a:noFill/>
                    </a:lnB>
                    <a:solidFill>
                      <a:srgbClr val="FFFFFF"/>
                    </a:solidFill>
                  </a:tcPr>
                </a:tc>
                <a:extLst>
                  <a:ext uri="{0D108BD9-81ED-4DB2-BD59-A6C34878D82A}">
                    <a16:rowId xmlns:a16="http://schemas.microsoft.com/office/drawing/2014/main" xmlns="" val="10000"/>
                  </a:ext>
                </a:extLst>
              </a:tr>
            </a:tbl>
          </a:graphicData>
        </a:graphic>
      </p:graphicFrame>
      <p:sp>
        <p:nvSpPr>
          <p:cNvPr id="9" name="Title 1"/>
          <p:cNvSpPr txBox="1">
            <a:spLocks/>
          </p:cNvSpPr>
          <p:nvPr/>
        </p:nvSpPr>
        <p:spPr>
          <a:xfrm>
            <a:off x="5449330" y="348215"/>
            <a:ext cx="4287996"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3200" dirty="0">
                <a:solidFill>
                  <a:schemeClr val="accent1">
                    <a:lumMod val="40000"/>
                    <a:lumOff val="60000"/>
                  </a:schemeClr>
                </a:solidFill>
              </a:rPr>
              <a:t>10. تعریف بلوک در پایتون :</a:t>
            </a:r>
            <a:endParaRPr lang="en-US" sz="3200" dirty="0">
              <a:solidFill>
                <a:schemeClr val="accent1">
                  <a:lumMod val="40000"/>
                  <a:lumOff val="60000"/>
                </a:schemeClr>
              </a:solidFill>
            </a:endParaRPr>
          </a:p>
        </p:txBody>
      </p:sp>
      <p:sp>
        <p:nvSpPr>
          <p:cNvPr id="10" name="Rectangle 9"/>
          <p:cNvSpPr/>
          <p:nvPr/>
        </p:nvSpPr>
        <p:spPr>
          <a:xfrm>
            <a:off x="5296307" y="6109454"/>
            <a:ext cx="441146" cy="369332"/>
          </a:xfrm>
          <a:prstGeom prst="rect">
            <a:avLst/>
          </a:prstGeom>
        </p:spPr>
        <p:txBody>
          <a:bodyPr wrap="none">
            <a:spAutoFit/>
          </a:bodyPr>
          <a:lstStyle/>
          <a:p>
            <a:fld id="{81DB892F-581C-4FB4-B294-2A148DA62EF3}" type="slidenum">
              <a:rPr lang="en-US" smtClean="0"/>
              <a:pPr/>
              <a:t>27</a:t>
            </a:fld>
            <a:endParaRPr lang="en-US" dirty="0"/>
          </a:p>
        </p:txBody>
      </p:sp>
    </p:spTree>
    <p:extLst>
      <p:ext uri="{BB962C8B-B14F-4D97-AF65-F5344CB8AC3E}">
        <p14:creationId xmlns:p14="http://schemas.microsoft.com/office/powerpoint/2010/main" xmlns="" val="104963240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plus(in)">
                                      <p:cBhvr>
                                        <p:cTn id="7" dur="1500"/>
                                        <p:tgtEl>
                                          <p:spTgt spid="9">
                                            <p:txEl>
                                              <p:pRg st="0" end="0"/>
                                            </p:txEl>
                                          </p:spTgt>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ircle(in)">
                                      <p:cBhvr>
                                        <p:cTn id="11" dur="1500"/>
                                        <p:tgtEl>
                                          <p:spTgt spid="5">
                                            <p:txEl>
                                              <p:pRg st="0" end="0"/>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circle(in)">
                                      <p:cBhvr>
                                        <p:cTn id="14" dur="1500"/>
                                        <p:tgtEl>
                                          <p:spTgt spid="5">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par>
                          <p:cTn id="18" fill="hold">
                            <p:stCondLst>
                              <p:cond delay="3500"/>
                            </p:stCondLst>
                            <p:childTnLst>
                              <p:par>
                                <p:cTn id="19" presetID="6"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par>
                          <p:cTn id="22" fill="hold">
                            <p:stCondLst>
                              <p:cond delay="5500"/>
                            </p:stCondLst>
                            <p:childTnLst>
                              <p:par>
                                <p:cTn id="23" presetID="6"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lgn="r" rtl="1">
              <a:buNone/>
            </a:pPr>
            <a:r>
              <a:rPr lang="fa-IR" sz="3200" i="1" dirty="0">
                <a:ln w="0"/>
                <a:effectLst>
                  <a:reflection blurRad="6350" stA="53000" endA="300" endPos="35500" dir="5400000" sy="-90000" algn="bl" rotWithShape="0"/>
                </a:effectLst>
                <a:latin typeface="Times New Roman" pitchFamily="18" charset="0"/>
              </a:rPr>
              <a:t/>
            </a:r>
            <a:br>
              <a:rPr lang="fa-IR" sz="3200" i="1" dirty="0">
                <a:ln w="0"/>
                <a:effectLst>
                  <a:reflection blurRad="6350" stA="53000" endA="300" endPos="35500" dir="5400000" sy="-90000" algn="bl" rotWithShape="0"/>
                </a:effectLst>
                <a:latin typeface="Times New Roman" pitchFamily="18" charset="0"/>
              </a:rPr>
            </a:br>
            <a:r>
              <a:rPr lang="fa-IR" sz="3200" dirty="0">
                <a:ln w="0"/>
                <a:effectLst>
                  <a:reflection blurRad="6350" stA="53000" endA="300" endPos="35500" dir="5400000" sy="-90000" algn="bl" rotWithShape="0"/>
                </a:effectLst>
              </a:rPr>
              <a:t> </a:t>
            </a:r>
            <a:r>
              <a:rPr lang="fa-IR" sz="2400" i="1" dirty="0">
                <a:ln w="0"/>
                <a:effectLst>
                  <a:reflection blurRad="6350" stA="53000" endA="300" endPos="35500" dir="5400000" sy="-90000" algn="bl" rotWithShape="0"/>
                </a:effectLst>
              </a:rPr>
              <a:t>در تعریف زبان پایتون دو نوع ماژول وجود دارد:</a:t>
            </a:r>
          </a:p>
          <a:p>
            <a:pPr marL="0" indent="0" algn="r" rtl="1">
              <a:buNone/>
            </a:pPr>
            <a:r>
              <a:rPr lang="fa-IR" sz="2400" i="1" dirty="0">
                <a:ln w="0"/>
                <a:solidFill>
                  <a:schemeClr val="accent1">
                    <a:lumMod val="20000"/>
                    <a:lumOff val="80000"/>
                  </a:schemeClr>
                </a:solidFill>
                <a:effectLst>
                  <a:outerShdw blurRad="38100" dist="19050" dir="2700000" algn="tl" rotWithShape="0">
                    <a:schemeClr val="dk1">
                      <a:alpha val="40000"/>
                    </a:schemeClr>
                  </a:outerShdw>
                </a:effectLst>
              </a:rPr>
              <a:t/>
            </a:r>
            <a:br>
              <a:rPr lang="fa-IR" sz="2400" i="1" dirty="0">
                <a:ln w="0"/>
                <a:solidFill>
                  <a:schemeClr val="accent1">
                    <a:lumMod val="20000"/>
                    <a:lumOff val="80000"/>
                  </a:schemeClr>
                </a:solidFill>
                <a:effectLst>
                  <a:outerShdw blurRad="38100" dist="19050" dir="2700000" algn="tl" rotWithShape="0">
                    <a:schemeClr val="dk1">
                      <a:alpha val="40000"/>
                    </a:schemeClr>
                  </a:outerShdw>
                </a:effectLst>
              </a:rPr>
            </a:br>
            <a:r>
              <a:rPr lang="fa-IR" sz="2400" i="1" dirty="0">
                <a:ln w="0"/>
                <a:solidFill>
                  <a:srgbClr val="FFFF99"/>
                </a:solidFill>
                <a:effectLst>
                  <a:outerShdw blurRad="38100" dist="19050" dir="2700000" algn="tl" rotWithShape="0">
                    <a:schemeClr val="dk1">
                      <a:alpha val="40000"/>
                    </a:schemeClr>
                  </a:outerShdw>
                </a:effectLst>
              </a:rPr>
              <a:t>*</a:t>
            </a:r>
            <a:r>
              <a:rPr lang="en-US" sz="2400" dirty="0">
                <a:ln w="0"/>
                <a:solidFill>
                  <a:schemeClr val="accent1">
                    <a:lumMod val="20000"/>
                    <a:lumOff val="80000"/>
                  </a:schemeClr>
                </a:solidFill>
                <a:effectLst>
                  <a:outerShdw blurRad="38100" dist="19050" dir="2700000" algn="tl" rotWithShape="0">
                    <a:schemeClr val="dk1">
                      <a:alpha val="40000"/>
                    </a:schemeClr>
                  </a:outerShdw>
                </a:effectLst>
              </a:rPr>
              <a:t> </a:t>
            </a:r>
            <a:r>
              <a:rPr lang="en-US" sz="2400" i="1" dirty="0">
                <a:ln w="0"/>
                <a:solidFill>
                  <a:srgbClr val="FFFF99"/>
                </a:solidFill>
                <a:effectLst>
                  <a:outerShdw blurRad="38100" dist="19050" dir="2700000" algn="tl" rotWithShape="0">
                    <a:schemeClr val="dk1">
                      <a:alpha val="40000"/>
                    </a:schemeClr>
                  </a:outerShdw>
                </a:effectLst>
              </a:rPr>
              <a:t>Pure Module </a:t>
            </a:r>
            <a:endParaRPr lang="fa-IR" sz="2400" i="1" dirty="0">
              <a:ln w="0"/>
              <a:solidFill>
                <a:srgbClr val="FFFF99"/>
              </a:solidFill>
              <a:effectLst>
                <a:outerShdw blurRad="38100" dist="19050" dir="2700000" algn="tl" rotWithShape="0">
                  <a:schemeClr val="dk1">
                    <a:alpha val="40000"/>
                  </a:schemeClr>
                </a:outerShdw>
              </a:effectLst>
            </a:endParaRPr>
          </a:p>
          <a:p>
            <a:pPr marL="0" indent="0" algn="r" rtl="1">
              <a:buNone/>
            </a:pPr>
            <a:r>
              <a:rPr lang="fa-IR" sz="2400" dirty="0">
                <a:ln w="0"/>
                <a:solidFill>
                  <a:schemeClr val="accent1">
                    <a:lumMod val="20000"/>
                    <a:lumOff val="80000"/>
                  </a:schemeClr>
                </a:solidFill>
                <a:effectLst>
                  <a:outerShdw blurRad="38100" dist="19050" dir="2700000" algn="tl" rotWithShape="0">
                    <a:schemeClr val="dk1">
                      <a:alpha val="40000"/>
                    </a:schemeClr>
                  </a:outerShdw>
                </a:effectLst>
              </a:rPr>
              <a:t/>
            </a:r>
            <a:br>
              <a:rPr lang="fa-IR" sz="2400" dirty="0">
                <a:ln w="0"/>
                <a:solidFill>
                  <a:schemeClr val="accent1">
                    <a:lumMod val="20000"/>
                    <a:lumOff val="80000"/>
                  </a:schemeClr>
                </a:solidFill>
                <a:effectLst>
                  <a:outerShdw blurRad="38100" dist="19050" dir="2700000" algn="tl" rotWithShape="0">
                    <a:schemeClr val="dk1">
                      <a:alpha val="40000"/>
                    </a:schemeClr>
                  </a:outerShdw>
                </a:effectLst>
              </a:rPr>
            </a:br>
            <a:r>
              <a:rPr lang="fa-IR" sz="2400" dirty="0">
                <a:ln w="0"/>
                <a:solidFill>
                  <a:srgbClr val="FFFF99"/>
                </a:solidFill>
                <a:effectLst>
                  <a:outerShdw blurRad="38100" dist="19050" dir="2700000" algn="tl" rotWithShape="0">
                    <a:schemeClr val="dk1">
                      <a:alpha val="40000"/>
                    </a:schemeClr>
                  </a:outerShdw>
                </a:effectLst>
              </a:rPr>
              <a:t>* </a:t>
            </a:r>
            <a:r>
              <a:rPr lang="en-US" sz="2400" dirty="0">
                <a:ln w="0"/>
                <a:solidFill>
                  <a:srgbClr val="FFFF99"/>
                </a:solidFill>
                <a:effectLst>
                  <a:outerShdw blurRad="38100" dist="19050" dir="2700000" algn="tl" rotWithShape="0">
                    <a:schemeClr val="dk1">
                      <a:alpha val="40000"/>
                    </a:schemeClr>
                  </a:outerShdw>
                </a:effectLst>
              </a:rPr>
              <a:t>Extension Module</a:t>
            </a: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i="1" dirty="0">
                <a:ln w="0"/>
                <a:effectLst>
                  <a:reflection blurRad="6350" stA="53000" endA="300" endPos="35500" dir="5400000" sy="-90000" algn="bl" rotWithShape="0"/>
                </a:effectLst>
              </a:rPr>
              <a:t/>
            </a:r>
            <a:br>
              <a:rPr lang="fa-IR" sz="2400" i="1"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r>
            <a:br>
              <a:rPr lang="fa-IR" sz="2400" dirty="0">
                <a:ln w="0"/>
                <a:effectLst>
                  <a:reflection blurRad="6350" stA="53000" endA="300" endPos="35500" dir="5400000" sy="-90000" algn="bl" rotWithShape="0"/>
                </a:effectLst>
              </a:rPr>
            </a:br>
            <a:r>
              <a:rPr lang="fa-IR" sz="2400" dirty="0">
                <a:ln w="0"/>
                <a:effectLst>
                  <a:reflection blurRad="6350" stA="53000" endA="300" endPos="35500" dir="5400000" sy="-90000" algn="bl" rotWithShape="0"/>
                </a:effectLst>
              </a:rPr>
              <a:t>                               </a:t>
            </a:r>
            <a:endParaRPr lang="en-US" sz="2200" i="1" dirty="0">
              <a:ln w="0"/>
              <a:effectLst>
                <a:reflection blurRad="6350" stA="53000" endA="300" endPos="35500" dir="5400000" sy="-90000" algn="bl" rotWithShape="0"/>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8" name="Title 1"/>
          <p:cNvSpPr txBox="1">
            <a:spLocks/>
          </p:cNvSpPr>
          <p:nvPr/>
        </p:nvSpPr>
        <p:spPr>
          <a:xfrm>
            <a:off x="5449330" y="348215"/>
            <a:ext cx="4287996"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200" dirty="0">
                <a:solidFill>
                  <a:schemeClr val="accent1">
                    <a:lumMod val="40000"/>
                    <a:lumOff val="60000"/>
                  </a:schemeClr>
                </a:solidFill>
              </a:rPr>
              <a:t>2</a:t>
            </a:r>
            <a:r>
              <a:rPr lang="fa-IR" sz="3200" dirty="0">
                <a:solidFill>
                  <a:schemeClr val="accent1">
                    <a:lumMod val="40000"/>
                    <a:lumOff val="60000"/>
                  </a:schemeClr>
                </a:solidFill>
              </a:rPr>
              <a:t>1.</a:t>
            </a:r>
            <a:r>
              <a:rPr lang="en-US" sz="3200" dirty="0">
                <a:solidFill>
                  <a:schemeClr val="accent1">
                    <a:lumMod val="40000"/>
                    <a:lumOff val="60000"/>
                  </a:schemeClr>
                </a:solidFill>
              </a:rPr>
              <a:t> </a:t>
            </a:r>
            <a:r>
              <a:rPr lang="fa-IR" sz="3200" dirty="0">
                <a:solidFill>
                  <a:schemeClr val="accent1">
                    <a:lumMod val="40000"/>
                    <a:lumOff val="60000"/>
                  </a:schemeClr>
                </a:solidFill>
              </a:rPr>
              <a:t>ساختار </a:t>
            </a:r>
            <a:r>
              <a:rPr lang="fa-IR" sz="3200" dirty="0" smtClean="0">
                <a:solidFill>
                  <a:schemeClr val="accent1">
                    <a:lumMod val="40000"/>
                    <a:lumOff val="60000"/>
                  </a:schemeClr>
                </a:solidFill>
              </a:rPr>
              <a:t>برنامه</a:t>
            </a:r>
            <a:r>
              <a:rPr lang="en-US" sz="3200" dirty="0" smtClean="0">
                <a:solidFill>
                  <a:schemeClr val="accent1">
                    <a:lumMod val="40000"/>
                    <a:lumOff val="60000"/>
                  </a:schemeClr>
                </a:solidFill>
              </a:rPr>
              <a:t>:</a:t>
            </a:r>
            <a:endParaRPr lang="en-US" sz="3200" dirty="0">
              <a:solidFill>
                <a:schemeClr val="accent1">
                  <a:lumMod val="40000"/>
                  <a:lumOff val="60000"/>
                </a:schemeClr>
              </a:solidFill>
            </a:endParaRPr>
          </a:p>
        </p:txBody>
      </p:sp>
      <p:sp>
        <p:nvSpPr>
          <p:cNvPr id="7" name="Rectangle 6"/>
          <p:cNvSpPr/>
          <p:nvPr/>
        </p:nvSpPr>
        <p:spPr>
          <a:xfrm>
            <a:off x="5448707" y="5835134"/>
            <a:ext cx="441146" cy="369332"/>
          </a:xfrm>
          <a:prstGeom prst="rect">
            <a:avLst/>
          </a:prstGeom>
        </p:spPr>
        <p:txBody>
          <a:bodyPr wrap="none">
            <a:spAutoFit/>
          </a:bodyPr>
          <a:lstStyle/>
          <a:p>
            <a:fld id="{81DB892F-581C-4FB4-B294-2A148DA62EF3}" type="slidenum">
              <a:rPr lang="en-US" smtClean="0"/>
              <a:pPr/>
              <a:t>28</a:t>
            </a:fld>
            <a:endParaRPr lang="en-US" dirty="0"/>
          </a:p>
        </p:txBody>
      </p:sp>
    </p:spTree>
    <p:extLst>
      <p:ext uri="{BB962C8B-B14F-4D97-AF65-F5344CB8AC3E}">
        <p14:creationId xmlns:p14="http://schemas.microsoft.com/office/powerpoint/2010/main" xmlns="" val="158755272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plus(in)">
                                      <p:cBhvr>
                                        <p:cTn id="7" dur="1500"/>
                                        <p:tgtEl>
                                          <p:spTgt spid="8">
                                            <p:txEl>
                                              <p:pRg st="0" end="0"/>
                                            </p:txEl>
                                          </p:spTgt>
                                        </p:tgtEl>
                                      </p:cBhvr>
                                    </p:animEffect>
                                  </p:childTnLst>
                                </p:cTn>
                              </p:par>
                            </p:childTnLst>
                          </p:cTn>
                        </p:par>
                        <p:par>
                          <p:cTn id="8" fill="hold">
                            <p:stCondLst>
                              <p:cond delay="1500"/>
                            </p:stCondLst>
                            <p:childTnLst>
                              <p:par>
                                <p:cTn id="9" presetID="6"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circle(in)">
                                      <p:cBhvr>
                                        <p:cTn id="11" dur="2000"/>
                                        <p:tgtEl>
                                          <p:spTgt spid="5">
                                            <p:txEl>
                                              <p:pRg st="0" end="0"/>
                                            </p:txEl>
                                          </p:spTgt>
                                        </p:tgtEl>
                                      </p:cBhvr>
                                    </p:animEffect>
                                  </p:childTnLst>
                                </p:cTn>
                              </p:par>
                            </p:childTnLst>
                          </p:cTn>
                        </p:par>
                        <p:par>
                          <p:cTn id="12" fill="hold">
                            <p:stCondLst>
                              <p:cond delay="3500"/>
                            </p:stCondLst>
                            <p:childTnLst>
                              <p:par>
                                <p:cTn id="13" presetID="6" presetClass="entr" presetSubtype="16"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2000"/>
                                        <p:tgtEl>
                                          <p:spTgt spid="5">
                                            <p:txEl>
                                              <p:pRg st="1" end="1"/>
                                            </p:txEl>
                                          </p:spTgt>
                                        </p:tgtEl>
                                      </p:cBhvr>
                                    </p:animEffect>
                                  </p:childTnLst>
                                </p:cTn>
                              </p:par>
                            </p:childTnLst>
                          </p:cTn>
                        </p:par>
                        <p:par>
                          <p:cTn id="16" fill="hold">
                            <p:stCondLst>
                              <p:cond delay="5500"/>
                            </p:stCondLst>
                            <p:childTnLst>
                              <p:par>
                                <p:cTn id="17" presetID="6" presetClass="entr" presetSubtype="16"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circle(in)">
                                      <p:cBhvr>
                                        <p:cTn id="19"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502039" y="1804722"/>
            <a:ext cx="8946541" cy="4195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AutoNum type="arabicParenR"/>
            </a:pP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ایجاد سورس کد</a:t>
            </a:r>
          </a:p>
          <a:p>
            <a:pPr marL="457200" indent="-457200" algn="r" rtl="1">
              <a:buAutoNum type="arabicParenR"/>
            </a:pPr>
            <a:r>
              <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اجرای سورس کد</a:t>
            </a:r>
          </a:p>
          <a:p>
            <a:pPr marL="457200" indent="-457200" algn="r" rtl="1">
              <a:buAutoNum type="arabicParenR"/>
            </a:pPr>
            <a:endParaRPr lang="fa-IR" sz="24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endParaRPr>
          </a:p>
          <a:p>
            <a:pPr marL="0" indent="0" algn="r" rtl="1">
              <a:buFont typeface="Wingdings" pitchFamily="2" charset="2"/>
              <a:buChar char="Ø"/>
            </a:pPr>
            <a:r>
              <a:rPr lang="fa-IR" sz="2800" i="1" dirty="0">
                <a:ln w="0"/>
                <a:effectLst>
                  <a:outerShdw blurRad="38100" dist="19050" dir="2700000" algn="tl" rotWithShape="0">
                    <a:schemeClr val="dk1">
                      <a:alpha val="40000"/>
                    </a:schemeClr>
                  </a:outerShdw>
                </a:effectLst>
                <a:latin typeface="Times New Roman" pitchFamily="18" charset="0"/>
              </a:rPr>
              <a:t>پشت صحنه اجرا</a:t>
            </a:r>
            <a: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t/>
            </a:r>
            <a:br>
              <a:rPr lang="fa-IR" sz="2800" i="1" dirty="0">
                <a:effectLst>
                  <a:outerShdw blurRad="38100" dist="38100" dir="2700000" algn="tl">
                    <a:srgbClr val="000000">
                      <a:alpha val="43137"/>
                    </a:srgbClr>
                  </a:outerShdw>
                  <a:reflection blurRad="12700" stA="34000" endA="740" endPos="53000" dir="5400000" sy="-100000" algn="bl" rotWithShape="0"/>
                </a:effectLst>
                <a:latin typeface="Times New Roman" pitchFamily="18" charset="0"/>
              </a:rPr>
            </a:br>
            <a:r>
              <a:rPr lang="fa-IR" sz="2400" i="1" dirty="0"/>
              <a:t>زمانی که اقدام به اجرای یک اسکریپت می‌کنیم؛ ابتدا، اسکریپت و تمام ماژول‌های وارد شده در آن به بایت‌کد کامپایل و سپس بایت‌کد‌های حاصل جهت تفسیر به زبان ماشین و اجرا، به ماشین مجازی فرستاده می‌شوند. آنچه ما از آن به عنوان مفسر پایتون(پیاده‌سازی</a:t>
            </a:r>
            <a:r>
              <a:rPr lang="en-US" sz="2400" i="1" dirty="0"/>
              <a:t>(</a:t>
            </a:r>
            <a:r>
              <a:rPr lang="en-US" sz="2400" i="1" dirty="0">
                <a:solidFill>
                  <a:srgbClr val="FB055D"/>
                </a:solidFill>
              </a:rPr>
              <a:t>CPython</a:t>
            </a:r>
            <a:r>
              <a:rPr lang="fa-IR" sz="2400" i="1" dirty="0"/>
              <a:t> یاد می‌کنیم در واقع ترکیبی از یک کامپایلر و یک ماشین مجازی است.</a:t>
            </a:r>
            <a:br>
              <a:rPr lang="fa-IR" sz="2400" i="1" dirty="0"/>
            </a:br>
            <a:r>
              <a:rPr lang="fa-IR" sz="2400" i="1" dirty="0">
                <a:effectLst>
                  <a:outerShdw blurRad="38100" dist="38100" dir="2700000" algn="tl">
                    <a:srgbClr val="000000">
                      <a:alpha val="43137"/>
                    </a:srgbClr>
                  </a:outerShdw>
                </a:effectLst>
              </a:rPr>
              <a:t/>
            </a:r>
            <a:br>
              <a:rPr lang="fa-IR" sz="2400" i="1" dirty="0">
                <a:effectLst>
                  <a:outerShdw blurRad="38100" dist="38100" dir="2700000" algn="tl">
                    <a:srgbClr val="000000">
                      <a:alpha val="43137"/>
                    </a:srgbClr>
                  </a:outerShdw>
                </a:effectLst>
              </a:rPr>
            </a:br>
            <a:r>
              <a:rPr lang="fa-IR" sz="2400" i="1" dirty="0">
                <a:effectLst>
                  <a:outerShdw blurRad="38100" dist="38100" dir="2700000" algn="tl">
                    <a:srgbClr val="000000">
                      <a:alpha val="43137"/>
                    </a:srgbClr>
                  </a:outerShdw>
                </a:effectLst>
              </a:rPr>
              <a:t/>
            </a:r>
            <a:br>
              <a:rPr lang="fa-IR" sz="2400" i="1" dirty="0">
                <a:effectLst>
                  <a:outerShdw blurRad="38100" dist="38100" dir="2700000" algn="tl">
                    <a:srgbClr val="000000">
                      <a:alpha val="43137"/>
                    </a:srgbClr>
                  </a:outerShdw>
                </a:effectLst>
              </a:rPr>
            </a:br>
            <a:r>
              <a:rPr lang="fa-IR" sz="2400" i="1" dirty="0">
                <a:effectLst>
                  <a:outerShdw blurRad="38100" dist="38100" dir="2700000" algn="tl">
                    <a:srgbClr val="000000">
                      <a:alpha val="43137"/>
                    </a:srgbClr>
                  </a:outerShdw>
                </a:effectLst>
              </a:rPr>
              <a:t>                              </a:t>
            </a:r>
            <a:r>
              <a:rPr lang="fa-IR" sz="2400" dirty="0">
                <a:solidFill>
                  <a:srgbClr val="FB055D"/>
                </a:solidFill>
              </a:rPr>
              <a:t/>
            </a:r>
            <a:br>
              <a:rPr lang="fa-IR" sz="2400" dirty="0">
                <a:solidFill>
                  <a:srgbClr val="FB055D"/>
                </a:solidFill>
              </a:rPr>
            </a:br>
            <a:r>
              <a:rPr lang="fa-IR" sz="2400" dirty="0">
                <a:solidFill>
                  <a:srgbClr val="FB055D"/>
                </a:solidFill>
              </a:rPr>
              <a:t/>
            </a:r>
            <a:br>
              <a:rPr lang="fa-IR" sz="2400" dirty="0">
                <a:solidFill>
                  <a:srgbClr val="FB055D"/>
                </a:solidFill>
              </a:rPr>
            </a:br>
            <a:r>
              <a:rPr lang="fa-IR" sz="2400" dirty="0">
                <a:solidFill>
                  <a:srgbClr val="FB055D"/>
                </a:solidFill>
              </a:rPr>
              <a:t/>
            </a:r>
            <a:br>
              <a:rPr lang="fa-IR" sz="2400" dirty="0">
                <a:solidFill>
                  <a:srgbClr val="FB055D"/>
                </a:solidFill>
              </a:rPr>
            </a:br>
            <a:r>
              <a:rPr lang="fa-IR" sz="2400" dirty="0">
                <a:solidFill>
                  <a:srgbClr val="FB055D"/>
                </a:solidFill>
              </a:rPr>
              <a:t/>
            </a:r>
            <a:br>
              <a:rPr lang="fa-IR" sz="2400" dirty="0">
                <a:solidFill>
                  <a:srgbClr val="FB055D"/>
                </a:solidFill>
              </a:rPr>
            </a:br>
            <a:r>
              <a:rPr lang="fa-IR" sz="2400" dirty="0">
                <a:solidFill>
                  <a:srgbClr val="FB055D"/>
                </a:solidFill>
              </a:rPr>
              <a:t>                               </a:t>
            </a:r>
            <a:endParaRPr lang="en-US" sz="2200" i="1" dirty="0">
              <a:solidFill>
                <a:schemeClr val="accent3">
                  <a:lumMod val="40000"/>
                  <a:lumOff val="60000"/>
                </a:schemeClr>
              </a:solidFill>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8" name="Title 1"/>
          <p:cNvSpPr txBox="1">
            <a:spLocks/>
          </p:cNvSpPr>
          <p:nvPr/>
        </p:nvSpPr>
        <p:spPr>
          <a:xfrm>
            <a:off x="5449330" y="348215"/>
            <a:ext cx="4287996" cy="64456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3200" dirty="0" smtClean="0">
                <a:solidFill>
                  <a:schemeClr val="accent1">
                    <a:lumMod val="40000"/>
                    <a:lumOff val="60000"/>
                  </a:schemeClr>
                </a:solidFill>
              </a:rPr>
              <a:t>3</a:t>
            </a:r>
            <a:r>
              <a:rPr lang="fa-IR" sz="3200" dirty="0" smtClean="0">
                <a:solidFill>
                  <a:schemeClr val="accent1">
                    <a:lumMod val="40000"/>
                    <a:lumOff val="60000"/>
                  </a:schemeClr>
                </a:solidFill>
              </a:rPr>
              <a:t>1</a:t>
            </a:r>
            <a:r>
              <a:rPr lang="fa-IR" sz="3200" dirty="0">
                <a:solidFill>
                  <a:schemeClr val="accent1">
                    <a:lumMod val="40000"/>
                    <a:lumOff val="60000"/>
                  </a:schemeClr>
                </a:solidFill>
              </a:rPr>
              <a:t>. ایجاد </a:t>
            </a:r>
            <a:r>
              <a:rPr lang="fa-IR" sz="3200" dirty="0" smtClean="0">
                <a:solidFill>
                  <a:schemeClr val="accent1">
                    <a:lumMod val="40000"/>
                    <a:lumOff val="60000"/>
                  </a:schemeClr>
                </a:solidFill>
              </a:rPr>
              <a:t>برنامه:</a:t>
            </a:r>
            <a:endParaRPr lang="en-US" sz="3200" dirty="0">
              <a:solidFill>
                <a:schemeClr val="accent1">
                  <a:lumMod val="40000"/>
                  <a:lumOff val="60000"/>
                </a:schemeClr>
              </a:solidFill>
            </a:endParaRPr>
          </a:p>
        </p:txBody>
      </p:sp>
      <p:sp>
        <p:nvSpPr>
          <p:cNvPr id="7" name="Rectangle 6"/>
          <p:cNvSpPr/>
          <p:nvPr/>
        </p:nvSpPr>
        <p:spPr>
          <a:xfrm>
            <a:off x="5738267" y="5972294"/>
            <a:ext cx="441146" cy="369332"/>
          </a:xfrm>
          <a:prstGeom prst="rect">
            <a:avLst/>
          </a:prstGeom>
        </p:spPr>
        <p:txBody>
          <a:bodyPr wrap="none">
            <a:spAutoFit/>
          </a:bodyPr>
          <a:lstStyle/>
          <a:p>
            <a:fld id="{81DB892F-581C-4FB4-B294-2A148DA62EF3}" type="slidenum">
              <a:rPr lang="en-US" smtClean="0"/>
              <a:pPr/>
              <a:t>29</a:t>
            </a:fld>
            <a:endParaRPr lang="en-US" dirty="0"/>
          </a:p>
        </p:txBody>
      </p:sp>
    </p:spTree>
    <p:extLst>
      <p:ext uri="{BB962C8B-B14F-4D97-AF65-F5344CB8AC3E}">
        <p14:creationId xmlns:p14="http://schemas.microsoft.com/office/powerpoint/2010/main" xmlns="" val="175192320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plus(in)">
                                      <p:cBhvr>
                                        <p:cTn id="7" dur="1500"/>
                                        <p:tgtEl>
                                          <p:spTgt spid="8">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2500"/>
                            </p:stCondLst>
                            <p:childTnLst>
                              <p:par>
                                <p:cTn id="17" presetID="6" presetClass="entr" presetSubtype="16"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ircle(in)">
                                      <p:cBhvr>
                                        <p:cTn id="19" dur="1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035" y="0"/>
            <a:ext cx="8825658" cy="1500781"/>
          </a:xfrm>
        </p:spPr>
        <p:txBody>
          <a:bodyPr/>
          <a:lstStyle/>
          <a:p>
            <a:pPr algn="r" rtl="1">
              <a:buFont typeface="Wingdings" pitchFamily="2" charset="2"/>
              <a:buChar char="v"/>
            </a:pPr>
            <a:r>
              <a:rPr lang="fa-IR" sz="4000" i="1" dirty="0" smtClean="0">
                <a:solidFill>
                  <a:srgbClr val="FFFF99"/>
                </a:solidFill>
                <a:effectLst>
                  <a:outerShdw blurRad="38100" dist="38100" dir="2700000" algn="tl">
                    <a:srgbClr val="000000">
                      <a:alpha val="43137"/>
                    </a:srgbClr>
                  </a:outerShdw>
                </a:effectLst>
              </a:rPr>
              <a:t>فهرست</a:t>
            </a:r>
            <a:endParaRPr lang="en-US" sz="4000" i="1" dirty="0">
              <a:solidFill>
                <a:srgbClr val="FFFF99"/>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118360" y="1828800"/>
            <a:ext cx="7376160" cy="4130040"/>
          </a:xfrm>
        </p:spPr>
        <p:txBody>
          <a:bodyPr>
            <a:normAutofit/>
          </a:bodyPr>
          <a:lstStyle/>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 بخش اول: آشنایی</a:t>
            </a:r>
            <a:endParaRPr lang="en-US" sz="2400" i="1" dirty="0" smtClean="0">
              <a:effectLst>
                <a:outerShdw blurRad="38100" dist="38100" dir="2700000" algn="tl">
                  <a:srgbClr val="000000">
                    <a:alpha val="43137"/>
                  </a:srgbClr>
                </a:outerShdw>
              </a:effectLst>
            </a:endParaRPr>
          </a:p>
          <a:p>
            <a:pPr marL="457200" lvl="0" indent="-45720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دوم: سینتکس</a:t>
            </a:r>
          </a:p>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سوم: برنامه نویسی حالت تعاملی</a:t>
            </a:r>
          </a:p>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چهارم: بلوک ها در پایتون </a:t>
            </a:r>
          </a:p>
          <a:p>
            <a:pPr lvl="0"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پنجم: ورودی  و  خروجی</a:t>
            </a:r>
          </a:p>
          <a:p>
            <a:pPr algn="r" rtl="1">
              <a:buFont typeface="Wingdings" pitchFamily="2" charset="2"/>
              <a:buChar char="q"/>
            </a:pPr>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بخش ششم: ایجاد برنامه</a:t>
            </a:r>
            <a:endParaRPr lang="en-US"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endParaRPr>
          </a:p>
          <a:p>
            <a:pPr lvl="0" algn="r" rtl="1"/>
            <a:endPar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endParaRPr>
          </a:p>
          <a:p>
            <a:pPr lvl="0" algn="ctr" rtl="1"/>
            <a:r>
              <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rPr>
              <a:t>            </a:t>
            </a:r>
          </a:p>
          <a:p>
            <a:pPr lvl="0" algn="r" rtl="1">
              <a:buFont typeface="Wingdings" pitchFamily="2" charset="2"/>
              <a:buChar char="q"/>
            </a:pPr>
            <a:endParaRPr lang="fa-IR" sz="2400" i="1" dirty="0" smtClean="0">
              <a:solidFill>
                <a:srgbClr val="FFFAB0"/>
              </a:solidFill>
              <a:effectLst>
                <a:outerShdw blurRad="38100" dist="38100" dir="2700000" algn="tl">
                  <a:srgbClr val="000000">
                    <a:alpha val="43137"/>
                  </a:srgbClr>
                </a:outerShdw>
              </a:effectLst>
              <a:latin typeface="Times New Roman" pitchFamily="18" charset="0"/>
              <a:cs typeface="Times New Roman" pitchFamily="18" charset="0"/>
            </a:endParaRPr>
          </a:p>
          <a:p>
            <a:pPr algn="r" rtl="1">
              <a:buFont typeface="Wingdings" pitchFamily="2" charset="2"/>
              <a:buChar char="q"/>
            </a:pPr>
            <a:endParaRPr lang="en-US" sz="2400" dirty="0"/>
          </a:p>
        </p:txBody>
      </p:sp>
      <p:sp>
        <p:nvSpPr>
          <p:cNvPr id="4" name="Slide Number Placeholder 4"/>
          <p:cNvSpPr>
            <a:spLocks noGrp="1"/>
          </p:cNvSpPr>
          <p:nvPr>
            <p:ph type="sldNum" sz="quarter" idx="12"/>
          </p:nvPr>
        </p:nvSpPr>
        <p:spPr>
          <a:xfrm>
            <a:off x="5676900" y="5937370"/>
            <a:ext cx="838199" cy="533329"/>
          </a:xfrm>
        </p:spPr>
        <p:txBody>
          <a:bodyPr/>
          <a:lstStyle/>
          <a:p>
            <a:fld id="{81DB892F-581C-4FB4-B294-2A148DA62EF3}" type="slidenum">
              <a:rPr lang="en-US" sz="2000" smtClean="0"/>
              <a:pPr/>
              <a:t>3</a:t>
            </a:fld>
            <a:endParaRPr lang="en-US" sz="2000" dirty="0"/>
          </a:p>
        </p:txBody>
      </p:sp>
    </p:spTree>
  </p:cSld>
  <p:clrMapOvr>
    <a:masterClrMapping/>
  </p:clrMapOvr>
  <p:transition spd="slow">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03-interpreter.png"/>
          <p:cNvPicPr>
            <a:picLocks noGrp="1" noChangeAspect="1"/>
          </p:cNvPicPr>
          <p:nvPr>
            <p:ph idx="1"/>
          </p:nvPr>
        </p:nvPicPr>
        <p:blipFill>
          <a:blip r:embed="rId2"/>
          <a:stretch>
            <a:fillRect/>
          </a:stretch>
        </p:blipFill>
        <p:spPr>
          <a:xfrm>
            <a:off x="1668162" y="947351"/>
            <a:ext cx="8229600" cy="464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Tree>
    <p:extLst>
      <p:ext uri="{BB962C8B-B14F-4D97-AF65-F5344CB8AC3E}">
        <p14:creationId xmlns:p14="http://schemas.microsoft.com/office/powerpoint/2010/main" xmlns="" val="81290168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0195" y="2529840"/>
            <a:ext cx="8825658" cy="2453640"/>
          </a:xfrm>
        </p:spPr>
        <p:txBody>
          <a:bodyPr>
            <a:normAutofit/>
          </a:bodyPr>
          <a:lstStyle/>
          <a:p>
            <a:pPr algn="ctr" rtl="1"/>
            <a:r>
              <a:rPr lang="fa-IR" sz="4800" b="1" i="1" dirty="0" smtClean="0">
                <a:solidFill>
                  <a:srgbClr val="FFFF99"/>
                </a:solidFill>
                <a:effectLst>
                  <a:outerShdw blurRad="38100" dist="38100" dir="2700000" algn="tl">
                    <a:srgbClr val="000000">
                      <a:alpha val="43137"/>
                    </a:srgbClr>
                  </a:outerShdw>
                </a:effectLst>
              </a:rPr>
              <a:t>* با تشکر از توجه شما* </a:t>
            </a:r>
            <a:endParaRPr lang="en-US" sz="4800" b="1" i="1" dirty="0">
              <a:solidFill>
                <a:srgbClr val="FFFF99"/>
              </a:solidFill>
              <a:effectLst>
                <a:outerShdw blurRad="38100" dist="38100" dir="2700000" algn="tl">
                  <a:srgbClr val="000000">
                    <a:alpha val="43137"/>
                  </a:srgbClr>
                </a:outerShdw>
              </a:effectLst>
            </a:endParaRPr>
          </a:p>
        </p:txBody>
      </p:sp>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sz="3200" dirty="0">
                <a:solidFill>
                  <a:schemeClr val="accent1">
                    <a:lumMod val="40000"/>
                    <a:lumOff val="60000"/>
                  </a:schemeClr>
                </a:solidFill>
              </a:rPr>
              <a:t>1. تاریخچه : </a:t>
            </a:r>
            <a:endParaRPr lang="en-US" sz="3200" dirty="0">
              <a:solidFill>
                <a:schemeClr val="accent1">
                  <a:lumMod val="40000"/>
                  <a:lumOff val="60000"/>
                </a:schemeClr>
              </a:solidFill>
            </a:endParaRPr>
          </a:p>
        </p:txBody>
      </p:sp>
      <p:sp>
        <p:nvSpPr>
          <p:cNvPr id="3" name="Content Placeholder 2"/>
          <p:cNvSpPr>
            <a:spLocks noGrp="1"/>
          </p:cNvSpPr>
          <p:nvPr>
            <p:ph idx="1"/>
          </p:nvPr>
        </p:nvSpPr>
        <p:spPr>
          <a:xfrm>
            <a:off x="1501859" y="1603161"/>
            <a:ext cx="8946541" cy="4195481"/>
          </a:xfrm>
        </p:spPr>
        <p:txBody>
          <a:bodyPr>
            <a:normAutofit/>
          </a:bodyPr>
          <a:lstStyle/>
          <a:p>
            <a:pPr algn="r" rtl="1">
              <a:buNone/>
            </a:pP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داستان پایتون از اواخر سال ۱۹۸۲ میلادی آغاز می‌شود، سالی که آقای </a:t>
            </a:r>
            <a:r>
              <a:rPr lang="fa-IR" sz="2200" i="1" dirty="0">
                <a:solidFill>
                  <a:srgbClr val="FFC000"/>
                </a:solidFill>
                <a:effectLst>
                  <a:outerShdw blurRad="38100" dist="38100" dir="2700000" algn="tl">
                    <a:srgbClr val="000000">
                      <a:alpha val="43137"/>
                    </a:srgbClr>
                  </a:outerShdw>
                </a:effectLst>
              </a:rPr>
              <a:t>روسوم</a:t>
            </a:r>
            <a:r>
              <a:rPr lang="fa-IR" sz="2200" i="1" dirty="0">
                <a:effectLst>
                  <a:outerShdw blurRad="38100" dist="38100" dir="2700000" algn="tl">
                    <a:srgbClr val="000000">
                      <a:alpha val="43137"/>
                    </a:srgbClr>
                  </a:outerShdw>
                </a:effectLst>
              </a:rPr>
              <a:t> پس از پایان دانشگاه به عنوان یک برنامه‌نویس وارد تیم توسعه‌ زبان </a:t>
            </a:r>
            <a:r>
              <a:rPr lang="en-US" sz="2200" i="1" dirty="0">
                <a:effectLst>
                  <a:outerShdw blurRad="38100" dist="38100" dir="2700000" algn="tl">
                    <a:srgbClr val="000000">
                      <a:alpha val="43137"/>
                    </a:srgbClr>
                  </a:outerShdw>
                </a:effectLst>
              </a:rPr>
              <a:t>ABC </a:t>
            </a:r>
            <a:r>
              <a:rPr lang="fa-IR" sz="2200" i="1" dirty="0">
                <a:effectLst>
                  <a:outerShdw blurRad="38100" dist="38100" dir="2700000" algn="tl">
                    <a:srgbClr val="000000">
                      <a:alpha val="43137"/>
                    </a:srgbClr>
                  </a:outerShdw>
                </a:effectLst>
              </a:rPr>
              <a:t> در مرکز </a:t>
            </a:r>
            <a:r>
              <a:rPr lang="en-US" sz="2200" i="1" dirty="0">
                <a:solidFill>
                  <a:srgbClr val="FFC000"/>
                </a:solidFill>
                <a:effectLst>
                  <a:outerShdw blurRad="38100" dist="38100" dir="2700000" algn="tl">
                    <a:srgbClr val="000000">
                      <a:alpha val="43137"/>
                    </a:srgbClr>
                  </a:outerShdw>
                </a:effectLst>
              </a:rPr>
              <a:t>CWI</a:t>
            </a:r>
            <a:r>
              <a:rPr lang="fa-IR" sz="2200" i="1" dirty="0">
                <a:effectLst>
                  <a:outerShdw blurRad="38100" dist="38100" dir="2700000" algn="tl">
                    <a:srgbClr val="000000">
                      <a:alpha val="43137"/>
                    </a:srgbClr>
                  </a:outerShdw>
                </a:effectLst>
              </a:rPr>
              <a:t> واقع در آمستردام هلند می‌شود. وی چهار یا پنج سال بعد، زمانی که از پروژه‌ زبان </a:t>
            </a:r>
            <a:r>
              <a:rPr lang="en-US" sz="2200" i="1" dirty="0">
                <a:solidFill>
                  <a:srgbClr val="FFC000"/>
                </a:solidFill>
                <a:effectLst>
                  <a:outerShdw blurRad="38100" dist="38100" dir="2700000" algn="tl">
                    <a:srgbClr val="000000">
                      <a:alpha val="43137"/>
                    </a:srgbClr>
                  </a:outerShdw>
                </a:effectLst>
              </a:rPr>
              <a:t>ABC</a:t>
            </a:r>
            <a:r>
              <a:rPr lang="fa-IR" sz="2200" i="1" dirty="0">
                <a:effectLst>
                  <a:outerShdw blurRad="38100" dist="38100" dir="2700000" algn="tl">
                    <a:srgbClr val="000000">
                      <a:alpha val="43137"/>
                    </a:srgbClr>
                  </a:outerShdw>
                </a:effectLst>
              </a:rPr>
              <a:t> نتیجه‌ مطلوب حاصل نمی‌گردد از آن خارج و به تیم توسعه‌ </a:t>
            </a:r>
            <a:r>
              <a:rPr lang="fa-IR" sz="2200" i="1" dirty="0">
                <a:solidFill>
                  <a:srgbClr val="FFC000"/>
                </a:solidFill>
                <a:effectLst>
                  <a:outerShdw blurRad="38100" dist="38100" dir="2700000" algn="tl">
                    <a:srgbClr val="000000">
                      <a:alpha val="43137"/>
                    </a:srgbClr>
                  </a:outerShdw>
                </a:effectLst>
              </a:rPr>
              <a:t>سیستم عامل آمیب</a:t>
            </a:r>
            <a:r>
              <a:rPr lang="en-US" sz="2200" i="1" dirty="0">
                <a:solidFill>
                  <a:srgbClr val="FFC00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می‌پیوندد</a:t>
            </a:r>
            <a:r>
              <a:rPr lang="fa-IR" sz="2200" i="1" dirty="0">
                <a:solidFill>
                  <a:srgbClr val="FFFAB0"/>
                </a:solidFill>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 وقت‌های آزاد خود را برای پیشرفت پروژه‌ای که</a:t>
            </a:r>
            <a:r>
              <a:rPr lang="en-US" sz="2200" i="1" dirty="0">
                <a:effectLst>
                  <a:outerShdw blurRad="38100" dist="38100" dir="2700000" algn="tl">
                    <a:srgbClr val="000000">
                      <a:alpha val="43137"/>
                    </a:srgbClr>
                  </a:outerShdw>
                </a:effectLst>
              </a:rPr>
              <a:t>Python </a:t>
            </a:r>
            <a:r>
              <a:rPr lang="fa-IR" sz="2200" i="1" dirty="0">
                <a:effectLst>
                  <a:outerShdw blurRad="38100" dist="38100" dir="2700000" algn="tl">
                    <a:srgbClr val="000000">
                      <a:alpha val="43137"/>
                    </a:srgbClr>
                  </a:outerShdw>
                </a:effectLst>
              </a:rPr>
              <a:t> نامیده بود صرف می‌کند. </a:t>
            </a:r>
            <a:r>
              <a:rPr lang="fa-IR" sz="2200" i="1" dirty="0">
                <a:effectLst>
                  <a:outerShdw blurRad="38100" dist="38100" dir="2700000" algn="tl">
                    <a:srgbClr val="000000">
                      <a:alpha val="43137"/>
                    </a:srgbClr>
                  </a:outerShdw>
                </a:effectLst>
                <a:cs typeface="+mn-cs"/>
              </a:rPr>
              <a:t>او یک </a:t>
            </a:r>
            <a:r>
              <a:rPr lang="fa-IR" sz="2200" i="1" dirty="0">
                <a:solidFill>
                  <a:srgbClr val="FFC000"/>
                </a:solidFill>
                <a:effectLst>
                  <a:outerShdw blurRad="38100" dist="38100" dir="2700000" algn="tl">
                    <a:srgbClr val="000000">
                      <a:alpha val="43137"/>
                    </a:srgbClr>
                  </a:outerShdw>
                </a:effectLst>
                <a:cs typeface="+mn-cs"/>
              </a:rPr>
              <a:t>ماشین مجازی ساده، </a:t>
            </a:r>
            <a:r>
              <a:rPr lang="fa-IR" sz="2200" i="1" dirty="0">
                <a:effectLst>
                  <a:outerShdw blurRad="38100" dist="38100" dir="2700000" algn="tl">
                    <a:srgbClr val="000000">
                      <a:alpha val="43137"/>
                    </a:srgbClr>
                  </a:outerShdw>
                </a:effectLst>
                <a:cs typeface="+mn-cs"/>
              </a:rPr>
              <a:t>یک تجزیه‌کننده</a:t>
            </a:r>
            <a:r>
              <a:rPr lang="en-US" sz="2200" i="1" dirty="0">
                <a:effectLst>
                  <a:outerShdw blurRad="38100" dist="38100" dir="2700000" algn="tl">
                    <a:srgbClr val="000000">
                      <a:alpha val="43137"/>
                    </a:srgbClr>
                  </a:outerShdw>
                </a:effectLst>
                <a:cs typeface="+mn-cs"/>
              </a:rPr>
              <a:t> </a:t>
            </a:r>
            <a:r>
              <a:rPr lang="fa-IR" sz="2200" i="1" dirty="0">
                <a:effectLst>
                  <a:outerShdw blurRad="38100" dist="38100" dir="2700000" algn="tl">
                    <a:srgbClr val="000000">
                      <a:alpha val="43137"/>
                    </a:srgbClr>
                  </a:outerShdw>
                </a:effectLst>
                <a:cs typeface="+mn-cs"/>
              </a:rPr>
              <a:t>پارسر</a:t>
            </a:r>
            <a:r>
              <a:rPr lang="en-US" sz="2200" i="1" dirty="0">
                <a:effectLst>
                  <a:outerShdw blurRad="38100" dist="38100" dir="2700000" algn="tl">
                    <a:srgbClr val="000000">
                      <a:alpha val="43137"/>
                    </a:srgbClr>
                  </a:outerShdw>
                </a:effectLst>
                <a:cs typeface="+mn-cs"/>
              </a:rPr>
              <a:t> </a:t>
            </a:r>
            <a:r>
              <a:rPr lang="fa-IR" sz="2200" i="1" dirty="0">
                <a:effectLst>
                  <a:outerShdw blurRad="38100" dist="38100" dir="2700000" algn="tl">
                    <a:srgbClr val="000000">
                      <a:alpha val="43137"/>
                    </a:srgbClr>
                  </a:outerShdw>
                </a:effectLst>
                <a:cs typeface="+mn-cs"/>
              </a:rPr>
              <a:t>ساده و </a:t>
            </a:r>
            <a:r>
              <a:rPr lang="fa-IR" sz="2200" i="1" dirty="0">
                <a:solidFill>
                  <a:srgbClr val="FFC000"/>
                </a:solidFill>
                <a:effectLst>
                  <a:outerShdw blurRad="38100" dist="38100" dir="2700000" algn="tl">
                    <a:srgbClr val="000000">
                      <a:alpha val="43137"/>
                    </a:srgbClr>
                  </a:outerShdw>
                </a:effectLst>
                <a:cs typeface="+mn-cs"/>
              </a:rPr>
              <a:t>یک سیستم زمان‌اجرا</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ساده </a:t>
            </a:r>
            <a:r>
              <a:rPr lang="fa-IR" sz="2200" i="1" dirty="0">
                <a:effectLst>
                  <a:outerShdw blurRad="38100" dist="38100" dir="2700000" algn="tl">
                    <a:srgbClr val="000000">
                      <a:alpha val="43137"/>
                    </a:srgbClr>
                  </a:outerShdw>
                </a:effectLst>
                <a:cs typeface="+mn-cs"/>
              </a:rPr>
              <a:t>ایجاد کرد؛ یک </a:t>
            </a:r>
            <a:r>
              <a:rPr lang="fa-IR" sz="2200" i="1" dirty="0">
                <a:solidFill>
                  <a:srgbClr val="FFC000"/>
                </a:solidFill>
                <a:effectLst>
                  <a:outerShdw blurRad="38100" dist="38100" dir="2700000" algn="tl">
                    <a:srgbClr val="000000">
                      <a:alpha val="43137"/>
                    </a:srgbClr>
                  </a:outerShdw>
                </a:effectLst>
                <a:cs typeface="+mn-cs"/>
              </a:rPr>
              <a:t>زبان با نحو سینتکس</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اولیه ، که ازتو‌رفتگی</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برای بلاک‌بندی بهره</a:t>
            </a:r>
            <a:r>
              <a:rPr lang="en-US" sz="2200" i="1" dirty="0">
                <a:solidFill>
                  <a:srgbClr val="FFC000"/>
                </a:solidFill>
                <a:effectLst>
                  <a:outerShdw blurRad="38100" dist="38100" dir="2700000" algn="tl">
                    <a:srgbClr val="000000">
                      <a:alpha val="43137"/>
                    </a:srgbClr>
                  </a:outerShdw>
                </a:effectLst>
                <a:cs typeface="+mn-cs"/>
              </a:rPr>
              <a:t> </a:t>
            </a:r>
            <a:r>
              <a:rPr lang="fa-IR" sz="2200" i="1" dirty="0">
                <a:solidFill>
                  <a:srgbClr val="FFC000"/>
                </a:solidFill>
                <a:effectLst>
                  <a:outerShdw blurRad="38100" dist="38100" dir="2700000" algn="tl">
                    <a:srgbClr val="000000">
                      <a:alpha val="43137"/>
                    </a:srgbClr>
                  </a:outerShdw>
                </a:effectLst>
                <a:cs typeface="+mn-cs"/>
              </a:rPr>
              <a:t>می‌برد </a:t>
            </a:r>
            <a:r>
              <a:rPr lang="fa-IR" sz="2200" i="1" dirty="0">
                <a:effectLst>
                  <a:outerShdw blurRad="38100" dist="38100" dir="2700000" algn="tl">
                    <a:srgbClr val="000000">
                      <a:alpha val="43137"/>
                    </a:srgbClr>
                  </a:outerShdw>
                </a:effectLst>
                <a:cs typeface="+mn-cs"/>
              </a:rPr>
              <a:t>و از انواع داده دیکشنری، لیست،رشته و اعداد پشتیبانی می‌کرد </a:t>
            </a:r>
            <a:r>
              <a:rPr lang="fa-IR" sz="2200" i="1" dirty="0">
                <a:solidFill>
                  <a:srgbClr val="FFC000"/>
                </a:solidFill>
                <a:effectLst>
                  <a:outerShdw blurRad="38100" dist="38100" dir="2700000" algn="tl">
                    <a:srgbClr val="000000">
                      <a:alpha val="43137"/>
                    </a:srgbClr>
                  </a:outerShdw>
                </a:effectLst>
                <a:cs typeface="+mn-cs"/>
              </a:rPr>
              <a:t>و بر خلاف </a:t>
            </a:r>
            <a:r>
              <a:rPr lang="en-US" sz="2200" i="1" dirty="0">
                <a:solidFill>
                  <a:srgbClr val="FFC000"/>
                </a:solidFill>
                <a:effectLst>
                  <a:outerShdw blurRad="38100" dist="38100" dir="2700000" algn="tl">
                    <a:srgbClr val="000000">
                      <a:alpha val="43137"/>
                    </a:srgbClr>
                  </a:outerShdw>
                </a:effectLst>
                <a:cs typeface="+mn-cs"/>
              </a:rPr>
              <a:t>ABC</a:t>
            </a:r>
            <a:r>
              <a:rPr lang="fa-IR" sz="2200" i="1" dirty="0">
                <a:solidFill>
                  <a:srgbClr val="FFC000"/>
                </a:solidFill>
                <a:effectLst>
                  <a:outerShdw blurRad="38100" dist="38100" dir="2700000" algn="tl">
                    <a:srgbClr val="000000">
                      <a:alpha val="43137"/>
                    </a:srgbClr>
                  </a:outerShdw>
                </a:effectLst>
                <a:cs typeface="+mn-cs"/>
              </a:rPr>
              <a:t> توسعه‌پذیربود. </a:t>
            </a:r>
            <a:r>
              <a:rPr lang="fa-IR" sz="2200" i="1" dirty="0">
                <a:effectLst>
                  <a:outerShdw blurRad="38100" dist="38100" dir="2700000" algn="tl">
                    <a:srgbClr val="000000">
                      <a:alpha val="43137"/>
                    </a:srgbClr>
                  </a:outerShdw>
                </a:effectLst>
              </a:rPr>
              <a:t>یک سال بعد ، از پایتون در پروژه‌ آمیب استفاده می‌کند؛ نتیجه‌ مطلوب و نیز بازخورد آن موجب می‌شود تا به بسیاری از بهینه سازی‌های اولیه در پایتون اقدام نماید. این روند ادامه می‌ یابد تا اینکه سرانجام در ماه دوم از سال ۱۹۹۱ میلادی این زبان را با نسخه 0.9.0 ارائه داد.</a:t>
            </a:r>
            <a:endParaRPr lang="en-US" sz="2200" i="1" dirty="0">
              <a:effectLst>
                <a:outerShdw blurRad="38100" dist="38100" dir="2700000" algn="tl">
                  <a:srgbClr val="000000">
                    <a:alpha val="43137"/>
                  </a:srgbClr>
                </a:outerShdw>
              </a:effectLst>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883" y="5054154"/>
            <a:ext cx="1488976" cy="1488976"/>
          </a:xfrm>
          <a:prstGeom prst="rect">
            <a:avLst/>
          </a:prstGeom>
        </p:spPr>
      </p:pic>
      <p:sp>
        <p:nvSpPr>
          <p:cNvPr id="6" name="Slide Number Placeholder 4"/>
          <p:cNvSpPr>
            <a:spLocks noGrp="1"/>
          </p:cNvSpPr>
          <p:nvPr>
            <p:ph type="sldNum" sz="quarter" idx="12"/>
          </p:nvPr>
        </p:nvSpPr>
        <p:spPr>
          <a:xfrm>
            <a:off x="5676900" y="5937370"/>
            <a:ext cx="838199" cy="533329"/>
          </a:xfrm>
        </p:spPr>
        <p:txBody>
          <a:bodyPr/>
          <a:lstStyle/>
          <a:p>
            <a:fld id="{81DB892F-581C-4FB4-B294-2A148DA62EF3}" type="slidenum">
              <a:rPr lang="en-US" sz="2000" smtClean="0"/>
              <a:pPr/>
              <a:t>4</a:t>
            </a:fld>
            <a:endParaRPr lang="en-US" sz="2000" dirty="0"/>
          </a:p>
        </p:txBody>
      </p:sp>
    </p:spTree>
    <p:extLst>
      <p:ext uri="{BB962C8B-B14F-4D97-AF65-F5344CB8AC3E}">
        <p14:creationId xmlns:p14="http://schemas.microsoft.com/office/powerpoint/2010/main" xmlns="" val="3759178998"/>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500"/>
                                        <p:tgtEl>
                                          <p:spTgt spid="2"/>
                                        </p:tgtEl>
                                      </p:cBhvr>
                                    </p:animEffect>
                                  </p:childTnLst>
                                </p:cTn>
                              </p:par>
                            </p:childTnLst>
                          </p:cTn>
                        </p:par>
                        <p:par>
                          <p:cTn id="8" fill="hold">
                            <p:stCondLst>
                              <p:cond delay="1500"/>
                            </p:stCondLst>
                            <p:childTnLst>
                              <p:par>
                                <p:cTn id="9" presetID="1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uido-van-Rossum_mini-223x300-223x300.jpg"/>
          <p:cNvPicPr>
            <a:picLocks noGrp="1" noChangeAspect="1"/>
          </p:cNvPicPr>
          <p:nvPr>
            <p:ph idx="1"/>
          </p:nvPr>
        </p:nvPicPr>
        <p:blipFill>
          <a:blip r:embed="rId2"/>
          <a:stretch>
            <a:fillRect/>
          </a:stretch>
        </p:blipFill>
        <p:spPr>
          <a:xfrm>
            <a:off x="3983886" y="696035"/>
            <a:ext cx="4224225" cy="5109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5</a:t>
            </a:fld>
            <a:endParaRPr lang="en-US" sz="2000" dirty="0"/>
          </a:p>
        </p:txBody>
      </p:sp>
    </p:spTree>
    <p:extLst>
      <p:ext uri="{BB962C8B-B14F-4D97-AF65-F5344CB8AC3E}">
        <p14:creationId xmlns:p14="http://schemas.microsoft.com/office/powerpoint/2010/main" xmlns="" val="1609785753"/>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4291" y="1249680"/>
            <a:ext cx="9198430" cy="4862870"/>
          </a:xfrm>
          <a:prstGeom prst="rect">
            <a:avLst/>
          </a:prstGeom>
          <a:noFill/>
        </p:spPr>
        <p:txBody>
          <a:bodyPr wrap="square" rtlCol="0" anchor="ctr">
            <a:spAutoFit/>
          </a:bodyPr>
          <a:lstStyle/>
          <a:p>
            <a:pPr algn="r" rtl="1">
              <a:buNone/>
            </a:pPr>
            <a:r>
              <a:rPr lang="fa-IR" sz="2200" dirty="0"/>
              <a:t>توسعه‌ پایتون با عصر توسعه و محبوبیت زبانهای</a:t>
            </a:r>
            <a:r>
              <a:rPr lang="en-US" sz="2200" dirty="0"/>
              <a:t> </a:t>
            </a:r>
            <a:r>
              <a:rPr lang="fa-IR" sz="2200" dirty="0"/>
              <a:t>متن باز دیگری همچون </a:t>
            </a:r>
            <a:r>
              <a:rPr lang="en-US" sz="2200" dirty="0">
                <a:solidFill>
                  <a:srgbClr val="4DFE30"/>
                </a:solidFill>
              </a:rPr>
              <a:t>Tcl</a:t>
            </a:r>
            <a:r>
              <a:rPr lang="en-US" sz="2200" dirty="0"/>
              <a:t> ،</a:t>
            </a:r>
            <a:r>
              <a:rPr lang="en-US" sz="2200" dirty="0">
                <a:solidFill>
                  <a:srgbClr val="4DFE30"/>
                </a:solidFill>
              </a:rPr>
              <a:t>Perl</a:t>
            </a:r>
            <a:r>
              <a:rPr lang="en-US" sz="2200" dirty="0"/>
              <a:t> </a:t>
            </a:r>
            <a:r>
              <a:rPr lang="fa-IR" sz="2200" dirty="0"/>
              <a:t> و</a:t>
            </a:r>
            <a:r>
              <a:rPr lang="en-US" sz="2200" dirty="0">
                <a:solidFill>
                  <a:srgbClr val="4DFE30"/>
                </a:solidFill>
              </a:rPr>
              <a:t>Ruby</a:t>
            </a:r>
            <a:r>
              <a:rPr lang="en-US" sz="2200" dirty="0"/>
              <a:t> </a:t>
            </a:r>
            <a:r>
              <a:rPr lang="fa-IR" sz="2200" dirty="0"/>
              <a:t> هم‌ زمان بوده که این امر به پیشرفت و توسعه‌ آن کمکزیادی کرده است.یک نکته مهم در مورد زبان برنامه‌نویسی پایتون، انواع پیاده‌سازی آن است.که می توان به موارد زیر اشاره کرد :</a:t>
            </a:r>
          </a:p>
          <a:p>
            <a:pPr algn="r" rtl="1"/>
            <a:endParaRPr lang="fa-IR" sz="2200" dirty="0"/>
          </a:p>
          <a:p>
            <a:pPr marL="457200" indent="-457200" algn="r" rtl="1">
              <a:buFont typeface="+mj-lt"/>
              <a:buAutoNum type="arabicPeriod"/>
            </a:pPr>
            <a:r>
              <a:rPr lang="en-US" sz="2200" i="1" dirty="0">
                <a:solidFill>
                  <a:schemeClr val="accent4"/>
                </a:solidFill>
                <a:effectLst>
                  <a:outerShdw blurRad="38100" dist="38100" dir="2700000" algn="tl">
                    <a:srgbClr val="000000">
                      <a:alpha val="43137"/>
                    </a:srgbClr>
                  </a:outerShdw>
                </a:effectLst>
              </a:rPr>
              <a:t>Jyton</a:t>
            </a:r>
            <a:r>
              <a:rPr lang="fa-IR" sz="2200" dirty="0">
                <a:solidFill>
                  <a:srgbClr val="FFFF99"/>
                </a:solidFill>
              </a:rPr>
              <a:t> (خاص ماشین مجازی جاوا)</a:t>
            </a:r>
          </a:p>
          <a:p>
            <a:pPr marL="457200" indent="-457200" algn="r" rtl="1">
              <a:buFont typeface="+mj-lt"/>
              <a:buAutoNum type="arabicPeriod"/>
            </a:pPr>
            <a:r>
              <a:rPr lang="en-US" sz="2200" i="1" dirty="0">
                <a:solidFill>
                  <a:schemeClr val="accent4"/>
                </a:solidFill>
                <a:effectLst>
                  <a:outerShdw blurRad="38100" dist="38100" dir="2700000" algn="tl">
                    <a:srgbClr val="000000">
                      <a:alpha val="43137"/>
                    </a:srgbClr>
                  </a:outerShdw>
                </a:effectLst>
              </a:rPr>
              <a:t>IronPython</a:t>
            </a:r>
            <a:r>
              <a:rPr lang="fa-IR" sz="2200" dirty="0">
                <a:solidFill>
                  <a:schemeClr val="accent4"/>
                </a:solidFill>
              </a:rPr>
              <a:t> </a:t>
            </a:r>
            <a:r>
              <a:rPr lang="fa-IR" sz="2200" dirty="0">
                <a:solidFill>
                  <a:schemeClr val="accent4">
                    <a:lumMod val="40000"/>
                    <a:lumOff val="60000"/>
                  </a:schemeClr>
                </a:solidFill>
              </a:rPr>
              <a:t>(</a:t>
            </a:r>
            <a:r>
              <a:rPr lang="fa-IR" sz="2200" dirty="0">
                <a:solidFill>
                  <a:srgbClr val="FFFF99"/>
                </a:solidFill>
              </a:rPr>
              <a:t>خاص چارچوب </a:t>
            </a:r>
            <a:r>
              <a:rPr lang="en-US" sz="2200" dirty="0">
                <a:solidFill>
                  <a:srgbClr val="FFFF99"/>
                </a:solidFill>
              </a:rPr>
              <a:t>NET. </a:t>
            </a:r>
            <a:r>
              <a:rPr lang="fa-IR" sz="2200" dirty="0">
                <a:solidFill>
                  <a:srgbClr val="FFFF99"/>
                </a:solidFill>
              </a:rPr>
              <a:t> مایکروسافت</a:t>
            </a:r>
            <a:r>
              <a:rPr lang="fa-IR" sz="2200" dirty="0">
                <a:solidFill>
                  <a:schemeClr val="accent4">
                    <a:lumMod val="40000"/>
                    <a:lumOff val="60000"/>
                  </a:schemeClr>
                </a:solidFill>
              </a:rPr>
              <a:t>)</a:t>
            </a:r>
          </a:p>
          <a:p>
            <a:pPr marL="457200" indent="-457200" algn="r" rtl="1">
              <a:buFont typeface="+mj-lt"/>
              <a:buAutoNum type="arabicPeriod"/>
            </a:pPr>
            <a:r>
              <a:rPr lang="en-US" sz="2200" i="1" dirty="0">
                <a:solidFill>
                  <a:schemeClr val="accent4"/>
                </a:solidFill>
                <a:effectLst>
                  <a:outerShdw blurRad="38100" dist="38100" dir="2700000" algn="tl">
                    <a:srgbClr val="000000">
                      <a:alpha val="43137"/>
                    </a:srgbClr>
                  </a:outerShdw>
                </a:effectLst>
              </a:rPr>
              <a:t>PyPy</a:t>
            </a:r>
            <a:r>
              <a:rPr lang="fa-IR" sz="2200" dirty="0">
                <a:solidFill>
                  <a:srgbClr val="FFFF99"/>
                </a:solidFill>
              </a:rPr>
              <a:t> (با هدف سرعت اجرای بیشتر</a:t>
            </a:r>
            <a:r>
              <a:rPr lang="fa-IR" sz="2200" dirty="0" smtClean="0">
                <a:solidFill>
                  <a:srgbClr val="FFFF99"/>
                </a:solidFill>
              </a:rPr>
              <a:t>)</a:t>
            </a:r>
            <a:endParaRPr lang="en-US" sz="2200" dirty="0" smtClean="0">
              <a:solidFill>
                <a:srgbClr val="FFFF99"/>
              </a:solidFill>
            </a:endParaRPr>
          </a:p>
          <a:p>
            <a:pPr marL="457200" indent="-457200" algn="r" rtl="1">
              <a:buFont typeface="+mj-lt"/>
              <a:buAutoNum type="arabicPeriod"/>
            </a:pPr>
            <a:r>
              <a:rPr lang="en-US" sz="2400" i="1" dirty="0" smtClean="0">
                <a:solidFill>
                  <a:srgbClr val="FFFAB0"/>
                </a:solidFill>
                <a:effectLst>
                  <a:outerShdw blurRad="38100" dist="38100" dir="2700000" algn="tl">
                    <a:srgbClr val="000000">
                      <a:alpha val="43137"/>
                    </a:srgbClr>
                  </a:outerShdw>
                </a:effectLst>
              </a:rPr>
              <a:t> )</a:t>
            </a:r>
            <a:r>
              <a:rPr lang="en-US" sz="2400" i="1" dirty="0" smtClean="0">
                <a:solidFill>
                  <a:schemeClr val="accent4"/>
                </a:solidFill>
                <a:effectLst>
                  <a:outerShdw blurRad="38100" dist="38100" dir="2700000" algn="tl">
                    <a:srgbClr val="000000">
                      <a:alpha val="43137"/>
                    </a:srgbClr>
                  </a:outerShdw>
                </a:effectLst>
              </a:rPr>
              <a:t>stackless</a:t>
            </a:r>
            <a:r>
              <a:rPr lang="en-US" sz="2400" i="1" dirty="0" smtClean="0">
                <a:solidFill>
                  <a:srgbClr val="FFFF99"/>
                </a:solidFill>
                <a:effectLst>
                  <a:outerShdw blurRad="38100" dist="38100" dir="2700000" algn="tl">
                    <a:srgbClr val="000000">
                      <a:alpha val="43137"/>
                    </a:srgbClr>
                  </a:outerShdw>
                </a:effectLst>
              </a:rPr>
              <a:t> </a:t>
            </a:r>
            <a:r>
              <a:rPr lang="fa-IR" sz="2400" i="1" dirty="0" smtClean="0">
                <a:solidFill>
                  <a:srgbClr val="FFFAB0"/>
                </a:solidFill>
                <a:effectLst>
                  <a:outerShdw blurRad="38100" dist="38100" dir="2700000" algn="tl">
                    <a:srgbClr val="000000">
                      <a:alpha val="43137"/>
                    </a:srgbClr>
                  </a:outerShdw>
                </a:effectLst>
              </a:rPr>
              <a:t>باهدف اجرای بهتر برنامه‌های چند‌نخی)</a:t>
            </a:r>
          </a:p>
          <a:p>
            <a:pPr marL="457200" indent="-457200" algn="r" rtl="1"/>
            <a:endParaRPr lang="fa-IR" sz="2200" dirty="0" smtClean="0">
              <a:solidFill>
                <a:srgbClr val="FFFF99"/>
              </a:solidFill>
            </a:endParaRPr>
          </a:p>
          <a:p>
            <a:pPr algn="r" rtl="1"/>
            <a:r>
              <a:rPr lang="fa-IR" sz="2200" dirty="0" smtClean="0"/>
              <a:t>سی پایتون</a:t>
            </a:r>
            <a:r>
              <a:rPr lang="en-US" sz="2200" dirty="0" smtClean="0"/>
              <a:t> </a:t>
            </a:r>
            <a:r>
              <a:rPr lang="fa-IR" sz="2200" dirty="0" smtClean="0"/>
              <a:t>(</a:t>
            </a:r>
            <a:r>
              <a:rPr lang="en-US" sz="2200" dirty="0" smtClean="0"/>
              <a:t>CPython</a:t>
            </a:r>
            <a:r>
              <a:rPr lang="fa-IR" sz="2200" dirty="0" smtClean="0"/>
              <a:t> پیاده‌سازی استاندارد و اصلی زبان پایتون می‌باشد که با استفاده از زبان برنامه‌نویسی </a:t>
            </a:r>
            <a:r>
              <a:rPr lang="en-US" sz="2200" dirty="0" smtClean="0"/>
              <a:t>C</a:t>
            </a:r>
            <a:r>
              <a:rPr lang="fa-IR" sz="2200" dirty="0" smtClean="0"/>
              <a:t> </a:t>
            </a:r>
            <a:r>
              <a:rPr lang="en-US" sz="2200" dirty="0" smtClean="0"/>
              <a:t> </a:t>
            </a:r>
            <a:r>
              <a:rPr lang="fa-IR" sz="2200" dirty="0" smtClean="0"/>
              <a:t>توسعه می‌یابد. توسط </a:t>
            </a:r>
            <a:r>
              <a:rPr lang="en-US" sz="2200" dirty="0" smtClean="0"/>
              <a:t>Cpython</a:t>
            </a:r>
            <a:r>
              <a:rPr lang="fa-IR" sz="2200" dirty="0" smtClean="0"/>
              <a:t> می‌توانید علاوه بر کتابخانه‌ پایتون از کتابخانه‌‌ زبان‌های </a:t>
            </a:r>
            <a:r>
              <a:rPr lang="en-US" sz="2200" dirty="0" smtClean="0">
                <a:solidFill>
                  <a:srgbClr val="00B0F0"/>
                </a:solidFill>
              </a:rPr>
              <a:t>C</a:t>
            </a:r>
            <a:r>
              <a:rPr lang="en-US" sz="2200" dirty="0" smtClean="0"/>
              <a:t> </a:t>
            </a:r>
            <a:r>
              <a:rPr lang="fa-IR" sz="2200" dirty="0" smtClean="0"/>
              <a:t> و </a:t>
            </a:r>
            <a:r>
              <a:rPr lang="en-US" sz="2200" dirty="0" smtClean="0">
                <a:solidFill>
                  <a:srgbClr val="00B0F0"/>
                </a:solidFill>
              </a:rPr>
              <a:t>C++</a:t>
            </a:r>
            <a:r>
              <a:rPr lang="fa-IR" sz="2200" dirty="0" smtClean="0">
                <a:solidFill>
                  <a:srgbClr val="00B0F0"/>
                </a:solidFill>
              </a:rPr>
              <a:t> </a:t>
            </a:r>
            <a:r>
              <a:rPr lang="fa-IR" sz="2200" dirty="0" smtClean="0"/>
              <a:t>نیز بهره ببرید.)</a:t>
            </a:r>
          </a:p>
          <a:p>
            <a:pPr algn="r" rtl="1"/>
            <a:endParaRPr lang="fa-IR" sz="2200" dirty="0"/>
          </a:p>
          <a:p>
            <a:pPr algn="r" rtl="1"/>
            <a:endParaRPr lang="en-US" sz="2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6" name="Title 1"/>
          <p:cNvSpPr>
            <a:spLocks noGrp="1"/>
          </p:cNvSpPr>
          <p:nvPr>
            <p:ph type="title"/>
          </p:nvPr>
        </p:nvSpPr>
        <p:spPr>
          <a:xfrm>
            <a:off x="7785462" y="348215"/>
            <a:ext cx="1951863" cy="644562"/>
          </a:xfrm>
        </p:spPr>
        <p:txBody>
          <a:bodyPr/>
          <a:lstStyle/>
          <a:p>
            <a:pPr algn="r" rtl="1"/>
            <a:r>
              <a:rPr lang="fa-IR" sz="3200" dirty="0">
                <a:solidFill>
                  <a:schemeClr val="accent1">
                    <a:lumMod val="40000"/>
                    <a:lumOff val="60000"/>
                  </a:schemeClr>
                </a:solidFill>
              </a:rPr>
              <a:t>2. توصیف :</a:t>
            </a:r>
            <a:endParaRPr lang="en-US" sz="3200" dirty="0">
              <a:solidFill>
                <a:schemeClr val="accent1">
                  <a:lumMod val="40000"/>
                  <a:lumOff val="60000"/>
                </a:schemeClr>
              </a:solidFill>
            </a:endParaRPr>
          </a:p>
        </p:txBody>
      </p:sp>
      <p:sp>
        <p:nvSpPr>
          <p:cNvPr id="7" name="Slide Number Placeholder 4"/>
          <p:cNvSpPr>
            <a:spLocks noGrp="1"/>
          </p:cNvSpPr>
          <p:nvPr>
            <p:ph type="sldNum" sz="quarter" idx="12"/>
          </p:nvPr>
        </p:nvSpPr>
        <p:spPr>
          <a:xfrm>
            <a:off x="5676900" y="5937169"/>
            <a:ext cx="838199" cy="533329"/>
          </a:xfrm>
        </p:spPr>
        <p:txBody>
          <a:bodyPr/>
          <a:lstStyle/>
          <a:p>
            <a:fld id="{81DB892F-581C-4FB4-B294-2A148DA62EF3}" type="slidenum">
              <a:rPr lang="en-US" sz="2000" smtClean="0"/>
              <a:pPr/>
              <a:t>6</a:t>
            </a:fld>
            <a:endParaRPr lang="en-US" sz="2000" dirty="0"/>
          </a:p>
        </p:txBody>
      </p:sp>
    </p:spTree>
    <p:extLst>
      <p:ext uri="{BB962C8B-B14F-4D97-AF65-F5344CB8AC3E}">
        <p14:creationId xmlns:p14="http://schemas.microsoft.com/office/powerpoint/2010/main" xmlns="" val="133299856"/>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1500"/>
                                        <p:tgtEl>
                                          <p:spTgt spid="6"/>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plus(in)">
                                      <p:cBhvr>
                                        <p:cTn id="11" dur="1500"/>
                                        <p:tgtEl>
                                          <p:spTgt spid="4">
                                            <p:txEl>
                                              <p:pRg st="0" end="0"/>
                                            </p:txEl>
                                          </p:spTgt>
                                        </p:tgtEl>
                                      </p:cBhvr>
                                    </p:animEffect>
                                  </p:childTnLst>
                                </p:cTn>
                              </p:par>
                            </p:childTnLst>
                          </p:cTn>
                        </p:par>
                        <p:par>
                          <p:cTn id="12" fill="hold">
                            <p:stCondLst>
                              <p:cond delay="3000"/>
                            </p:stCondLst>
                            <p:childTnLst>
                              <p:par>
                                <p:cTn id="13" presetID="42"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1500"/>
                                        <p:tgtEl>
                                          <p:spTgt spid="4">
                                            <p:txEl>
                                              <p:pRg st="2" end="2"/>
                                            </p:txEl>
                                          </p:spTgt>
                                        </p:tgtEl>
                                      </p:cBhvr>
                                    </p:animEffect>
                                    <p:anim calcmode="lin" valueType="num">
                                      <p:cBhvr>
                                        <p:cTn id="16" dur="1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7" dur="1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42" presetClass="entr" presetSubtype="0" fill="hold"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500"/>
                                        <p:tgtEl>
                                          <p:spTgt spid="4">
                                            <p:txEl>
                                              <p:pRg st="3" end="3"/>
                                            </p:txEl>
                                          </p:spTgt>
                                        </p:tgtEl>
                                      </p:cBhvr>
                                    </p:animEffect>
                                    <p:anim calcmode="lin" valueType="num">
                                      <p:cBhvr>
                                        <p:cTn id="22" dur="1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6000"/>
                            </p:stCondLst>
                            <p:childTnLst>
                              <p:par>
                                <p:cTn id="25" presetID="42"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500"/>
                                        <p:tgtEl>
                                          <p:spTgt spid="4">
                                            <p:txEl>
                                              <p:pRg st="4" end="4"/>
                                            </p:txEl>
                                          </p:spTgt>
                                        </p:tgtEl>
                                      </p:cBhvr>
                                    </p:animEffect>
                                    <p:anim calcmode="lin" valueType="num">
                                      <p:cBhvr>
                                        <p:cTn id="28" dur="1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7500"/>
                            </p:stCondLst>
                            <p:childTnLst>
                              <p:par>
                                <p:cTn id="31" presetID="42" presetClass="entr" presetSubtype="0" fill="hold" nodeType="after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500"/>
                                        <p:tgtEl>
                                          <p:spTgt spid="4">
                                            <p:txEl>
                                              <p:pRg st="5" end="5"/>
                                            </p:txEl>
                                          </p:spTgt>
                                        </p:tgtEl>
                                      </p:cBhvr>
                                    </p:animEffect>
                                    <p:anim calcmode="lin" valueType="num">
                                      <p:cBhvr>
                                        <p:cTn id="34" dur="1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1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9000"/>
                            </p:stCondLst>
                            <p:childTnLst>
                              <p:par>
                                <p:cTn id="37" presetID="42" presetClass="entr" presetSubtype="0" fill="hold"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1500"/>
                                        <p:tgtEl>
                                          <p:spTgt spid="4">
                                            <p:txEl>
                                              <p:pRg st="7" end="7"/>
                                            </p:txEl>
                                          </p:spTgt>
                                        </p:tgtEl>
                                      </p:cBhvr>
                                    </p:animEffect>
                                    <p:anim calcmode="lin" valueType="num">
                                      <p:cBhvr>
                                        <p:cTn id="40" dur="1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1" dur="1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0" y="348215"/>
            <a:ext cx="2536425" cy="644562"/>
          </a:xfrm>
        </p:spPr>
        <p:txBody>
          <a:bodyPr/>
          <a:lstStyle/>
          <a:p>
            <a:pPr algn="r" rtl="1"/>
            <a:r>
              <a:rPr lang="fa-IR" sz="3200" dirty="0">
                <a:solidFill>
                  <a:schemeClr val="accent1">
                    <a:lumMod val="40000"/>
                    <a:lumOff val="60000"/>
                  </a:schemeClr>
                </a:solidFill>
              </a:rPr>
              <a:t>3. ویژگی ها:</a:t>
            </a:r>
            <a:endParaRPr lang="en-US" sz="3200" dirty="0">
              <a:solidFill>
                <a:schemeClr val="accent1">
                  <a:lumMod val="40000"/>
                  <a:lumOff val="60000"/>
                </a:schemeClr>
              </a:solidFill>
            </a:endParaRPr>
          </a:p>
        </p:txBody>
      </p:sp>
      <p:sp>
        <p:nvSpPr>
          <p:cNvPr id="3" name="Content Placeholder 2"/>
          <p:cNvSpPr>
            <a:spLocks noGrp="1"/>
          </p:cNvSpPr>
          <p:nvPr>
            <p:ph idx="1"/>
          </p:nvPr>
        </p:nvSpPr>
        <p:spPr>
          <a:xfrm>
            <a:off x="1502039" y="883774"/>
            <a:ext cx="8946541" cy="4583014"/>
          </a:xfrm>
        </p:spPr>
        <p:txBody>
          <a:bodyPr>
            <a:noAutofit/>
          </a:bodyPr>
          <a:lstStyle/>
          <a:p>
            <a:pPr marL="0" indent="0" algn="r" rtl="1">
              <a:buNone/>
            </a:pPr>
            <a:endParaRPr lang="en-US" sz="2200" dirty="0">
              <a:effectLst>
                <a:outerShdw blurRad="38100" dist="38100" dir="2700000" algn="tl">
                  <a:srgbClr val="000000">
                    <a:alpha val="43137"/>
                  </a:srgbClr>
                </a:outerShdw>
              </a:effectLst>
            </a:endParaRPr>
          </a:p>
          <a:p>
            <a:pPr marL="457200" indent="-457200" algn="r" rtl="1">
              <a:buFont typeface="+mj-lt"/>
              <a:buAutoNum type="alphaUcPeriod"/>
            </a:pPr>
            <a:endParaRPr lang="en-US" sz="2200" dirty="0">
              <a:effectLst>
                <a:outerShdw blurRad="38100" dist="38100" dir="2700000" algn="tl">
                  <a:srgbClr val="000000">
                    <a:alpha val="43137"/>
                  </a:srgbClr>
                </a:outerShdw>
              </a:effectLst>
            </a:endParaRPr>
          </a:p>
          <a:p>
            <a:pPr marL="457200" indent="-457200" algn="r" rtl="1">
              <a:buFont typeface="+mj-lt"/>
              <a:buAutoNum type="alphaUcPeriod"/>
            </a:pPr>
            <a:endParaRPr lang="en-US" sz="2200" dirty="0">
              <a:effectLst>
                <a:outerShdw blurRad="38100" dist="38100" dir="2700000" algn="tl">
                  <a:srgbClr val="000000">
                    <a:alpha val="43137"/>
                  </a:srgbClr>
                </a:outerShdw>
              </a:effectLst>
            </a:endParaRPr>
          </a:p>
          <a:p>
            <a:pPr marL="457200" indent="-457200" algn="r" rtl="1">
              <a:buFont typeface="+mj-lt"/>
              <a:buAutoNum type="alphaUcPeriod"/>
            </a:pPr>
            <a:r>
              <a:rPr lang="fa-IR" sz="2200" i="1" dirty="0">
                <a:effectLst>
                  <a:outerShdw blurRad="38100" dist="38100" dir="2700000" algn="tl">
                    <a:srgbClr val="000000">
                      <a:alpha val="43137"/>
                    </a:srgbClr>
                  </a:outerShdw>
                </a:effectLst>
              </a:rPr>
              <a:t>پایتون به عنوان یک زبان تفسیر‌شده شناخته می‌شود. با یک تعریف کلی در این نوع زبان‌ها کار خواندن سورس کد برنامه، ترجمه به زبان ماشین و در نهایت اجرای آن توسط یک مفسر انجام می‌گیرد.</a:t>
            </a:r>
          </a:p>
          <a:p>
            <a:pPr algn="r" rtl="1">
              <a:buNone/>
            </a:pPr>
            <a:r>
              <a:rPr lang="fa-IR" sz="2200" i="1" dirty="0">
                <a:solidFill>
                  <a:srgbClr val="FFFAB0"/>
                </a:solidFill>
              </a:rPr>
              <a:t>      </a:t>
            </a:r>
            <a:r>
              <a:rPr lang="fa-IR" sz="2200" i="1" dirty="0" smtClean="0">
                <a:solidFill>
                  <a:srgbClr val="FFFAB0"/>
                </a:solidFill>
              </a:rPr>
              <a:t>   </a:t>
            </a:r>
            <a:r>
              <a:rPr lang="fa-IR" sz="2200" i="1" dirty="0"/>
              <a:t>در پایتون </a:t>
            </a:r>
            <a:r>
              <a:rPr lang="fa-IR" sz="2400" i="1" dirty="0">
                <a:ln w="10160">
                  <a:solidFill>
                    <a:schemeClr val="accent1">
                      <a:lumMod val="60000"/>
                      <a:lumOff val="40000"/>
                    </a:schemeClr>
                  </a:solidFill>
                  <a:prstDash val="solid"/>
                </a:ln>
                <a:solidFill>
                  <a:srgbClr val="FFFFFF"/>
                </a:solidFill>
              </a:rPr>
              <a:t>عمل ترجمه و اجرای سورس کد </a:t>
            </a:r>
            <a:r>
              <a:rPr lang="fa-IR" sz="2200" i="1" dirty="0"/>
              <a:t>رامی‌توان در دو مرحله متوالی خلاصه نمود</a:t>
            </a:r>
            <a:r>
              <a:rPr lang="fa-IR" sz="2200" dirty="0">
                <a:effectLst>
                  <a:outerShdw blurRad="38100" dist="38100" dir="2700000" algn="tl">
                    <a:srgbClr val="000000">
                      <a:alpha val="43137"/>
                    </a:srgbClr>
                  </a:outerShdw>
                </a:effectLst>
              </a:rPr>
              <a:t>:</a:t>
            </a:r>
          </a:p>
          <a:p>
            <a:pPr algn="r" rtl="1">
              <a:buNone/>
            </a:pPr>
            <a:endParaRPr lang="fa-IR" sz="2200" dirty="0">
              <a:effectLst>
                <a:outerShdw blurRad="38100" dist="38100" dir="2700000" algn="tl">
                  <a:srgbClr val="000000">
                    <a:alpha val="43137"/>
                  </a:srgbClr>
                </a:outerShdw>
              </a:effectLst>
            </a:endParaRPr>
          </a:p>
          <a:p>
            <a:pPr marL="582930" indent="-514350" algn="r" rtl="1">
              <a:buFont typeface="+mj-lt"/>
              <a:buAutoNum type="arabicPeriod"/>
            </a:pPr>
            <a:r>
              <a:rPr lang="fa-IR" sz="2200" dirty="0">
                <a:effectLst>
                  <a:outerShdw blurRad="38100" dist="38100" dir="2700000" algn="tl">
                    <a:srgbClr val="000000">
                      <a:alpha val="43137"/>
                    </a:srgbClr>
                  </a:outerShdw>
                </a:effectLst>
              </a:rPr>
              <a:t> </a:t>
            </a:r>
            <a:r>
              <a:rPr lang="fa-IR" sz="2200" i="1" dirty="0"/>
              <a:t>کامپایل سورس کد به بایت‌کد </a:t>
            </a:r>
            <a:r>
              <a:rPr lang="en-US" sz="2200" i="1" dirty="0"/>
              <a:t> (</a:t>
            </a:r>
            <a:r>
              <a:rPr lang="en-US" sz="2200" i="1" dirty="0">
                <a:solidFill>
                  <a:srgbClr val="FFFF99"/>
                </a:solidFill>
              </a:rPr>
              <a:t>ByteCode</a:t>
            </a:r>
            <a:r>
              <a:rPr lang="en-US" sz="2200" i="1" dirty="0"/>
              <a:t>)</a:t>
            </a:r>
            <a:endParaRPr lang="fa-IR" sz="2200" i="1" dirty="0"/>
          </a:p>
          <a:p>
            <a:pPr marL="582930" indent="-514350" algn="r" rtl="1">
              <a:buFont typeface="+mj-lt"/>
              <a:buAutoNum type="arabicPeriod"/>
            </a:pPr>
            <a:r>
              <a:rPr lang="fa-IR" sz="2200" i="1" dirty="0"/>
              <a:t>تفسیر بایت‌کد به زبان ماشین و اجرای آن</a:t>
            </a:r>
          </a:p>
          <a:p>
            <a:pPr marL="0" indent="0" algn="r" rtl="1">
              <a:buNone/>
            </a:pPr>
            <a:r>
              <a:rPr lang="fa-IR" sz="2200" dirty="0">
                <a:effectLst>
                  <a:outerShdw blurRad="38100" dist="38100" dir="2700000" algn="tl">
                    <a:srgbClr val="000000">
                      <a:alpha val="43137"/>
                    </a:srgbClr>
                  </a:outerShdw>
                </a:effectLst>
              </a:rPr>
              <a:t/>
            </a:r>
            <a:br>
              <a:rPr lang="fa-IR" sz="2200" dirty="0">
                <a:effectLst>
                  <a:outerShdw blurRad="38100" dist="38100" dir="2700000" algn="tl">
                    <a:srgbClr val="000000">
                      <a:alpha val="43137"/>
                    </a:srgbClr>
                  </a:outerShdw>
                </a:effectLst>
              </a:rPr>
            </a:br>
            <a:endParaRPr lang="en-US" sz="2200" dirty="0">
              <a:effectLst>
                <a:outerShdw blurRad="38100" dist="38100" dir="2700000" algn="tl">
                  <a:srgbClr val="000000">
                    <a:alpha val="43137"/>
                  </a:srgbClr>
                </a:outerShdw>
              </a:effectLst>
            </a:endParaRPr>
          </a:p>
          <a:p>
            <a:pPr algn="r" rtl="1">
              <a:buFont typeface="Arial" panose="020B0604020202020204" pitchFamily="34" charset="0"/>
              <a:buChar char="•"/>
            </a:pPr>
            <a:endParaRPr lang="en-US" sz="2200"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6"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7</a:t>
            </a:fld>
            <a:endParaRPr lang="en-US" sz="2000" dirty="0"/>
          </a:p>
        </p:txBody>
      </p:sp>
    </p:spTree>
    <p:extLst>
      <p:ext uri="{BB962C8B-B14F-4D97-AF65-F5344CB8AC3E}">
        <p14:creationId xmlns:p14="http://schemas.microsoft.com/office/powerpoint/2010/main" xmlns="" val="661819687"/>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500"/>
                                        <p:tgtEl>
                                          <p:spTgt spid="2"/>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plus(in)">
                                      <p:cBhvr>
                                        <p:cTn id="11" dur="1500"/>
                                        <p:tgtEl>
                                          <p:spTgt spid="3">
                                            <p:txEl>
                                              <p:pRg st="3" end="3"/>
                                            </p:txEl>
                                          </p:spTgt>
                                        </p:tgtEl>
                                      </p:cBhvr>
                                    </p:animEffect>
                                  </p:childTnLst>
                                </p:cTn>
                              </p:par>
                              <p:par>
                                <p:cTn id="12" presetID="13" presetClass="entr" presetSubtype="16"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plus(in)">
                                      <p:cBhvr>
                                        <p:cTn id="14" dur="1500"/>
                                        <p:tgtEl>
                                          <p:spTgt spid="3">
                                            <p:txEl>
                                              <p:pRg st="4" end="4"/>
                                            </p:txEl>
                                          </p:spTgt>
                                        </p:tgtEl>
                                      </p:cBhvr>
                                    </p:animEffect>
                                  </p:childTnLst>
                                </p:cTn>
                              </p:par>
                            </p:childTnLst>
                          </p:cTn>
                        </p:par>
                        <p:par>
                          <p:cTn id="15" fill="hold">
                            <p:stCondLst>
                              <p:cond delay="3000"/>
                            </p:stCondLst>
                            <p:childTnLst>
                              <p:par>
                                <p:cTn id="16" presetID="42" presetClass="entr" presetSubtype="0" fill="hold" nodeType="after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500"/>
                                        <p:tgtEl>
                                          <p:spTgt spid="3">
                                            <p:txEl>
                                              <p:pRg st="6" end="6"/>
                                            </p:txEl>
                                          </p:spTgt>
                                        </p:tgtEl>
                                      </p:cBhvr>
                                    </p:animEffect>
                                    <p:anim calcmode="lin" valueType="num">
                                      <p:cBhvr>
                                        <p:cTn id="19" dur="1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0" dur="1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21" fill="hold">
                            <p:stCondLst>
                              <p:cond delay="4500"/>
                            </p:stCondLst>
                            <p:childTnLst>
                              <p:par>
                                <p:cTn id="22" presetID="42" presetClass="entr" presetSubtype="0"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500"/>
                                        <p:tgtEl>
                                          <p:spTgt spid="3">
                                            <p:txEl>
                                              <p:pRg st="7" end="7"/>
                                            </p:txEl>
                                          </p:spTgt>
                                        </p:tgtEl>
                                      </p:cBhvr>
                                    </p:animEffect>
                                    <p:anim calcmode="lin" valueType="num">
                                      <p:cBhvr>
                                        <p:cTn id="25" dur="1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790784" y="466914"/>
            <a:ext cx="9781966" cy="5933885"/>
          </a:xfrm>
        </p:spPr>
        <p:txBody>
          <a:bodyPr>
            <a:noAutofit/>
          </a:bodyPr>
          <a:lstStyle/>
          <a:p>
            <a:pPr marL="457200" indent="-457200" algn="r" rtl="1">
              <a:buAutoNum type="alphaUcParenR"/>
            </a:pPr>
            <a:endParaRPr lang="fa-IR" sz="2200" dirty="0">
              <a:effectLst>
                <a:outerShdw blurRad="38100" dist="38100" dir="2700000" algn="tl">
                  <a:srgbClr val="000000">
                    <a:alpha val="43137"/>
                  </a:srgbClr>
                </a:outerShdw>
              </a:effectLst>
            </a:endParaRPr>
          </a:p>
          <a:p>
            <a:pPr marL="68580" indent="0" algn="r" rtl="1">
              <a:buNone/>
            </a:pPr>
            <a:endParaRPr lang="fa-IR" sz="2200" i="1" dirty="0">
              <a:effectLst>
                <a:outerShdw blurRad="38100" dist="38100" dir="2700000" algn="tl">
                  <a:srgbClr val="000000">
                    <a:alpha val="43137"/>
                  </a:srgbClr>
                </a:outerShdw>
              </a:effectLst>
            </a:endParaRPr>
          </a:p>
          <a:p>
            <a:pPr marL="457200" indent="-457200" algn="r" rtl="1">
              <a:buFont typeface="+mj-lt"/>
              <a:buAutoNum type="alphaUcPeriod" startAt="2"/>
            </a:pPr>
            <a:r>
              <a:rPr lang="fa-IR" sz="2200" i="1" dirty="0">
                <a:effectLst>
                  <a:outerShdw blurRad="38100" dist="38100" dir="2700000" algn="tl">
                    <a:srgbClr val="000000">
                      <a:alpha val="43137"/>
                    </a:srgbClr>
                  </a:outerShdw>
                </a:effectLst>
              </a:rPr>
              <a:t>پایتون یک زبان برنامه‌نویسی رایگان، متن باز</a:t>
            </a:r>
            <a:r>
              <a:rPr lang="en-US" sz="2200" i="1" dirty="0" smtClean="0">
                <a:effectLst>
                  <a:outerShdw blurRad="38100" dist="38100" dir="2700000" algn="tl">
                    <a:srgbClr val="000000">
                      <a:alpha val="43137"/>
                    </a:srgbClr>
                  </a:outerShdw>
                </a:effectLst>
              </a:rPr>
              <a:t>(</a:t>
            </a:r>
            <a:r>
              <a:rPr lang="en-US" sz="2200" i="1" dirty="0" smtClean="0">
                <a:solidFill>
                  <a:schemeClr val="accent5"/>
                </a:solidFill>
                <a:effectLst>
                  <a:outerShdw blurRad="38100" dist="38100" dir="2700000" algn="tl">
                    <a:srgbClr val="000000">
                      <a:alpha val="43137"/>
                    </a:srgbClr>
                  </a:outerShdw>
                </a:effectLst>
              </a:rPr>
              <a:t>OpenSource</a:t>
            </a:r>
            <a:r>
              <a:rPr lang="en-US" sz="2200" i="1" dirty="0" smtClean="0">
                <a:effectLst>
                  <a:outerShdw blurRad="38100" dist="38100" dir="2700000" algn="tl">
                    <a:srgbClr val="000000">
                      <a:alpha val="43137"/>
                    </a:srgbClr>
                  </a:outerShdw>
                </a:effectLst>
              </a:rPr>
              <a:t>)</a:t>
            </a:r>
            <a:r>
              <a:rPr lang="fa-IR" sz="2200" i="1" dirty="0" smtClean="0">
                <a:effectLst>
                  <a:outerShdw blurRad="38100" dist="38100" dir="2700000" algn="tl">
                    <a:srgbClr val="000000">
                      <a:alpha val="43137"/>
                    </a:srgbClr>
                  </a:outerShdw>
                </a:effectLst>
              </a:rPr>
              <a:t>و </a:t>
            </a:r>
            <a:r>
              <a:rPr lang="fa-IR" sz="2200" i="1" dirty="0">
                <a:effectLst>
                  <a:outerShdw blurRad="38100" dist="38100" dir="2700000" algn="tl">
                    <a:srgbClr val="000000">
                      <a:alpha val="43137"/>
                    </a:srgbClr>
                  </a:outerShdw>
                </a:effectLst>
              </a:rPr>
              <a:t>آزاد </a:t>
            </a:r>
            <a:r>
              <a:rPr lang="fa-IR" sz="2200" i="1" dirty="0" smtClean="0">
                <a:effectLst>
                  <a:outerShdw blurRad="38100" dist="38100" dir="2700000" algn="tl">
                    <a:srgbClr val="000000">
                      <a:alpha val="43137"/>
                    </a:srgbClr>
                  </a:outerShdw>
                </a:effectLst>
              </a:rPr>
              <a:t>است.زبان </a:t>
            </a:r>
            <a:r>
              <a:rPr lang="fa-IR" sz="2200" i="1" dirty="0">
                <a:effectLst>
                  <a:outerShdw blurRad="38100" dist="38100" dir="2700000" algn="tl">
                    <a:srgbClr val="000000">
                      <a:alpha val="43137"/>
                    </a:srgbClr>
                  </a:outerShdw>
                </a:effectLst>
              </a:rPr>
              <a:t>پایتون </a:t>
            </a:r>
            <a:r>
              <a:rPr lang="fa-IR" sz="2200" i="1" dirty="0" smtClean="0">
                <a:effectLst>
                  <a:outerShdw blurRad="38100" dist="38100" dir="2700000" algn="tl">
                    <a:srgbClr val="000000">
                      <a:alpha val="43137"/>
                    </a:srgbClr>
                  </a:outerShdw>
                </a:effectLst>
              </a:rPr>
              <a:t>از</a:t>
            </a:r>
          </a:p>
          <a:p>
            <a:pPr marL="457200" indent="-457200" algn="r" rtl="1">
              <a:buNone/>
            </a:pP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اجزای بسته نرم‌افزاری </a:t>
            </a:r>
            <a:r>
              <a:rPr lang="en-US" sz="2200" i="1" dirty="0">
                <a:effectLst>
                  <a:outerShdw blurRad="38100" dist="38100" dir="2700000" algn="tl">
                    <a:srgbClr val="000000">
                      <a:alpha val="43137"/>
                    </a:srgbClr>
                  </a:outerShdw>
                </a:effectLst>
              </a:rPr>
              <a:t> </a:t>
            </a:r>
            <a:r>
              <a:rPr lang="en-US" sz="2200" i="1" dirty="0">
                <a:solidFill>
                  <a:srgbClr val="FF0000"/>
                </a:solidFill>
                <a:effectLst>
                  <a:outerShdw blurRad="38100" dist="38100" dir="2700000" algn="tl">
                    <a:srgbClr val="000000">
                      <a:alpha val="43137"/>
                    </a:srgbClr>
                  </a:outerShdw>
                </a:effectLst>
              </a:rPr>
              <a:t>LAMP</a:t>
            </a:r>
            <a:r>
              <a:rPr lang="fa-IR" sz="2200" i="1" dirty="0">
                <a:effectLst>
                  <a:outerShdw blurRad="38100" dist="38100" dir="2700000" algn="tl">
                    <a:srgbClr val="000000">
                      <a:alpha val="43137"/>
                    </a:srgbClr>
                  </a:outerShdw>
                </a:effectLst>
              </a:rPr>
              <a:t>نیز به شمار می‌رود. این بسته عبارت است از: </a:t>
            </a:r>
            <a:r>
              <a:rPr lang="en-US" sz="2200" dirty="0">
                <a:effectLst>
                  <a:outerShdw blurRad="38100" dist="38100" dir="2700000" algn="tl">
                    <a:srgbClr val="000000">
                      <a:alpha val="43137"/>
                    </a:srgbClr>
                  </a:outerShdw>
                </a:effectLst>
              </a:rPr>
              <a:t/>
            </a:r>
            <a:br>
              <a:rPr lang="en-US" sz="2200" dirty="0">
                <a:effectLst>
                  <a:outerShdw blurRad="38100" dist="38100" dir="2700000" algn="tl">
                    <a:srgbClr val="000000">
                      <a:alpha val="43137"/>
                    </a:srgbClr>
                  </a:outerShdw>
                </a:effectLst>
              </a:rPr>
            </a:br>
            <a:endParaRPr lang="en-US" sz="2200" dirty="0">
              <a:effectLst>
                <a:outerShdw blurRad="38100" dist="38100" dir="2700000" algn="tl">
                  <a:srgbClr val="000000">
                    <a:alpha val="43137"/>
                  </a:srgbClr>
                </a:outerShdw>
              </a:effectLst>
            </a:endParaRPr>
          </a:p>
          <a:p>
            <a:pPr marL="0" indent="0" algn="r" rtl="1">
              <a:buNone/>
            </a:pPr>
            <a:r>
              <a:rPr lang="fa-IR" sz="2200"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سیستم عامل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Linux </a:t>
            </a:r>
            <a:r>
              <a:rPr lang="fa-IR" sz="2200" i="1" dirty="0">
                <a:effectLst>
                  <a:outerShdw blurRad="38100" dist="38100" dir="2700000" algn="tl">
                    <a:srgbClr val="000000">
                      <a:alpha val="43137"/>
                    </a:srgbClr>
                  </a:outerShdw>
                </a:effectLst>
                <a:latin typeface="Times New Roman" pitchFamily="18" charset="0"/>
              </a:rPr>
              <a:t/>
            </a:r>
            <a:br>
              <a:rPr lang="fa-IR" sz="2200" i="1" dirty="0">
                <a:effectLst>
                  <a:outerShdw blurRad="38100" dist="38100" dir="2700000" algn="tl">
                    <a:srgbClr val="000000">
                      <a:alpha val="43137"/>
                    </a:srgbClr>
                  </a:outerShdw>
                </a:effectLst>
                <a:latin typeface="Times New Roman" pitchFamily="18" charset="0"/>
              </a:rPr>
            </a:br>
            <a:r>
              <a:rPr lang="fa-IR" sz="2200" i="1" dirty="0">
                <a:solidFill>
                  <a:srgbClr val="FFFF99"/>
                </a:solidFill>
                <a:effectLst>
                  <a:outerShdw blurRad="38100" dist="38100" dir="2700000" algn="tl">
                    <a:srgbClr val="000000">
                      <a:alpha val="43137"/>
                    </a:srgbClr>
                  </a:outerShdw>
                </a:effectLst>
                <a:latin typeface="Times New Roman" pitchFamily="18" charset="0"/>
              </a:rPr>
              <a:t> * </a:t>
            </a:r>
            <a:r>
              <a:rPr lang="fa-IR" sz="2200" i="1" dirty="0">
                <a:solidFill>
                  <a:srgbClr val="FFFF99"/>
                </a:solidFill>
                <a:effectLst>
                  <a:outerShdw blurRad="38100" dist="38100" dir="2700000" algn="tl">
                    <a:srgbClr val="000000">
                      <a:alpha val="43137"/>
                    </a:srgbClr>
                  </a:outerShdw>
                </a:effectLst>
              </a:rPr>
              <a:t>وب سرور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Apache</a:t>
            </a:r>
            <a:r>
              <a:rPr lang="en-US" sz="2200" i="1" dirty="0">
                <a:solidFill>
                  <a:srgbClr val="00B0F0"/>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 </a:t>
            </a:r>
            <a:br>
              <a:rPr lang="fa-IR" sz="2200" i="1" dirty="0">
                <a:effectLst>
                  <a:outerShdw blurRad="38100" dist="38100" dir="2700000" algn="tl">
                    <a:srgbClr val="000000">
                      <a:alpha val="43137"/>
                    </a:srgbClr>
                  </a:outerShdw>
                </a:effectLst>
              </a:rPr>
            </a:b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پایگاه‌ داده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MySQL</a:t>
            </a:r>
            <a:r>
              <a:rPr lang="fa-IR" sz="2200" i="1" dirty="0">
                <a:solidFill>
                  <a:srgbClr val="FFFF99"/>
                </a:solidFill>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MariaDB</a:t>
            </a:r>
            <a:r>
              <a:rPr lang="fa-IR" sz="2200" i="1" dirty="0">
                <a:effectLst>
                  <a:outerShdw blurRad="38100" dist="38100" dir="2700000" algn="tl">
                    <a:srgbClr val="000000">
                      <a:alpha val="43137"/>
                    </a:srgbClr>
                  </a:outerShdw>
                </a:effectLst>
              </a:rPr>
              <a:t/>
            </a:r>
            <a:br>
              <a:rPr lang="fa-IR" sz="2200" i="1" dirty="0">
                <a:effectLst>
                  <a:outerShdw blurRad="38100" dist="38100" dir="2700000" algn="tl">
                    <a:srgbClr val="000000">
                      <a:alpha val="43137"/>
                    </a:srgbClr>
                  </a:outerShdw>
                </a:effectLst>
              </a:rPr>
            </a:br>
            <a:r>
              <a:rPr lang="fa-IR" sz="2200" i="1" dirty="0">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زبان برنامه‌نویسی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Python</a:t>
            </a:r>
            <a:r>
              <a:rPr lang="fa-IR" sz="2200" i="1" dirty="0">
                <a:solidFill>
                  <a:srgbClr val="FFFF99"/>
                </a:solidFill>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Perl</a:t>
            </a:r>
            <a:r>
              <a:rPr lang="fa-IR" sz="2200" i="1" dirty="0">
                <a:solidFill>
                  <a:srgbClr val="FFFF99"/>
                </a:solidFill>
                <a:effectLst>
                  <a:outerShdw blurRad="38100" dist="38100" dir="2700000" algn="tl">
                    <a:srgbClr val="000000">
                      <a:alpha val="43137"/>
                    </a:srgbClr>
                  </a:outerShdw>
                </a:effectLst>
              </a:rPr>
              <a:t> یا </a:t>
            </a:r>
            <a:r>
              <a:rPr lang="en-US" sz="2200" i="1" dirty="0">
                <a:solidFill>
                  <a:srgbClr val="00B0F0"/>
                </a:solidFill>
                <a:effectLst>
                  <a:outerShdw blurRad="38100" dist="38100" dir="2700000" algn="tl">
                    <a:srgbClr val="000000">
                      <a:alpha val="43137"/>
                    </a:srgbClr>
                  </a:outerShdw>
                </a:effectLst>
                <a:latin typeface="Times New Roman" pitchFamily="18" charset="0"/>
                <a:cs typeface="Times New Roman" pitchFamily="18" charset="0"/>
              </a:rPr>
              <a:t>PHP</a:t>
            </a:r>
          </a:p>
          <a:p>
            <a:pPr marL="0" indent="0" algn="r" rtl="1">
              <a:buNone/>
            </a:pP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a:p>
            <a:pPr marL="457200" indent="-457200" algn="r" rtl="1">
              <a:buFont typeface="+mj-lt"/>
              <a:buAutoNum type="alphaUcPeriod" startAt="3"/>
            </a:pPr>
            <a:r>
              <a:rPr lang="fa-IR" sz="2200" i="1" dirty="0">
                <a:effectLst>
                  <a:outerShdw blurRad="38100" dist="38100" dir="2700000" algn="tl">
                    <a:srgbClr val="000000">
                      <a:alpha val="43137"/>
                    </a:srgbClr>
                  </a:outerShdw>
                </a:effectLst>
              </a:rPr>
              <a:t>پایتون یک زبان برنامه‌نویسی سطح بالا</a:t>
            </a:r>
            <a:r>
              <a:rPr lang="en-US" sz="2200" i="1" dirty="0" smtClean="0">
                <a:effectLst>
                  <a:outerShdw blurRad="38100" dist="38100" dir="2700000" algn="tl">
                    <a:srgbClr val="000000">
                      <a:alpha val="43137"/>
                    </a:srgbClr>
                  </a:outerShdw>
                </a:effectLst>
              </a:rPr>
              <a:t>(</a:t>
            </a:r>
            <a:r>
              <a:rPr lang="en-US" sz="2200" i="1" dirty="0" smtClean="0">
                <a:solidFill>
                  <a:srgbClr val="FFC000"/>
                </a:solidFill>
                <a:effectLst>
                  <a:outerShdw blurRad="38100" dist="38100" dir="2700000" algn="tl">
                    <a:srgbClr val="000000">
                      <a:alpha val="43137"/>
                    </a:srgbClr>
                  </a:outerShdw>
                </a:effectLst>
              </a:rPr>
              <a:t>High-Level</a:t>
            </a:r>
            <a:r>
              <a:rPr lang="en-US" sz="2200" i="1" dirty="0" smtClean="0">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به مانند </a:t>
            </a:r>
            <a:r>
              <a:rPr lang="en-US" sz="2200" i="1" dirty="0">
                <a:solidFill>
                  <a:srgbClr val="4DFE30"/>
                </a:solidFill>
                <a:effectLst>
                  <a:outerShdw blurRad="38100" dist="38100" dir="2700000" algn="tl">
                    <a:srgbClr val="000000">
                      <a:alpha val="43137"/>
                    </a:srgbClr>
                  </a:outerShdw>
                </a:effectLst>
              </a:rPr>
              <a:t>C</a:t>
            </a:r>
            <a:r>
              <a:rPr lang="en-US" sz="2200" i="1" dirty="0">
                <a:effectLst>
                  <a:outerShdw blurRad="38100" dist="38100" dir="2700000" algn="tl">
                    <a:srgbClr val="000000">
                      <a:alpha val="43137"/>
                    </a:srgbClr>
                  </a:outerShdw>
                </a:effectLst>
              </a:rPr>
              <a:t>،</a:t>
            </a:r>
            <a:r>
              <a:rPr lang="en-US" sz="2200" i="1" dirty="0">
                <a:solidFill>
                  <a:srgbClr val="4DFE30"/>
                </a:solidFill>
                <a:effectLst>
                  <a:outerShdw blurRad="38100" dist="38100" dir="2700000" algn="tl">
                    <a:srgbClr val="000000">
                      <a:alpha val="43137"/>
                    </a:srgbClr>
                  </a:outerShdw>
                </a:effectLst>
              </a:rPr>
              <a:t>Ruby</a:t>
            </a:r>
            <a:r>
              <a:rPr lang="en-US" sz="2200" i="1" dirty="0">
                <a:effectLst>
                  <a:outerShdw blurRad="38100" dist="38100" dir="2700000" algn="tl">
                    <a:srgbClr val="000000">
                      <a:alpha val="43137"/>
                    </a:srgbClr>
                  </a:outerShdw>
                </a:effectLst>
              </a:rPr>
              <a:t> </a:t>
            </a:r>
            <a:r>
              <a:rPr lang="en-US" sz="2200" i="1" dirty="0" smtClean="0">
                <a:effectLst>
                  <a:outerShdw blurRad="38100" dist="38100" dir="2700000" algn="tl">
                    <a:srgbClr val="000000">
                      <a:alpha val="43137"/>
                    </a:srgbClr>
                  </a:outerShdw>
                </a:effectLst>
              </a:rPr>
              <a:t>،</a:t>
            </a:r>
            <a:r>
              <a:rPr lang="en-US" sz="2200" i="1" dirty="0" smtClean="0">
                <a:solidFill>
                  <a:srgbClr val="4DFE30"/>
                </a:solidFill>
                <a:effectLst>
                  <a:outerShdw blurRad="38100" dist="38100" dir="2700000" algn="tl">
                    <a:srgbClr val="000000">
                      <a:alpha val="43137"/>
                    </a:srgbClr>
                  </a:outerShdw>
                </a:effectLst>
              </a:rPr>
              <a:t>PHP</a:t>
            </a:r>
            <a:r>
              <a:rPr lang="fa-IR" sz="2200" i="1" dirty="0" smtClean="0">
                <a:solidFill>
                  <a:srgbClr val="4DFE30"/>
                </a:solidFill>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و</a:t>
            </a:r>
            <a:r>
              <a:rPr lang="fa-IR" sz="2200" i="1" dirty="0" smtClean="0">
                <a:solidFill>
                  <a:srgbClr val="FF0000"/>
                </a:solidFill>
                <a:effectLst>
                  <a:outerShdw blurRad="38100" dist="38100" dir="2700000" algn="tl">
                    <a:srgbClr val="000000">
                      <a:alpha val="43137"/>
                    </a:srgbClr>
                  </a:outerShdw>
                </a:effectLst>
              </a:rPr>
              <a:t> </a:t>
            </a:r>
            <a:r>
              <a:rPr lang="en-US" sz="2200" i="1" dirty="0">
                <a:solidFill>
                  <a:srgbClr val="4DFE30"/>
                </a:solidFill>
                <a:effectLst>
                  <a:outerShdw blurRad="38100" dist="38100" dir="2700000" algn="tl">
                    <a:srgbClr val="000000">
                      <a:alpha val="43137"/>
                    </a:srgbClr>
                  </a:outerShdw>
                </a:effectLst>
              </a:rPr>
              <a:t>Java</a:t>
            </a:r>
            <a:r>
              <a:rPr lang="fa-IR" sz="2200" i="1" dirty="0">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است</a:t>
            </a:r>
            <a:r>
              <a:rPr lang="fa-IR" i="1" dirty="0" smtClean="0">
                <a:effectLst>
                  <a:outerShdw blurRad="38100" dist="38100" dir="2700000" algn="tl">
                    <a:srgbClr val="000000">
                      <a:alpha val="43137"/>
                    </a:srgbClr>
                  </a:outerShdw>
                </a:effectLst>
              </a:rPr>
              <a:t>.</a:t>
            </a:r>
            <a:r>
              <a:rPr lang="fa-IR" sz="2200" dirty="0">
                <a:effectLst>
                  <a:outerShdw blurRad="38100" dist="38100" dir="2700000" algn="tl">
                    <a:srgbClr val="000000">
                      <a:alpha val="43137"/>
                    </a:srgbClr>
                  </a:outerShdw>
                </a:effectLst>
              </a:rPr>
              <a:t/>
            </a:r>
            <a:br>
              <a:rPr lang="fa-IR" sz="2200" dirty="0">
                <a:effectLst>
                  <a:outerShdw blurRad="38100" dist="38100" dir="2700000" algn="tl">
                    <a:srgbClr val="000000">
                      <a:alpha val="43137"/>
                    </a:srgbClr>
                  </a:outerShdw>
                </a:effectLst>
              </a:rPr>
            </a:br>
            <a:endParaRPr lang="en-US" sz="2200" dirty="0">
              <a:effectLst>
                <a:outerShdw blurRad="38100" dist="38100" dir="2700000" algn="tl">
                  <a:srgbClr val="000000">
                    <a:alpha val="43137"/>
                  </a:srgbClr>
                </a:outerShdw>
              </a:effectLst>
            </a:endParaRPr>
          </a:p>
          <a:p>
            <a:pPr algn="r" rtl="1">
              <a:buNone/>
            </a:pPr>
            <a:endParaRPr lang="en-US" sz="2200" dirty="0">
              <a:effectLst>
                <a:outerShdw blurRad="38100" dist="38100" dir="2700000" algn="tl">
                  <a:srgbClr val="000000">
                    <a:alpha val="43137"/>
                  </a:srgbClr>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7" name="Slide Number Placeholder 4"/>
          <p:cNvSpPr>
            <a:spLocks noGrp="1"/>
          </p:cNvSpPr>
          <p:nvPr>
            <p:ph type="sldNum" sz="quarter" idx="12"/>
          </p:nvPr>
        </p:nvSpPr>
        <p:spPr>
          <a:xfrm>
            <a:off x="5676900" y="5923722"/>
            <a:ext cx="838199" cy="533329"/>
          </a:xfrm>
        </p:spPr>
        <p:txBody>
          <a:bodyPr/>
          <a:lstStyle/>
          <a:p>
            <a:fld id="{81DB892F-581C-4FB4-B294-2A148DA62EF3}" type="slidenum">
              <a:rPr lang="en-US" sz="2000" smtClean="0"/>
              <a:pPr/>
              <a:t>8</a:t>
            </a:fld>
            <a:endParaRPr lang="en-US" sz="2000" dirty="0"/>
          </a:p>
        </p:txBody>
      </p:sp>
    </p:spTree>
    <p:extLst>
      <p:ext uri="{BB962C8B-B14F-4D97-AF65-F5344CB8AC3E}">
        <p14:creationId xmlns:p14="http://schemas.microsoft.com/office/powerpoint/2010/main" xmlns="" val="419903944"/>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plus(in)">
                                      <p:cBhvr>
                                        <p:cTn id="7" dur="1500"/>
                                        <p:tgtEl>
                                          <p:spTgt spid="5">
                                            <p:txEl>
                                              <p:pRg st="2" end="2"/>
                                            </p:txEl>
                                          </p:spTgt>
                                        </p:tgtEl>
                                      </p:cBhvr>
                                    </p:animEffect>
                                  </p:childTnLst>
                                </p:cTn>
                              </p:par>
                            </p:childTnLst>
                          </p:cTn>
                        </p:par>
                        <p:par>
                          <p:cTn id="8" fill="hold">
                            <p:stCondLst>
                              <p:cond delay="1500"/>
                            </p:stCondLst>
                            <p:childTnLst>
                              <p:par>
                                <p:cTn id="9" presetID="13" presetClass="entr" presetSubtype="16"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plus(in)">
                                      <p:cBhvr>
                                        <p:cTn id="11" dur="1500"/>
                                        <p:tgtEl>
                                          <p:spTgt spid="5">
                                            <p:txEl>
                                              <p:pRg st="3" end="3"/>
                                            </p:txEl>
                                          </p:spTgt>
                                        </p:tgtEl>
                                      </p:cBhvr>
                                    </p:animEffect>
                                  </p:childTnLst>
                                </p:cTn>
                              </p:par>
                            </p:childTnLst>
                          </p:cTn>
                        </p:par>
                        <p:par>
                          <p:cTn id="12" fill="hold">
                            <p:stCondLst>
                              <p:cond delay="3000"/>
                            </p:stCondLst>
                            <p:childTnLst>
                              <p:par>
                                <p:cTn id="13" presetID="42" presetClass="entr" presetSubtype="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1500"/>
                                        <p:tgtEl>
                                          <p:spTgt spid="5">
                                            <p:txEl>
                                              <p:pRg st="4" end="4"/>
                                            </p:txEl>
                                          </p:spTgt>
                                        </p:tgtEl>
                                      </p:cBhvr>
                                    </p:animEffect>
                                    <p:anim calcmode="lin" valueType="num">
                                      <p:cBhvr>
                                        <p:cTn id="16"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7" dur="1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par>
                          <p:cTn id="18" fill="hold">
                            <p:stCondLst>
                              <p:cond delay="4500"/>
                            </p:stCondLst>
                            <p:childTnLst>
                              <p:par>
                                <p:cTn id="19" presetID="13" presetClass="entr" presetSubtype="16" fill="hold" nodeType="after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plus(in)">
                                      <p:cBhvr>
                                        <p:cTn id="21" dur="1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63" y="5049929"/>
            <a:ext cx="1488976" cy="1488976"/>
          </a:xfrm>
          <a:prstGeom prst="rect">
            <a:avLst/>
          </a:prstGeom>
        </p:spPr>
      </p:pic>
      <p:sp>
        <p:nvSpPr>
          <p:cNvPr id="9" name="Content Placeholder 2"/>
          <p:cNvSpPr txBox="1">
            <a:spLocks/>
          </p:cNvSpPr>
          <p:nvPr/>
        </p:nvSpPr>
        <p:spPr>
          <a:xfrm>
            <a:off x="1502039" y="1188720"/>
            <a:ext cx="8946541" cy="48114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lgn="r" rtl="1">
              <a:buFont typeface="+mj-lt"/>
              <a:buAutoNum type="alphaUcPeriod" startAt="4"/>
            </a:pPr>
            <a:r>
              <a:rPr lang="fa-IR" sz="2200" i="1" dirty="0">
                <a:effectLst>
                  <a:outerShdw blurRad="38100" dist="38100" dir="2700000" algn="tl">
                    <a:srgbClr val="000000">
                      <a:alpha val="43137"/>
                    </a:srgbClr>
                  </a:outerShdw>
                </a:effectLst>
              </a:rPr>
              <a:t>پایتون یک زبان برنامه‌نویسی </a:t>
            </a:r>
            <a:r>
              <a:rPr lang="fa-IR" sz="2200" i="1" dirty="0" smtClean="0">
                <a:effectLst>
                  <a:outerShdw blurRad="38100" dist="38100" dir="2700000" algn="tl">
                    <a:srgbClr val="000000">
                      <a:alpha val="43137"/>
                    </a:srgbClr>
                  </a:outerShdw>
                </a:effectLst>
              </a:rPr>
              <a:t>پویا</a:t>
            </a:r>
            <a:r>
              <a:rPr lang="en-US" sz="2200" i="1" dirty="0" smtClean="0">
                <a:solidFill>
                  <a:srgbClr val="4DFE30"/>
                </a:solidFill>
                <a:effectLst>
                  <a:outerShdw blurRad="38100" dist="38100" dir="2700000" algn="tl">
                    <a:srgbClr val="000000">
                      <a:alpha val="43137"/>
                    </a:srgbClr>
                  </a:outerShdw>
                </a:effectLst>
              </a:rPr>
              <a:t>(Dynamic</a:t>
            </a:r>
            <a:r>
              <a:rPr lang="en-US" sz="2200" i="1" dirty="0">
                <a:solidFill>
                  <a:srgbClr val="4DFE30"/>
                </a:solidFill>
                <a:effectLst>
                  <a:outerShdw blurRad="38100" dist="38100" dir="2700000" algn="tl">
                    <a:srgbClr val="000000">
                      <a:alpha val="43137"/>
                    </a:srgbClr>
                  </a:outerShdw>
                </a:effectLst>
              </a:rPr>
              <a:t>)</a:t>
            </a:r>
            <a:r>
              <a:rPr lang="en-US" sz="2200" i="1" dirty="0">
                <a:solidFill>
                  <a:schemeClr val="accent4">
                    <a:lumMod val="40000"/>
                    <a:lumOff val="60000"/>
                  </a:schemeClr>
                </a:solidFill>
                <a:effectLst>
                  <a:outerShdw blurRad="38100" dist="38100" dir="2700000" algn="tl">
                    <a:srgbClr val="000000">
                      <a:alpha val="43137"/>
                    </a:srgbClr>
                  </a:outerShdw>
                </a:effectLst>
              </a:rPr>
              <a:t> </a:t>
            </a:r>
            <a:r>
              <a:rPr lang="fa-IR" sz="2200" i="1" dirty="0" smtClean="0">
                <a:solidFill>
                  <a:schemeClr val="accent4">
                    <a:lumMod val="40000"/>
                    <a:lumOff val="60000"/>
                  </a:schemeClr>
                </a:solidFill>
                <a:effectLst>
                  <a:outerShdw blurRad="38100" dist="38100" dir="2700000" algn="tl">
                    <a:srgbClr val="000000">
                      <a:alpha val="43137"/>
                    </a:srgbClr>
                  </a:outerShdw>
                </a:effectLst>
              </a:rPr>
              <a:t> </a:t>
            </a:r>
            <a:r>
              <a:rPr lang="fa-IR" sz="2200" i="1" dirty="0" smtClean="0">
                <a:effectLst>
                  <a:outerShdw blurRad="38100" dist="38100" dir="2700000" algn="tl">
                    <a:srgbClr val="000000">
                      <a:alpha val="43137"/>
                    </a:srgbClr>
                  </a:outerShdw>
                </a:effectLst>
              </a:rPr>
              <a:t>بوده </a:t>
            </a:r>
            <a:r>
              <a:rPr lang="en-US" sz="2200" i="1" dirty="0" smtClean="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و نیز از قابلیت مدیریت خودکار حافظه برخوردار است. </a:t>
            </a:r>
            <a:endParaRPr lang="en-US" sz="2200" i="1" dirty="0">
              <a:effectLst>
                <a:outerShdw blurRad="38100" dist="38100" dir="2700000" algn="tl">
                  <a:srgbClr val="000000">
                    <a:alpha val="43137"/>
                  </a:srgbClr>
                </a:outerShdw>
              </a:effectLst>
            </a:endParaRPr>
          </a:p>
          <a:p>
            <a:pPr algn="r" rtl="1">
              <a:buNone/>
            </a:pP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این زبان شباهت‌هایی با </a:t>
            </a:r>
            <a:r>
              <a:rPr lang="fa-IR" sz="2200" i="1" dirty="0">
                <a:solidFill>
                  <a:srgbClr val="FFFF99"/>
                </a:solidFill>
                <a:effectLst>
                  <a:outerShdw blurRad="38100" dist="38100" dir="2700000" algn="tl">
                    <a:srgbClr val="000000">
                      <a:alpha val="43137"/>
                    </a:srgbClr>
                  </a:outerShdw>
                </a:effectLst>
              </a:rPr>
              <a:t>{</a:t>
            </a:r>
            <a:r>
              <a:rPr lang="en-US" sz="2200" i="1" dirty="0">
                <a:solidFill>
                  <a:srgbClr val="00B0F0"/>
                </a:solidFill>
                <a:effectLst>
                  <a:outerShdw blurRad="38100" dist="38100" dir="2700000" algn="tl">
                    <a:srgbClr val="000000">
                      <a:alpha val="43137"/>
                    </a:srgbClr>
                  </a:outerShdw>
                </a:effectLst>
              </a:rPr>
              <a:t>TCL ،Perl ،Ruby ،PHP</a:t>
            </a:r>
            <a:r>
              <a:rPr lang="en-US" sz="2200" i="1" dirty="0">
                <a:solidFill>
                  <a:srgbClr val="FFFF99"/>
                </a:solidFill>
                <a:effectLst>
                  <a:outerShdw blurRad="38100" dist="38100" dir="2700000" algn="tl">
                    <a:srgbClr val="000000">
                      <a:alpha val="43137"/>
                    </a:srgbClr>
                  </a:outerShdw>
                </a:effectLst>
              </a:rPr>
              <a:t> </a:t>
            </a:r>
            <a:r>
              <a:rPr lang="fa-IR" sz="2200" i="1" dirty="0">
                <a:solidFill>
                  <a:srgbClr val="FFFF99"/>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یا دیگر زبان‌های برنامه‌نویسی پویا دارد. در این نوع زبان‌ها</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بر‌خلاف زبان‌های ایستا</a:t>
            </a:r>
            <a:r>
              <a:rPr lang="en-US" sz="2200" i="1" dirty="0">
                <a:solidFill>
                  <a:schemeClr val="accent6">
                    <a:lumMod val="60000"/>
                    <a:lumOff val="40000"/>
                  </a:schemeClr>
                </a:solidFill>
                <a:effectLst>
                  <a:outerShdw blurRad="38100" dist="38100" dir="2700000" algn="tl">
                    <a:srgbClr val="000000">
                      <a:alpha val="43137"/>
                    </a:srgbClr>
                  </a:outerShdw>
                </a:effectLst>
              </a:rPr>
              <a:t>Static</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)مانند </a:t>
            </a:r>
            <a:r>
              <a:rPr lang="fa-IR" sz="2200" i="1" dirty="0">
                <a:solidFill>
                  <a:srgbClr val="FFFF99"/>
                </a:solidFill>
                <a:effectLst>
                  <a:outerShdw blurRad="38100" dist="38100" dir="2700000" algn="tl">
                    <a:srgbClr val="000000">
                      <a:alpha val="43137"/>
                    </a:srgbClr>
                  </a:outerShdw>
                </a:effectLst>
              </a:rPr>
              <a:t>{</a:t>
            </a:r>
            <a:r>
              <a:rPr lang="en-US" sz="2200" i="1" dirty="0">
                <a:solidFill>
                  <a:srgbClr val="FFC000"/>
                </a:solidFill>
                <a:effectLst>
                  <a:outerShdw blurRad="38100" dist="38100" dir="2700000" algn="tl">
                    <a:srgbClr val="000000">
                      <a:alpha val="43137"/>
                    </a:srgbClr>
                  </a:outerShdw>
                </a:effectLst>
              </a:rPr>
              <a:t>C++،C </a:t>
            </a:r>
            <a:r>
              <a:rPr lang="fa-IR" sz="2200" i="1" dirty="0">
                <a:solidFill>
                  <a:srgbClr val="FFC000"/>
                </a:solidFill>
                <a:effectLst>
                  <a:outerShdw blurRad="38100" dist="38100" dir="2700000" algn="tl">
                    <a:srgbClr val="000000">
                      <a:alpha val="43137"/>
                    </a:srgbClr>
                  </a:outerShdw>
                </a:effectLst>
              </a:rPr>
              <a:t>و</a:t>
            </a:r>
            <a:r>
              <a:rPr lang="en-US" sz="2200" i="1" dirty="0">
                <a:solidFill>
                  <a:srgbClr val="FFC000"/>
                </a:solidFill>
                <a:effectLst>
                  <a:outerShdw blurRad="38100" dist="38100" dir="2700000" algn="tl">
                    <a:srgbClr val="000000">
                      <a:alpha val="43137"/>
                    </a:srgbClr>
                  </a:outerShdw>
                </a:effectLst>
              </a:rPr>
              <a:t>java </a:t>
            </a:r>
            <a:r>
              <a:rPr lang="fa-IR" sz="2200" i="1" dirty="0">
                <a:solidFill>
                  <a:srgbClr val="FFFF99"/>
                </a:solidFill>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نیازی به تعریف صریح نوع متغیرها</a:t>
            </a:r>
            <a:r>
              <a:rPr lang="en-US" sz="2200" i="1" dirty="0">
                <a:effectLst>
                  <a:outerShdw blurRad="38100" dist="38100" dir="2700000" algn="tl">
                    <a:srgbClr val="000000">
                      <a:alpha val="43137"/>
                    </a:srgbClr>
                  </a:outerShdw>
                </a:effectLst>
              </a:rPr>
              <a:t>(</a:t>
            </a:r>
            <a:r>
              <a:rPr lang="en-US" sz="2200" i="1" dirty="0">
                <a:solidFill>
                  <a:srgbClr val="FF0000"/>
                </a:solidFill>
              </a:rPr>
              <a:t>Variables</a:t>
            </a:r>
            <a:r>
              <a:rPr lang="en-US" sz="2200" i="1" dirty="0">
                <a:effectLst>
                  <a:outerShdw blurRad="38100" dist="38100" dir="2700000" algn="tl">
                    <a:srgbClr val="000000">
                      <a:alpha val="43137"/>
                    </a:srgbClr>
                  </a:outerShdw>
                </a:effectLst>
              </a:rPr>
              <a:t>) </a:t>
            </a:r>
            <a:r>
              <a:rPr lang="fa-IR" sz="2200" i="1" dirty="0">
                <a:effectLst>
                  <a:outerShdw blurRad="38100" dist="38100" dir="2700000" algn="tl">
                    <a:srgbClr val="000000">
                      <a:alpha val="43137"/>
                    </a:srgbClr>
                  </a:outerShdw>
                </a:effectLst>
              </a:rPr>
              <a:t>نیست وهمچنین نوع متغیر در طول برنامه قابل تغییر است. </a:t>
            </a:r>
            <a:endParaRPr lang="en-US" sz="2200" i="1" dirty="0">
              <a:effectLst>
                <a:outerShdw blurRad="38100" dist="38100" dir="2700000" algn="tl">
                  <a:srgbClr val="000000">
                    <a:alpha val="43137"/>
                  </a:srgbClr>
                </a:outerShdw>
              </a:effectLst>
            </a:endParaRPr>
          </a:p>
          <a:p>
            <a:pPr algn="r" rtl="1">
              <a:buNone/>
            </a:pPr>
            <a:endParaRPr lang="en-US" sz="2200" dirty="0"/>
          </a:p>
          <a:p>
            <a:pPr marL="457200" indent="-457200" algn="r" rtl="1">
              <a:buFont typeface="+mj-lt"/>
              <a:buAutoNum type="alphaUcPeriod" startAt="5"/>
            </a:pPr>
            <a:r>
              <a:rPr lang="fa-IR" sz="2200" i="1" dirty="0">
                <a:effectLst>
                  <a:outerShdw blurRad="38100" dist="38100" dir="2700000" algn="tl">
                    <a:srgbClr val="000000">
                      <a:alpha val="43137"/>
                    </a:srgbClr>
                  </a:outerShdw>
                </a:effectLst>
              </a:rPr>
              <a:t>پایتون یک زبان برنامه‌نویسی قابل‌حمل</a:t>
            </a:r>
            <a:r>
              <a:rPr lang="en-US" sz="2200" i="1" dirty="0">
                <a:effectLst>
                  <a:outerShdw blurRad="38100" dist="38100" dir="2700000" algn="tl">
                    <a:srgbClr val="000000">
                      <a:alpha val="43137"/>
                    </a:srgbClr>
                  </a:outerShdw>
                </a:effectLst>
              </a:rPr>
              <a:t> (</a:t>
            </a:r>
            <a:r>
              <a:rPr lang="en-US" sz="2200" i="1" dirty="0">
                <a:solidFill>
                  <a:schemeClr val="bg1"/>
                </a:solidFill>
                <a:effectLst>
                  <a:outerShdw blurRad="38100" dist="38100" dir="2700000" algn="tl">
                    <a:srgbClr val="000000">
                      <a:alpha val="43137"/>
                    </a:srgbClr>
                  </a:outerShdw>
                </a:effectLst>
              </a:rPr>
              <a:t>Portable</a:t>
            </a:r>
            <a:r>
              <a:rPr lang="en-US" sz="2200" i="1" dirty="0">
                <a:effectLst>
                  <a:outerShdw blurRad="38100" dist="38100" dir="2700000" algn="tl">
                    <a:srgbClr val="000000">
                      <a:alpha val="43137"/>
                    </a:srgbClr>
                  </a:outerShdw>
                </a:effectLst>
              </a:rPr>
              <a:t>)</a:t>
            </a:r>
            <a:r>
              <a:rPr lang="fa-IR" sz="2200" i="1" dirty="0">
                <a:effectLst>
                  <a:outerShdw blurRad="38100" dist="38100" dir="2700000" algn="tl">
                    <a:srgbClr val="000000">
                      <a:alpha val="43137"/>
                    </a:srgbClr>
                  </a:outerShdw>
                </a:effectLst>
              </a:rPr>
              <a:t>است.</a:t>
            </a:r>
          </a:p>
          <a:p>
            <a:pPr algn="r" rtl="1">
              <a:buNone/>
            </a:pPr>
            <a:endParaRPr lang="fa-IR" sz="2200" dirty="0"/>
          </a:p>
          <a:p>
            <a:pPr algn="r" rtl="1">
              <a:buNone/>
            </a:pPr>
            <a:endParaRPr lang="fa-IR" sz="2200" dirty="0"/>
          </a:p>
          <a:p>
            <a:pPr marL="0" indent="0" algn="r" rtl="1">
              <a:buNone/>
            </a:pPr>
            <a:endParaRPr lang="en-US" sz="2200" dirty="0"/>
          </a:p>
        </p:txBody>
      </p:sp>
      <p:sp>
        <p:nvSpPr>
          <p:cNvPr id="6" name="Slide Number Placeholder 4"/>
          <p:cNvSpPr>
            <a:spLocks noGrp="1"/>
          </p:cNvSpPr>
          <p:nvPr>
            <p:ph type="sldNum" sz="quarter" idx="12"/>
          </p:nvPr>
        </p:nvSpPr>
        <p:spPr>
          <a:xfrm>
            <a:off x="5556210" y="6165769"/>
            <a:ext cx="838199" cy="533329"/>
          </a:xfrm>
        </p:spPr>
        <p:txBody>
          <a:bodyPr/>
          <a:lstStyle/>
          <a:p>
            <a:fld id="{81DB892F-581C-4FB4-B294-2A148DA62EF3}" type="slidenum">
              <a:rPr lang="en-US" sz="2000" smtClean="0"/>
              <a:pPr/>
              <a:t>9</a:t>
            </a:fld>
            <a:endParaRPr lang="en-US" sz="2000" dirty="0"/>
          </a:p>
        </p:txBody>
      </p:sp>
    </p:spTree>
    <p:extLst>
      <p:ext uri="{BB962C8B-B14F-4D97-AF65-F5344CB8AC3E}">
        <p14:creationId xmlns:p14="http://schemas.microsoft.com/office/powerpoint/2010/main" xmlns="" val="2122807732"/>
      </p:ext>
    </p:extLst>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plus(in)">
                                      <p:cBhvr>
                                        <p:cTn id="7" dur="1500"/>
                                        <p:tgtEl>
                                          <p:spTgt spid="9">
                                            <p:txEl>
                                              <p:pRg st="0" end="0"/>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plus(in)">
                                      <p:cBhvr>
                                        <p:cTn id="10" dur="1500"/>
                                        <p:tgtEl>
                                          <p:spTgt spid="9">
                                            <p:txEl>
                                              <p:pRg st="1" end="1"/>
                                            </p:txEl>
                                          </p:spTgt>
                                        </p:tgtEl>
                                      </p:cBhvr>
                                    </p:animEffect>
                                  </p:childTnLst>
                                </p:cTn>
                              </p:par>
                            </p:childTnLst>
                          </p:cTn>
                        </p:par>
                        <p:par>
                          <p:cTn id="11" fill="hold">
                            <p:stCondLst>
                              <p:cond delay="1500"/>
                            </p:stCondLst>
                            <p:childTnLst>
                              <p:par>
                                <p:cTn id="12" presetID="13" presetClass="entr" presetSubtype="16" fill="hold" nodeType="afterEffect">
                                  <p:stCondLst>
                                    <p:cond delay="0"/>
                                  </p:stCondLst>
                                  <p:childTnLst>
                                    <p:set>
                                      <p:cBhvr>
                                        <p:cTn id="13" dur="1" fill="hold">
                                          <p:stCondLst>
                                            <p:cond delay="0"/>
                                          </p:stCondLst>
                                        </p:cTn>
                                        <p:tgtEl>
                                          <p:spTgt spid="9">
                                            <p:txEl>
                                              <p:pRg st="3" end="3"/>
                                            </p:txEl>
                                          </p:spTgt>
                                        </p:tgtEl>
                                        <p:attrNameLst>
                                          <p:attrName>style.visibility</p:attrName>
                                        </p:attrNameLst>
                                      </p:cBhvr>
                                      <p:to>
                                        <p:strVal val="visible"/>
                                      </p:to>
                                    </p:set>
                                    <p:animEffect transition="in" filter="plus(in)">
                                      <p:cBhvr>
                                        <p:cTn id="14" dur="1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708</TotalTime>
  <Words>782</Words>
  <Application>Microsoft Office PowerPoint</Application>
  <PresentationFormat>Custom</PresentationFormat>
  <Paragraphs>185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Ion</vt:lpstr>
      <vt:lpstr>Slide 1</vt:lpstr>
      <vt:lpstr>Slide 2</vt:lpstr>
      <vt:lpstr>فهرست</vt:lpstr>
      <vt:lpstr>1. تاریخچه : </vt:lpstr>
      <vt:lpstr>Slide 5</vt:lpstr>
      <vt:lpstr>2. توصیف :</vt:lpstr>
      <vt:lpstr>3. ویژگی ها:</vt:lpstr>
      <vt:lpstr>Slide 8</vt:lpstr>
      <vt:lpstr>Slide 9</vt:lpstr>
      <vt:lpstr>Slide 10</vt:lpstr>
      <vt:lpstr>Slide 11</vt:lpstr>
      <vt:lpstr>Slide 12</vt:lpstr>
      <vt:lpstr>Slide 13</vt:lpstr>
      <vt:lpstr>4. نسخه ها :</vt:lpstr>
      <vt:lpstr>5. کارایی :</vt:lpstr>
      <vt:lpstr>Slide 16</vt:lpstr>
      <vt:lpstr>6. سینتکس:</vt:lpstr>
      <vt:lpstr>Slide 18</vt:lpstr>
      <vt:lpstr>Slide 19</vt:lpstr>
      <vt:lpstr>7. عملگر ها :</vt:lpstr>
      <vt:lpstr>Slide 21</vt:lpstr>
      <vt:lpstr>Slide 22</vt:lpstr>
      <vt:lpstr>Slide 23</vt:lpstr>
      <vt:lpstr>9. اعلان:</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Hoorieh</cp:lastModifiedBy>
  <cp:revision>96</cp:revision>
  <dcterms:created xsi:type="dcterms:W3CDTF">2016-04-30T18:02:55Z</dcterms:created>
  <dcterms:modified xsi:type="dcterms:W3CDTF">2016-07-24T14:39:51Z</dcterms:modified>
</cp:coreProperties>
</file>