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80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6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4AEE-A6CC-4F52-8161-B86FDAB1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Energy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7EEDC-313C-4D91-9E8C-1778B820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50" y="5289710"/>
            <a:ext cx="6858000" cy="618523"/>
          </a:xfrm>
        </p:spPr>
        <p:txBody>
          <a:bodyPr/>
          <a:lstStyle/>
          <a:p>
            <a:r>
              <a:rPr lang="en-US" dirty="0"/>
              <a:t>-Projecting energy usage shifts in 2020</a:t>
            </a:r>
          </a:p>
        </p:txBody>
      </p:sp>
    </p:spTree>
    <p:extLst>
      <p:ext uri="{BB962C8B-B14F-4D97-AF65-F5344CB8AC3E}">
        <p14:creationId xmlns:p14="http://schemas.microsoft.com/office/powerpoint/2010/main" val="1478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Electricity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69342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Residential Use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27% of total electricity used in Chicago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Single Family homes accounted for 57% of residential use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8" y="1108274"/>
            <a:ext cx="4021507" cy="4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46% of total electricity used in Chicago</a:t>
            </a:r>
          </a:p>
          <a:p>
            <a:pPr lvl="1"/>
            <a:r>
              <a:rPr lang="en-US" sz="6400" dirty="0"/>
              <a:t>The Loop accounted for 25% of commercial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36EFC-5C93-47E2-A06F-D1546D49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79" y="2432866"/>
            <a:ext cx="4419983" cy="3238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E2046-824F-4A5D-89E9-0B8247D5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7" y="2433837"/>
            <a:ext cx="4419983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Gas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104985"/>
            <a:ext cx="4049932" cy="561045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Residential Use</a:t>
            </a:r>
          </a:p>
          <a:p>
            <a:pPr lvl="1"/>
            <a:r>
              <a:rPr lang="en-US" sz="6400" dirty="0"/>
              <a:t>53% of total natural gas used in Chicago</a:t>
            </a:r>
          </a:p>
          <a:p>
            <a:pPr lvl="1"/>
            <a:r>
              <a:rPr lang="en-US" sz="6600" dirty="0"/>
              <a:t>Single Family homes accounted for 52% of residential gas use</a:t>
            </a:r>
          </a:p>
          <a:p>
            <a:pPr lvl="1"/>
            <a:endParaRPr lang="en-US" sz="6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914774" y="1100261"/>
            <a:ext cx="4158206" cy="56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30% of total natural gas used in Chicago</a:t>
            </a:r>
          </a:p>
          <a:p>
            <a:pPr lvl="1"/>
            <a:r>
              <a:rPr lang="en-US" sz="6600" dirty="0"/>
              <a:t>The Loop accounted for 10% of commercial gas use</a:t>
            </a:r>
          </a:p>
          <a:p>
            <a:pPr lvl="1"/>
            <a:endParaRPr lang="en-US" sz="6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B0ADE-0F6F-4740-8393-DCAF2ACA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7" y="2760381"/>
            <a:ext cx="4419983" cy="3246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D2B54-BF25-4D25-B370-1A376B2D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2" y="2752760"/>
            <a:ext cx="441998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2084"/>
            <a:ext cx="7886700" cy="1420427"/>
          </a:xfrm>
        </p:spPr>
        <p:txBody>
          <a:bodyPr/>
          <a:lstStyle/>
          <a:p>
            <a:r>
              <a:rPr lang="en-US" dirty="0"/>
              <a:t>Key Stats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081640"/>
            <a:ext cx="8913181" cy="547007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7D689-903E-4B45-B99C-48709102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3" y="1404805"/>
            <a:ext cx="4732430" cy="2474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F0DEC0-1C2B-4B1B-8D55-EDC82BB6685A}"/>
              </a:ext>
            </a:extLst>
          </p:cNvPr>
          <p:cNvSpPr txBox="1"/>
          <p:nvPr/>
        </p:nvSpPr>
        <p:spPr>
          <a:xfrm>
            <a:off x="5653013" y="1404805"/>
            <a:ext cx="317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population increase is about 324 KW electricity a year across all building types</a:t>
            </a:r>
          </a:p>
          <a:p>
            <a:endParaRPr lang="en-US" dirty="0"/>
          </a:p>
          <a:p>
            <a:r>
              <a:rPr lang="en-US" dirty="0"/>
              <a:t>The r-squared value is: 0.1342853598783616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65937A-D4C7-46D8-B208-06E964CE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3" y="3953778"/>
            <a:ext cx="4732430" cy="28044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E65D20-B88C-48C3-8E4E-F0E0098DA520}"/>
              </a:ext>
            </a:extLst>
          </p:cNvPr>
          <p:cNvSpPr txBox="1"/>
          <p:nvPr/>
        </p:nvSpPr>
        <p:spPr>
          <a:xfrm>
            <a:off x="5583471" y="3878651"/>
            <a:ext cx="317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population increase is about 294 THERMS a year across all building types</a:t>
            </a:r>
          </a:p>
          <a:p>
            <a:endParaRPr lang="en-US" dirty="0"/>
          </a:p>
          <a:p>
            <a:r>
              <a:rPr lang="en-US" dirty="0"/>
              <a:t>The r-squared is: 0.12900909046920275</a:t>
            </a:r>
          </a:p>
        </p:txBody>
      </p:sp>
    </p:spTree>
    <p:extLst>
      <p:ext uri="{BB962C8B-B14F-4D97-AF65-F5344CB8AC3E}">
        <p14:creationId xmlns:p14="http://schemas.microsoft.com/office/powerpoint/2010/main" val="179683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900"/>
            <a:ext cx="7886700" cy="1056300"/>
          </a:xfrm>
        </p:spPr>
        <p:txBody>
          <a:bodyPr/>
          <a:lstStyle/>
          <a:p>
            <a:r>
              <a:rPr lang="en-US" dirty="0"/>
              <a:t>Key Stats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7B3E3-9203-4223-B59B-938D61EC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1782816"/>
            <a:ext cx="5273335" cy="357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CE91D-5720-4083-AB0B-FA7A11A6C16A}"/>
              </a:ext>
            </a:extLst>
          </p:cNvPr>
          <p:cNvSpPr txBox="1"/>
          <p:nvPr/>
        </p:nvSpPr>
        <p:spPr>
          <a:xfrm>
            <a:off x="825623" y="1020932"/>
            <a:ext cx="547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 Bus rides per year averaged 20M from 2015 to 2019</a:t>
            </a:r>
          </a:p>
          <a:p>
            <a:r>
              <a:rPr lang="en-US" dirty="0"/>
              <a:t>2020 is on pace to only have about 7M ~ 65% decrease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419E1-12F2-4352-A3D0-60BAEA414284}"/>
              </a:ext>
            </a:extLst>
          </p:cNvPr>
          <p:cNvSpPr txBox="1"/>
          <p:nvPr/>
        </p:nvSpPr>
        <p:spPr>
          <a:xfrm>
            <a:off x="949911" y="583706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translates to savings of about </a:t>
            </a:r>
          </a:p>
        </p:txBody>
      </p:sp>
    </p:spTree>
    <p:extLst>
      <p:ext uri="{BB962C8B-B14F-4D97-AF65-F5344CB8AC3E}">
        <p14:creationId xmlns:p14="http://schemas.microsoft.com/office/powerpoint/2010/main" val="206314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900"/>
            <a:ext cx="7886700" cy="1056300"/>
          </a:xfrm>
        </p:spPr>
        <p:txBody>
          <a:bodyPr/>
          <a:lstStyle/>
          <a:p>
            <a:r>
              <a:rPr lang="en-US" dirty="0"/>
              <a:t>Key Stats  </a:t>
            </a:r>
          </a:p>
        </p:txBody>
      </p:sp>
    </p:spTree>
    <p:extLst>
      <p:ext uri="{BB962C8B-B14F-4D97-AF65-F5344CB8AC3E}">
        <p14:creationId xmlns:p14="http://schemas.microsoft.com/office/powerpoint/2010/main" val="45740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Electricity Usage – 2020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274"/>
            <a:ext cx="3943350" cy="69342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Residential Use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Roughly 50% of people are working from home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Working from home increases residential electricity use by about 4 times as much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4882718" y="1108273"/>
            <a:ext cx="4021507" cy="76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Commercial Use</a:t>
            </a:r>
          </a:p>
          <a:p>
            <a:pPr lvl="1"/>
            <a:r>
              <a:rPr lang="en-US" sz="6400" dirty="0"/>
              <a:t>Commercial use buildings are at about 30% capacity</a:t>
            </a:r>
          </a:p>
        </p:txBody>
      </p:sp>
    </p:spTree>
    <p:extLst>
      <p:ext uri="{BB962C8B-B14F-4D97-AF65-F5344CB8AC3E}">
        <p14:creationId xmlns:p14="http://schemas.microsoft.com/office/powerpoint/2010/main" val="22662732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637</TotalTime>
  <Words>215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Chicago Energy Usage</vt:lpstr>
      <vt:lpstr>Electricity Usage – 2010 </vt:lpstr>
      <vt:lpstr>Gas Usage – 2010 </vt:lpstr>
      <vt:lpstr>Key Stats – 2010 </vt:lpstr>
      <vt:lpstr>Key Stats  </vt:lpstr>
      <vt:lpstr>Key Stats  </vt:lpstr>
      <vt:lpstr>Electricity Usage – 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Young</dc:creator>
  <cp:lastModifiedBy>Brian Young</cp:lastModifiedBy>
  <cp:revision>24</cp:revision>
  <dcterms:created xsi:type="dcterms:W3CDTF">2020-10-31T01:29:33Z</dcterms:created>
  <dcterms:modified xsi:type="dcterms:W3CDTF">2020-10-31T12:11:32Z</dcterms:modified>
</cp:coreProperties>
</file>