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5" r:id="rId6"/>
    <p:sldId id="259" r:id="rId7"/>
    <p:sldId id="266" r:id="rId8"/>
    <p:sldId id="260" r:id="rId9"/>
    <p:sldId id="267" r:id="rId10"/>
    <p:sldId id="261" r:id="rId11"/>
    <p:sldId id="262" r:id="rId12"/>
    <p:sldId id="269" r:id="rId13"/>
    <p:sldId id="264" r:id="rId14"/>
    <p:sldId id="270" r:id="rId15"/>
    <p:sldId id="25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7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6941437007874E-2"/>
          <c:y val="1.8832122365149959E-2"/>
          <c:w val="0.945830585629921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Construction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Sheet1!$A$2:$A$4</c:f>
              <c:numCache>
                <c:formatCode>General</c:formatCode>
                <c:ptCount val="3"/>
                <c:pt idx="0">
                  <c:v>2010</c:v>
                </c:pt>
                <c:pt idx="1">
                  <c:v>2015</c:v>
                </c:pt>
                <c:pt idx="2">
                  <c:v>2019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</c:v>
                </c:pt>
                <c:pt idx="1">
                  <c:v>45</c:v>
                </c:pt>
                <c:pt idx="2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0A-48E6-9DCC-6C5D68A449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LEED focused Renovations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Sheet1!$A$2:$A$4</c:f>
              <c:numCache>
                <c:formatCode>General</c:formatCode>
                <c:ptCount val="3"/>
                <c:pt idx="0">
                  <c:v>2010</c:v>
                </c:pt>
                <c:pt idx="1">
                  <c:v>2015</c:v>
                </c:pt>
                <c:pt idx="2">
                  <c:v>2019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289</c:v>
                </c:pt>
                <c:pt idx="1">
                  <c:v>379</c:v>
                </c:pt>
                <c:pt idx="2">
                  <c:v>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0A-48E6-9DCC-6C5D68A449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Building Permits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2010</c:v>
                </c:pt>
                <c:pt idx="1">
                  <c:v>2015</c:v>
                </c:pt>
                <c:pt idx="2">
                  <c:v>2019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584</c:v>
                </c:pt>
                <c:pt idx="1">
                  <c:v>744</c:v>
                </c:pt>
                <c:pt idx="2">
                  <c:v>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0A-48E6-9DCC-6C5D68A44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52356784"/>
        <c:axId val="1852358416"/>
      </c:barChart>
      <c:catAx>
        <c:axId val="185235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358416"/>
        <c:crosses val="autoZero"/>
        <c:auto val="1"/>
        <c:lblAlgn val="ctr"/>
        <c:lblOffset val="100"/>
        <c:noMultiLvlLbl val="0"/>
      </c:catAx>
      <c:valAx>
        <c:axId val="185235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35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egendEntry>
        <c:idx val="5"/>
        <c:delete val="1"/>
      </c:legendEntry>
      <c:layout>
        <c:manualLayout>
          <c:xMode val="edge"/>
          <c:yMode val="edge"/>
          <c:x val="7.9062581127695541E-2"/>
          <c:y val="0.83674894687782841"/>
          <c:w val="0.92093741887230451"/>
          <c:h val="0.163251053122171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Chicago (Outside of Loop) Construction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Construciton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Sheet1!$A$2:$A$4</c:f>
              <c:numCache>
                <c:formatCode>General</c:formatCode>
                <c:ptCount val="3"/>
                <c:pt idx="0">
                  <c:v>2010</c:v>
                </c:pt>
                <c:pt idx="1">
                  <c:v>2015</c:v>
                </c:pt>
                <c:pt idx="2">
                  <c:v>2019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240</c:v>
                </c:pt>
                <c:pt idx="1">
                  <c:v>604</c:v>
                </c:pt>
                <c:pt idx="2">
                  <c:v>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0B-2547-8249-50CB628010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LEED Focused Renovations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numRef>
              <c:f>Sheet1!$A$2:$A$4</c:f>
              <c:numCache>
                <c:formatCode>General</c:formatCode>
                <c:ptCount val="3"/>
                <c:pt idx="0">
                  <c:v>2010</c:v>
                </c:pt>
                <c:pt idx="1">
                  <c:v>2015</c:v>
                </c:pt>
                <c:pt idx="2">
                  <c:v>2019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3855</c:v>
                </c:pt>
                <c:pt idx="1">
                  <c:v>4916</c:v>
                </c:pt>
                <c:pt idx="2">
                  <c:v>4809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0B-2547-8249-50CB628010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Permits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2010</c:v>
                </c:pt>
                <c:pt idx="1">
                  <c:v>2015</c:v>
                </c:pt>
                <c:pt idx="2">
                  <c:v>2019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9867</c:v>
                </c:pt>
                <c:pt idx="1">
                  <c:v>11838</c:v>
                </c:pt>
                <c:pt idx="2">
                  <c:v>12054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0B-2547-8249-50CB628010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76477728"/>
        <c:axId val="1676548256"/>
      </c:barChart>
      <c:catAx>
        <c:axId val="167647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548256"/>
        <c:crosses val="autoZero"/>
        <c:auto val="1"/>
        <c:lblAlgn val="ctr"/>
        <c:lblOffset val="100"/>
        <c:noMultiLvlLbl val="0"/>
      </c:catAx>
      <c:valAx>
        <c:axId val="167654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47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4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0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80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3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5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0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3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6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4AEE-A6CC-4F52-8161-B86FDAB17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Energy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7EEDC-313C-4D91-9E8C-1778B8209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350" y="5289710"/>
            <a:ext cx="6858000" cy="618523"/>
          </a:xfrm>
        </p:spPr>
        <p:txBody>
          <a:bodyPr/>
          <a:lstStyle/>
          <a:p>
            <a:r>
              <a:rPr lang="en-US" dirty="0"/>
              <a:t>-Projecting energy usage shifts</a:t>
            </a:r>
          </a:p>
        </p:txBody>
      </p:sp>
    </p:spTree>
    <p:extLst>
      <p:ext uri="{BB962C8B-B14F-4D97-AF65-F5344CB8AC3E}">
        <p14:creationId xmlns:p14="http://schemas.microsoft.com/office/powerpoint/2010/main" val="14785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Energy Usage – 2020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63" y="1436748"/>
            <a:ext cx="3943350" cy="693429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200" dirty="0"/>
              <a:t>Residential Use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Roughly 50% of people are working from home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During work from home hours, residents will use about 4 times as much energy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758431" y="1436747"/>
            <a:ext cx="4021507" cy="764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Commercial Use</a:t>
            </a:r>
          </a:p>
          <a:p>
            <a:pPr lvl="1"/>
            <a:r>
              <a:rPr lang="en-US" sz="6400" dirty="0"/>
              <a:t>Commercial use buildings are at about 30% capacity</a:t>
            </a:r>
          </a:p>
          <a:p>
            <a:pPr lvl="1"/>
            <a:r>
              <a:rPr lang="en-US" sz="6400" dirty="0"/>
              <a:t>CTA ridership is down by about 65-70%, but costs and energy use is only down marginally</a:t>
            </a:r>
          </a:p>
        </p:txBody>
      </p:sp>
    </p:spTree>
    <p:extLst>
      <p:ext uri="{BB962C8B-B14F-4D97-AF65-F5344CB8AC3E}">
        <p14:creationId xmlns:p14="http://schemas.microsoft.com/office/powerpoint/2010/main" val="226627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5BF91-AD74-425E-A22A-82BEF409135D}"/>
              </a:ext>
            </a:extLst>
          </p:cNvPr>
          <p:cNvSpPr txBox="1"/>
          <p:nvPr/>
        </p:nvSpPr>
        <p:spPr>
          <a:xfrm>
            <a:off x="70782" y="956869"/>
            <a:ext cx="25570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Chicago Loop LEED focused renovations are outpacing similar renovations in other parts of the city as non-residential real estate works to become more energy conscious.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C02AD67-B2F3-48B8-B2EC-81A94357D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75296"/>
              </p:ext>
            </p:extLst>
          </p:nvPr>
        </p:nvGraphicFramePr>
        <p:xfrm>
          <a:off x="2931431" y="1212571"/>
          <a:ext cx="5955118" cy="5197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FA3873E-880C-4811-ACA3-CF6AE537FBB0}"/>
              </a:ext>
            </a:extLst>
          </p:cNvPr>
          <p:cNvSpPr txBox="1"/>
          <p:nvPr/>
        </p:nvSpPr>
        <p:spPr>
          <a:xfrm>
            <a:off x="4377531" y="772203"/>
            <a:ext cx="269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Chicago Loop Construction</a:t>
            </a:r>
          </a:p>
        </p:txBody>
      </p:sp>
    </p:spTree>
    <p:extLst>
      <p:ext uri="{BB962C8B-B14F-4D97-AF65-F5344CB8AC3E}">
        <p14:creationId xmlns:p14="http://schemas.microsoft.com/office/powerpoint/2010/main" val="352966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3949B7-3804-3D47-88EC-ED311C520493}"/>
              </a:ext>
            </a:extLst>
          </p:cNvPr>
          <p:cNvGraphicFramePr/>
          <p:nvPr/>
        </p:nvGraphicFramePr>
        <p:xfrm>
          <a:off x="815546" y="1311361"/>
          <a:ext cx="7423322" cy="4142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25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Energy Usage Projections – 2020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8274"/>
            <a:ext cx="3943350" cy="132459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dirty="0"/>
              <a:t>Electricity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Residential ~ 6.2B KWH</a:t>
            </a:r>
          </a:p>
          <a:p>
            <a:pPr lvl="2">
              <a:lnSpc>
                <a:spcPct val="70000"/>
              </a:lnSpc>
            </a:pPr>
            <a:r>
              <a:rPr lang="en-US" sz="1400" dirty="0"/>
              <a:t>+2.1B KWH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Commercial ~ 6.4B KWH</a:t>
            </a:r>
          </a:p>
          <a:p>
            <a:pPr lvl="2">
              <a:lnSpc>
                <a:spcPct val="70000"/>
              </a:lnSpc>
            </a:pPr>
            <a:r>
              <a:rPr lang="en-US" sz="1400" dirty="0"/>
              <a:t>-0.8B KWH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850654" y="1048609"/>
            <a:ext cx="4021507" cy="747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Gas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Residential ~ 972M </a:t>
            </a:r>
            <a:r>
              <a:rPr lang="en-US" sz="1800" dirty="0" err="1"/>
              <a:t>Therms</a:t>
            </a:r>
            <a:endParaRPr lang="en-US" sz="1800" dirty="0"/>
          </a:p>
          <a:p>
            <a:pPr lvl="2">
              <a:lnSpc>
                <a:spcPct val="70000"/>
              </a:lnSpc>
            </a:pPr>
            <a:r>
              <a:rPr lang="en-US" sz="1800" dirty="0"/>
              <a:t>+</a:t>
            </a:r>
            <a:r>
              <a:rPr lang="en-US" sz="1400" dirty="0"/>
              <a:t>278M </a:t>
            </a:r>
            <a:r>
              <a:rPr lang="en-US" sz="1400" dirty="0" err="1"/>
              <a:t>Therms</a:t>
            </a:r>
            <a:endParaRPr lang="en-US" sz="1400" dirty="0"/>
          </a:p>
          <a:p>
            <a:pPr lvl="1">
              <a:lnSpc>
                <a:spcPct val="70000"/>
              </a:lnSpc>
            </a:pPr>
            <a:r>
              <a:rPr lang="en-US" sz="1800" dirty="0"/>
              <a:t>Commercial ~ 311M </a:t>
            </a:r>
            <a:r>
              <a:rPr lang="en-US" sz="1800" dirty="0" err="1"/>
              <a:t>Therms</a:t>
            </a:r>
            <a:endParaRPr lang="en-US" sz="1800" dirty="0"/>
          </a:p>
          <a:p>
            <a:pPr lvl="2">
              <a:lnSpc>
                <a:spcPct val="70000"/>
              </a:lnSpc>
            </a:pPr>
            <a:r>
              <a:rPr lang="en-US" sz="1400" dirty="0"/>
              <a:t>-78M </a:t>
            </a:r>
            <a:r>
              <a:rPr lang="en-US" sz="1400" dirty="0" err="1"/>
              <a:t>Therms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5DE8C-0CAF-48FE-BAC6-00A19387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0" y="2349764"/>
            <a:ext cx="4514690" cy="3276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888BA1-AFAC-4D36-913E-C6A42724E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126" y="2380835"/>
            <a:ext cx="4450564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4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Energy Usage – 2010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8274"/>
            <a:ext cx="3943350" cy="132459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dirty="0"/>
              <a:t>Electricity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Residential ~ 4.1B KWH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Commercial ~ 7.2B KWH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882716" y="1108274"/>
            <a:ext cx="4021507" cy="1040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dirty="0"/>
              <a:t>Gas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Residential ~ 694M </a:t>
            </a:r>
            <a:r>
              <a:rPr lang="en-US" sz="1600" dirty="0" err="1"/>
              <a:t>Therms</a:t>
            </a:r>
            <a:endParaRPr lang="en-US" sz="1600" dirty="0"/>
          </a:p>
          <a:p>
            <a:pPr lvl="1">
              <a:lnSpc>
                <a:spcPct val="70000"/>
              </a:lnSpc>
            </a:pPr>
            <a:r>
              <a:rPr lang="en-US" sz="1600" dirty="0"/>
              <a:t>Commercial ~ 389M </a:t>
            </a:r>
            <a:r>
              <a:rPr lang="en-US" sz="1600" dirty="0" err="1"/>
              <a:t>Therms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CBD84-70C7-4514-A9B2-99DD4700E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5" y="2424693"/>
            <a:ext cx="4432165" cy="3246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53041E-52BB-4E4D-B502-7D4A8D60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092" y="2417072"/>
            <a:ext cx="4250757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Electricity Usage – 2010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8274"/>
            <a:ext cx="3943350" cy="693429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200" dirty="0"/>
              <a:t>Residential Use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27% of total electricity used in Chicago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Single Family homes accounted for 57% of residential use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882718" y="1108274"/>
            <a:ext cx="4021507" cy="487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Commercial Use</a:t>
            </a:r>
          </a:p>
          <a:p>
            <a:pPr lvl="1"/>
            <a:r>
              <a:rPr lang="en-US" sz="6400" dirty="0"/>
              <a:t>46% of total electricity used in Chicago</a:t>
            </a:r>
          </a:p>
          <a:p>
            <a:pPr lvl="1"/>
            <a:r>
              <a:rPr lang="en-US" sz="6400" dirty="0"/>
              <a:t>The Loop accounted for 25% of commercial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36EFC-5C93-47E2-A06F-D1546D49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479" y="2432866"/>
            <a:ext cx="4419983" cy="3238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8E2046-824F-4A5D-89E9-0B8247D5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7" y="2433837"/>
            <a:ext cx="4419983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7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Electricity Usage – 2010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882718" y="1108274"/>
            <a:ext cx="4021507" cy="487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4D032-5390-448F-BE22-C864158F59C5}"/>
              </a:ext>
            </a:extLst>
          </p:cNvPr>
          <p:cNvSpPr txBox="1"/>
          <p:nvPr/>
        </p:nvSpPr>
        <p:spPr>
          <a:xfrm>
            <a:off x="342533" y="1320011"/>
            <a:ext cx="386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Electricity Usage by Residents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B6FEF8-CFAF-4A6F-A083-63DFD325C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6" y="1731966"/>
            <a:ext cx="8895426" cy="40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8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Gas Usage – 2010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104985"/>
            <a:ext cx="4049932" cy="561045"/>
          </a:xfrm>
        </p:spPr>
        <p:txBody>
          <a:bodyPr>
            <a:normAutofit fontScale="25000" lnSpcReduction="20000"/>
          </a:bodyPr>
          <a:lstStyle/>
          <a:p>
            <a:r>
              <a:rPr lang="en-US" sz="8800" dirty="0"/>
              <a:t>Residential Use</a:t>
            </a:r>
          </a:p>
          <a:p>
            <a:pPr lvl="1"/>
            <a:r>
              <a:rPr lang="en-US" sz="6400" dirty="0"/>
              <a:t>53% of total natural gas used in Chicago</a:t>
            </a:r>
          </a:p>
          <a:p>
            <a:pPr lvl="1"/>
            <a:r>
              <a:rPr lang="en-US" sz="6600" dirty="0"/>
              <a:t>Single Family homes accounted for 52% of residential gas use</a:t>
            </a:r>
          </a:p>
          <a:p>
            <a:pPr lvl="1"/>
            <a:endParaRPr lang="en-US" sz="6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914774" y="1100261"/>
            <a:ext cx="4158206" cy="56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Commercial Use</a:t>
            </a:r>
          </a:p>
          <a:p>
            <a:pPr lvl="1"/>
            <a:r>
              <a:rPr lang="en-US" sz="6400" dirty="0"/>
              <a:t>30% of total natural gas used in Chicago</a:t>
            </a:r>
          </a:p>
          <a:p>
            <a:pPr lvl="1"/>
            <a:r>
              <a:rPr lang="en-US" sz="6600" dirty="0"/>
              <a:t>The Loop accounted for 10% of commercial gas use</a:t>
            </a:r>
          </a:p>
          <a:p>
            <a:pPr lvl="1"/>
            <a:endParaRPr lang="en-US" sz="6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B0ADE-0F6F-4740-8393-DCAF2ACA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97" y="2760381"/>
            <a:ext cx="4419983" cy="3246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0D2B54-BF25-4D25-B370-1A376B2DB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2" y="2752760"/>
            <a:ext cx="4419983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8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Gas Usage – 2010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20368-C20E-4267-97B9-46CE0BE7CFC5}"/>
              </a:ext>
            </a:extLst>
          </p:cNvPr>
          <p:cNvSpPr txBox="1"/>
          <p:nvPr/>
        </p:nvSpPr>
        <p:spPr>
          <a:xfrm>
            <a:off x="628650" y="1595219"/>
            <a:ext cx="297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Gas Usage by Month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8E5EFE-AF74-49CD-82D6-98494269A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3" y="2215952"/>
            <a:ext cx="8474174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22084"/>
            <a:ext cx="7886700" cy="1420427"/>
          </a:xfrm>
        </p:spPr>
        <p:txBody>
          <a:bodyPr/>
          <a:lstStyle/>
          <a:p>
            <a:r>
              <a:rPr lang="en-US" dirty="0"/>
              <a:t>Key Stats – 2010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" y="1081640"/>
            <a:ext cx="8913181" cy="5470079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D7D689-903E-4B45-B99C-48709102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3" y="1404805"/>
            <a:ext cx="4732430" cy="2474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F0DEC0-1C2B-4B1B-8D55-EDC82BB6685A}"/>
              </a:ext>
            </a:extLst>
          </p:cNvPr>
          <p:cNvSpPr txBox="1"/>
          <p:nvPr/>
        </p:nvSpPr>
        <p:spPr>
          <a:xfrm>
            <a:off x="5653013" y="1404805"/>
            <a:ext cx="3178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population increase is about 324 KW electricity a year across all building types</a:t>
            </a:r>
          </a:p>
          <a:p>
            <a:endParaRPr lang="en-US" dirty="0"/>
          </a:p>
          <a:p>
            <a:r>
              <a:rPr lang="en-US" dirty="0"/>
              <a:t>The r-squared value is: 0.1342853598783616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65937A-D4C7-46D8-B208-06E964CE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3" y="3953778"/>
            <a:ext cx="4732430" cy="28044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E65D20-B88C-48C3-8E4E-F0E0098DA520}"/>
              </a:ext>
            </a:extLst>
          </p:cNvPr>
          <p:cNvSpPr txBox="1"/>
          <p:nvPr/>
        </p:nvSpPr>
        <p:spPr>
          <a:xfrm>
            <a:off x="5583471" y="3878651"/>
            <a:ext cx="3178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population increase is about 294 THERMS a year across all building types</a:t>
            </a:r>
          </a:p>
          <a:p>
            <a:endParaRPr lang="en-US" dirty="0"/>
          </a:p>
          <a:p>
            <a:r>
              <a:rPr lang="en-US" dirty="0"/>
              <a:t>The r-squared is: 0.12900909046920275</a:t>
            </a:r>
          </a:p>
        </p:txBody>
      </p:sp>
    </p:spTree>
    <p:extLst>
      <p:ext uri="{BB962C8B-B14F-4D97-AF65-F5344CB8AC3E}">
        <p14:creationId xmlns:p14="http://schemas.microsoft.com/office/powerpoint/2010/main" val="179683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9900"/>
            <a:ext cx="7886700" cy="1056300"/>
          </a:xfrm>
        </p:spPr>
        <p:txBody>
          <a:bodyPr/>
          <a:lstStyle/>
          <a:p>
            <a:r>
              <a:rPr lang="en-US" dirty="0"/>
              <a:t>Key Stats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7B3E3-9203-4223-B59B-938D61EC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32" y="1782816"/>
            <a:ext cx="5273335" cy="3574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CE91D-5720-4083-AB0B-FA7A11A6C16A}"/>
              </a:ext>
            </a:extLst>
          </p:cNvPr>
          <p:cNvSpPr txBox="1"/>
          <p:nvPr/>
        </p:nvSpPr>
        <p:spPr>
          <a:xfrm>
            <a:off x="825623" y="1020932"/>
            <a:ext cx="5474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CTA Bus rides per year averaged 20M from 2015 to 2019</a:t>
            </a:r>
          </a:p>
          <a:p>
            <a:r>
              <a:rPr lang="en-US" dirty="0"/>
              <a:t>2020 is on pace to only have about 7M ~ 65% decrease</a:t>
            </a:r>
          </a:p>
        </p:txBody>
      </p:sp>
    </p:spTree>
    <p:extLst>
      <p:ext uri="{BB962C8B-B14F-4D97-AF65-F5344CB8AC3E}">
        <p14:creationId xmlns:p14="http://schemas.microsoft.com/office/powerpoint/2010/main" val="206314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6452-3248-4152-9260-F2EAB807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CE11-978E-42D9-B678-8BE8E0C3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Fuel usage per rider for 2015-2020. 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813878D-50AB-4F18-A5E5-C5BA70DEF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32" y="2592426"/>
            <a:ext cx="4851909" cy="29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5351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01769056D6A24DB516D5B072222B28" ma:contentTypeVersion="15" ma:contentTypeDescription="Create a new document." ma:contentTypeScope="" ma:versionID="ce44fb38c08b0a3528622068c2599491">
  <xsd:schema xmlns:xsd="http://www.w3.org/2001/XMLSchema" xmlns:xs="http://www.w3.org/2001/XMLSchema" xmlns:p="http://schemas.microsoft.com/office/2006/metadata/properties" xmlns:ns1="http://schemas.microsoft.com/sharepoint/v3" xmlns:ns3="4169a816-2dd1-486e-821f-bae9e9bde25d" xmlns:ns4="14428437-3799-441a-a602-7da681713f98" targetNamespace="http://schemas.microsoft.com/office/2006/metadata/properties" ma:root="true" ma:fieldsID="5a799ee1dd17d4db0c44cb02fc12c8e9" ns1:_="" ns3:_="" ns4:_="">
    <xsd:import namespace="http://schemas.microsoft.com/sharepoint/v3"/>
    <xsd:import namespace="4169a816-2dd1-486e-821f-bae9e9bde25d"/>
    <xsd:import namespace="14428437-3799-441a-a602-7da681713f9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9a816-2dd1-486e-821f-bae9e9bde25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428437-3799-441a-a602-7da68171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E7134D-EF8E-4FFF-A3B4-97AF166E8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169a816-2dd1-486e-821f-bae9e9bde25d"/>
    <ds:schemaRef ds:uri="14428437-3799-441a-a602-7da681713f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F46475-80B2-42F2-9512-21711BAFAB0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971B632-6B32-435C-9618-A443BDAAFD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915</TotalTime>
  <Words>344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Depth</vt:lpstr>
      <vt:lpstr>Chicago Energy Usage</vt:lpstr>
      <vt:lpstr>Energy Usage – 2010 </vt:lpstr>
      <vt:lpstr>Electricity Usage – 2010 </vt:lpstr>
      <vt:lpstr>Electricity Usage – 2010 </vt:lpstr>
      <vt:lpstr>Gas Usage – 2010 </vt:lpstr>
      <vt:lpstr>Gas Usage – 2010 </vt:lpstr>
      <vt:lpstr>Key Stats – 2010 </vt:lpstr>
      <vt:lpstr>Key Stats  </vt:lpstr>
      <vt:lpstr>Key Stats</vt:lpstr>
      <vt:lpstr>Energy Usage – 2020 </vt:lpstr>
      <vt:lpstr>PowerPoint Presentation</vt:lpstr>
      <vt:lpstr>PowerPoint Presentation</vt:lpstr>
      <vt:lpstr>Energy Usage Projections – 2020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Young</dc:creator>
  <cp:lastModifiedBy>Brian Young</cp:lastModifiedBy>
  <cp:revision>31</cp:revision>
  <dcterms:created xsi:type="dcterms:W3CDTF">2020-10-31T01:29:33Z</dcterms:created>
  <dcterms:modified xsi:type="dcterms:W3CDTF">2020-10-31T17:31:57Z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0x0101004001769056D6A24DB516D5B072222B28</vt:lpwstr>
  </property>
</Properties>
</file>