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0BE52D-9011-427E-8807-0FF7CD6F3B20}">
  <a:tblStyle styleId="{7E0BE52D-9011-427E-8807-0FF7CD6F3B20}"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8aee7faeb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8aee7faeb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17365D"/>
              </a:buClr>
              <a:buSzPts val="2000"/>
              <a:buNone/>
              <a:defRPr sz="2000" b="1">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a:solidFill>
                  <a:schemeClr val="dk1"/>
                </a:solidFill>
              </a:defRPr>
            </a:lvl1pPr>
            <a:lvl2pPr marL="914400" lvl="1" indent="-355600" algn="l">
              <a:lnSpc>
                <a:spcPct val="100000"/>
              </a:lnSpc>
              <a:spcBef>
                <a:spcPts val="400"/>
              </a:spcBef>
              <a:spcAft>
                <a:spcPts val="0"/>
              </a:spcAft>
              <a:buClr>
                <a:schemeClr val="dk1"/>
              </a:buClr>
              <a:buSzPts val="2000"/>
              <a:buChar char="–"/>
              <a:defRPr>
                <a:solidFill>
                  <a:schemeClr val="dk1"/>
                </a:solidFill>
              </a:defRPr>
            </a:lvl2pPr>
            <a:lvl3pPr marL="1371600" lvl="2" indent="-342900" algn="l">
              <a:lnSpc>
                <a:spcPct val="100000"/>
              </a:lnSpc>
              <a:spcBef>
                <a:spcPts val="360"/>
              </a:spcBef>
              <a:spcAft>
                <a:spcPts val="0"/>
              </a:spcAft>
              <a:buClr>
                <a:schemeClr val="dk1"/>
              </a:buClr>
              <a:buSzPts val="1800"/>
              <a:buChar char="•"/>
              <a:defRPr>
                <a:solidFill>
                  <a:schemeClr val="dk1"/>
                </a:solidFill>
              </a:defRPr>
            </a:lvl3pPr>
            <a:lvl4pPr marL="1828800" lvl="3" indent="-330200" algn="l">
              <a:lnSpc>
                <a:spcPct val="100000"/>
              </a:lnSpc>
              <a:spcBef>
                <a:spcPts val="320"/>
              </a:spcBef>
              <a:spcAft>
                <a:spcPts val="0"/>
              </a:spcAft>
              <a:buClr>
                <a:schemeClr val="dk1"/>
              </a:buClr>
              <a:buSzPts val="1600"/>
              <a:buChar char="–"/>
              <a:defRPr>
                <a:solidFill>
                  <a:schemeClr val="dk1"/>
                </a:solidFill>
              </a:defRPr>
            </a:lvl4pPr>
            <a:lvl5pPr marL="2286000" lvl="4" indent="-330200" algn="l">
              <a:lnSpc>
                <a:spcPct val="100000"/>
              </a:lnSpc>
              <a:spcBef>
                <a:spcPts val="320"/>
              </a:spcBef>
              <a:spcAft>
                <a:spcPts val="0"/>
              </a:spcAft>
              <a:buClr>
                <a:schemeClr val="dk1"/>
              </a:buClr>
              <a:buSzPts val="16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0000"/>
              </a:buClr>
              <a:buSzPts val="4000"/>
              <a:buFont typeface="Verdana"/>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sm" len="sm"/>
            <a:tailEnd type="none" w="sm" len="sm"/>
          </a:ln>
        </p:spPr>
      </p:cxnSp>
      <p:pic>
        <p:nvPicPr>
          <p:cNvPr id="12" name="Google Shape;12;p1"/>
          <p:cNvPicPr preferRelativeResize="0"/>
          <p:nvPr/>
        </p:nvPicPr>
        <p:blipFill rotWithShape="1">
          <a:blip r:embed="rId13">
            <a:alphaModFix/>
          </a:blip>
          <a:srcRect b="18045"/>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17365D"/>
              </a:buClr>
              <a:buSzPts val="2800"/>
              <a:buFont typeface="Verdana"/>
              <a:buNone/>
            </a:pPr>
            <a:r>
              <a:rPr lang="en-US" dirty="0">
                <a:solidFill>
                  <a:schemeClr val="dk1"/>
                </a:solidFill>
                <a:latin typeface="Helvetica" panose="020B0604020202020204" pitchFamily="34" charset="0"/>
                <a:ea typeface="Cambria"/>
                <a:cs typeface="Helvetica" panose="020B0604020202020204" pitchFamily="34" charset="0"/>
                <a:sym typeface="Cambria"/>
              </a:rPr>
              <a:t>Calisthenics AI</a:t>
            </a:r>
            <a:endParaRPr dirty="0">
              <a:solidFill>
                <a:schemeClr val="dk1"/>
              </a:solidFill>
              <a:latin typeface="Helvetica" panose="020B0604020202020204" pitchFamily="34" charset="0"/>
              <a:ea typeface="Cambria"/>
              <a:cs typeface="Helvetica" panose="020B0604020202020204" pitchFamily="34" charset="0"/>
              <a:sym typeface="Cambria"/>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7365D"/>
              </a:buClr>
              <a:buSzPct val="100000"/>
              <a:buNone/>
            </a:pPr>
            <a:r>
              <a:rPr lang="en-US" dirty="0">
                <a:latin typeface="Helvetica" panose="020B0604020202020204" pitchFamily="34" charset="0"/>
                <a:ea typeface="Cambria"/>
                <a:cs typeface="Helvetica" panose="020B0604020202020204" pitchFamily="34" charset="0"/>
                <a:sym typeface="Cambria"/>
              </a:rPr>
              <a:t>Batch Number: 2025</a:t>
            </a:r>
            <a:endParaRPr dirty="0">
              <a:latin typeface="Helvetica" panose="020B0604020202020204" pitchFamily="34" charset="0"/>
              <a:ea typeface="Cambria"/>
              <a:cs typeface="Helvetica" panose="020B0604020202020204" pitchFamily="34" charset="0"/>
              <a:sym typeface="Cambria"/>
            </a:endParaRPr>
          </a:p>
          <a:p>
            <a:pPr marL="0" lvl="0" indent="0" algn="l" rtl="0">
              <a:lnSpc>
                <a:spcPct val="100000"/>
              </a:lnSpc>
              <a:spcBef>
                <a:spcPts val="400"/>
              </a:spcBef>
              <a:spcAft>
                <a:spcPts val="0"/>
              </a:spcAft>
              <a:buClr>
                <a:srgbClr val="17365D"/>
              </a:buClr>
              <a:buSzPct val="100000"/>
              <a:buNone/>
            </a:pPr>
            <a:endParaRPr dirty="0">
              <a:latin typeface="Cambria"/>
              <a:ea typeface="Cambria"/>
              <a:cs typeface="Cambria"/>
              <a:sym typeface="Cambria"/>
            </a:endParaRPr>
          </a:p>
        </p:txBody>
      </p:sp>
      <p:graphicFrame>
        <p:nvGraphicFramePr>
          <p:cNvPr id="89" name="Google Shape;89;p13"/>
          <p:cNvGraphicFramePr/>
          <p:nvPr>
            <p:extLst>
              <p:ext uri="{D42A27DB-BD31-4B8C-83A1-F6EECF244321}">
                <p14:modId xmlns:p14="http://schemas.microsoft.com/office/powerpoint/2010/main" val="1555958625"/>
              </p:ext>
            </p:extLst>
          </p:nvPr>
        </p:nvGraphicFramePr>
        <p:xfrm>
          <a:off x="553347" y="2721840"/>
          <a:ext cx="5418675" cy="2194620"/>
        </p:xfrm>
        <a:graphic>
          <a:graphicData uri="http://schemas.openxmlformats.org/drawingml/2006/table">
            <a:tbl>
              <a:tblPr firstRow="1" bandRow="1">
                <a:noFill/>
                <a:tableStyleId>{7E0BE52D-9011-427E-8807-0FF7CD6F3B20}</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50">
                <a:tc>
                  <a:txBody>
                    <a:bodyPr/>
                    <a:lstStyle/>
                    <a:p>
                      <a:pPr marL="0" marR="0" lvl="1" indent="0" algn="ctr" rtl="0">
                        <a:lnSpc>
                          <a:spcPct val="100000"/>
                        </a:lnSpc>
                        <a:spcBef>
                          <a:spcPts val="0"/>
                        </a:spcBef>
                        <a:spcAft>
                          <a:spcPts val="0"/>
                        </a:spcAft>
                        <a:buClr>
                          <a:srgbClr val="000000"/>
                        </a:buClr>
                        <a:buSzPts val="1800"/>
                        <a:buFont typeface="Arial"/>
                        <a:buNone/>
                      </a:pPr>
                      <a:r>
                        <a:rPr lang="en-US" sz="1800" b="1" u="none" strike="noStrike" cap="none">
                          <a:solidFill>
                            <a:srgbClr val="17365D"/>
                          </a:solidFill>
                          <a:latin typeface="Helvetica" panose="020B0604020202020204" pitchFamily="34" charset="0"/>
                          <a:cs typeface="Helvetica" panose="020B0604020202020204" pitchFamily="34" charset="0"/>
                        </a:rPr>
                        <a:t>Roll Number</a:t>
                      </a:r>
                      <a:endParaRPr sz="1800" b="1" u="none" strike="noStrike" cap="none">
                        <a:solidFill>
                          <a:srgbClr val="17365D"/>
                        </a:solidFill>
                        <a:latin typeface="Helvetica" panose="020B0604020202020204" pitchFamily="34" charset="0"/>
                        <a:cs typeface="Helvetica" panose="020B060402020202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17365D"/>
                          </a:solidFill>
                          <a:latin typeface="Helvetica" panose="020B0604020202020204" pitchFamily="34" charset="0"/>
                          <a:cs typeface="Helvetica" panose="020B0604020202020204" pitchFamily="34" charset="0"/>
                        </a:rPr>
                        <a:t>Student Name</a:t>
                      </a:r>
                      <a:endParaRPr sz="1800" b="1" u="none" strike="noStrike" cap="none">
                        <a:solidFill>
                          <a:srgbClr val="17365D"/>
                        </a:solidFill>
                        <a:latin typeface="Helvetica" panose="020B0604020202020204" pitchFamily="34" charset="0"/>
                        <a:cs typeface="Helvetica" panose="020B060402020202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r>
                        <a:rPr lang="en-US" sz="1800">
                          <a:latin typeface="Helvetica" panose="020B0604020202020204" pitchFamily="34" charset="0"/>
                          <a:cs typeface="Helvetica" panose="020B0604020202020204" pitchFamily="34" charset="0"/>
                        </a:rPr>
                        <a:t>20211CEI0048</a:t>
                      </a:r>
                      <a:endParaRPr sz="1800" u="none" strike="noStrike" cap="none">
                        <a:latin typeface="Helvetica" panose="020B0604020202020204" pitchFamily="34" charset="0"/>
                        <a:cs typeface="Helvetica" panose="020B060402020202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a:latin typeface="Helvetica" panose="020B0604020202020204" pitchFamily="34" charset="0"/>
                          <a:cs typeface="Helvetica" panose="020B0604020202020204" pitchFamily="34" charset="0"/>
                        </a:rPr>
                        <a:t>Ammar </a:t>
                      </a:r>
                      <a:r>
                        <a:rPr lang="en-US" sz="1800" dirty="0" err="1">
                          <a:latin typeface="Helvetica" panose="020B0604020202020204" pitchFamily="34" charset="0"/>
                          <a:cs typeface="Helvetica" panose="020B0604020202020204" pitchFamily="34" charset="0"/>
                        </a:rPr>
                        <a:t>Hanif</a:t>
                      </a:r>
                      <a:r>
                        <a:rPr lang="en-US" sz="1800" dirty="0">
                          <a:latin typeface="Helvetica" panose="020B0604020202020204" pitchFamily="34" charset="0"/>
                          <a:cs typeface="Helvetica" panose="020B0604020202020204" pitchFamily="34" charset="0"/>
                        </a:rPr>
                        <a:t> Khatri</a:t>
                      </a:r>
                      <a:endParaRPr sz="1800" u="none" strike="noStrike" cap="none" dirty="0">
                        <a:latin typeface="Helvetica" panose="020B0604020202020204" pitchFamily="34" charset="0"/>
                        <a:cs typeface="Helvetica" panose="020B060402020202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r>
                        <a:rPr lang="en-US" sz="1800">
                          <a:latin typeface="Helvetica" panose="020B0604020202020204" pitchFamily="34" charset="0"/>
                          <a:cs typeface="Helvetica" panose="020B0604020202020204" pitchFamily="34" charset="0"/>
                        </a:rPr>
                        <a:t>20211CEI0018</a:t>
                      </a:r>
                      <a:endParaRPr sz="1800" u="none" strike="noStrike" cap="none">
                        <a:latin typeface="Helvetica" panose="020B0604020202020204" pitchFamily="34" charset="0"/>
                        <a:cs typeface="Helvetica" panose="020B060402020202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a:latin typeface="Helvetica" panose="020B0604020202020204" pitchFamily="34" charset="0"/>
                          <a:cs typeface="Helvetica" panose="020B0604020202020204" pitchFamily="34" charset="0"/>
                        </a:rPr>
                        <a:t>Sai Lavanya Patnaik</a:t>
                      </a:r>
                      <a:endParaRPr sz="1800" u="none" strike="noStrike" cap="none">
                        <a:latin typeface="Helvetica" panose="020B0604020202020204" pitchFamily="34" charset="0"/>
                        <a:cs typeface="Helvetica" panose="020B060402020202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r>
                        <a:rPr lang="en-US" sz="1800">
                          <a:latin typeface="Helvetica" panose="020B0604020202020204" pitchFamily="34" charset="0"/>
                          <a:cs typeface="Helvetica" panose="020B0604020202020204" pitchFamily="34" charset="0"/>
                        </a:rPr>
                        <a:t>20211CEI0147</a:t>
                      </a:r>
                      <a:endParaRPr sz="1800" u="none" strike="noStrike" cap="none">
                        <a:latin typeface="Helvetica" panose="020B0604020202020204" pitchFamily="34" charset="0"/>
                        <a:cs typeface="Helvetica" panose="020B060402020202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dirty="0" err="1">
                          <a:latin typeface="Helvetica" panose="020B0604020202020204" pitchFamily="34" charset="0"/>
                          <a:cs typeface="Helvetica" panose="020B0604020202020204" pitchFamily="34" charset="0"/>
                        </a:rPr>
                        <a:t>Giftson</a:t>
                      </a:r>
                      <a:r>
                        <a:rPr lang="en-US" sz="1800" dirty="0">
                          <a:latin typeface="Helvetica" panose="020B0604020202020204" pitchFamily="34" charset="0"/>
                          <a:cs typeface="Helvetica" panose="020B0604020202020204" pitchFamily="34" charset="0"/>
                        </a:rPr>
                        <a:t> Sam Paul</a:t>
                      </a:r>
                      <a:endParaRPr sz="1800" u="none" strike="noStrike" cap="none" dirty="0">
                        <a:latin typeface="Helvetica" panose="020B0604020202020204" pitchFamily="34" charset="0"/>
                        <a:cs typeface="Helvetica" panose="020B060402020202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8938726" y="2100770"/>
            <a:ext cx="2971793" cy="2020560"/>
          </a:xfrm>
          <a:prstGeom prst="rect">
            <a:avLst/>
          </a:prstGeom>
          <a:noFill/>
          <a:ln>
            <a:noFill/>
          </a:ln>
        </p:spPr>
        <p:txBody>
          <a:bodyPr spcFirstLastPara="1" wrap="square" lIns="91425" tIns="45700" rIns="91425" bIns="45700" anchor="t" anchorCtr="0">
            <a:normAutofit fontScale="85000" lnSpcReduction="10000"/>
          </a:bodyPr>
          <a:lstStyle/>
          <a:p>
            <a:pPr marL="0" marR="0" lvl="0" indent="0" rtl="0">
              <a:lnSpc>
                <a:spcPct val="100000"/>
              </a:lnSpc>
              <a:spcBef>
                <a:spcPts val="0"/>
              </a:spcBef>
              <a:spcAft>
                <a:spcPts val="0"/>
              </a:spcAft>
              <a:buClr>
                <a:srgbClr val="17365D"/>
              </a:buClr>
              <a:buSzPts val="2000"/>
              <a:buFont typeface="Arial"/>
              <a:buNone/>
            </a:pPr>
            <a:r>
              <a:rPr lang="en-US" sz="2000" b="1" i="0" u="none" strike="noStrike" cap="none" dirty="0" smtClean="0">
                <a:solidFill>
                  <a:srgbClr val="17365D"/>
                </a:solidFill>
                <a:latin typeface="Helvetica" panose="020B0604020202020204" pitchFamily="34" charset="0"/>
                <a:ea typeface="Cambria"/>
                <a:cs typeface="Helvetica" panose="020B0604020202020204" pitchFamily="34" charset="0"/>
                <a:sym typeface="Cambria"/>
              </a:rPr>
              <a:t>Under the Supervision of</a:t>
            </a:r>
            <a:endParaRPr sz="1400" b="0" i="0" u="none" strike="noStrike" cap="none" dirty="0" smtClean="0">
              <a:solidFill>
                <a:srgbClr val="000000"/>
              </a:solidFill>
              <a:latin typeface="Helvetica" panose="020B0604020202020204" pitchFamily="34" charset="0"/>
              <a:ea typeface="Cambria"/>
              <a:cs typeface="Helvetica" panose="020B0604020202020204" pitchFamily="34" charset="0"/>
              <a:sym typeface="Cambria"/>
            </a:endParaRPr>
          </a:p>
          <a:p>
            <a:pPr marL="0" marR="0" lvl="0" indent="0" rtl="0">
              <a:lnSpc>
                <a:spcPct val="100000"/>
              </a:lnSpc>
              <a:spcBef>
                <a:spcPts val="400"/>
              </a:spcBef>
              <a:spcAft>
                <a:spcPts val="0"/>
              </a:spcAft>
              <a:buClr>
                <a:srgbClr val="17365D"/>
              </a:buClr>
              <a:buSzPts val="2000"/>
              <a:buFont typeface="Arial"/>
              <a:buNone/>
            </a:pPr>
            <a:endParaRPr sz="2000" b="1" i="0" u="none" strike="noStrike" cap="none" dirty="0">
              <a:solidFill>
                <a:srgbClr val="17365D"/>
              </a:solidFill>
              <a:latin typeface="Cambria"/>
              <a:ea typeface="Cambria"/>
              <a:cs typeface="Cambria"/>
              <a:sym typeface="Cambria"/>
            </a:endParaRPr>
          </a:p>
          <a:p>
            <a:pPr marL="0" marR="0" lvl="0" indent="0" rtl="0">
              <a:lnSpc>
                <a:spcPct val="100000"/>
              </a:lnSpc>
              <a:spcBef>
                <a:spcPts val="340"/>
              </a:spcBef>
              <a:spcAft>
                <a:spcPts val="0"/>
              </a:spcAft>
              <a:buClr>
                <a:srgbClr val="17365D"/>
              </a:buClr>
              <a:buSzPts val="1700"/>
              <a:buFont typeface="Arial"/>
              <a:buNone/>
            </a:pPr>
            <a:r>
              <a:rPr lang="en-US" sz="1700" b="1" dirty="0" smtClean="0">
                <a:solidFill>
                  <a:srgbClr val="17365D"/>
                </a:solidFill>
                <a:latin typeface="Helvetica" panose="020B0604020202020204" pitchFamily="34" charset="0"/>
                <a:ea typeface="Cambria"/>
                <a:cs typeface="Helvetica" panose="020B0604020202020204" pitchFamily="34" charset="0"/>
                <a:sym typeface="Cambria"/>
              </a:rPr>
              <a:t> Mr</a:t>
            </a:r>
            <a:r>
              <a:rPr lang="en-US" sz="1700" b="1" dirty="0">
                <a:solidFill>
                  <a:srgbClr val="17365D"/>
                </a:solidFill>
                <a:latin typeface="Helvetica" panose="020B0604020202020204" pitchFamily="34" charset="0"/>
                <a:ea typeface="Cambria"/>
                <a:cs typeface="Helvetica" panose="020B0604020202020204" pitchFamily="34" charset="0"/>
                <a:sym typeface="Cambria"/>
              </a:rPr>
              <a:t>.</a:t>
            </a:r>
            <a:r>
              <a:rPr lang="en-US" sz="1700" b="1" i="0" u="none" strike="noStrike" cap="none" dirty="0">
                <a:solidFill>
                  <a:srgbClr val="17365D"/>
                </a:solidFill>
                <a:latin typeface="Helvetica" panose="020B0604020202020204" pitchFamily="34" charset="0"/>
                <a:ea typeface="Cambria"/>
                <a:cs typeface="Helvetica" panose="020B0604020202020204" pitchFamily="34" charset="0"/>
                <a:sym typeface="Cambria"/>
              </a:rPr>
              <a:t> </a:t>
            </a:r>
            <a:r>
              <a:rPr lang="en-US" sz="1700" b="1" i="0" u="none" strike="noStrike" cap="none" dirty="0" err="1">
                <a:solidFill>
                  <a:srgbClr val="17365D"/>
                </a:solidFill>
                <a:latin typeface="Helvetica" panose="020B0604020202020204" pitchFamily="34" charset="0"/>
                <a:ea typeface="Cambria"/>
                <a:cs typeface="Helvetica" panose="020B0604020202020204" pitchFamily="34" charset="0"/>
                <a:sym typeface="Cambria"/>
              </a:rPr>
              <a:t>Muthuraju</a:t>
            </a:r>
            <a:r>
              <a:rPr lang="en-US" sz="1700" b="1" i="0" u="none" strike="noStrike" cap="none" dirty="0">
                <a:solidFill>
                  <a:srgbClr val="17365D"/>
                </a:solidFill>
                <a:latin typeface="Helvetica" panose="020B0604020202020204" pitchFamily="34" charset="0"/>
                <a:ea typeface="Cambria"/>
                <a:cs typeface="Helvetica" panose="020B0604020202020204" pitchFamily="34" charset="0"/>
                <a:sym typeface="Cambria"/>
              </a:rPr>
              <a:t> V</a:t>
            </a:r>
            <a:endParaRPr sz="1400" b="0" i="0" u="none" strike="noStrike" cap="none" dirty="0">
              <a:solidFill>
                <a:srgbClr val="000000"/>
              </a:solidFill>
              <a:latin typeface="Helvetica" panose="020B0604020202020204" pitchFamily="34" charset="0"/>
              <a:ea typeface="Cambria"/>
              <a:cs typeface="Helvetica" panose="020B0604020202020204" pitchFamily="34" charset="0"/>
              <a:sym typeface="Cambria"/>
            </a:endParaRPr>
          </a:p>
          <a:p>
            <a:pPr marL="0" marR="0" lvl="0" indent="0" rtl="0">
              <a:lnSpc>
                <a:spcPct val="100000"/>
              </a:lnSpc>
              <a:spcBef>
                <a:spcPts val="340"/>
              </a:spcBef>
              <a:spcAft>
                <a:spcPts val="0"/>
              </a:spcAft>
              <a:buClr>
                <a:srgbClr val="17365D"/>
              </a:buClr>
              <a:buSzPts val="1700"/>
              <a:buFont typeface="Arial"/>
              <a:buNone/>
            </a:pPr>
            <a:r>
              <a:rPr lang="en-US" sz="1700" b="1" dirty="0">
                <a:solidFill>
                  <a:srgbClr val="17365D"/>
                </a:solidFill>
                <a:latin typeface="Helvetica" panose="020B0604020202020204" pitchFamily="34" charset="0"/>
                <a:ea typeface="Cambria"/>
                <a:cs typeface="Helvetica" panose="020B0604020202020204" pitchFamily="34" charset="0"/>
                <a:sym typeface="Cambria"/>
              </a:rPr>
              <a:t> </a:t>
            </a:r>
            <a:r>
              <a:rPr lang="en-US" sz="1700" b="1" i="0" u="none" strike="noStrike" cap="none" dirty="0" smtClean="0">
                <a:solidFill>
                  <a:srgbClr val="17365D"/>
                </a:solidFill>
                <a:latin typeface="Helvetica" panose="020B0604020202020204" pitchFamily="34" charset="0"/>
                <a:ea typeface="Cambria"/>
                <a:cs typeface="Helvetica" panose="020B0604020202020204" pitchFamily="34" charset="0"/>
                <a:sym typeface="Cambria"/>
              </a:rPr>
              <a:t>Assistant </a:t>
            </a:r>
            <a:r>
              <a:rPr lang="en-US" sz="1700" b="1" i="0" u="none" strike="noStrike" cap="none" dirty="0">
                <a:solidFill>
                  <a:srgbClr val="17365D"/>
                </a:solidFill>
                <a:latin typeface="Helvetica" panose="020B0604020202020204" pitchFamily="34" charset="0"/>
                <a:ea typeface="Cambria"/>
                <a:cs typeface="Helvetica" panose="020B0604020202020204" pitchFamily="34" charset="0"/>
                <a:sym typeface="Cambria"/>
              </a:rPr>
              <a:t>Professor</a:t>
            </a:r>
            <a:endParaRPr sz="1400" b="0" i="0" u="none" strike="noStrike" cap="none" dirty="0">
              <a:solidFill>
                <a:srgbClr val="000000"/>
              </a:solidFill>
              <a:latin typeface="Helvetica" panose="020B0604020202020204" pitchFamily="34" charset="0"/>
              <a:ea typeface="Cambria"/>
              <a:cs typeface="Helvetica" panose="020B0604020202020204" pitchFamily="34" charset="0"/>
              <a:sym typeface="Cambria"/>
            </a:endParaRPr>
          </a:p>
          <a:p>
            <a:pPr marL="0" marR="0" lvl="0" indent="0" rtl="0">
              <a:lnSpc>
                <a:spcPct val="100000"/>
              </a:lnSpc>
              <a:spcBef>
                <a:spcPts val="340"/>
              </a:spcBef>
              <a:spcAft>
                <a:spcPts val="0"/>
              </a:spcAft>
              <a:buClr>
                <a:srgbClr val="17365D"/>
              </a:buClr>
              <a:buSzPts val="1700"/>
              <a:buFont typeface="Arial"/>
              <a:buNone/>
            </a:pPr>
            <a:r>
              <a:rPr lang="en-US" sz="1700" b="1" dirty="0" smtClean="0">
                <a:solidFill>
                  <a:srgbClr val="17365D"/>
                </a:solidFill>
                <a:latin typeface="Helvetica" panose="020B0604020202020204" pitchFamily="34" charset="0"/>
                <a:ea typeface="Cambria"/>
                <a:cs typeface="Helvetica" panose="020B0604020202020204" pitchFamily="34" charset="0"/>
                <a:sym typeface="Cambria"/>
              </a:rPr>
              <a:t> </a:t>
            </a:r>
            <a:r>
              <a:rPr lang="en-US" sz="1700" b="1" i="0" u="none" strike="noStrike" cap="none" dirty="0" smtClean="0">
                <a:solidFill>
                  <a:srgbClr val="17365D"/>
                </a:solidFill>
                <a:latin typeface="Helvetica" panose="020B0604020202020204" pitchFamily="34" charset="0"/>
                <a:ea typeface="Cambria"/>
                <a:cs typeface="Helvetica" panose="020B0604020202020204" pitchFamily="34" charset="0"/>
                <a:sym typeface="Cambria"/>
              </a:rPr>
              <a:t>School </a:t>
            </a:r>
            <a:r>
              <a:rPr lang="en-US" sz="1700" b="1" i="0" u="none" strike="noStrike" cap="none" dirty="0">
                <a:solidFill>
                  <a:srgbClr val="17365D"/>
                </a:solidFill>
                <a:latin typeface="Helvetica" panose="020B0604020202020204" pitchFamily="34" charset="0"/>
                <a:ea typeface="Cambria"/>
                <a:cs typeface="Helvetica" panose="020B0604020202020204" pitchFamily="34" charset="0"/>
                <a:sym typeface="Cambria"/>
              </a:rPr>
              <a:t>of Computer </a:t>
            </a:r>
            <a:r>
              <a:rPr lang="en-US" sz="1700" b="1" i="0" u="none" strike="noStrike" cap="none" dirty="0" smtClean="0">
                <a:solidFill>
                  <a:srgbClr val="17365D"/>
                </a:solidFill>
                <a:latin typeface="Helvetica" panose="020B0604020202020204" pitchFamily="34" charset="0"/>
                <a:ea typeface="Cambria"/>
                <a:cs typeface="Helvetica" panose="020B0604020202020204" pitchFamily="34" charset="0"/>
                <a:sym typeface="Cambria"/>
              </a:rPr>
              <a:t>	Science     </a:t>
            </a:r>
          </a:p>
          <a:p>
            <a:pPr marL="0" marR="0" lvl="0" indent="0" rtl="0">
              <a:lnSpc>
                <a:spcPct val="100000"/>
              </a:lnSpc>
              <a:spcBef>
                <a:spcPts val="340"/>
              </a:spcBef>
              <a:spcAft>
                <a:spcPts val="0"/>
              </a:spcAft>
              <a:buClr>
                <a:srgbClr val="17365D"/>
              </a:buClr>
              <a:buSzPts val="1700"/>
              <a:buFont typeface="Arial"/>
              <a:buNone/>
            </a:pPr>
            <a:r>
              <a:rPr lang="en-US" sz="1700" b="1" dirty="0">
                <a:solidFill>
                  <a:srgbClr val="17365D"/>
                </a:solidFill>
                <a:latin typeface="Helvetica" panose="020B0604020202020204" pitchFamily="34" charset="0"/>
                <a:ea typeface="Cambria"/>
                <a:cs typeface="Helvetica" panose="020B0604020202020204" pitchFamily="34" charset="0"/>
                <a:sym typeface="Cambria"/>
              </a:rPr>
              <a:t> </a:t>
            </a:r>
            <a:r>
              <a:rPr lang="en-US" sz="1700" b="1" dirty="0" smtClean="0">
                <a:solidFill>
                  <a:srgbClr val="17365D"/>
                </a:solidFill>
                <a:latin typeface="Helvetica" panose="020B0604020202020204" pitchFamily="34" charset="0"/>
                <a:ea typeface="Cambria"/>
                <a:cs typeface="Helvetica" panose="020B0604020202020204" pitchFamily="34" charset="0"/>
                <a:sym typeface="Cambria"/>
              </a:rPr>
              <a:t> and</a:t>
            </a:r>
            <a:r>
              <a:rPr lang="en-US" sz="1700" b="1" i="0" u="none" strike="noStrike" cap="none" dirty="0" smtClean="0">
                <a:solidFill>
                  <a:srgbClr val="17365D"/>
                </a:solidFill>
                <a:latin typeface="Helvetica" panose="020B0604020202020204" pitchFamily="34" charset="0"/>
                <a:ea typeface="Cambria"/>
                <a:cs typeface="Helvetica" panose="020B0604020202020204" pitchFamily="34" charset="0"/>
                <a:sym typeface="Cambria"/>
              </a:rPr>
              <a:t> Engineering</a:t>
            </a:r>
            <a:endParaRPr lang="en-US" dirty="0">
              <a:latin typeface="Helvetica" panose="020B0604020202020204" pitchFamily="34" charset="0"/>
              <a:ea typeface="Cambria"/>
              <a:cs typeface="Helvetica" panose="020B0604020202020204" pitchFamily="34" charset="0"/>
              <a:sym typeface="Cambria"/>
            </a:endParaRPr>
          </a:p>
          <a:p>
            <a:pPr marL="0" marR="0" lvl="0" indent="0" rtl="0">
              <a:lnSpc>
                <a:spcPct val="100000"/>
              </a:lnSpc>
              <a:spcBef>
                <a:spcPts val="340"/>
              </a:spcBef>
              <a:spcAft>
                <a:spcPts val="0"/>
              </a:spcAft>
              <a:buClr>
                <a:srgbClr val="17365D"/>
              </a:buClr>
              <a:buSzPts val="1700"/>
              <a:buFont typeface="Arial"/>
              <a:buNone/>
            </a:pPr>
            <a:r>
              <a:rPr lang="en-US" sz="1700" b="1" i="0" u="none" strike="noStrike" cap="none" dirty="0">
                <a:solidFill>
                  <a:srgbClr val="17365D"/>
                </a:solidFill>
                <a:latin typeface="Helvetica" panose="020B0604020202020204" pitchFamily="34" charset="0"/>
                <a:ea typeface="Cambria"/>
                <a:cs typeface="Helvetica" panose="020B0604020202020204" pitchFamily="34" charset="0"/>
                <a:sym typeface="Cambria"/>
              </a:rPr>
              <a:t> </a:t>
            </a:r>
            <a:r>
              <a:rPr lang="en-US" sz="1700" b="1" i="0" u="none" strike="noStrike" cap="none" dirty="0" smtClean="0">
                <a:solidFill>
                  <a:srgbClr val="17365D"/>
                </a:solidFill>
                <a:latin typeface="Helvetica" panose="020B0604020202020204" pitchFamily="34" charset="0"/>
                <a:ea typeface="Cambria"/>
                <a:cs typeface="Helvetica" panose="020B0604020202020204" pitchFamily="34" charset="0"/>
                <a:sym typeface="Cambria"/>
              </a:rPr>
              <a:t>Presidency </a:t>
            </a:r>
            <a:r>
              <a:rPr lang="en-US" sz="1700" b="1" i="0" u="none" strike="noStrike" cap="none" dirty="0">
                <a:solidFill>
                  <a:srgbClr val="17365D"/>
                </a:solidFill>
                <a:latin typeface="Helvetica" panose="020B0604020202020204" pitchFamily="34" charset="0"/>
                <a:ea typeface="Cambria"/>
                <a:cs typeface="Helvetica" panose="020B0604020202020204" pitchFamily="34" charset="0"/>
                <a:sym typeface="Cambria"/>
              </a:rPr>
              <a:t>University</a:t>
            </a:r>
            <a:endParaRPr sz="1400" b="0" i="0" u="none" strike="noStrike" cap="none" dirty="0">
              <a:solidFill>
                <a:srgbClr val="000000"/>
              </a:solidFill>
              <a:latin typeface="Helvetica" panose="020B0604020202020204" pitchFamily="34" charset="0"/>
              <a:ea typeface="Cambria"/>
              <a:cs typeface="Helvetica" panose="020B0604020202020204" pitchFamily="34" charset="0"/>
              <a:sym typeface="Cambria"/>
            </a:endParaRPr>
          </a:p>
          <a:p>
            <a:pPr marL="0" marR="0" lvl="0" indent="0" algn="l" rtl="0">
              <a:lnSpc>
                <a:spcPct val="100000"/>
              </a:lnSpc>
              <a:spcBef>
                <a:spcPts val="400"/>
              </a:spcBef>
              <a:spcAft>
                <a:spcPts val="0"/>
              </a:spcAft>
              <a:buClr>
                <a:srgbClr val="17365D"/>
              </a:buClr>
              <a:buSzPts val="2000"/>
              <a:buFont typeface="Arial"/>
              <a:buNone/>
            </a:pPr>
            <a:endParaRPr sz="2000" b="1" i="0" u="none" strike="noStrike" cap="none" dirty="0">
              <a:solidFill>
                <a:srgbClr val="17365D"/>
              </a:solidFill>
              <a:latin typeface="Cambria"/>
              <a:ea typeface="Cambria"/>
              <a:cs typeface="Cambria"/>
              <a:sym typeface="Cambria"/>
            </a:endParaRPr>
          </a:p>
        </p:txBody>
      </p:sp>
      <p:sp>
        <p:nvSpPr>
          <p:cNvPr id="91" name="Google Shape;91;p13"/>
          <p:cNvSpPr txBox="1"/>
          <p:nvPr/>
        </p:nvSpPr>
        <p:spPr>
          <a:xfrm>
            <a:off x="1775415" y="167951"/>
            <a:ext cx="8133693" cy="75327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17365D"/>
              </a:buClr>
              <a:buSzPct val="100000"/>
              <a:buFont typeface="Arial"/>
              <a:buNone/>
            </a:pPr>
            <a:r>
              <a:rPr lang="en-US" sz="3000" b="1" i="0" u="none" strike="noStrike" cap="none" dirty="0">
                <a:solidFill>
                  <a:srgbClr val="17365D"/>
                </a:solidFill>
                <a:latin typeface="Helvetica" panose="020B0604020202020204" pitchFamily="34" charset="0"/>
                <a:ea typeface="Cambria"/>
                <a:cs typeface="Helvetica" panose="020B0604020202020204" pitchFamily="34" charset="0"/>
                <a:sym typeface="Cambria"/>
              </a:rPr>
              <a:t>PIP2001 </a:t>
            </a:r>
            <a:r>
              <a:rPr lang="en-US" sz="3000" b="1" i="0" u="none" strike="noStrike" cap="none" dirty="0" smtClean="0">
                <a:solidFill>
                  <a:srgbClr val="17365D"/>
                </a:solidFill>
                <a:latin typeface="Helvetica" panose="020B0604020202020204" pitchFamily="34" charset="0"/>
                <a:ea typeface="Cambria"/>
                <a:cs typeface="Helvetica" panose="020B0604020202020204" pitchFamily="34" charset="0"/>
                <a:sym typeface="Cambria"/>
              </a:rPr>
              <a:t>Capstone Project</a:t>
            </a:r>
            <a:r>
              <a:rPr lang="en-US" sz="3000" dirty="0" smtClean="0">
                <a:latin typeface="Helvetica" panose="020B0604020202020204" pitchFamily="34" charset="0"/>
                <a:ea typeface="Cambria"/>
                <a:cs typeface="Helvetica" panose="020B0604020202020204" pitchFamily="34" charset="0"/>
                <a:sym typeface="Cambria"/>
              </a:rPr>
              <a:t>  </a:t>
            </a:r>
            <a:r>
              <a:rPr lang="en-US" sz="3000" b="1" i="0" u="none" strike="noStrike" cap="none" dirty="0" smtClean="0">
                <a:solidFill>
                  <a:srgbClr val="17365D"/>
                </a:solidFill>
                <a:latin typeface="Helvetica" panose="020B0604020202020204" pitchFamily="34" charset="0"/>
                <a:ea typeface="Cambria"/>
                <a:cs typeface="Helvetica" panose="020B0604020202020204" pitchFamily="34" charset="0"/>
                <a:sym typeface="Cambria"/>
              </a:rPr>
              <a:t>Review-1</a:t>
            </a:r>
            <a:endParaRPr sz="3000" b="1" i="0" u="none" strike="noStrike" cap="none" dirty="0">
              <a:solidFill>
                <a:srgbClr val="17365D"/>
              </a:solidFill>
              <a:latin typeface="Helvetica" panose="020B0604020202020204" pitchFamily="34" charset="0"/>
              <a:ea typeface="Cambria"/>
              <a:cs typeface="Helvetica" panose="020B0604020202020204" pitchFamily="34" charset="0"/>
              <a:sym typeface="Cambria"/>
            </a:endParaRPr>
          </a:p>
        </p:txBody>
      </p:sp>
      <p:sp>
        <p:nvSpPr>
          <p:cNvPr id="92" name="Google Shape;92;p13"/>
          <p:cNvSpPr txBox="1"/>
          <p:nvPr/>
        </p:nvSpPr>
        <p:spPr>
          <a:xfrm>
            <a:off x="0" y="4533900"/>
            <a:ext cx="12192000" cy="1562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7365D"/>
              </a:buClr>
              <a:buSzPts val="2000"/>
              <a:buFont typeface="Arial"/>
              <a:buNone/>
            </a:pPr>
            <a:r>
              <a:rPr lang="en-US" sz="2000" b="1" i="0" u="none" strike="noStrike" cap="none" dirty="0">
                <a:solidFill>
                  <a:schemeClr val="accent1"/>
                </a:solidFill>
                <a:latin typeface="Helvetica" panose="020B0604020202020204" pitchFamily="34" charset="0"/>
                <a:ea typeface="Cambria"/>
                <a:cs typeface="Helvetica" panose="020B0604020202020204" pitchFamily="34" charset="0"/>
                <a:sym typeface="Cambria"/>
              </a:rPr>
              <a:t>Name of the Program: </a:t>
            </a:r>
            <a:r>
              <a:rPr lang="en-US" sz="2000" b="1" dirty="0">
                <a:solidFill>
                  <a:schemeClr val="dk1"/>
                </a:solidFill>
                <a:latin typeface="Helvetica" panose="020B0604020202020204" pitchFamily="34" charset="0"/>
                <a:ea typeface="Cambria"/>
                <a:cs typeface="Helvetica" panose="020B0604020202020204" pitchFamily="34" charset="0"/>
                <a:sym typeface="Cambria"/>
              </a:rPr>
              <a:t>Computer Engineering </a:t>
            </a:r>
            <a:r>
              <a:rPr lang="en-US" sz="2000" b="1" dirty="0" err="1">
                <a:solidFill>
                  <a:schemeClr val="dk1"/>
                </a:solidFill>
                <a:latin typeface="Helvetica" panose="020B0604020202020204" pitchFamily="34" charset="0"/>
                <a:ea typeface="Cambria"/>
                <a:cs typeface="Helvetica" panose="020B0604020202020204" pitchFamily="34" charset="0"/>
                <a:sym typeface="Cambria"/>
              </a:rPr>
              <a:t>spl</a:t>
            </a:r>
            <a:r>
              <a:rPr lang="en-US" sz="2000" b="1" dirty="0">
                <a:solidFill>
                  <a:schemeClr val="dk1"/>
                </a:solidFill>
                <a:latin typeface="Helvetica" panose="020B0604020202020204" pitchFamily="34" charset="0"/>
                <a:ea typeface="Cambria"/>
                <a:cs typeface="Helvetica" panose="020B0604020202020204" pitchFamily="34" charset="0"/>
                <a:sym typeface="Cambria"/>
              </a:rPr>
              <a:t> in AI and ML</a:t>
            </a:r>
            <a:endParaRPr dirty="0">
              <a:solidFill>
                <a:schemeClr val="dk1"/>
              </a:solidFill>
              <a:latin typeface="Helvetica" panose="020B0604020202020204" pitchFamily="34" charset="0"/>
              <a:cs typeface="Helvetica" panose="020B0604020202020204" pitchFamily="34" charset="0"/>
            </a:endParaRPr>
          </a:p>
          <a:p>
            <a:pPr marL="0" marR="0" lvl="0" indent="0" algn="l" rtl="0">
              <a:lnSpc>
                <a:spcPct val="100000"/>
              </a:lnSpc>
              <a:spcBef>
                <a:spcPts val="0"/>
              </a:spcBef>
              <a:spcAft>
                <a:spcPts val="0"/>
              </a:spcAft>
              <a:buClr>
                <a:srgbClr val="17365D"/>
              </a:buClr>
              <a:buSzPts val="2000"/>
              <a:buFont typeface="Arial"/>
              <a:buNone/>
            </a:pPr>
            <a:r>
              <a:rPr lang="en-US" sz="2000" b="1" i="0" u="none" strike="noStrike" cap="none" dirty="0">
                <a:solidFill>
                  <a:schemeClr val="accent1"/>
                </a:solidFill>
                <a:latin typeface="Helvetica" panose="020B0604020202020204" pitchFamily="34" charset="0"/>
                <a:ea typeface="Cambria"/>
                <a:cs typeface="Helvetica" panose="020B0604020202020204" pitchFamily="34" charset="0"/>
                <a:sym typeface="Cambria"/>
              </a:rPr>
              <a:t>Name of the </a:t>
            </a:r>
            <a:r>
              <a:rPr lang="en-US" sz="2000" b="1" i="0" u="none" strike="noStrike" cap="none" dirty="0" err="1">
                <a:solidFill>
                  <a:schemeClr val="accent1"/>
                </a:solidFill>
                <a:latin typeface="Helvetica" panose="020B0604020202020204" pitchFamily="34" charset="0"/>
                <a:ea typeface="Cambria"/>
                <a:cs typeface="Helvetica" panose="020B0604020202020204" pitchFamily="34" charset="0"/>
                <a:sym typeface="Cambria"/>
              </a:rPr>
              <a:t>HoD</a:t>
            </a:r>
            <a:r>
              <a:rPr lang="en-US" sz="2000" b="1" i="0" u="none" strike="noStrike" cap="none" dirty="0">
                <a:solidFill>
                  <a:schemeClr val="accent1"/>
                </a:solidFill>
                <a:latin typeface="Helvetica" panose="020B0604020202020204" pitchFamily="34" charset="0"/>
                <a:ea typeface="Cambria"/>
                <a:cs typeface="Helvetica" panose="020B0604020202020204" pitchFamily="34" charset="0"/>
                <a:sym typeface="Cambria"/>
              </a:rPr>
              <a:t>: </a:t>
            </a:r>
            <a:r>
              <a:rPr lang="en-US" sz="2000" b="1" i="0" u="none" strike="noStrike" cap="none" dirty="0">
                <a:solidFill>
                  <a:schemeClr val="dk1"/>
                </a:solidFill>
                <a:latin typeface="Helvetica" panose="020B0604020202020204" pitchFamily="34" charset="0"/>
                <a:ea typeface="Cambria"/>
                <a:cs typeface="Helvetica" panose="020B0604020202020204" pitchFamily="34" charset="0"/>
                <a:sym typeface="Cambria"/>
              </a:rPr>
              <a:t>Gopal </a:t>
            </a:r>
            <a:r>
              <a:rPr lang="en-US" sz="2000" b="1" dirty="0" err="1">
                <a:solidFill>
                  <a:schemeClr val="dk1"/>
                </a:solidFill>
                <a:latin typeface="Helvetica" panose="020B0604020202020204" pitchFamily="34" charset="0"/>
                <a:ea typeface="Cambria"/>
                <a:cs typeface="Helvetica" panose="020B0604020202020204" pitchFamily="34" charset="0"/>
                <a:sym typeface="Cambria"/>
              </a:rPr>
              <a:t>Shyam</a:t>
            </a:r>
            <a:endParaRPr dirty="0">
              <a:solidFill>
                <a:schemeClr val="dk1"/>
              </a:solidFill>
              <a:latin typeface="Helvetica" panose="020B0604020202020204" pitchFamily="34" charset="0"/>
              <a:cs typeface="Helvetica" panose="020B0604020202020204" pitchFamily="34" charset="0"/>
            </a:endParaRPr>
          </a:p>
          <a:p>
            <a:pPr marL="0" marR="0" lvl="0" indent="0" algn="l" rtl="0">
              <a:lnSpc>
                <a:spcPct val="100000"/>
              </a:lnSpc>
              <a:spcBef>
                <a:spcPts val="0"/>
              </a:spcBef>
              <a:spcAft>
                <a:spcPts val="0"/>
              </a:spcAft>
              <a:buClr>
                <a:srgbClr val="17365D"/>
              </a:buClr>
              <a:buSzPts val="2000"/>
              <a:buFont typeface="Arial"/>
              <a:buNone/>
            </a:pPr>
            <a:r>
              <a:rPr lang="en-US" sz="2000" b="1" i="0" u="none" strike="noStrike" cap="none" dirty="0">
                <a:solidFill>
                  <a:schemeClr val="accent1"/>
                </a:solidFill>
                <a:latin typeface="Helvetica" panose="020B0604020202020204" pitchFamily="34" charset="0"/>
                <a:ea typeface="Cambria"/>
                <a:cs typeface="Helvetica" panose="020B0604020202020204" pitchFamily="34" charset="0"/>
                <a:sym typeface="Cambria"/>
              </a:rPr>
              <a:t>Name of the Program Project Coordinator: </a:t>
            </a:r>
            <a:endParaRPr dirty="0">
              <a:latin typeface="Helvetica" panose="020B0604020202020204" pitchFamily="34" charset="0"/>
              <a:cs typeface="Helvetica" panose="020B0604020202020204" pitchFamily="34" charset="0"/>
            </a:endParaRPr>
          </a:p>
          <a:p>
            <a:pPr marL="0" marR="0" lvl="0" indent="0" algn="l" rtl="0">
              <a:lnSpc>
                <a:spcPct val="100000"/>
              </a:lnSpc>
              <a:spcBef>
                <a:spcPts val="0"/>
              </a:spcBef>
              <a:spcAft>
                <a:spcPts val="0"/>
              </a:spcAft>
              <a:buNone/>
            </a:pPr>
            <a:r>
              <a:rPr lang="en-US" sz="2000" b="1" i="0" u="none" strike="noStrike" cap="none" dirty="0">
                <a:solidFill>
                  <a:schemeClr val="accent1"/>
                </a:solidFill>
                <a:latin typeface="Helvetica" panose="020B0604020202020204" pitchFamily="34" charset="0"/>
                <a:ea typeface="Cambria"/>
                <a:cs typeface="Helvetica" panose="020B0604020202020204" pitchFamily="34" charset="0"/>
                <a:sym typeface="Cambria"/>
              </a:rPr>
              <a:t>Name of the School Project Coordinators: </a:t>
            </a:r>
            <a:r>
              <a:rPr lang="en-US" sz="2000" b="1" i="0" u="none" strike="noStrike" cap="none" dirty="0">
                <a:solidFill>
                  <a:schemeClr val="dk1"/>
                </a:solidFill>
                <a:latin typeface="Helvetica" panose="020B0604020202020204" pitchFamily="34" charset="0"/>
                <a:ea typeface="Cambria"/>
                <a:cs typeface="Helvetica" panose="020B0604020202020204" pitchFamily="34" charset="0"/>
                <a:sym typeface="Cambria"/>
              </a:rPr>
              <a:t>Dr. </a:t>
            </a:r>
            <a:r>
              <a:rPr lang="en-US" sz="2000" b="1" i="0" u="none" strike="noStrike" cap="none" dirty="0" err="1">
                <a:solidFill>
                  <a:schemeClr val="dk1"/>
                </a:solidFill>
                <a:latin typeface="Helvetica" panose="020B0604020202020204" pitchFamily="34" charset="0"/>
                <a:ea typeface="Cambria"/>
                <a:cs typeface="Helvetica" panose="020B0604020202020204" pitchFamily="34" charset="0"/>
                <a:sym typeface="Cambria"/>
              </a:rPr>
              <a:t>Sampath</a:t>
            </a:r>
            <a:r>
              <a:rPr lang="en-US" sz="2000" b="1" i="0" u="none" strike="noStrike" cap="none" dirty="0">
                <a:solidFill>
                  <a:schemeClr val="dk1"/>
                </a:solidFill>
                <a:latin typeface="Helvetica" panose="020B0604020202020204" pitchFamily="34" charset="0"/>
                <a:ea typeface="Cambria"/>
                <a:cs typeface="Helvetica" panose="020B0604020202020204" pitchFamily="34" charset="0"/>
                <a:sym typeface="Cambria"/>
              </a:rPr>
              <a:t> A K / Dr. Abdul </a:t>
            </a:r>
            <a:r>
              <a:rPr lang="en-US" sz="2000" b="1" i="0" u="none" strike="noStrike" cap="none" dirty="0" err="1">
                <a:solidFill>
                  <a:schemeClr val="dk1"/>
                </a:solidFill>
                <a:latin typeface="Helvetica" panose="020B0604020202020204" pitchFamily="34" charset="0"/>
                <a:ea typeface="Cambria"/>
                <a:cs typeface="Helvetica" panose="020B0604020202020204" pitchFamily="34" charset="0"/>
                <a:sym typeface="Cambria"/>
              </a:rPr>
              <a:t>Khadar</a:t>
            </a:r>
            <a:r>
              <a:rPr lang="en-US" sz="2000" b="1" i="0" u="none" strike="noStrike" cap="none" dirty="0">
                <a:solidFill>
                  <a:schemeClr val="dk1"/>
                </a:solidFill>
                <a:latin typeface="Helvetica" panose="020B0604020202020204" pitchFamily="34" charset="0"/>
                <a:ea typeface="Cambria"/>
                <a:cs typeface="Helvetica" panose="020B0604020202020204" pitchFamily="34" charset="0"/>
                <a:sym typeface="Cambria"/>
              </a:rPr>
              <a:t> A / Mr. </a:t>
            </a:r>
            <a:r>
              <a:rPr lang="en-US" sz="2000" b="1" i="0" u="none" strike="noStrike" cap="none" dirty="0" err="1">
                <a:solidFill>
                  <a:schemeClr val="dk1"/>
                </a:solidFill>
                <a:latin typeface="Helvetica" panose="020B0604020202020204" pitchFamily="34" charset="0"/>
                <a:ea typeface="Cambria"/>
                <a:cs typeface="Helvetica" panose="020B0604020202020204" pitchFamily="34" charset="0"/>
                <a:sym typeface="Cambria"/>
              </a:rPr>
              <a:t>Md</a:t>
            </a:r>
            <a:r>
              <a:rPr lang="en-US" sz="2000" b="1" i="0" u="none" strike="noStrike" cap="none" dirty="0">
                <a:solidFill>
                  <a:schemeClr val="dk1"/>
                </a:solidFill>
                <a:latin typeface="Helvetica" panose="020B0604020202020204" pitchFamily="34" charset="0"/>
                <a:ea typeface="Cambria"/>
                <a:cs typeface="Helvetica" panose="020B0604020202020204" pitchFamily="34" charset="0"/>
                <a:sym typeface="Cambria"/>
              </a:rPr>
              <a:t> </a:t>
            </a:r>
            <a:r>
              <a:rPr lang="en-US" sz="2000" b="1" i="0" u="none" strike="noStrike" cap="none" dirty="0" err="1">
                <a:solidFill>
                  <a:schemeClr val="dk1"/>
                </a:solidFill>
                <a:latin typeface="Helvetica" panose="020B0604020202020204" pitchFamily="34" charset="0"/>
                <a:ea typeface="Cambria"/>
                <a:cs typeface="Helvetica" panose="020B0604020202020204" pitchFamily="34" charset="0"/>
                <a:sym typeface="Cambria"/>
              </a:rPr>
              <a:t>Ziaur</a:t>
            </a:r>
            <a:r>
              <a:rPr lang="en-US" sz="2000" b="1" i="0" u="none" strike="noStrike" cap="none" dirty="0">
                <a:solidFill>
                  <a:schemeClr val="dk1"/>
                </a:solidFill>
                <a:latin typeface="Helvetica" panose="020B0604020202020204" pitchFamily="34" charset="0"/>
                <a:ea typeface="Cambria"/>
                <a:cs typeface="Helvetica" panose="020B0604020202020204" pitchFamily="34" charset="0"/>
                <a:sym typeface="Cambria"/>
              </a:rPr>
              <a:t> Rahman</a:t>
            </a:r>
            <a:endParaRPr sz="2000" b="1" i="0" u="none" strike="noStrike" cap="none" dirty="0">
              <a:solidFill>
                <a:schemeClr val="dk1"/>
              </a:solidFill>
              <a:latin typeface="Helvetica" panose="020B0604020202020204" pitchFamily="34" charset="0"/>
              <a:ea typeface="Cambria"/>
              <a:cs typeface="Helvetica" panose="020B0604020202020204" pitchFamily="34" charset="0"/>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2"/>
          <p:cNvPicPr preferRelativeResize="0"/>
          <p:nvPr/>
        </p:nvPicPr>
        <p:blipFill rotWithShape="1">
          <a:blip r:embed="rId3">
            <a:alphaModFix/>
          </a:blip>
          <a:srcRect/>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98" name="Google Shape;98;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Autofit/>
          </a:bodyPr>
          <a:lstStyle/>
          <a:p>
            <a:pPr marL="647700" indent="-342900" algn="just">
              <a:spcBef>
                <a:spcPts val="0"/>
              </a:spcBef>
            </a:pPr>
            <a:r>
              <a:rPr lang="en-IN" sz="2500" dirty="0" smtClean="0">
                <a:latin typeface="Helvetica" panose="020B0604020202020204" pitchFamily="34" charset="0"/>
                <a:cs typeface="Helvetica" panose="020B0604020202020204" pitchFamily="34" charset="0"/>
              </a:rPr>
              <a:t>Title</a:t>
            </a:r>
          </a:p>
          <a:p>
            <a:pPr marL="647700" indent="-342900" algn="just">
              <a:spcBef>
                <a:spcPts val="0"/>
              </a:spcBef>
            </a:pPr>
            <a:r>
              <a:rPr lang="en-IN" sz="2500" dirty="0" smtClean="0">
                <a:latin typeface="Helvetica" panose="020B0604020202020204" pitchFamily="34" charset="0"/>
                <a:cs typeface="Helvetica" panose="020B0604020202020204" pitchFamily="34" charset="0"/>
              </a:rPr>
              <a:t>Abstract </a:t>
            </a:r>
            <a:endParaRPr lang="en-IN" sz="2500" dirty="0">
              <a:latin typeface="Helvetica" panose="020B0604020202020204" pitchFamily="34" charset="0"/>
              <a:cs typeface="Helvetica" panose="020B0604020202020204" pitchFamily="34" charset="0"/>
            </a:endParaRPr>
          </a:p>
          <a:p>
            <a:pPr marL="647700" indent="-342900" algn="just">
              <a:spcBef>
                <a:spcPts val="0"/>
              </a:spcBef>
            </a:pPr>
            <a:r>
              <a:rPr lang="en-IN" sz="2500" dirty="0" smtClean="0">
                <a:latin typeface="Helvetica" panose="020B0604020202020204" pitchFamily="34" charset="0"/>
                <a:cs typeface="Helvetica" panose="020B0604020202020204" pitchFamily="34" charset="0"/>
              </a:rPr>
              <a:t>Literature Survey </a:t>
            </a:r>
          </a:p>
          <a:p>
            <a:pPr marL="647700" indent="-342900" algn="just">
              <a:spcBef>
                <a:spcPts val="0"/>
              </a:spcBef>
            </a:pPr>
            <a:r>
              <a:rPr lang="en-IN" sz="2500" dirty="0" smtClean="0">
                <a:latin typeface="Helvetica" panose="020B0604020202020204" pitchFamily="34" charset="0"/>
                <a:cs typeface="Helvetica" panose="020B0604020202020204" pitchFamily="34" charset="0"/>
              </a:rPr>
              <a:t>Minimum 10 research papers must be referred.</a:t>
            </a:r>
          </a:p>
          <a:p>
            <a:pPr marL="647700" indent="-342900" algn="just">
              <a:spcBef>
                <a:spcPts val="0"/>
              </a:spcBef>
            </a:pPr>
            <a:r>
              <a:rPr lang="en-IN" sz="2500" dirty="0" smtClean="0">
                <a:latin typeface="Helvetica" panose="020B0604020202020204" pitchFamily="34" charset="0"/>
                <a:cs typeface="Helvetica" panose="020B0604020202020204" pitchFamily="34" charset="0"/>
              </a:rPr>
              <a:t>Objectives</a:t>
            </a:r>
          </a:p>
          <a:p>
            <a:pPr marL="647700" indent="-342900" algn="just">
              <a:spcBef>
                <a:spcPts val="0"/>
              </a:spcBef>
            </a:pPr>
            <a:r>
              <a:rPr lang="en-IN" sz="2500" dirty="0" smtClean="0">
                <a:latin typeface="Helvetica" panose="020B0604020202020204" pitchFamily="34" charset="0"/>
                <a:cs typeface="Helvetica" panose="020B0604020202020204" pitchFamily="34" charset="0"/>
              </a:rPr>
              <a:t>Existing Methods-Drawbacks </a:t>
            </a:r>
            <a:endParaRPr lang="en-IN" sz="2500" dirty="0">
              <a:latin typeface="Helvetica" panose="020B0604020202020204" pitchFamily="34" charset="0"/>
              <a:cs typeface="Helvetica" panose="020B0604020202020204" pitchFamily="34" charset="0"/>
            </a:endParaRPr>
          </a:p>
          <a:p>
            <a:pPr marL="647700" indent="-342900" algn="just">
              <a:spcBef>
                <a:spcPts val="0"/>
              </a:spcBef>
            </a:pPr>
            <a:r>
              <a:rPr lang="en-IN" sz="2500" dirty="0" smtClean="0">
                <a:latin typeface="Helvetica" panose="020B0604020202020204" pitchFamily="34" charset="0"/>
                <a:cs typeface="Helvetica" panose="020B0604020202020204" pitchFamily="34" charset="0"/>
              </a:rPr>
              <a:t>Proposed Method </a:t>
            </a:r>
            <a:endParaRPr lang="en-IN" sz="2500" dirty="0">
              <a:latin typeface="Helvetica" panose="020B0604020202020204" pitchFamily="34" charset="0"/>
              <a:cs typeface="Helvetica" panose="020B0604020202020204" pitchFamily="34" charset="0"/>
            </a:endParaRPr>
          </a:p>
          <a:p>
            <a:pPr marL="647700" indent="-342900" algn="just">
              <a:spcBef>
                <a:spcPts val="0"/>
              </a:spcBef>
            </a:pPr>
            <a:r>
              <a:rPr lang="en-IN" sz="2500" dirty="0" smtClean="0">
                <a:latin typeface="Helvetica" panose="020B0604020202020204" pitchFamily="34" charset="0"/>
                <a:cs typeface="Helvetica" panose="020B0604020202020204" pitchFamily="34" charset="0"/>
              </a:rPr>
              <a:t>Architecture Diagram </a:t>
            </a:r>
          </a:p>
          <a:p>
            <a:pPr marL="647700" indent="-342900" algn="just">
              <a:spcBef>
                <a:spcPts val="0"/>
              </a:spcBef>
            </a:pPr>
            <a:r>
              <a:rPr lang="en-IN" sz="2500" dirty="0" smtClean="0">
                <a:latin typeface="Helvetica" panose="020B0604020202020204" pitchFamily="34" charset="0"/>
                <a:cs typeface="Helvetica" panose="020B0604020202020204" pitchFamily="34" charset="0"/>
              </a:rPr>
              <a:t>Modules </a:t>
            </a:r>
            <a:endParaRPr lang="en-IN" sz="2500" dirty="0">
              <a:latin typeface="Helvetica" panose="020B0604020202020204" pitchFamily="34" charset="0"/>
              <a:cs typeface="Helvetica" panose="020B0604020202020204" pitchFamily="34" charset="0"/>
            </a:endParaRPr>
          </a:p>
          <a:p>
            <a:pPr marL="647700" indent="-342900" algn="just">
              <a:spcBef>
                <a:spcPts val="0"/>
              </a:spcBef>
            </a:pPr>
            <a:r>
              <a:rPr lang="en-IN" sz="2500" dirty="0" smtClean="0">
                <a:latin typeface="Helvetica" panose="020B0604020202020204" pitchFamily="34" charset="0"/>
                <a:cs typeface="Helvetica" panose="020B0604020202020204" pitchFamily="34" charset="0"/>
              </a:rPr>
              <a:t>Hardware and Software Details </a:t>
            </a:r>
            <a:endParaRPr lang="en-IN" sz="2500" dirty="0">
              <a:latin typeface="Helvetica" panose="020B0604020202020204" pitchFamily="34" charset="0"/>
              <a:cs typeface="Helvetica" panose="020B0604020202020204" pitchFamily="34" charset="0"/>
            </a:endParaRPr>
          </a:p>
          <a:p>
            <a:pPr marL="647700" indent="-342900" algn="just">
              <a:spcBef>
                <a:spcPts val="0"/>
              </a:spcBef>
            </a:pPr>
            <a:r>
              <a:rPr lang="en-IN" sz="2500" dirty="0" smtClean="0">
                <a:latin typeface="Helvetica" panose="020B0604020202020204" pitchFamily="34" charset="0"/>
                <a:cs typeface="Helvetica" panose="020B0604020202020204" pitchFamily="34" charset="0"/>
              </a:rPr>
              <a:t>Time Line by Gantt Chart </a:t>
            </a:r>
          </a:p>
          <a:p>
            <a:pPr marL="647700" indent="-342900" algn="just">
              <a:spcBef>
                <a:spcPts val="0"/>
              </a:spcBef>
            </a:pPr>
            <a:r>
              <a:rPr lang="en-IN" sz="2500" dirty="0" smtClean="0">
                <a:latin typeface="Helvetica" panose="020B0604020202020204" pitchFamily="34" charset="0"/>
                <a:cs typeface="Helvetica" panose="020B0604020202020204" pitchFamily="34" charset="0"/>
              </a:rPr>
              <a:t> References </a:t>
            </a:r>
            <a:endParaRPr sz="2500" dirty="0">
              <a:latin typeface="Helvetica" panose="020B0604020202020204" pitchFamily="34" charset="0"/>
              <a:ea typeface="Cambria"/>
              <a:cs typeface="Helvetica" panose="020B0604020202020204" pitchFamily="34" charset="0"/>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a:t>
            </a:r>
            <a:endParaRPr>
              <a:latin typeface="Cambria"/>
              <a:ea typeface="Cambria"/>
              <a:cs typeface="Cambria"/>
              <a:sym typeface="Cambria"/>
            </a:endParaRPr>
          </a:p>
        </p:txBody>
      </p:sp>
      <p:sp>
        <p:nvSpPr>
          <p:cNvPr id="104" name="Google Shape;104;p15"/>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SzPts val="2400"/>
              <a:buNone/>
            </a:pPr>
            <a:r>
              <a:rPr lang="en-US" dirty="0">
                <a:latin typeface="Cambria"/>
                <a:ea typeface="Cambria"/>
                <a:cs typeface="Cambria"/>
                <a:sym typeface="Cambria"/>
              </a:rPr>
              <a:t>Problem Description:</a:t>
            </a:r>
            <a:endParaRPr dirty="0">
              <a:latin typeface="Cambria"/>
              <a:ea typeface="Cambria"/>
              <a:cs typeface="Cambria"/>
              <a:sym typeface="Cambria"/>
            </a:endParaRPr>
          </a:p>
          <a:p>
            <a:pPr marL="0" lvl="0" indent="0" algn="just" rtl="0">
              <a:lnSpc>
                <a:spcPct val="115000"/>
              </a:lnSpc>
              <a:spcBef>
                <a:spcPts val="0"/>
              </a:spcBef>
              <a:spcAft>
                <a:spcPts val="0"/>
              </a:spcAft>
              <a:buSzPts val="2400"/>
              <a:buNone/>
            </a:pPr>
            <a:r>
              <a:rPr lang="en-US" sz="1800" dirty="0">
                <a:latin typeface="Cambria"/>
                <a:ea typeface="Cambria"/>
                <a:cs typeface="Cambria"/>
                <a:sym typeface="Cambria"/>
              </a:rPr>
              <a:t>Individuals looking to start calisthenics or bodyweight strength training often face a lack of accessible, personalized workout plans. Most available options are either expensive or provide generic routines that don't consider the specific goals, fitness levels, or preferences of users. For beginners, this issue is compounded by the absence of a dedicated system that caters specifically to those starting out in calisthenics. Without proper guidance or affordable, customizable options, many newcomers feel overwhelmed or discouraged, preventing them from effectively beginning their strength training journey and achieving their fitness goals.</a:t>
            </a:r>
            <a:endParaRPr sz="1800" dirty="0">
              <a:latin typeface="Cambria"/>
              <a:ea typeface="Cambria"/>
              <a:cs typeface="Cambria"/>
              <a:sym typeface="Cambria"/>
            </a:endParaRPr>
          </a:p>
          <a:p>
            <a:pPr marL="342900" lvl="0" indent="-190500" algn="just" rtl="0">
              <a:lnSpc>
                <a:spcPct val="115000"/>
              </a:lnSpc>
              <a:spcBef>
                <a:spcPts val="0"/>
              </a:spcBef>
              <a:spcAft>
                <a:spcPts val="0"/>
              </a:spcAft>
              <a:buSzPts val="2400"/>
              <a:buNone/>
            </a:pPr>
            <a:r>
              <a:rPr lang="en-US" sz="1800" dirty="0">
                <a:latin typeface="Cambria"/>
                <a:ea typeface="Cambria"/>
                <a:cs typeface="Cambria"/>
                <a:sym typeface="Cambria"/>
              </a:rPr>
              <a:t>    									</a:t>
            </a:r>
            <a:r>
              <a:rPr lang="en-US" sz="2000" dirty="0">
                <a:latin typeface="Cambria"/>
                <a:ea typeface="Cambria"/>
                <a:cs typeface="Cambria"/>
                <a:sym typeface="Cambria"/>
              </a:rPr>
              <a:t>											</a:t>
            </a:r>
            <a:endParaRPr sz="2000" dirty="0">
              <a:latin typeface="Cambria"/>
              <a:ea typeface="Cambria"/>
              <a:cs typeface="Cambria"/>
              <a:sym typeface="Cambria"/>
            </a:endParaRPr>
          </a:p>
          <a:p>
            <a:pPr marL="0" lvl="0" indent="0" algn="just" rtl="0">
              <a:lnSpc>
                <a:spcPct val="115000"/>
              </a:lnSpc>
              <a:spcBef>
                <a:spcPts val="0"/>
              </a:spcBef>
              <a:spcAft>
                <a:spcPts val="0"/>
              </a:spcAft>
              <a:buSzPts val="2400"/>
              <a:buNone/>
            </a:pPr>
            <a:r>
              <a:rPr lang="en-US" dirty="0">
                <a:latin typeface="Cambria"/>
                <a:ea typeface="Cambria"/>
                <a:cs typeface="Cambria"/>
                <a:sym typeface="Cambria"/>
              </a:rPr>
              <a:t>Difficulty Level: Complex</a:t>
            </a:r>
            <a:endParaRPr dirty="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10" name="Google Shape;110;p16"/>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55000" lnSpcReduction="20000"/>
          </a:bodyPr>
          <a:lstStyle/>
          <a:p>
            <a:pPr marL="0" lvl="0" indent="0" algn="just" rtl="0">
              <a:lnSpc>
                <a:spcPct val="100000"/>
              </a:lnSpc>
              <a:spcBef>
                <a:spcPts val="0"/>
              </a:spcBef>
              <a:spcAft>
                <a:spcPts val="0"/>
              </a:spcAft>
              <a:buClr>
                <a:schemeClr val="dk1"/>
              </a:buClr>
              <a:buSzPct val="32499"/>
              <a:buNone/>
            </a:pPr>
            <a:r>
              <a:rPr lang="en-US" sz="7384" dirty="0">
                <a:latin typeface="Cambria"/>
                <a:ea typeface="Cambria"/>
                <a:cs typeface="Cambria"/>
                <a:sym typeface="Cambria"/>
              </a:rPr>
              <a:t>Technology Stack Components: </a:t>
            </a:r>
            <a:endParaRPr sz="7384" dirty="0">
              <a:latin typeface="Cambria"/>
              <a:ea typeface="Cambria"/>
              <a:cs typeface="Cambria"/>
              <a:sym typeface="Cambria"/>
            </a:endParaRPr>
          </a:p>
          <a:p>
            <a:pPr marL="342900" lvl="0" indent="-190500" algn="just" rtl="0">
              <a:lnSpc>
                <a:spcPct val="100000"/>
              </a:lnSpc>
              <a:spcBef>
                <a:spcPts val="0"/>
              </a:spcBef>
              <a:spcAft>
                <a:spcPts val="0"/>
              </a:spcAft>
              <a:buClr>
                <a:schemeClr val="dk1"/>
              </a:buClr>
              <a:buSzPct val="52173"/>
              <a:buNone/>
            </a:pPr>
            <a:endParaRPr sz="4600" dirty="0">
              <a:latin typeface="Cambria"/>
              <a:ea typeface="Cambria"/>
              <a:cs typeface="Cambria"/>
              <a:sym typeface="Cambria"/>
            </a:endParaRPr>
          </a:p>
          <a:p>
            <a:pPr marL="0" lvl="0" indent="0" algn="just" rtl="0">
              <a:lnSpc>
                <a:spcPct val="115000"/>
              </a:lnSpc>
              <a:spcBef>
                <a:spcPts val="1200"/>
              </a:spcBef>
              <a:spcAft>
                <a:spcPts val="0"/>
              </a:spcAft>
              <a:buClr>
                <a:schemeClr val="dk1"/>
              </a:buClr>
              <a:buSzPts val="358"/>
              <a:buFont typeface="Arial"/>
              <a:buNone/>
            </a:pPr>
            <a:r>
              <a:rPr lang="en-US" sz="5651" b="1" dirty="0">
                <a:latin typeface="Arial"/>
                <a:ea typeface="Arial"/>
                <a:cs typeface="Arial"/>
                <a:sym typeface="Arial"/>
              </a:rPr>
              <a:t>Frontend:</a:t>
            </a:r>
            <a:r>
              <a:rPr lang="en-US" sz="5651" dirty="0">
                <a:latin typeface="Arial"/>
                <a:ea typeface="Arial"/>
                <a:cs typeface="Arial"/>
                <a:sym typeface="Arial"/>
              </a:rPr>
              <a:t> </a:t>
            </a:r>
            <a:r>
              <a:rPr lang="en-US" sz="5651" dirty="0" err="1">
                <a:latin typeface="Arial"/>
                <a:ea typeface="Arial"/>
                <a:cs typeface="Arial"/>
                <a:sym typeface="Arial"/>
              </a:rPr>
              <a:t>Streamlit</a:t>
            </a:r>
            <a:endParaRPr sz="5651" dirty="0">
              <a:latin typeface="Arial"/>
              <a:ea typeface="Arial"/>
              <a:cs typeface="Arial"/>
              <a:sym typeface="Arial"/>
            </a:endParaRPr>
          </a:p>
          <a:p>
            <a:pPr marL="0" lvl="0" indent="0" algn="just" rtl="0">
              <a:lnSpc>
                <a:spcPct val="115000"/>
              </a:lnSpc>
              <a:spcBef>
                <a:spcPts val="1200"/>
              </a:spcBef>
              <a:spcAft>
                <a:spcPts val="0"/>
              </a:spcAft>
              <a:buClr>
                <a:schemeClr val="dk1"/>
              </a:buClr>
              <a:buSzPts val="358"/>
              <a:buFont typeface="Arial"/>
              <a:buNone/>
            </a:pPr>
            <a:r>
              <a:rPr lang="en-US" sz="5651" b="1" dirty="0">
                <a:latin typeface="Arial"/>
                <a:ea typeface="Arial"/>
                <a:cs typeface="Arial"/>
                <a:sym typeface="Arial"/>
              </a:rPr>
              <a:t>Backend:</a:t>
            </a:r>
            <a:r>
              <a:rPr lang="en-US" sz="5651" dirty="0">
                <a:latin typeface="Arial"/>
                <a:ea typeface="Arial"/>
                <a:cs typeface="Arial"/>
                <a:sym typeface="Arial"/>
              </a:rPr>
              <a:t> RAG-Based </a:t>
            </a:r>
            <a:r>
              <a:rPr lang="en-US" sz="5651" dirty="0" err="1">
                <a:latin typeface="Arial"/>
                <a:ea typeface="Arial"/>
                <a:cs typeface="Arial"/>
                <a:sym typeface="Arial"/>
              </a:rPr>
              <a:t>Chatbot</a:t>
            </a:r>
            <a:r>
              <a:rPr lang="en-US" sz="5651" dirty="0">
                <a:latin typeface="Arial"/>
                <a:ea typeface="Arial"/>
                <a:cs typeface="Arial"/>
                <a:sym typeface="Arial"/>
              </a:rPr>
              <a:t> using GPT</a:t>
            </a:r>
            <a:endParaRPr sz="5651" dirty="0">
              <a:latin typeface="Arial"/>
              <a:ea typeface="Arial"/>
              <a:cs typeface="Arial"/>
              <a:sym typeface="Arial"/>
            </a:endParaRPr>
          </a:p>
          <a:p>
            <a:pPr marL="0" lvl="0" indent="0" algn="just" rtl="0">
              <a:lnSpc>
                <a:spcPct val="115000"/>
              </a:lnSpc>
              <a:spcBef>
                <a:spcPts val="1200"/>
              </a:spcBef>
              <a:spcAft>
                <a:spcPts val="0"/>
              </a:spcAft>
              <a:buClr>
                <a:schemeClr val="dk1"/>
              </a:buClr>
              <a:buSzPts val="358"/>
              <a:buFont typeface="Arial"/>
              <a:buNone/>
            </a:pPr>
            <a:r>
              <a:rPr lang="en-US" sz="5651" b="1" dirty="0">
                <a:latin typeface="Arial"/>
                <a:ea typeface="Arial"/>
                <a:cs typeface="Arial"/>
                <a:sym typeface="Arial"/>
              </a:rPr>
              <a:t>Knowledge Base:</a:t>
            </a:r>
            <a:r>
              <a:rPr lang="en-US" sz="5651" dirty="0">
                <a:latin typeface="Arial"/>
                <a:ea typeface="Arial"/>
                <a:cs typeface="Arial"/>
                <a:sym typeface="Arial"/>
              </a:rPr>
              <a:t> Store workout data (plans, exercises, routines, tips).</a:t>
            </a:r>
            <a:endParaRPr sz="5651" dirty="0">
              <a:latin typeface="Arial"/>
              <a:ea typeface="Arial"/>
              <a:cs typeface="Arial"/>
              <a:sym typeface="Arial"/>
            </a:endParaRPr>
          </a:p>
          <a:p>
            <a:pPr marL="0" lvl="0" indent="0" algn="just" rtl="0">
              <a:lnSpc>
                <a:spcPct val="115000"/>
              </a:lnSpc>
              <a:spcBef>
                <a:spcPts val="1200"/>
              </a:spcBef>
              <a:spcAft>
                <a:spcPts val="0"/>
              </a:spcAft>
              <a:buClr>
                <a:schemeClr val="dk1"/>
              </a:buClr>
              <a:buSzPts val="358"/>
              <a:buFont typeface="Arial"/>
              <a:buNone/>
            </a:pPr>
            <a:r>
              <a:rPr lang="en-US" sz="5651" b="1" dirty="0">
                <a:latin typeface="Arial"/>
                <a:ea typeface="Arial"/>
                <a:cs typeface="Arial"/>
                <a:sym typeface="Arial"/>
              </a:rPr>
              <a:t>Integration:</a:t>
            </a:r>
            <a:r>
              <a:rPr lang="en-US" sz="5651" dirty="0">
                <a:latin typeface="Arial"/>
                <a:ea typeface="Arial"/>
                <a:cs typeface="Arial"/>
                <a:sym typeface="Arial"/>
              </a:rPr>
              <a:t> Connect to fitness trackers, calendars, or other tools.</a:t>
            </a:r>
            <a:endParaRPr sz="5651" dirty="0">
              <a:latin typeface="Arial"/>
              <a:ea typeface="Arial"/>
              <a:cs typeface="Arial"/>
              <a:sym typeface="Arial"/>
            </a:endParaRPr>
          </a:p>
          <a:p>
            <a:pPr marL="0" lvl="0" indent="0" algn="just" rtl="0">
              <a:lnSpc>
                <a:spcPct val="115000"/>
              </a:lnSpc>
              <a:spcBef>
                <a:spcPts val="1200"/>
              </a:spcBef>
              <a:spcAft>
                <a:spcPts val="0"/>
              </a:spcAft>
              <a:buClr>
                <a:schemeClr val="dk1"/>
              </a:buClr>
              <a:buSzPts val="358"/>
              <a:buFont typeface="Arial"/>
              <a:buNone/>
            </a:pPr>
            <a:r>
              <a:rPr lang="en-US" sz="5651" b="1" dirty="0">
                <a:latin typeface="Arial"/>
                <a:ea typeface="Arial"/>
                <a:cs typeface="Arial"/>
                <a:sym typeface="Arial"/>
              </a:rPr>
              <a:t>Deployment:</a:t>
            </a:r>
            <a:r>
              <a:rPr lang="en-US" sz="5651" dirty="0">
                <a:latin typeface="Arial"/>
                <a:ea typeface="Arial"/>
                <a:cs typeface="Arial"/>
                <a:sym typeface="Arial"/>
              </a:rPr>
              <a:t> Use </a:t>
            </a:r>
            <a:r>
              <a:rPr lang="en-US" sz="5651" dirty="0" err="1">
                <a:latin typeface="Arial"/>
                <a:ea typeface="Arial"/>
                <a:cs typeface="Arial"/>
                <a:sym typeface="Arial"/>
              </a:rPr>
              <a:t>Streamlit</a:t>
            </a:r>
            <a:r>
              <a:rPr lang="en-US" sz="5651" dirty="0">
                <a:latin typeface="Arial"/>
                <a:ea typeface="Arial"/>
                <a:cs typeface="Arial"/>
                <a:sym typeface="Arial"/>
              </a:rPr>
              <a:t> Cloud.</a:t>
            </a:r>
            <a:endParaRPr sz="5651" dirty="0">
              <a:latin typeface="Arial"/>
              <a:ea typeface="Arial"/>
              <a:cs typeface="Arial"/>
              <a:sym typeface="Arial"/>
            </a:endParaRPr>
          </a:p>
          <a:p>
            <a:pPr marL="0" lvl="0" indent="0" algn="l" rtl="0">
              <a:lnSpc>
                <a:spcPct val="115000"/>
              </a:lnSpc>
              <a:spcBef>
                <a:spcPts val="1200"/>
              </a:spcBef>
              <a:spcAft>
                <a:spcPts val="0"/>
              </a:spcAft>
              <a:buNone/>
            </a:pPr>
            <a:endParaRPr sz="5600" b="1" dirty="0">
              <a:latin typeface="Cambria"/>
              <a:ea typeface="Cambria"/>
              <a:cs typeface="Cambria"/>
              <a:sym typeface="Cambria"/>
            </a:endParaRPr>
          </a:p>
          <a:p>
            <a:pPr marL="0" lvl="0" indent="0" algn="l" rtl="0">
              <a:lnSpc>
                <a:spcPct val="115000"/>
              </a:lnSpc>
              <a:spcBef>
                <a:spcPts val="1200"/>
              </a:spcBef>
              <a:spcAft>
                <a:spcPts val="0"/>
              </a:spcAft>
              <a:buNone/>
            </a:pPr>
            <a:endParaRPr sz="1100" dirty="0">
              <a:latin typeface="Cambria"/>
              <a:ea typeface="Cambria"/>
              <a:cs typeface="Cambria"/>
              <a:sym typeface="Cambria"/>
            </a:endParaRPr>
          </a:p>
          <a:p>
            <a:pPr marL="914400" lvl="0" indent="0" algn="l" rtl="0">
              <a:lnSpc>
                <a:spcPct val="115000"/>
              </a:lnSpc>
              <a:spcBef>
                <a:spcPts val="1200"/>
              </a:spcBef>
              <a:spcAft>
                <a:spcPts val="0"/>
              </a:spcAft>
              <a:buNone/>
            </a:pPr>
            <a:endParaRPr sz="1100" dirty="0">
              <a:latin typeface="Cambria"/>
              <a:ea typeface="Cambria"/>
              <a:cs typeface="Cambria"/>
              <a:sym typeface="Cambria"/>
            </a:endParaRPr>
          </a:p>
          <a:p>
            <a:pPr marL="0" lvl="0" indent="0" algn="l" rtl="0">
              <a:lnSpc>
                <a:spcPct val="115000"/>
              </a:lnSpc>
              <a:spcBef>
                <a:spcPts val="1200"/>
              </a:spcBef>
              <a:spcAft>
                <a:spcPts val="0"/>
              </a:spcAft>
              <a:buNone/>
            </a:pPr>
            <a:endParaRPr sz="1400" dirty="0">
              <a:latin typeface="Cambria"/>
              <a:ea typeface="Cambria"/>
              <a:cs typeface="Cambria"/>
              <a:sym typeface="Cambria"/>
            </a:endParaRPr>
          </a:p>
          <a:p>
            <a:pPr marL="342900" lvl="0" indent="-190500" algn="just" rtl="0">
              <a:lnSpc>
                <a:spcPct val="100000"/>
              </a:lnSpc>
              <a:spcBef>
                <a:spcPts val="1200"/>
              </a:spcBef>
              <a:spcAft>
                <a:spcPts val="0"/>
              </a:spcAft>
              <a:buClr>
                <a:schemeClr val="dk1"/>
              </a:buClr>
              <a:buSzPct val="100000"/>
              <a:buNone/>
            </a:pPr>
            <a:endParaRPr dirty="0">
              <a:latin typeface="Cambria"/>
              <a:ea typeface="Cambria"/>
              <a:cs typeface="Cambria"/>
              <a:sym typeface="Cambria"/>
            </a:endParaRPr>
          </a:p>
          <a:p>
            <a:pPr marL="342900" lvl="0" indent="-190500" algn="just" rtl="0">
              <a:lnSpc>
                <a:spcPct val="100000"/>
              </a:lnSpc>
              <a:spcBef>
                <a:spcPts val="0"/>
              </a:spcBef>
              <a:spcAft>
                <a:spcPts val="0"/>
              </a:spcAft>
              <a:buClr>
                <a:schemeClr val="dk1"/>
              </a:buClr>
              <a:buSzPct val="100000"/>
              <a:buNone/>
            </a:pPr>
            <a:endParaRPr dirty="0">
              <a:latin typeface="Cambria"/>
              <a:ea typeface="Cambria"/>
              <a:cs typeface="Cambria"/>
              <a:sym typeface="Cambria"/>
            </a:endParaRPr>
          </a:p>
          <a:p>
            <a:pPr marL="342900" lvl="0" indent="-190500" algn="just" rtl="0">
              <a:lnSpc>
                <a:spcPct val="100000"/>
              </a:lnSpc>
              <a:spcBef>
                <a:spcPts val="0"/>
              </a:spcBef>
              <a:spcAft>
                <a:spcPts val="0"/>
              </a:spcAft>
              <a:buClr>
                <a:schemeClr val="dk1"/>
              </a:buClr>
              <a:buSzPct val="100000"/>
              <a:buNone/>
            </a:pPr>
            <a:endParaRPr dirty="0">
              <a:latin typeface="Cambria"/>
              <a:ea typeface="Cambria"/>
              <a:cs typeface="Cambria"/>
              <a:sym typeface="Cambria"/>
            </a:endParaRPr>
          </a:p>
          <a:p>
            <a:pPr marL="342900" lvl="0" indent="-190500" algn="just" rtl="0">
              <a:lnSpc>
                <a:spcPct val="200000"/>
              </a:lnSpc>
              <a:spcBef>
                <a:spcPts val="0"/>
              </a:spcBef>
              <a:spcAft>
                <a:spcPts val="0"/>
              </a:spcAft>
              <a:buClr>
                <a:schemeClr val="dk1"/>
              </a:buClr>
              <a:buSzPct val="100000"/>
              <a:buNone/>
            </a:pPr>
            <a:endParaRPr dirty="0">
              <a:latin typeface="Cambria"/>
              <a:ea typeface="Cambria"/>
              <a:cs typeface="Cambria"/>
              <a:sym typeface="Cambria"/>
            </a:endParaRPr>
          </a:p>
          <a:p>
            <a:pPr marL="342900" lvl="0" indent="-190500" algn="just" rtl="0">
              <a:lnSpc>
                <a:spcPct val="200000"/>
              </a:lnSpc>
              <a:spcBef>
                <a:spcPts val="0"/>
              </a:spcBef>
              <a:spcAft>
                <a:spcPts val="0"/>
              </a:spcAft>
              <a:buClr>
                <a:schemeClr val="dk1"/>
              </a:buClr>
              <a:buSzPct val="100000"/>
              <a:buNone/>
            </a:pPr>
            <a:endParaRPr dirty="0">
              <a:latin typeface="Cambria"/>
              <a:ea typeface="Cambria"/>
              <a:cs typeface="Cambria"/>
              <a:sym typeface="Cambria"/>
            </a:endParaRPr>
          </a:p>
          <a:p>
            <a:pPr marL="342900" lvl="0" indent="-190500" algn="just" rtl="0">
              <a:lnSpc>
                <a:spcPct val="200000"/>
              </a:lnSpc>
              <a:spcBef>
                <a:spcPts val="0"/>
              </a:spcBef>
              <a:spcAft>
                <a:spcPts val="0"/>
              </a:spcAft>
              <a:buClr>
                <a:schemeClr val="dk1"/>
              </a:buClr>
              <a:buSzPct val="100000"/>
              <a:buNone/>
            </a:pPr>
            <a:endParaRPr dirty="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16" name="Google Shape;116;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15000"/>
              </a:lnSpc>
              <a:spcBef>
                <a:spcPts val="1200"/>
              </a:spcBef>
              <a:spcAft>
                <a:spcPts val="0"/>
              </a:spcAft>
              <a:buClr>
                <a:schemeClr val="dk1"/>
              </a:buClr>
              <a:buSzPct val="27777"/>
              <a:buFont typeface="Arial"/>
              <a:buNone/>
            </a:pPr>
            <a:r>
              <a:rPr lang="en-US" sz="3959" dirty="0">
                <a:latin typeface="Cambria"/>
                <a:ea typeface="Cambria"/>
                <a:cs typeface="Cambria"/>
                <a:sym typeface="Cambria"/>
              </a:rPr>
              <a:t>Software Requirements:</a:t>
            </a:r>
            <a:endParaRPr sz="3959" dirty="0">
              <a:latin typeface="Cambria"/>
              <a:ea typeface="Cambria"/>
              <a:cs typeface="Cambria"/>
              <a:sym typeface="Cambria"/>
            </a:endParaRPr>
          </a:p>
          <a:p>
            <a:pPr marL="0" lvl="0" indent="0" algn="l" rtl="0">
              <a:lnSpc>
                <a:spcPct val="115000"/>
              </a:lnSpc>
              <a:spcBef>
                <a:spcPts val="1200"/>
              </a:spcBef>
              <a:spcAft>
                <a:spcPts val="0"/>
              </a:spcAft>
              <a:buNone/>
            </a:pPr>
            <a:endParaRPr sz="2850" b="1" dirty="0">
              <a:latin typeface="Cambria"/>
              <a:ea typeface="Cambria"/>
              <a:cs typeface="Cambria"/>
              <a:sym typeface="Cambria"/>
            </a:endParaRPr>
          </a:p>
          <a:p>
            <a:pPr marL="0" lvl="0" indent="0" algn="l" rtl="0">
              <a:lnSpc>
                <a:spcPct val="115000"/>
              </a:lnSpc>
              <a:spcBef>
                <a:spcPts val="1200"/>
              </a:spcBef>
              <a:spcAft>
                <a:spcPts val="0"/>
              </a:spcAft>
              <a:buNone/>
            </a:pPr>
            <a:r>
              <a:rPr lang="en-US" sz="2850" b="1" dirty="0">
                <a:latin typeface="Cambria"/>
                <a:ea typeface="Cambria"/>
                <a:cs typeface="Cambria"/>
                <a:sym typeface="Cambria"/>
              </a:rPr>
              <a:t>Programming Language:</a:t>
            </a:r>
            <a:r>
              <a:rPr lang="en-US" sz="2850" dirty="0">
                <a:latin typeface="Cambria"/>
                <a:ea typeface="Cambria"/>
                <a:cs typeface="Cambria"/>
                <a:sym typeface="Cambria"/>
              </a:rPr>
              <a:t> Python 3.7+</a:t>
            </a:r>
            <a:endParaRPr sz="2850" dirty="0">
              <a:latin typeface="Cambria"/>
              <a:ea typeface="Cambria"/>
              <a:cs typeface="Cambria"/>
              <a:sym typeface="Cambria"/>
            </a:endParaRPr>
          </a:p>
          <a:p>
            <a:pPr marL="0" lvl="0" indent="0" algn="l" rtl="0">
              <a:lnSpc>
                <a:spcPct val="115000"/>
              </a:lnSpc>
              <a:spcBef>
                <a:spcPts val="1200"/>
              </a:spcBef>
              <a:spcAft>
                <a:spcPts val="0"/>
              </a:spcAft>
              <a:buNone/>
            </a:pPr>
            <a:r>
              <a:rPr lang="en-US" sz="2850" b="1" dirty="0">
                <a:latin typeface="Cambria"/>
                <a:ea typeface="Cambria"/>
                <a:cs typeface="Cambria"/>
                <a:sym typeface="Cambria"/>
              </a:rPr>
              <a:t>Frontend:</a:t>
            </a:r>
            <a:r>
              <a:rPr lang="en-US" sz="2850" dirty="0">
                <a:latin typeface="Cambria"/>
                <a:ea typeface="Cambria"/>
                <a:cs typeface="Cambria"/>
                <a:sym typeface="Cambria"/>
              </a:rPr>
              <a:t> </a:t>
            </a:r>
            <a:r>
              <a:rPr lang="en-US" sz="2850" dirty="0" err="1">
                <a:latin typeface="Cambria"/>
                <a:ea typeface="Cambria"/>
                <a:cs typeface="Cambria"/>
                <a:sym typeface="Cambria"/>
              </a:rPr>
              <a:t>Streamlit</a:t>
            </a:r>
            <a:r>
              <a:rPr lang="en-US" sz="2850" dirty="0">
                <a:latin typeface="Cambria"/>
                <a:ea typeface="Cambria"/>
                <a:cs typeface="Cambria"/>
                <a:sym typeface="Cambria"/>
              </a:rPr>
              <a:t>, </a:t>
            </a:r>
            <a:r>
              <a:rPr lang="en-US" sz="2850" dirty="0" err="1">
                <a:latin typeface="Cambria"/>
                <a:ea typeface="Cambria"/>
                <a:cs typeface="Cambria"/>
                <a:sym typeface="Cambria"/>
              </a:rPr>
              <a:t>streamlit</a:t>
            </a:r>
            <a:r>
              <a:rPr lang="en-US" sz="2850" dirty="0">
                <a:latin typeface="Cambria"/>
                <a:ea typeface="Cambria"/>
                <a:cs typeface="Cambria"/>
                <a:sym typeface="Cambria"/>
              </a:rPr>
              <a:t>-chat</a:t>
            </a:r>
            <a:endParaRPr sz="2850" dirty="0">
              <a:latin typeface="Cambria"/>
              <a:ea typeface="Cambria"/>
              <a:cs typeface="Cambria"/>
              <a:sym typeface="Cambria"/>
            </a:endParaRPr>
          </a:p>
          <a:p>
            <a:pPr marL="0" lvl="0" indent="0" algn="l" rtl="0">
              <a:lnSpc>
                <a:spcPct val="115000"/>
              </a:lnSpc>
              <a:spcBef>
                <a:spcPts val="1200"/>
              </a:spcBef>
              <a:spcAft>
                <a:spcPts val="0"/>
              </a:spcAft>
              <a:buNone/>
            </a:pPr>
            <a:r>
              <a:rPr lang="en-US" sz="2850" b="1" dirty="0">
                <a:latin typeface="Cambria"/>
                <a:ea typeface="Cambria"/>
                <a:cs typeface="Cambria"/>
                <a:sym typeface="Cambria"/>
              </a:rPr>
              <a:t>Backend and </a:t>
            </a:r>
            <a:r>
              <a:rPr lang="en-US" sz="2850" b="1" dirty="0" err="1">
                <a:latin typeface="Cambria"/>
                <a:ea typeface="Cambria"/>
                <a:cs typeface="Cambria"/>
                <a:sym typeface="Cambria"/>
              </a:rPr>
              <a:t>Chatbot</a:t>
            </a:r>
            <a:r>
              <a:rPr lang="en-US" sz="2850" b="1" dirty="0">
                <a:latin typeface="Cambria"/>
                <a:ea typeface="Cambria"/>
                <a:cs typeface="Cambria"/>
                <a:sym typeface="Cambria"/>
              </a:rPr>
              <a:t> Integration:</a:t>
            </a:r>
            <a:r>
              <a:rPr lang="en-US" sz="2850" dirty="0">
                <a:latin typeface="Cambria"/>
                <a:ea typeface="Cambria"/>
                <a:cs typeface="Cambria"/>
                <a:sym typeface="Cambria"/>
              </a:rPr>
              <a:t> </a:t>
            </a:r>
            <a:r>
              <a:rPr lang="en-US" sz="2850" dirty="0" err="1">
                <a:latin typeface="Cambria"/>
                <a:ea typeface="Cambria"/>
                <a:cs typeface="Cambria"/>
                <a:sym typeface="Cambria"/>
              </a:rPr>
              <a:t>OpenAI</a:t>
            </a:r>
            <a:r>
              <a:rPr lang="en-US" sz="2850" dirty="0">
                <a:latin typeface="Cambria"/>
                <a:ea typeface="Cambria"/>
                <a:cs typeface="Cambria"/>
                <a:sym typeface="Cambria"/>
              </a:rPr>
              <a:t> API, Haystack, </a:t>
            </a:r>
            <a:r>
              <a:rPr lang="en-US" sz="2850" dirty="0" err="1">
                <a:latin typeface="Cambria"/>
                <a:ea typeface="Cambria"/>
                <a:cs typeface="Cambria"/>
                <a:sym typeface="Cambria"/>
              </a:rPr>
              <a:t>LangChain</a:t>
            </a:r>
            <a:endParaRPr sz="2850" dirty="0">
              <a:latin typeface="Cambria"/>
              <a:ea typeface="Cambria"/>
              <a:cs typeface="Cambria"/>
              <a:sym typeface="Cambria"/>
            </a:endParaRPr>
          </a:p>
          <a:p>
            <a:pPr marL="0" lvl="0" indent="0" algn="l" rtl="0">
              <a:lnSpc>
                <a:spcPct val="115000"/>
              </a:lnSpc>
              <a:spcBef>
                <a:spcPts val="1200"/>
              </a:spcBef>
              <a:spcAft>
                <a:spcPts val="0"/>
              </a:spcAft>
              <a:buNone/>
            </a:pPr>
            <a:r>
              <a:rPr lang="en-US" sz="2850" b="1" dirty="0">
                <a:latin typeface="Cambria"/>
                <a:ea typeface="Cambria"/>
                <a:cs typeface="Cambria"/>
                <a:sym typeface="Cambria"/>
              </a:rPr>
              <a:t>Data Storage and Retrieval:</a:t>
            </a:r>
            <a:r>
              <a:rPr lang="en-US" sz="2850" dirty="0">
                <a:latin typeface="Cambria"/>
                <a:ea typeface="Cambria"/>
                <a:cs typeface="Cambria"/>
                <a:sym typeface="Cambria"/>
              </a:rPr>
              <a:t> Vector Store Retriever (FAISS, Pinecone, </a:t>
            </a:r>
            <a:r>
              <a:rPr lang="en-US" sz="2850" dirty="0" err="1">
                <a:latin typeface="Cambria"/>
                <a:ea typeface="Cambria"/>
                <a:cs typeface="Cambria"/>
                <a:sym typeface="Cambria"/>
              </a:rPr>
              <a:t>Weaviate</a:t>
            </a:r>
            <a:r>
              <a:rPr lang="en-US" sz="2850" dirty="0">
                <a:latin typeface="Cambria"/>
                <a:ea typeface="Cambria"/>
                <a:cs typeface="Cambria"/>
                <a:sym typeface="Cambria"/>
              </a:rPr>
              <a:t>)</a:t>
            </a:r>
            <a:endParaRPr sz="2850" dirty="0">
              <a:latin typeface="Cambria"/>
              <a:ea typeface="Cambria"/>
              <a:cs typeface="Cambria"/>
              <a:sym typeface="Cambria"/>
            </a:endParaRPr>
          </a:p>
          <a:p>
            <a:pPr marL="0" lvl="0" indent="0" algn="l" rtl="0">
              <a:lnSpc>
                <a:spcPct val="115000"/>
              </a:lnSpc>
              <a:spcBef>
                <a:spcPts val="1200"/>
              </a:spcBef>
              <a:spcAft>
                <a:spcPts val="0"/>
              </a:spcAft>
              <a:buNone/>
            </a:pPr>
            <a:r>
              <a:rPr lang="en-US" sz="2850" b="1" dirty="0">
                <a:latin typeface="Cambria"/>
                <a:ea typeface="Cambria"/>
                <a:cs typeface="Cambria"/>
                <a:sym typeface="Cambria"/>
              </a:rPr>
              <a:t>Deployment:</a:t>
            </a:r>
            <a:r>
              <a:rPr lang="en-US" sz="2850" dirty="0">
                <a:latin typeface="Cambria"/>
                <a:ea typeface="Cambria"/>
                <a:cs typeface="Cambria"/>
                <a:sym typeface="Cambria"/>
              </a:rPr>
              <a:t> </a:t>
            </a:r>
            <a:r>
              <a:rPr lang="en-US" sz="2850" dirty="0" err="1">
                <a:latin typeface="Cambria"/>
                <a:ea typeface="Cambria"/>
                <a:cs typeface="Cambria"/>
                <a:sym typeface="Cambria"/>
              </a:rPr>
              <a:t>Streamlit</a:t>
            </a:r>
            <a:r>
              <a:rPr lang="en-US" sz="2850" dirty="0">
                <a:latin typeface="Cambria"/>
                <a:ea typeface="Cambria"/>
                <a:cs typeface="Cambria"/>
                <a:sym typeface="Cambria"/>
              </a:rPr>
              <a:t> Cloud</a:t>
            </a:r>
            <a:endParaRPr sz="3010" dirty="0">
              <a:latin typeface="Cambria"/>
              <a:ea typeface="Cambria"/>
              <a:cs typeface="Cambria"/>
              <a:sym typeface="Cambria"/>
            </a:endParaRPr>
          </a:p>
          <a:p>
            <a:pPr marL="0" lvl="0" indent="0" algn="l" rtl="0">
              <a:lnSpc>
                <a:spcPct val="115000"/>
              </a:lnSpc>
              <a:spcBef>
                <a:spcPts val="1200"/>
              </a:spcBef>
              <a:spcAft>
                <a:spcPts val="0"/>
              </a:spcAft>
              <a:buClr>
                <a:schemeClr val="dk1"/>
              </a:buClr>
              <a:buSzPts val="688"/>
              <a:buFont typeface="Arial"/>
              <a:buNone/>
            </a:pPr>
            <a:endParaRPr sz="5600" dirty="0">
              <a:latin typeface="Cambria"/>
              <a:ea typeface="Cambria"/>
              <a:cs typeface="Cambria"/>
              <a:sym typeface="Cambria"/>
            </a:endParaRPr>
          </a:p>
          <a:p>
            <a:pPr marL="342900" lvl="0" indent="-190500" algn="just" rtl="0">
              <a:lnSpc>
                <a:spcPct val="200000"/>
              </a:lnSpc>
              <a:spcBef>
                <a:spcPts val="1200"/>
              </a:spcBef>
              <a:spcAft>
                <a:spcPts val="0"/>
              </a:spcAft>
              <a:buClr>
                <a:schemeClr val="dk1"/>
              </a:buClr>
              <a:buSzPct val="100000"/>
              <a:buNone/>
            </a:pPr>
            <a:endParaRPr dirty="0">
              <a:latin typeface="Cambria"/>
              <a:ea typeface="Cambria"/>
              <a:cs typeface="Cambria"/>
              <a:sym typeface="Cambria"/>
            </a:endParaRPr>
          </a:p>
          <a:p>
            <a:pPr marL="342900" lvl="0" indent="-190500" algn="just" rtl="0">
              <a:lnSpc>
                <a:spcPct val="200000"/>
              </a:lnSpc>
              <a:spcBef>
                <a:spcPts val="0"/>
              </a:spcBef>
              <a:spcAft>
                <a:spcPts val="0"/>
              </a:spcAft>
              <a:buClr>
                <a:schemeClr val="dk1"/>
              </a:buClr>
              <a:buSzPct val="100000"/>
              <a:buNone/>
            </a:pPr>
            <a:endParaRPr dirty="0">
              <a:latin typeface="Cambria"/>
              <a:ea typeface="Cambria"/>
              <a:cs typeface="Cambria"/>
              <a:sym typeface="Cambria"/>
            </a:endParaRPr>
          </a:p>
          <a:p>
            <a:pPr marL="342900" lvl="0" indent="-190500" algn="just" rtl="0">
              <a:lnSpc>
                <a:spcPct val="200000"/>
              </a:lnSpc>
              <a:spcBef>
                <a:spcPts val="0"/>
              </a:spcBef>
              <a:spcAft>
                <a:spcPts val="0"/>
              </a:spcAft>
              <a:buClr>
                <a:schemeClr val="dk1"/>
              </a:buClr>
              <a:buSzPct val="100000"/>
              <a:buNone/>
            </a:pPr>
            <a:endParaRPr dirty="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22" name="Google Shape;122;p18"/>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200"/>
              </a:spcBef>
              <a:spcAft>
                <a:spcPts val="0"/>
              </a:spcAft>
              <a:buClr>
                <a:schemeClr val="dk1"/>
              </a:buClr>
              <a:buSzPts val="1100"/>
              <a:buFont typeface="Arial"/>
              <a:buNone/>
            </a:pPr>
            <a:r>
              <a:rPr lang="en-US" sz="1800" b="1">
                <a:latin typeface="Cambria"/>
                <a:ea typeface="Cambria"/>
                <a:cs typeface="Cambria"/>
                <a:sym typeface="Cambria"/>
              </a:rPr>
              <a:t>Lack of Personalized Workout Plans:</a:t>
            </a:r>
            <a:r>
              <a:rPr lang="en-US" sz="1800">
                <a:latin typeface="Cambria"/>
                <a:ea typeface="Cambria"/>
                <a:cs typeface="Cambria"/>
                <a:sym typeface="Cambria"/>
              </a:rPr>
              <a:t> Many existing solutions are either too generic or expensive, making them inaccessible to beginners.</a:t>
            </a:r>
            <a:endParaRPr sz="18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US" sz="1800" b="1">
                <a:latin typeface="Cambria"/>
                <a:ea typeface="Cambria"/>
                <a:cs typeface="Cambria"/>
                <a:sym typeface="Cambria"/>
              </a:rPr>
              <a:t>Ineffective Training:</a:t>
            </a:r>
            <a:r>
              <a:rPr lang="en-US" sz="1800">
                <a:latin typeface="Cambria"/>
                <a:ea typeface="Cambria"/>
                <a:cs typeface="Cambria"/>
                <a:sym typeface="Cambria"/>
              </a:rPr>
              <a:t> Generic workout plans may not suit individual fitness levels and goals, leading to ineffective training and discouragement.</a:t>
            </a:r>
            <a:endParaRPr sz="18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US" sz="1800" b="1">
                <a:latin typeface="Cambria"/>
                <a:ea typeface="Cambria"/>
                <a:cs typeface="Cambria"/>
                <a:sym typeface="Cambria"/>
              </a:rPr>
              <a:t>Lack of Personalized Guidance:</a:t>
            </a:r>
            <a:r>
              <a:rPr lang="en-US" sz="1800">
                <a:latin typeface="Cambria"/>
                <a:ea typeface="Cambria"/>
                <a:cs typeface="Cambria"/>
                <a:sym typeface="Cambria"/>
              </a:rPr>
              <a:t> Beginners often lack the necessary guidance to optimize their workouts based on their unique physical conditions, goals, and preferences.</a:t>
            </a:r>
            <a:endParaRPr sz="18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US" sz="1800" b="1">
                <a:latin typeface="Cambria"/>
                <a:ea typeface="Cambria"/>
                <a:cs typeface="Cambria"/>
                <a:sym typeface="Cambria"/>
              </a:rPr>
              <a:t>Limited Customization:</a:t>
            </a:r>
            <a:r>
              <a:rPr lang="en-US" sz="1800">
                <a:latin typeface="Cambria"/>
                <a:ea typeface="Cambria"/>
                <a:cs typeface="Cambria"/>
                <a:sym typeface="Cambria"/>
              </a:rPr>
              <a:t> Current systems often lack the customization needed to achieve the best possible results from training.</a:t>
            </a:r>
            <a:endParaRPr sz="18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US" sz="1800" b="1">
                <a:latin typeface="Cambria"/>
                <a:ea typeface="Cambria"/>
                <a:cs typeface="Cambria"/>
                <a:sym typeface="Cambria"/>
              </a:rPr>
              <a:t>Market Opportunity:</a:t>
            </a:r>
            <a:r>
              <a:rPr lang="en-US" sz="1800">
                <a:latin typeface="Cambria"/>
                <a:ea typeface="Cambria"/>
                <a:cs typeface="Cambria"/>
                <a:sym typeface="Cambria"/>
              </a:rPr>
              <a:t> There is a significant opportunity to develop an affordable application that provides personalized workout plans for calisthenics</a:t>
            </a:r>
            <a:endParaRPr sz="18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endParaRPr sz="1600">
              <a:latin typeface="Cambria"/>
              <a:ea typeface="Cambria"/>
              <a:cs typeface="Cambria"/>
              <a:sym typeface="Cambria"/>
            </a:endParaRPr>
          </a:p>
          <a:p>
            <a:pPr marL="342900" lvl="0" indent="-190500" algn="just" rtl="0">
              <a:lnSpc>
                <a:spcPct val="200000"/>
              </a:lnSpc>
              <a:spcBef>
                <a:spcPts val="1200"/>
              </a:spcBef>
              <a:spcAft>
                <a:spcPts val="0"/>
              </a:spcAft>
              <a:buClr>
                <a:schemeClr val="dk1"/>
              </a:buClr>
              <a:buSzPts val="2400"/>
              <a:buNone/>
            </a:pPr>
            <a:endParaRPr>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pic>
        <p:nvPicPr>
          <p:cNvPr id="128" name="Google Shape;128;p19"/>
          <p:cNvPicPr preferRelativeResize="0"/>
          <p:nvPr/>
        </p:nvPicPr>
        <p:blipFill>
          <a:blip r:embed="rId3">
            <a:alphaModFix/>
          </a:blip>
          <a:stretch>
            <a:fillRect/>
          </a:stretch>
        </p:blipFill>
        <p:spPr>
          <a:xfrm>
            <a:off x="699075" y="1589549"/>
            <a:ext cx="10667998" cy="39632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34" name="Google Shape;134;p20"/>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32500" lnSpcReduction="20000"/>
          </a:bodyPr>
          <a:lstStyle/>
          <a:p>
            <a:pPr marL="0" lvl="0" indent="0" algn="just" rtl="0">
              <a:lnSpc>
                <a:spcPct val="100000"/>
              </a:lnSpc>
              <a:spcBef>
                <a:spcPts val="0"/>
              </a:spcBef>
              <a:spcAft>
                <a:spcPts val="0"/>
              </a:spcAft>
              <a:buSzPct val="41324"/>
              <a:buNone/>
            </a:pPr>
            <a:r>
              <a:rPr lang="en-US" sz="5807" dirty="0">
                <a:latin typeface="Cambria"/>
                <a:ea typeface="Cambria"/>
                <a:cs typeface="Cambria"/>
                <a:sym typeface="Cambria"/>
              </a:rPr>
              <a:t>[1] S. </a:t>
            </a:r>
            <a:r>
              <a:rPr lang="en-US" sz="5807" dirty="0" err="1">
                <a:latin typeface="Cambria"/>
                <a:ea typeface="Cambria"/>
                <a:cs typeface="Cambria"/>
                <a:sym typeface="Cambria"/>
              </a:rPr>
              <a:t>Vakayil</a:t>
            </a:r>
            <a:r>
              <a:rPr lang="en-US" sz="5807" dirty="0">
                <a:latin typeface="Cambria"/>
                <a:ea typeface="Cambria"/>
                <a:cs typeface="Cambria"/>
                <a:sym typeface="Cambria"/>
              </a:rPr>
              <a:t>, D. S. Juliet, A. J., &amp; S. </a:t>
            </a:r>
            <a:r>
              <a:rPr lang="en-US" sz="5807" dirty="0" err="1">
                <a:latin typeface="Cambria"/>
                <a:ea typeface="Cambria"/>
                <a:cs typeface="Cambria"/>
                <a:sym typeface="Cambria"/>
              </a:rPr>
              <a:t>Vakayil</a:t>
            </a:r>
            <a:r>
              <a:rPr lang="en-US" sz="5807" dirty="0">
                <a:latin typeface="Cambria"/>
                <a:ea typeface="Cambria"/>
                <a:cs typeface="Cambria"/>
                <a:sym typeface="Cambria"/>
              </a:rPr>
              <a:t>. "RAG-Based LLM </a:t>
            </a:r>
            <a:r>
              <a:rPr lang="en-US" sz="5807" dirty="0" err="1">
                <a:latin typeface="Cambria"/>
                <a:ea typeface="Cambria"/>
                <a:cs typeface="Cambria"/>
                <a:sym typeface="Cambria"/>
              </a:rPr>
              <a:t>Chatbot</a:t>
            </a:r>
            <a:r>
              <a:rPr lang="en-US" sz="5807" dirty="0">
                <a:latin typeface="Cambria"/>
                <a:ea typeface="Cambria"/>
                <a:cs typeface="Cambria"/>
                <a:sym typeface="Cambria"/>
              </a:rPr>
              <a:t> Using Llama-2." </a:t>
            </a:r>
            <a:r>
              <a:rPr lang="en-US" sz="5807" i="1" dirty="0">
                <a:latin typeface="Cambria"/>
                <a:ea typeface="Cambria"/>
                <a:cs typeface="Cambria"/>
                <a:sym typeface="Cambria"/>
              </a:rPr>
              <a:t>2024 7th International Conference on Devices, Circuits and Systems (ICDCS)</a:t>
            </a:r>
            <a:r>
              <a:rPr lang="en-US" sz="5807" dirty="0">
                <a:latin typeface="Cambria"/>
                <a:ea typeface="Cambria"/>
                <a:cs typeface="Cambria"/>
                <a:sym typeface="Cambria"/>
              </a:rPr>
              <a:t>, Coimbatore, India, 2024, pp. 1-5. doi:10.1109/ICDCS59278.2024.10561020.</a:t>
            </a:r>
            <a:endParaRPr sz="5807" dirty="0">
              <a:latin typeface="Cambria"/>
              <a:ea typeface="Cambria"/>
              <a:cs typeface="Cambria"/>
              <a:sym typeface="Cambria"/>
            </a:endParaRPr>
          </a:p>
          <a:p>
            <a:pPr marL="0" lvl="0" indent="0" algn="just" rtl="0">
              <a:lnSpc>
                <a:spcPct val="100000"/>
              </a:lnSpc>
              <a:spcBef>
                <a:spcPts val="0"/>
              </a:spcBef>
              <a:spcAft>
                <a:spcPts val="0"/>
              </a:spcAft>
              <a:buSzPct val="41324"/>
              <a:buNone/>
            </a:pPr>
            <a:endParaRPr sz="5807" dirty="0">
              <a:latin typeface="Cambria"/>
              <a:ea typeface="Cambria"/>
              <a:cs typeface="Cambria"/>
              <a:sym typeface="Cambria"/>
            </a:endParaRPr>
          </a:p>
          <a:p>
            <a:pPr marL="0" lvl="0" indent="0" algn="just" rtl="0">
              <a:lnSpc>
                <a:spcPct val="100000"/>
              </a:lnSpc>
              <a:spcBef>
                <a:spcPts val="0"/>
              </a:spcBef>
              <a:spcAft>
                <a:spcPts val="0"/>
              </a:spcAft>
              <a:buSzPct val="41324"/>
              <a:buNone/>
            </a:pPr>
            <a:r>
              <a:rPr lang="en-US" sz="5807" dirty="0">
                <a:latin typeface="Cambria"/>
                <a:ea typeface="Cambria"/>
                <a:cs typeface="Cambria"/>
                <a:sym typeface="Cambria"/>
              </a:rPr>
              <a:t>[2]A. </a:t>
            </a:r>
            <a:r>
              <a:rPr lang="en-US" sz="5807" dirty="0" err="1">
                <a:latin typeface="Cambria"/>
                <a:ea typeface="Cambria"/>
                <a:cs typeface="Cambria"/>
                <a:sym typeface="Cambria"/>
              </a:rPr>
              <a:t>Jadhav</a:t>
            </a:r>
            <a:r>
              <a:rPr lang="en-US" sz="5807" dirty="0">
                <a:latin typeface="Cambria"/>
                <a:ea typeface="Cambria"/>
                <a:cs typeface="Cambria"/>
                <a:sym typeface="Cambria"/>
              </a:rPr>
              <a:t>, S. </a:t>
            </a:r>
            <a:r>
              <a:rPr lang="en-US" sz="5807" dirty="0" err="1">
                <a:latin typeface="Cambria"/>
                <a:ea typeface="Cambria"/>
                <a:cs typeface="Cambria"/>
                <a:sym typeface="Cambria"/>
              </a:rPr>
              <a:t>Unkule</a:t>
            </a:r>
            <a:r>
              <a:rPr lang="en-US" sz="5807" dirty="0">
                <a:latin typeface="Cambria"/>
                <a:ea typeface="Cambria"/>
                <a:cs typeface="Cambria"/>
                <a:sym typeface="Cambria"/>
              </a:rPr>
              <a:t>, D. </a:t>
            </a:r>
            <a:r>
              <a:rPr lang="en-US" sz="5807" dirty="0" err="1">
                <a:latin typeface="Cambria"/>
                <a:ea typeface="Cambria"/>
                <a:cs typeface="Cambria"/>
                <a:sym typeface="Cambria"/>
              </a:rPr>
              <a:t>Hadsul</a:t>
            </a:r>
            <a:r>
              <a:rPr lang="en-US" sz="5807" dirty="0">
                <a:latin typeface="Cambria"/>
                <a:ea typeface="Cambria"/>
                <a:cs typeface="Cambria"/>
                <a:sym typeface="Cambria"/>
              </a:rPr>
              <a:t>, Y. </a:t>
            </a:r>
            <a:r>
              <a:rPr lang="en-US" sz="5807" dirty="0" err="1">
                <a:latin typeface="Cambria"/>
                <a:ea typeface="Cambria"/>
                <a:cs typeface="Cambria"/>
                <a:sym typeface="Cambria"/>
              </a:rPr>
              <a:t>Chiddarwar</a:t>
            </a:r>
            <a:r>
              <a:rPr lang="en-US" sz="5807" dirty="0">
                <a:latin typeface="Cambria"/>
                <a:ea typeface="Cambria"/>
                <a:cs typeface="Cambria"/>
                <a:sym typeface="Cambria"/>
              </a:rPr>
              <a:t>, &amp; P. </a:t>
            </a:r>
            <a:r>
              <a:rPr lang="en-US" sz="5807" dirty="0" err="1">
                <a:latin typeface="Cambria"/>
                <a:ea typeface="Cambria"/>
                <a:cs typeface="Cambria"/>
                <a:sym typeface="Cambria"/>
              </a:rPr>
              <a:t>Padhy</a:t>
            </a:r>
            <a:r>
              <a:rPr lang="en-US" sz="5807" dirty="0">
                <a:latin typeface="Cambria"/>
                <a:ea typeface="Cambria"/>
                <a:cs typeface="Cambria"/>
                <a:sym typeface="Cambria"/>
              </a:rPr>
              <a:t>. "Workout Whiz – Your Personalized AI PAL." </a:t>
            </a:r>
            <a:r>
              <a:rPr lang="en-US" sz="5807" i="1" dirty="0">
                <a:latin typeface="Cambria"/>
                <a:ea typeface="Cambria"/>
                <a:cs typeface="Cambria"/>
                <a:sym typeface="Cambria"/>
              </a:rPr>
              <a:t>2023 6th International Conference on Advances in Science and Technology (ICAST)</a:t>
            </a:r>
            <a:r>
              <a:rPr lang="en-US" sz="5807" dirty="0">
                <a:latin typeface="Cambria"/>
                <a:ea typeface="Cambria"/>
                <a:cs typeface="Cambria"/>
                <a:sym typeface="Cambria"/>
              </a:rPr>
              <a:t>, Mumbai, India, 2023, pp. 490-493. doi:10.1109/ICAST59062.2023.10455053.</a:t>
            </a:r>
            <a:endParaRPr sz="5807" dirty="0">
              <a:latin typeface="Cambria"/>
              <a:ea typeface="Cambria"/>
              <a:cs typeface="Cambria"/>
              <a:sym typeface="Cambria"/>
            </a:endParaRPr>
          </a:p>
          <a:p>
            <a:pPr marL="0" lvl="0" indent="0" algn="just" rtl="0">
              <a:lnSpc>
                <a:spcPct val="100000"/>
              </a:lnSpc>
              <a:spcBef>
                <a:spcPts val="0"/>
              </a:spcBef>
              <a:spcAft>
                <a:spcPts val="0"/>
              </a:spcAft>
              <a:buSzPct val="41324"/>
              <a:buNone/>
            </a:pPr>
            <a:endParaRPr sz="5807" dirty="0">
              <a:latin typeface="Cambria"/>
              <a:ea typeface="Cambria"/>
              <a:cs typeface="Cambria"/>
              <a:sym typeface="Cambria"/>
            </a:endParaRPr>
          </a:p>
          <a:p>
            <a:pPr marL="0" lvl="0" indent="0" algn="just" rtl="0">
              <a:lnSpc>
                <a:spcPct val="100000"/>
              </a:lnSpc>
              <a:spcBef>
                <a:spcPts val="0"/>
              </a:spcBef>
              <a:spcAft>
                <a:spcPts val="0"/>
              </a:spcAft>
              <a:buSzPct val="41324"/>
              <a:buNone/>
            </a:pPr>
            <a:r>
              <a:rPr lang="en-US" sz="5807" dirty="0">
                <a:latin typeface="Cambria"/>
                <a:ea typeface="Cambria"/>
                <a:cs typeface="Cambria"/>
                <a:sym typeface="Cambria"/>
              </a:rPr>
              <a:t>[3]S. A., V. A., A. M., G. S., &amp; N. M. "Fitness Guide: A Holistic Approach for Personalized Health and Wellness Recommendation System." </a:t>
            </a:r>
            <a:r>
              <a:rPr lang="en-US" sz="5807" i="1" dirty="0">
                <a:latin typeface="Cambria"/>
                <a:ea typeface="Cambria"/>
                <a:cs typeface="Cambria"/>
                <a:sym typeface="Cambria"/>
              </a:rPr>
              <a:t>2024 International Conference on Advances in Data Engineering and Intelligent Computing Systems (ADICS)</a:t>
            </a:r>
            <a:r>
              <a:rPr lang="en-US" sz="5807" dirty="0">
                <a:latin typeface="Cambria"/>
                <a:ea typeface="Cambria"/>
                <a:cs typeface="Cambria"/>
                <a:sym typeface="Cambria"/>
              </a:rPr>
              <a:t>, Chennai, India, 2024, pp. 01-06. doi:10.1109/ADICS58448.2024.10533529.</a:t>
            </a:r>
            <a:endParaRPr sz="5807" dirty="0">
              <a:latin typeface="Cambria"/>
              <a:ea typeface="Cambria"/>
              <a:cs typeface="Cambria"/>
              <a:sym typeface="Cambria"/>
            </a:endParaRPr>
          </a:p>
          <a:p>
            <a:pPr marL="0" lvl="0" indent="0" algn="just" rtl="0">
              <a:lnSpc>
                <a:spcPct val="100000"/>
              </a:lnSpc>
              <a:spcBef>
                <a:spcPts val="0"/>
              </a:spcBef>
              <a:spcAft>
                <a:spcPts val="0"/>
              </a:spcAft>
              <a:buSzPct val="41324"/>
              <a:buNone/>
            </a:pPr>
            <a:endParaRPr sz="5807" dirty="0">
              <a:latin typeface="Cambria"/>
              <a:ea typeface="Cambria"/>
              <a:cs typeface="Cambria"/>
              <a:sym typeface="Cambria"/>
            </a:endParaRPr>
          </a:p>
          <a:p>
            <a:pPr marL="0" lvl="0" indent="0" algn="just" rtl="0">
              <a:spcBef>
                <a:spcPts val="0"/>
              </a:spcBef>
              <a:spcAft>
                <a:spcPts val="0"/>
              </a:spcAft>
              <a:buClr>
                <a:schemeClr val="dk1"/>
              </a:buClr>
              <a:buSzPts val="358"/>
              <a:buFont typeface="Arial"/>
              <a:buNone/>
            </a:pPr>
            <a:r>
              <a:rPr lang="en-US" sz="5807" dirty="0">
                <a:latin typeface="Arial"/>
                <a:ea typeface="Arial"/>
                <a:cs typeface="Arial"/>
                <a:sym typeface="Arial"/>
              </a:rPr>
              <a:t>[4] M. Pillai &amp; P. Thakur. "Developing a Website to Analyze and Validate Projects Using </a:t>
            </a:r>
            <a:r>
              <a:rPr lang="en-US" sz="5807" dirty="0" err="1">
                <a:latin typeface="Arial"/>
                <a:ea typeface="Arial"/>
                <a:cs typeface="Arial"/>
                <a:sym typeface="Arial"/>
              </a:rPr>
              <a:t>LangChain</a:t>
            </a:r>
            <a:r>
              <a:rPr lang="en-US" sz="5807" dirty="0">
                <a:latin typeface="Arial"/>
                <a:ea typeface="Arial"/>
                <a:cs typeface="Arial"/>
                <a:sym typeface="Arial"/>
              </a:rPr>
              <a:t> and </a:t>
            </a:r>
            <a:r>
              <a:rPr lang="en-US" sz="5807" dirty="0" err="1">
                <a:latin typeface="Arial"/>
                <a:ea typeface="Arial"/>
                <a:cs typeface="Arial"/>
                <a:sym typeface="Arial"/>
              </a:rPr>
              <a:t>Streamlit</a:t>
            </a:r>
            <a:r>
              <a:rPr lang="en-US" sz="5807" dirty="0">
                <a:latin typeface="Arial"/>
                <a:ea typeface="Arial"/>
                <a:cs typeface="Arial"/>
                <a:sym typeface="Arial"/>
              </a:rPr>
              <a:t>." </a:t>
            </a:r>
            <a:r>
              <a:rPr lang="en-US" sz="5807" i="1" dirty="0">
                <a:latin typeface="Arial"/>
                <a:ea typeface="Arial"/>
                <a:cs typeface="Arial"/>
                <a:sym typeface="Arial"/>
              </a:rPr>
              <a:t>2024 2nd International Conference on Intelligent Data Communication Technologies and Internet of Things (</a:t>
            </a:r>
            <a:r>
              <a:rPr lang="en-US" sz="5807" i="1" dirty="0" err="1">
                <a:latin typeface="Arial"/>
                <a:ea typeface="Arial"/>
                <a:cs typeface="Arial"/>
                <a:sym typeface="Arial"/>
              </a:rPr>
              <a:t>IDCIoT</a:t>
            </a:r>
            <a:r>
              <a:rPr lang="en-US" sz="5807" i="1" dirty="0">
                <a:latin typeface="Arial"/>
                <a:ea typeface="Arial"/>
                <a:cs typeface="Arial"/>
                <a:sym typeface="Arial"/>
              </a:rPr>
              <a:t>)</a:t>
            </a:r>
            <a:r>
              <a:rPr lang="en-US" sz="5807" dirty="0">
                <a:latin typeface="Arial"/>
                <a:ea typeface="Arial"/>
                <a:cs typeface="Arial"/>
                <a:sym typeface="Arial"/>
              </a:rPr>
              <a:t>, Bengaluru, India, 2024, pp. 1493-1501. doi:10.1109/IDCIoT59759.2024.10467765</a:t>
            </a:r>
            <a:endParaRPr sz="5807" dirty="0">
              <a:latin typeface="Cambria"/>
              <a:ea typeface="Cambria"/>
              <a:cs typeface="Cambria"/>
              <a:sym typeface="Cambria"/>
            </a:endParaRPr>
          </a:p>
          <a:p>
            <a:pPr marL="0" lvl="0" indent="0" algn="just" rtl="0">
              <a:lnSpc>
                <a:spcPct val="100000"/>
              </a:lnSpc>
              <a:spcBef>
                <a:spcPts val="0"/>
              </a:spcBef>
              <a:spcAft>
                <a:spcPts val="0"/>
              </a:spcAft>
              <a:buSzPct val="41324"/>
              <a:buNone/>
            </a:pPr>
            <a:endParaRPr sz="5807" dirty="0">
              <a:latin typeface="Cambria"/>
              <a:ea typeface="Cambria"/>
              <a:cs typeface="Cambria"/>
              <a:sym typeface="Cambria"/>
            </a:endParaRPr>
          </a:p>
          <a:p>
            <a:pPr marL="0" lvl="0" indent="0" algn="just" rtl="0">
              <a:lnSpc>
                <a:spcPct val="100000"/>
              </a:lnSpc>
              <a:spcBef>
                <a:spcPts val="0"/>
              </a:spcBef>
              <a:spcAft>
                <a:spcPts val="0"/>
              </a:spcAft>
              <a:buSzPct val="73846"/>
              <a:buNone/>
            </a:pPr>
            <a:endParaRPr sz="3250" dirty="0">
              <a:latin typeface="Cambria"/>
              <a:ea typeface="Cambria"/>
              <a:cs typeface="Cambria"/>
              <a:sym typeface="Cambria"/>
            </a:endParaRPr>
          </a:p>
          <a:p>
            <a:pPr marL="0" lvl="0" indent="0" algn="just" rtl="0">
              <a:spcBef>
                <a:spcPts val="0"/>
              </a:spcBef>
              <a:spcAft>
                <a:spcPts val="0"/>
              </a:spcAft>
              <a:buClr>
                <a:schemeClr val="dk1"/>
              </a:buClr>
              <a:buSzPct val="45833"/>
              <a:buFont typeface="Arial"/>
              <a:buNone/>
            </a:pPr>
            <a:endParaRPr dirty="0">
              <a:latin typeface="Cambria"/>
              <a:ea typeface="Cambria"/>
              <a:cs typeface="Cambria"/>
              <a:sym typeface="Cambria"/>
            </a:endParaRPr>
          </a:p>
          <a:p>
            <a:pPr marL="0" lvl="0" indent="0" algn="just" rtl="0">
              <a:lnSpc>
                <a:spcPct val="100000"/>
              </a:lnSpc>
              <a:spcBef>
                <a:spcPts val="0"/>
              </a:spcBef>
              <a:spcAft>
                <a:spcPts val="0"/>
              </a:spcAft>
              <a:buSzPct val="100000"/>
              <a:buNone/>
            </a:pPr>
            <a:endParaRPr dirty="0">
              <a:latin typeface="Cambria"/>
              <a:ea typeface="Cambria"/>
              <a:cs typeface="Cambria"/>
              <a:sym typeface="Cambria"/>
            </a:endParaRPr>
          </a:p>
          <a:p>
            <a:pPr marL="0" lvl="0" indent="0" algn="just" rtl="0">
              <a:spcBef>
                <a:spcPts val="0"/>
              </a:spcBef>
              <a:spcAft>
                <a:spcPts val="0"/>
              </a:spcAft>
              <a:buClr>
                <a:schemeClr val="dk1"/>
              </a:buClr>
              <a:buSzPct val="45833"/>
              <a:buFont typeface="Arial"/>
              <a:buNone/>
            </a:pPr>
            <a:endParaRPr dirty="0">
              <a:latin typeface="Cambria"/>
              <a:ea typeface="Cambria"/>
              <a:cs typeface="Cambria"/>
              <a:sym typeface="Cambria"/>
            </a:endParaRPr>
          </a:p>
          <a:p>
            <a:pPr marL="0" lvl="0" indent="0" algn="just" rtl="0">
              <a:lnSpc>
                <a:spcPct val="100000"/>
              </a:lnSpc>
              <a:spcBef>
                <a:spcPts val="0"/>
              </a:spcBef>
              <a:spcAft>
                <a:spcPts val="0"/>
              </a:spcAft>
              <a:buSzPct val="100000"/>
              <a:buNone/>
            </a:pPr>
            <a:endParaRPr dirty="0">
              <a:latin typeface="Cambria"/>
              <a:ea typeface="Cambria"/>
              <a:cs typeface="Cambria"/>
              <a:sym typeface="Cambria"/>
            </a:endParaRPr>
          </a:p>
          <a:p>
            <a:pPr marL="0" lvl="0" indent="0" algn="just" rtl="0">
              <a:lnSpc>
                <a:spcPct val="100000"/>
              </a:lnSpc>
              <a:spcBef>
                <a:spcPts val="0"/>
              </a:spcBef>
              <a:spcAft>
                <a:spcPts val="0"/>
              </a:spcAft>
              <a:buSzPct val="100000"/>
              <a:buNone/>
            </a:pPr>
            <a:endParaRPr dirty="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40" name="Google Shape;140;p21"/>
          <p:cNvSpPr txBox="1">
            <a:spLocks noGrp="1"/>
          </p:cNvSpPr>
          <p:nvPr>
            <p:ph type="body" idx="1"/>
          </p:nvPr>
        </p:nvSpPr>
        <p:spPr>
          <a:xfrm>
            <a:off x="812800" y="1143001"/>
            <a:ext cx="10668000" cy="4953000"/>
          </a:xfrm>
          <a:prstGeom prst="rect">
            <a:avLst/>
          </a:prstGeom>
        </p:spPr>
        <p:txBody>
          <a:bodyPr spcFirstLastPara="1" wrap="square" lIns="91425" tIns="45700" rIns="91425" bIns="45700" anchor="t" anchorCtr="0">
            <a:normAutofit fontScale="85000" lnSpcReduction="10000"/>
          </a:bodyPr>
          <a:lstStyle/>
          <a:p>
            <a:pPr marL="0" lvl="0" indent="0" algn="just" rtl="0">
              <a:spcBef>
                <a:spcPts val="0"/>
              </a:spcBef>
              <a:spcAft>
                <a:spcPts val="0"/>
              </a:spcAft>
              <a:buClr>
                <a:schemeClr val="dk1"/>
              </a:buClr>
              <a:buSzPct val="73846"/>
              <a:buFont typeface="Arial"/>
              <a:buNone/>
            </a:pPr>
            <a:endParaRPr sz="3250" dirty="0">
              <a:latin typeface="Cambria"/>
              <a:ea typeface="Cambria"/>
              <a:cs typeface="Cambria"/>
              <a:sym typeface="Cambria"/>
            </a:endParaRPr>
          </a:p>
          <a:p>
            <a:pPr marL="0" lvl="0" indent="0" algn="just" rtl="0">
              <a:spcBef>
                <a:spcPts val="0"/>
              </a:spcBef>
              <a:spcAft>
                <a:spcPts val="0"/>
              </a:spcAft>
              <a:buClr>
                <a:schemeClr val="dk1"/>
              </a:buClr>
              <a:buSzPct val="73846"/>
              <a:buFont typeface="Arial"/>
              <a:buNone/>
            </a:pPr>
            <a:endParaRPr sz="3250" dirty="0">
              <a:latin typeface="Cambria"/>
              <a:ea typeface="Cambria"/>
              <a:cs typeface="Cambria"/>
              <a:sym typeface="Cambria"/>
            </a:endParaRPr>
          </a:p>
          <a:p>
            <a:pPr marL="0" lvl="0" indent="0" algn="just" rtl="0">
              <a:spcBef>
                <a:spcPts val="0"/>
              </a:spcBef>
              <a:spcAft>
                <a:spcPts val="0"/>
              </a:spcAft>
              <a:buClr>
                <a:schemeClr val="dk1"/>
              </a:buClr>
              <a:buSzPct val="73846"/>
              <a:buFont typeface="Arial"/>
              <a:buNone/>
            </a:pPr>
            <a:r>
              <a:rPr lang="en-US" sz="3250" dirty="0">
                <a:latin typeface="Cambria"/>
                <a:ea typeface="Cambria"/>
                <a:cs typeface="Cambria"/>
                <a:sym typeface="Cambria"/>
              </a:rPr>
              <a:t>[5]D. Chowdhury, A. Roy, S. R. Ramamurthy and N. Roy, "CHARLIE: A </a:t>
            </a:r>
            <a:r>
              <a:rPr lang="en-US" sz="3250" dirty="0" err="1">
                <a:latin typeface="Cambria"/>
                <a:ea typeface="Cambria"/>
                <a:cs typeface="Cambria"/>
                <a:sym typeface="Cambria"/>
              </a:rPr>
              <a:t>Chatbot</a:t>
            </a:r>
            <a:r>
              <a:rPr lang="en-US" sz="3250" dirty="0">
                <a:latin typeface="Cambria"/>
                <a:ea typeface="Cambria"/>
                <a:cs typeface="Cambria"/>
                <a:sym typeface="Cambria"/>
              </a:rPr>
              <a:t> That Recommends Daily Fitness and Diet Plans," 2023 IEEE International Conference on Pervasive Computing and Communications Workshops and other Affiliated Events (</a:t>
            </a:r>
            <a:r>
              <a:rPr lang="en-US" sz="3250" dirty="0" err="1">
                <a:latin typeface="Cambria"/>
                <a:ea typeface="Cambria"/>
                <a:cs typeface="Cambria"/>
                <a:sym typeface="Cambria"/>
              </a:rPr>
              <a:t>PerCom</a:t>
            </a:r>
            <a:r>
              <a:rPr lang="en-US" sz="3250" dirty="0">
                <a:latin typeface="Cambria"/>
                <a:ea typeface="Cambria"/>
                <a:cs typeface="Cambria"/>
                <a:sym typeface="Cambria"/>
              </a:rPr>
              <a:t> Workshops), Atlanta, GA, USA, 2023, pp. 116-121, </a:t>
            </a:r>
            <a:r>
              <a:rPr lang="en-US" sz="3250" dirty="0" err="1">
                <a:latin typeface="Cambria"/>
                <a:ea typeface="Cambria"/>
                <a:cs typeface="Cambria"/>
                <a:sym typeface="Cambria"/>
              </a:rPr>
              <a:t>doi</a:t>
            </a:r>
            <a:r>
              <a:rPr lang="en-US" sz="3250" dirty="0">
                <a:latin typeface="Cambria"/>
                <a:ea typeface="Cambria"/>
                <a:cs typeface="Cambria"/>
                <a:sym typeface="Cambria"/>
              </a:rPr>
              <a:t>: 10.1109/PerComWorkshops56833.2023.10150359. keywords: {Pervasive </a:t>
            </a:r>
            <a:r>
              <a:rPr lang="en-US" sz="3250" dirty="0" err="1">
                <a:latin typeface="Cambria"/>
                <a:ea typeface="Cambria"/>
                <a:cs typeface="Cambria"/>
                <a:sym typeface="Cambria"/>
              </a:rPr>
              <a:t>computing;Schedules;Obesity;Conferences;Chatbots;Market</a:t>
            </a:r>
            <a:r>
              <a:rPr lang="en-US" sz="3250" dirty="0">
                <a:latin typeface="Cambria"/>
                <a:ea typeface="Cambria"/>
                <a:cs typeface="Cambria"/>
                <a:sym typeface="Cambria"/>
              </a:rPr>
              <a:t> </a:t>
            </a:r>
            <a:r>
              <a:rPr lang="en-US" sz="3250" dirty="0" err="1">
                <a:latin typeface="Cambria"/>
                <a:ea typeface="Cambria"/>
                <a:cs typeface="Cambria"/>
                <a:sym typeface="Cambria"/>
              </a:rPr>
              <a:t>research;Task</a:t>
            </a:r>
            <a:r>
              <a:rPr lang="en-US" sz="3250" dirty="0">
                <a:latin typeface="Cambria"/>
                <a:ea typeface="Cambria"/>
                <a:cs typeface="Cambria"/>
                <a:sym typeface="Cambria"/>
              </a:rPr>
              <a:t> </a:t>
            </a:r>
            <a:r>
              <a:rPr lang="en-US" sz="3250" dirty="0" err="1">
                <a:latin typeface="Cambria"/>
                <a:ea typeface="Cambria"/>
                <a:cs typeface="Cambria"/>
                <a:sym typeface="Cambria"/>
              </a:rPr>
              <a:t>analysis;e-Health;Fitness;Diet;Deep</a:t>
            </a:r>
            <a:r>
              <a:rPr lang="en-US" sz="3250" dirty="0">
                <a:latin typeface="Cambria"/>
                <a:ea typeface="Cambria"/>
                <a:cs typeface="Cambria"/>
                <a:sym typeface="Cambria"/>
              </a:rPr>
              <a:t> </a:t>
            </a:r>
            <a:r>
              <a:rPr lang="en-US" sz="3250" dirty="0" err="1">
                <a:latin typeface="Cambria"/>
                <a:ea typeface="Cambria"/>
                <a:cs typeface="Cambria"/>
                <a:sym typeface="Cambria"/>
              </a:rPr>
              <a:t>Learning;Feed-Forward</a:t>
            </a:r>
            <a:r>
              <a:rPr lang="en-US" sz="3250" dirty="0">
                <a:latin typeface="Cambria"/>
                <a:ea typeface="Cambria"/>
                <a:cs typeface="Cambria"/>
                <a:sym typeface="Cambria"/>
              </a:rPr>
              <a:t> Neural </a:t>
            </a:r>
            <a:r>
              <a:rPr lang="en-US" sz="3250" dirty="0" err="1">
                <a:latin typeface="Cambria"/>
                <a:ea typeface="Cambria"/>
                <a:cs typeface="Cambria"/>
                <a:sym typeface="Cambria"/>
              </a:rPr>
              <a:t>Networks;Recommendation</a:t>
            </a:r>
            <a:r>
              <a:rPr lang="en-US" sz="3250" dirty="0">
                <a:latin typeface="Cambria"/>
                <a:ea typeface="Cambria"/>
                <a:cs typeface="Cambria"/>
                <a:sym typeface="Cambria"/>
              </a:rPr>
              <a:t> Systems},</a:t>
            </a:r>
            <a:endParaRPr sz="3250" dirty="0">
              <a:latin typeface="Cambria"/>
              <a:ea typeface="Cambria"/>
              <a:cs typeface="Cambria"/>
              <a:sym typeface="Cambria"/>
            </a:endParaRPr>
          </a:p>
          <a:p>
            <a:pPr marL="0" lvl="0" indent="0" algn="l" rtl="0">
              <a:spcBef>
                <a:spcPts val="480"/>
              </a:spcBef>
              <a:spcAft>
                <a:spcPts val="0"/>
              </a:spcAft>
              <a:buNone/>
            </a:pPr>
            <a:endParaRPr dirty="0"/>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769</Words>
  <Application>Microsoft Office PowerPoint</Application>
  <PresentationFormat>Widescreen</PresentationFormat>
  <Paragraphs>89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Cambria</vt:lpstr>
      <vt:lpstr>Helvetica</vt:lpstr>
      <vt:lpstr>Verdana</vt:lpstr>
      <vt:lpstr>Bioinformatics</vt:lpstr>
      <vt:lpstr>Calisthenics AI</vt:lpstr>
      <vt:lpstr>Content</vt:lpstr>
      <vt:lpstr>Problem Statement Number: </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Calisthenics AI</dc:title>
  <cp:lastModifiedBy>Sai Lavanya Patnaik</cp:lastModifiedBy>
  <cp:revision>5</cp:revision>
  <dcterms:modified xsi:type="dcterms:W3CDTF">2024-10-21T06:18:01Z</dcterms:modified>
</cp:coreProperties>
</file>