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76" r:id="rId5"/>
    <p:sldId id="259" r:id="rId6"/>
    <p:sldId id="260" r:id="rId7"/>
    <p:sldId id="261" r:id="rId8"/>
    <p:sldId id="275" r:id="rId9"/>
    <p:sldId id="277" r:id="rId10"/>
    <p:sldId id="262" r:id="rId11"/>
    <p:sldId id="263" r:id="rId12"/>
    <p:sldId id="281" r:id="rId13"/>
    <p:sldId id="264" r:id="rId14"/>
    <p:sldId id="282" r:id="rId15"/>
    <p:sldId id="283" r:id="rId16"/>
    <p:sldId id="268" r:id="rId17"/>
    <p:sldId id="265" r:id="rId18"/>
    <p:sldId id="278" r:id="rId19"/>
    <p:sldId id="279" r:id="rId20"/>
    <p:sldId id="280" r:id="rId21"/>
    <p:sldId id="27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94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1600" dirty="0" smtClean="0">
                <a:solidFill>
                  <a:schemeClr val="tx1"/>
                </a:solidFill>
                <a:latin typeface="Cambria" panose="02040503050406030204" pitchFamily="18" charset="0"/>
                <a:ea typeface="Cambria" panose="02040503050406030204" pitchFamily="18" charset="0"/>
              </a:rPr>
              <a:t>Calisthenics AI</a:t>
            </a:r>
            <a:endParaRPr sz="16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400" dirty="0">
                <a:latin typeface="Cambria" panose="02040503050406030204" pitchFamily="18" charset="0"/>
                <a:ea typeface="Cambria" panose="02040503050406030204" pitchFamily="18" charset="0"/>
              </a:rPr>
              <a:t>Batch </a:t>
            </a:r>
            <a:r>
              <a:rPr lang="en-GB" sz="1400" dirty="0" smtClean="0">
                <a:latin typeface="Cambria" panose="02040503050406030204" pitchFamily="18" charset="0"/>
                <a:ea typeface="Cambria" panose="02040503050406030204" pitchFamily="18" charset="0"/>
              </a:rPr>
              <a:t>Number:2025</a:t>
            </a:r>
            <a:endParaRPr sz="1400"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sz="1400"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137221033"/>
              </p:ext>
            </p:extLst>
          </p:nvPr>
        </p:nvGraphicFramePr>
        <p:xfrm>
          <a:off x="553347" y="2721840"/>
          <a:ext cx="5418675" cy="1956512"/>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400" b="1" u="none" strike="noStrike" cap="none" dirty="0">
                          <a:solidFill>
                            <a:srgbClr val="17365D"/>
                          </a:solidFill>
                          <a:latin typeface="Verdana" panose="020B0604030504040204" pitchFamily="34" charset="0"/>
                          <a:ea typeface="Verdana" panose="020B0604030504040204" pitchFamily="34" charset="0"/>
                        </a:rPr>
                        <a:t>Roll </a:t>
                      </a:r>
                      <a:r>
                        <a:rPr lang="en-GB" sz="1400" b="1" u="none" strike="noStrike" cap="none" dirty="0" smtClean="0">
                          <a:solidFill>
                            <a:srgbClr val="17365D"/>
                          </a:solidFill>
                          <a:latin typeface="Verdana" panose="020B0604030504040204" pitchFamily="34" charset="0"/>
                          <a:ea typeface="Verdana" panose="020B0604030504040204" pitchFamily="34" charset="0"/>
                        </a:rPr>
                        <a:t>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400" b="1" u="none" strike="noStrike" cap="none" dirty="0">
                          <a:solidFill>
                            <a:srgbClr val="17365D"/>
                          </a:solidFill>
                          <a:latin typeface="Verdana" panose="020B0604030504040204" pitchFamily="34" charset="0"/>
                          <a:ea typeface="Verdana" panose="020B0604030504040204" pitchFamily="34" charset="0"/>
                        </a:rPr>
                        <a:t>Student Name</a:t>
                      </a:r>
                      <a:endParaRPr sz="1400" b="1" u="none" strike="noStrike" cap="none" dirty="0">
                        <a:solidFill>
                          <a:srgbClr val="17365D"/>
                        </a:solidFill>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400" u="none" strike="noStrike" cap="none" dirty="0" smtClean="0">
                          <a:latin typeface="Verdana" panose="020B0604030504040204" pitchFamily="34" charset="0"/>
                          <a:ea typeface="Verdana" panose="020B0604030504040204" pitchFamily="34" charset="0"/>
                        </a:rPr>
                        <a:t>20211CEI0048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u="none" strike="noStrike" cap="none" dirty="0" smtClean="0">
                          <a:latin typeface="Verdana" panose="020B0604030504040204" pitchFamily="34" charset="0"/>
                          <a:ea typeface="Verdana" panose="020B0604030504040204" pitchFamily="34" charset="0"/>
                        </a:rPr>
                        <a:t>Ammar </a:t>
                      </a:r>
                      <a:r>
                        <a:rPr lang="en-IN" sz="1400" u="none" strike="noStrike" cap="none" dirty="0" err="1" smtClean="0">
                          <a:latin typeface="Verdana" panose="020B0604030504040204" pitchFamily="34" charset="0"/>
                          <a:ea typeface="Verdana" panose="020B0604030504040204" pitchFamily="34" charset="0"/>
                        </a:rPr>
                        <a:t>Hanif</a:t>
                      </a:r>
                      <a:r>
                        <a:rPr lang="en-IN" sz="1400" u="none" strike="noStrike" cap="none" baseline="0" dirty="0" smtClean="0">
                          <a:latin typeface="Verdana" panose="020B0604030504040204" pitchFamily="34" charset="0"/>
                          <a:ea typeface="Verdana" panose="020B0604030504040204" pitchFamily="34" charset="0"/>
                        </a:rPr>
                        <a:t> Khatri</a:t>
                      </a:r>
                      <a:endParaRPr sz="14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400" u="none" strike="noStrike" cap="none" dirty="0" smtClean="0">
                          <a:latin typeface="Verdana" panose="020B0604030504040204" pitchFamily="34" charset="0"/>
                          <a:ea typeface="Verdana" panose="020B0604030504040204" pitchFamily="34" charset="0"/>
                        </a:rPr>
                        <a:t>20211CEI0018</a:t>
                      </a:r>
                      <a:endParaRPr sz="14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u="none" strike="noStrike" cap="none" dirty="0" smtClean="0">
                          <a:latin typeface="Verdana" panose="020B0604030504040204" pitchFamily="34" charset="0"/>
                          <a:ea typeface="Verdana" panose="020B0604030504040204" pitchFamily="34" charset="0"/>
                        </a:rPr>
                        <a:t>Sai Lavanya Patnaik</a:t>
                      </a:r>
                      <a:endParaRPr sz="14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400" u="none" strike="noStrike" cap="none" dirty="0" smtClean="0">
                          <a:latin typeface="Verdana" panose="020B0604030504040204" pitchFamily="34" charset="0"/>
                          <a:ea typeface="Verdana" panose="020B0604030504040204" pitchFamily="34" charset="0"/>
                        </a:rPr>
                        <a:t>20211CEI0147</a:t>
                      </a:r>
                      <a:endParaRPr sz="14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u="none" strike="noStrike" cap="none" dirty="0" err="1" smtClean="0">
                          <a:latin typeface="Verdana" panose="020B0604030504040204" pitchFamily="34" charset="0"/>
                          <a:ea typeface="Verdana" panose="020B0604030504040204" pitchFamily="34" charset="0"/>
                        </a:rPr>
                        <a:t>Giftson</a:t>
                      </a:r>
                      <a:r>
                        <a:rPr lang="en-IN" sz="1400" u="none" strike="noStrike" cap="none" baseline="0" dirty="0" smtClean="0">
                          <a:latin typeface="Verdana" panose="020B0604030504040204" pitchFamily="34" charset="0"/>
                          <a:ea typeface="Verdana" panose="020B0604030504040204" pitchFamily="34" charset="0"/>
                        </a:rPr>
                        <a:t> Sam Paul</a:t>
                      </a:r>
                      <a:endParaRPr sz="14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957272" y="2214713"/>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4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1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4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Mr. </a:t>
            </a:r>
            <a:r>
              <a:rPr lang="en-GB" sz="14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Muthuraju</a:t>
            </a:r>
            <a:endParaRPr sz="1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4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GB"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sz="1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4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smtClean="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smtClean="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90469"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4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400" b="1" i="0" u="none" strike="noStrike" cap="none" dirty="0" smtClean="0">
                <a:latin typeface="Cambria" panose="02040503050406030204" pitchFamily="18" charset="0"/>
                <a:ea typeface="Cambria" panose="02040503050406030204" pitchFamily="18" charset="0"/>
                <a:cs typeface="Verdana"/>
                <a:sym typeface="Verdana"/>
              </a:rPr>
              <a:t>Computer Engineer sp</a:t>
            </a:r>
            <a:r>
              <a:rPr lang="en-US" sz="1400" b="1" dirty="0" smtClean="0">
                <a:latin typeface="Cambria" panose="02040503050406030204" pitchFamily="18" charset="0"/>
                <a:ea typeface="Cambria" panose="02040503050406030204" pitchFamily="18" charset="0"/>
                <a:cs typeface="Verdana"/>
                <a:sym typeface="Verdana"/>
              </a:rPr>
              <a:t>ecialization in </a:t>
            </a:r>
            <a:r>
              <a:rPr lang="en-US" sz="1400" b="1" dirty="0" err="1" smtClean="0">
                <a:latin typeface="Cambria" panose="02040503050406030204" pitchFamily="18" charset="0"/>
                <a:ea typeface="Cambria" panose="02040503050406030204" pitchFamily="18" charset="0"/>
                <a:cs typeface="Verdana"/>
                <a:sym typeface="Verdana"/>
              </a:rPr>
              <a:t>Artifical</a:t>
            </a:r>
            <a:r>
              <a:rPr lang="en-US" sz="1400" b="1" dirty="0" smtClean="0">
                <a:latin typeface="Cambria" panose="02040503050406030204" pitchFamily="18" charset="0"/>
                <a:ea typeface="Cambria" panose="02040503050406030204" pitchFamily="18" charset="0"/>
                <a:cs typeface="Verdana"/>
                <a:sym typeface="Verdana"/>
              </a:rPr>
              <a:t> Intelligence and Machine Learning</a:t>
            </a:r>
            <a:endParaRPr lang="en-US" sz="14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4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400" b="1" dirty="0" smtClean="0">
                <a:latin typeface="Cambria" panose="02040503050406030204" pitchFamily="18" charset="0"/>
                <a:ea typeface="Cambria" panose="02040503050406030204" pitchFamily="18" charset="0"/>
                <a:cs typeface="Verdana"/>
                <a:sym typeface="Verdana"/>
              </a:rPr>
              <a:t>Dr</a:t>
            </a:r>
            <a:r>
              <a:rPr lang="en-US" sz="1400" b="1" dirty="0" smtClean="0">
                <a:solidFill>
                  <a:schemeClr val="accent1"/>
                </a:solidFill>
                <a:latin typeface="Cambria" panose="02040503050406030204" pitchFamily="18" charset="0"/>
                <a:ea typeface="Cambria" panose="02040503050406030204" pitchFamily="18" charset="0"/>
                <a:cs typeface="Verdana"/>
                <a:sym typeface="Verdana"/>
              </a:rPr>
              <a:t>. </a:t>
            </a:r>
            <a:r>
              <a:rPr lang="en-US" sz="1400" b="1" dirty="0" smtClean="0">
                <a:latin typeface="Cambria" panose="02040503050406030204" pitchFamily="18" charset="0"/>
                <a:ea typeface="Cambria" panose="02040503050406030204" pitchFamily="18" charset="0"/>
                <a:cs typeface="Verdana"/>
                <a:sym typeface="Verdana"/>
              </a:rPr>
              <a:t>Gopal Krishna </a:t>
            </a:r>
            <a:r>
              <a:rPr lang="en-US" sz="1400" b="1" dirty="0" err="1" smtClean="0">
                <a:latin typeface="Cambria" panose="02040503050406030204" pitchFamily="18" charset="0"/>
                <a:ea typeface="Cambria" panose="02040503050406030204" pitchFamily="18" charset="0"/>
                <a:cs typeface="Verdana"/>
                <a:sym typeface="Verdana"/>
              </a:rPr>
              <a:t>Shyam</a:t>
            </a:r>
            <a:endParaRPr lang="en-US" sz="1400" b="1"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4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14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4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14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274" y="1872762"/>
            <a:ext cx="10809526" cy="3357736"/>
          </a:xfrm>
        </p:spPr>
      </p:pic>
    </p:spTree>
    <p:extLst>
      <p:ext uri="{BB962C8B-B14F-4D97-AF65-F5344CB8AC3E}">
        <p14:creationId xmlns:p14="http://schemas.microsoft.com/office/powerpoint/2010/main" val="3677332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406523"/>
            <a:ext cx="10668000" cy="487362"/>
          </a:xfrm>
        </p:spPr>
        <p:txBody>
          <a:bodyPr/>
          <a:lstStyle/>
          <a:p>
            <a:r>
              <a:rPr lang="en-GB" dirty="0" smtClean="0"/>
              <a:t>Results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72095100"/>
              </p:ext>
            </p:extLst>
          </p:nvPr>
        </p:nvGraphicFramePr>
        <p:xfrm>
          <a:off x="2166424" y="1088135"/>
          <a:ext cx="7218484" cy="4796426"/>
        </p:xfrm>
        <a:graphic>
          <a:graphicData uri="http://schemas.openxmlformats.org/drawingml/2006/table">
            <a:tbl>
              <a:tblPr firstRow="1" firstCol="1" bandRow="1">
                <a:tableStyleId>{5C22544A-7EE6-4342-B048-85BDC9FD1C3A}</a:tableStyleId>
              </a:tblPr>
              <a:tblGrid>
                <a:gridCol w="1804621">
                  <a:extLst>
                    <a:ext uri="{9D8B030D-6E8A-4147-A177-3AD203B41FA5}">
                      <a16:colId xmlns:a16="http://schemas.microsoft.com/office/drawing/2014/main" val="2432678764"/>
                    </a:ext>
                  </a:extLst>
                </a:gridCol>
                <a:gridCol w="1804621">
                  <a:extLst>
                    <a:ext uri="{9D8B030D-6E8A-4147-A177-3AD203B41FA5}">
                      <a16:colId xmlns:a16="http://schemas.microsoft.com/office/drawing/2014/main" val="1117470314"/>
                    </a:ext>
                  </a:extLst>
                </a:gridCol>
                <a:gridCol w="1804621">
                  <a:extLst>
                    <a:ext uri="{9D8B030D-6E8A-4147-A177-3AD203B41FA5}">
                      <a16:colId xmlns:a16="http://schemas.microsoft.com/office/drawing/2014/main" val="801945969"/>
                    </a:ext>
                  </a:extLst>
                </a:gridCol>
                <a:gridCol w="1804621">
                  <a:extLst>
                    <a:ext uri="{9D8B030D-6E8A-4147-A177-3AD203B41FA5}">
                      <a16:colId xmlns:a16="http://schemas.microsoft.com/office/drawing/2014/main" val="3746356527"/>
                    </a:ext>
                  </a:extLst>
                </a:gridCol>
              </a:tblGrid>
              <a:tr h="147430">
                <a:tc>
                  <a:txBody>
                    <a:bodyPr/>
                    <a:lstStyle/>
                    <a:p>
                      <a:pPr algn="ctr">
                        <a:spcAft>
                          <a:spcPts val="0"/>
                        </a:spcAft>
                      </a:pPr>
                      <a:r>
                        <a:rPr lang="en-IN" sz="1000">
                          <a:effectLst/>
                        </a:rPr>
                        <a:t>Sample Number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Input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Output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spcAft>
                          <a:spcPts val="0"/>
                        </a:spcAft>
                      </a:pPr>
                      <a:r>
                        <a:rPr lang="en-IN" sz="1000">
                          <a:effectLst/>
                        </a:rPr>
                        <a:t>Accuracy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591211859"/>
                  </a:ext>
                </a:extLst>
              </a:tr>
              <a:tr h="442288">
                <a:tc>
                  <a:txBody>
                    <a:bodyPr/>
                    <a:lstStyle/>
                    <a:p>
                      <a:pPr algn="ctr">
                        <a:spcAft>
                          <a:spcPts val="0"/>
                        </a:spcAft>
                      </a:pPr>
                      <a:r>
                        <a:rPr lang="en-IN" sz="1000">
                          <a:effectLst/>
                        </a:rPr>
                        <a:t>Sample 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20, </a:t>
                      </a:r>
                    </a:p>
                    <a:p>
                      <a:pPr algn="ctr">
                        <a:spcAft>
                          <a:spcPts val="0"/>
                        </a:spcAft>
                      </a:pPr>
                      <a:r>
                        <a:rPr lang="en-IN" sz="1000">
                          <a:effectLst/>
                        </a:rPr>
                        <a:t>Pull-ups: 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3x10, Pull-ups: 3x3, Deadlifts: 3x8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2351747161"/>
                  </a:ext>
                </a:extLst>
              </a:tr>
              <a:tr h="368574">
                <a:tc>
                  <a:txBody>
                    <a:bodyPr/>
                    <a:lstStyle/>
                    <a:p>
                      <a:pPr algn="ctr">
                        <a:spcAft>
                          <a:spcPts val="0"/>
                        </a:spcAft>
                      </a:pPr>
                      <a:r>
                        <a:rPr lang="en-IN" sz="1000">
                          <a:effectLst/>
                        </a:rPr>
                        <a:t>Sample 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10, </a:t>
                      </a:r>
                    </a:p>
                    <a:p>
                      <a:pPr algn="ctr">
                        <a:spcAft>
                          <a:spcPts val="0"/>
                        </a:spcAft>
                      </a:pPr>
                      <a:r>
                        <a:rPr lang="en-IN" sz="1000">
                          <a:effectLst/>
                        </a:rPr>
                        <a:t>Pull-ups: 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3x8, Dumbbell Press: 3x10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2020721609"/>
                  </a:ext>
                </a:extLst>
              </a:tr>
              <a:tr h="442288">
                <a:tc>
                  <a:txBody>
                    <a:bodyPr/>
                    <a:lstStyle/>
                    <a:p>
                      <a:pPr algn="ctr">
                        <a:spcAft>
                          <a:spcPts val="0"/>
                        </a:spcAft>
                      </a:pPr>
                      <a:r>
                        <a:rPr lang="en-IN" sz="1000">
                          <a:effectLst/>
                        </a:rPr>
                        <a:t>Sample 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50, </a:t>
                      </a:r>
                    </a:p>
                    <a:p>
                      <a:pPr algn="ctr">
                        <a:spcAft>
                          <a:spcPts val="0"/>
                        </a:spcAft>
                      </a:pPr>
                      <a:r>
                        <a:rPr lang="en-IN" sz="1000">
                          <a:effectLst/>
                        </a:rPr>
                        <a:t>Pull-ups: 20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4x15, Pull-ups: 4x8, Squats: 3x12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662354088"/>
                  </a:ext>
                </a:extLst>
              </a:tr>
              <a:tr h="516003">
                <a:tc>
                  <a:txBody>
                    <a:bodyPr/>
                    <a:lstStyle/>
                    <a:p>
                      <a:pPr algn="ctr">
                        <a:spcAft>
                          <a:spcPts val="0"/>
                        </a:spcAft>
                      </a:pPr>
                      <a:r>
                        <a:rPr lang="en-IN" sz="1000">
                          <a:effectLst/>
                        </a:rPr>
                        <a:t>Sample 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15,</a:t>
                      </a:r>
                    </a:p>
                    <a:p>
                      <a:pPr algn="ctr">
                        <a:spcAft>
                          <a:spcPts val="0"/>
                        </a:spcAft>
                      </a:pPr>
                      <a:r>
                        <a:rPr lang="en-IN" sz="1000">
                          <a:effectLst/>
                        </a:rPr>
                        <a:t>Pull-ups: 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3x10, Assisted Pull-ups: 3x3, Leg Press: 3x10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85%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1886188352"/>
                  </a:ext>
                </a:extLst>
              </a:tr>
              <a:tr h="442288">
                <a:tc>
                  <a:txBody>
                    <a:bodyPr/>
                    <a:lstStyle/>
                    <a:p>
                      <a:pPr algn="ctr">
                        <a:spcAft>
                          <a:spcPts val="0"/>
                        </a:spcAft>
                      </a:pPr>
                      <a:r>
                        <a:rPr lang="en-IN" sz="1000">
                          <a:effectLst/>
                        </a:rPr>
                        <a:t>Sample 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30, </a:t>
                      </a:r>
                    </a:p>
                    <a:p>
                      <a:pPr algn="ctr">
                        <a:spcAft>
                          <a:spcPts val="0"/>
                        </a:spcAft>
                      </a:pPr>
                      <a:r>
                        <a:rPr lang="en-IN" sz="1000">
                          <a:effectLst/>
                        </a:rPr>
                        <a:t>Pull-ups: 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4x12, Pull-ups: 3x5, Plank: 3x1 min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243410487"/>
                  </a:ext>
                </a:extLst>
              </a:tr>
              <a:tr h="516003">
                <a:tc>
                  <a:txBody>
                    <a:bodyPr/>
                    <a:lstStyle/>
                    <a:p>
                      <a:pPr algn="ctr">
                        <a:spcAft>
                          <a:spcPts val="0"/>
                        </a:spcAft>
                      </a:pPr>
                      <a:r>
                        <a:rPr lang="en-IN" sz="1000">
                          <a:effectLst/>
                        </a:rPr>
                        <a:t>Sample 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25, </a:t>
                      </a:r>
                    </a:p>
                    <a:p>
                      <a:pPr algn="ctr">
                        <a:spcAft>
                          <a:spcPts val="0"/>
                        </a:spcAft>
                      </a:pPr>
                      <a:r>
                        <a:rPr lang="en-IN" sz="1000">
                          <a:effectLst/>
                        </a:rPr>
                        <a:t>Pull-ups: 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3x12, Pull-ups: 3x4, Dumbbell Rows: 3x10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2897134956"/>
                  </a:ext>
                </a:extLst>
              </a:tr>
              <a:tr h="442288">
                <a:tc>
                  <a:txBody>
                    <a:bodyPr/>
                    <a:lstStyle/>
                    <a:p>
                      <a:pPr algn="ctr">
                        <a:spcAft>
                          <a:spcPts val="0"/>
                        </a:spcAft>
                      </a:pPr>
                      <a:r>
                        <a:rPr lang="en-IN" sz="1000">
                          <a:effectLst/>
                        </a:rPr>
                        <a:t>Sample 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5, </a:t>
                      </a:r>
                    </a:p>
                    <a:p>
                      <a:pPr algn="ctr">
                        <a:spcAft>
                          <a:spcPts val="0"/>
                        </a:spcAft>
                      </a:pPr>
                      <a:r>
                        <a:rPr lang="en-IN" sz="1000">
                          <a:effectLst/>
                        </a:rPr>
                        <a:t>Pull-ups: 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2x8, Incline Dumbbell Press: 3x10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88%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568467029"/>
                  </a:ext>
                </a:extLst>
              </a:tr>
              <a:tr h="516003">
                <a:tc>
                  <a:txBody>
                    <a:bodyPr/>
                    <a:lstStyle/>
                    <a:p>
                      <a:pPr algn="ctr">
                        <a:spcAft>
                          <a:spcPts val="0"/>
                        </a:spcAft>
                      </a:pPr>
                      <a:r>
                        <a:rPr lang="en-IN" sz="1000">
                          <a:effectLst/>
                        </a:rPr>
                        <a:t>Sample 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40,</a:t>
                      </a:r>
                    </a:p>
                    <a:p>
                      <a:pPr algn="ctr">
                        <a:spcAft>
                          <a:spcPts val="0"/>
                        </a:spcAft>
                      </a:pPr>
                      <a:r>
                        <a:rPr lang="en-IN" sz="1000">
                          <a:effectLst/>
                        </a:rPr>
                        <a:t> Pull-ups: 15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4x12, Pull-ups: 4x6, Overhead Press: 3x8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3301658897"/>
                  </a:ext>
                </a:extLst>
              </a:tr>
              <a:tr h="516003">
                <a:tc>
                  <a:txBody>
                    <a:bodyPr/>
                    <a:lstStyle/>
                    <a:p>
                      <a:pPr algn="ctr">
                        <a:spcAft>
                          <a:spcPts val="0"/>
                        </a:spcAft>
                      </a:pPr>
                      <a:r>
                        <a:rPr lang="en-IN" sz="1000">
                          <a:effectLst/>
                        </a:rPr>
                        <a:t>Sample 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12, </a:t>
                      </a:r>
                    </a:p>
                    <a:p>
                      <a:pPr algn="ctr">
                        <a:spcAft>
                          <a:spcPts val="0"/>
                        </a:spcAft>
                      </a:pPr>
                      <a:r>
                        <a:rPr lang="en-IN" sz="1000">
                          <a:effectLst/>
                        </a:rPr>
                        <a:t>Pull-ups: 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3x8, Assisted Pull-ups: 3x2, Step-ups: 3x12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87%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1642428626"/>
                  </a:ext>
                </a:extLst>
              </a:tr>
              <a:tr h="442288">
                <a:tc>
                  <a:txBody>
                    <a:bodyPr/>
                    <a:lstStyle/>
                    <a:p>
                      <a:pPr algn="ctr">
                        <a:spcAft>
                          <a:spcPts val="0"/>
                        </a:spcAft>
                      </a:pPr>
                      <a:r>
                        <a:rPr lang="en-IN" sz="1000">
                          <a:effectLst/>
                        </a:rPr>
                        <a:t>Sample 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35, </a:t>
                      </a:r>
                    </a:p>
                    <a:p>
                      <a:pPr algn="ctr">
                        <a:spcAft>
                          <a:spcPts val="0"/>
                        </a:spcAft>
                      </a:pPr>
                      <a:r>
                        <a:rPr lang="en-IN" sz="1000">
                          <a:effectLst/>
                        </a:rPr>
                        <a:t>Pull-ups: 12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4x10, Pull-ups: 3x5, Deadlifts: 3x10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dirty="0">
                          <a:effectLst/>
                        </a:rPr>
                        <a:t>94%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1874786042"/>
                  </a:ext>
                </a:extLst>
              </a:tr>
            </a:tbl>
          </a:graphicData>
        </a:graphic>
      </p:graphicFrame>
      <p:sp>
        <p:nvSpPr>
          <p:cNvPr id="7" name="Rectangle 1"/>
          <p:cNvSpPr>
            <a:spLocks noChangeArrowheads="1"/>
          </p:cNvSpPr>
          <p:nvPr/>
        </p:nvSpPr>
        <p:spPr bwMode="auto">
          <a:xfrm>
            <a:off x="-1480041" y="-2535954"/>
            <a:ext cx="16830787" cy="30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23928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406523"/>
            <a:ext cx="10668000" cy="487362"/>
          </a:xfrm>
        </p:spPr>
        <p:txBody>
          <a:bodyPr/>
          <a:lstStyle/>
          <a:p>
            <a:r>
              <a:rPr lang="en-GB" dirty="0" smtClean="0"/>
              <a:t>Results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30920814"/>
              </p:ext>
            </p:extLst>
          </p:nvPr>
        </p:nvGraphicFramePr>
        <p:xfrm>
          <a:off x="8760412" y="7086599"/>
          <a:ext cx="624496" cy="62788800"/>
        </p:xfrm>
        <a:graphic>
          <a:graphicData uri="http://schemas.openxmlformats.org/drawingml/2006/table">
            <a:tbl>
              <a:tblPr firstRow="1" firstCol="1" bandRow="1">
                <a:tableStyleId>{5C22544A-7EE6-4342-B048-85BDC9FD1C3A}</a:tableStyleId>
              </a:tblPr>
              <a:tblGrid>
                <a:gridCol w="156124">
                  <a:extLst>
                    <a:ext uri="{9D8B030D-6E8A-4147-A177-3AD203B41FA5}">
                      <a16:colId xmlns:a16="http://schemas.microsoft.com/office/drawing/2014/main" val="2432678764"/>
                    </a:ext>
                  </a:extLst>
                </a:gridCol>
                <a:gridCol w="156124">
                  <a:extLst>
                    <a:ext uri="{9D8B030D-6E8A-4147-A177-3AD203B41FA5}">
                      <a16:colId xmlns:a16="http://schemas.microsoft.com/office/drawing/2014/main" val="1117470314"/>
                    </a:ext>
                  </a:extLst>
                </a:gridCol>
                <a:gridCol w="156124">
                  <a:extLst>
                    <a:ext uri="{9D8B030D-6E8A-4147-A177-3AD203B41FA5}">
                      <a16:colId xmlns:a16="http://schemas.microsoft.com/office/drawing/2014/main" val="801945969"/>
                    </a:ext>
                  </a:extLst>
                </a:gridCol>
                <a:gridCol w="156124">
                  <a:extLst>
                    <a:ext uri="{9D8B030D-6E8A-4147-A177-3AD203B41FA5}">
                      <a16:colId xmlns:a16="http://schemas.microsoft.com/office/drawing/2014/main" val="3746356527"/>
                    </a:ext>
                  </a:extLst>
                </a:gridCol>
              </a:tblGrid>
              <a:tr h="1785654">
                <a:tc>
                  <a:txBody>
                    <a:bodyPr/>
                    <a:lstStyle/>
                    <a:p>
                      <a:pPr algn="ctr">
                        <a:spcAft>
                          <a:spcPts val="0"/>
                        </a:spcAft>
                      </a:pPr>
                      <a:r>
                        <a:rPr lang="en-IN" sz="1000">
                          <a:effectLst/>
                        </a:rPr>
                        <a:t>Sample Number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Input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dirty="0">
                          <a:effectLst/>
                        </a:rPr>
                        <a:t>Output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spcAft>
                          <a:spcPts val="0"/>
                        </a:spcAft>
                      </a:pPr>
                      <a:r>
                        <a:rPr lang="en-IN" sz="1000">
                          <a:effectLst/>
                        </a:rPr>
                        <a:t>Accuracy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591211859"/>
                  </a:ext>
                </a:extLst>
              </a:tr>
              <a:tr h="5803377">
                <a:tc>
                  <a:txBody>
                    <a:bodyPr/>
                    <a:lstStyle/>
                    <a:p>
                      <a:pPr algn="ctr">
                        <a:spcAft>
                          <a:spcPts val="0"/>
                        </a:spcAft>
                      </a:pPr>
                      <a:r>
                        <a:rPr lang="en-IN" sz="1000">
                          <a:effectLst/>
                        </a:rPr>
                        <a:t>Sample 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20, </a:t>
                      </a:r>
                    </a:p>
                    <a:p>
                      <a:pPr algn="ctr">
                        <a:spcAft>
                          <a:spcPts val="0"/>
                        </a:spcAft>
                      </a:pPr>
                      <a:r>
                        <a:rPr lang="en-IN" sz="1000">
                          <a:effectLst/>
                        </a:rPr>
                        <a:t>Pull-ups: 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3x10, Pull-ups: 3x3, Deadlifts: 3x8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2351747161"/>
                  </a:ext>
                </a:extLst>
              </a:tr>
              <a:tr h="4464136">
                <a:tc>
                  <a:txBody>
                    <a:bodyPr/>
                    <a:lstStyle/>
                    <a:p>
                      <a:pPr algn="ctr">
                        <a:spcAft>
                          <a:spcPts val="0"/>
                        </a:spcAft>
                      </a:pPr>
                      <a:r>
                        <a:rPr lang="en-IN" sz="1000">
                          <a:effectLst/>
                        </a:rPr>
                        <a:t>Sample 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10, </a:t>
                      </a:r>
                    </a:p>
                    <a:p>
                      <a:pPr algn="ctr">
                        <a:spcAft>
                          <a:spcPts val="0"/>
                        </a:spcAft>
                      </a:pPr>
                      <a:r>
                        <a:rPr lang="en-IN" sz="1000">
                          <a:effectLst/>
                        </a:rPr>
                        <a:t>Pull-ups: 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3x8, Dumbbell Press: 3x10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2020721609"/>
                  </a:ext>
                </a:extLst>
              </a:tr>
              <a:tr h="5505768">
                <a:tc>
                  <a:txBody>
                    <a:bodyPr/>
                    <a:lstStyle/>
                    <a:p>
                      <a:pPr algn="ctr">
                        <a:spcAft>
                          <a:spcPts val="0"/>
                        </a:spcAft>
                      </a:pPr>
                      <a:r>
                        <a:rPr lang="en-IN" sz="1000">
                          <a:effectLst/>
                        </a:rPr>
                        <a:t>Sample 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50, </a:t>
                      </a:r>
                    </a:p>
                    <a:p>
                      <a:pPr algn="ctr">
                        <a:spcAft>
                          <a:spcPts val="0"/>
                        </a:spcAft>
                      </a:pPr>
                      <a:r>
                        <a:rPr lang="en-IN" sz="1000">
                          <a:effectLst/>
                        </a:rPr>
                        <a:t>Pull-ups: 20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4x15, Pull-ups: 4x8, Squats: 3x12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662354088"/>
                  </a:ext>
                </a:extLst>
              </a:tr>
              <a:tr h="6993813">
                <a:tc>
                  <a:txBody>
                    <a:bodyPr/>
                    <a:lstStyle/>
                    <a:p>
                      <a:pPr algn="ctr">
                        <a:spcAft>
                          <a:spcPts val="0"/>
                        </a:spcAft>
                      </a:pPr>
                      <a:r>
                        <a:rPr lang="en-IN" sz="1000" dirty="0">
                          <a:effectLst/>
                        </a:rPr>
                        <a:t>Sample 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15,</a:t>
                      </a:r>
                    </a:p>
                    <a:p>
                      <a:pPr algn="ctr">
                        <a:spcAft>
                          <a:spcPts val="0"/>
                        </a:spcAft>
                      </a:pPr>
                      <a:r>
                        <a:rPr lang="en-IN" sz="1000">
                          <a:effectLst/>
                        </a:rPr>
                        <a:t>Pull-ups: 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3x10, Assisted Pull-ups: 3x3, Leg Press: 3x10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85%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1886188352"/>
                  </a:ext>
                </a:extLst>
              </a:tr>
              <a:tr h="5654573">
                <a:tc>
                  <a:txBody>
                    <a:bodyPr/>
                    <a:lstStyle/>
                    <a:p>
                      <a:pPr algn="ctr">
                        <a:spcAft>
                          <a:spcPts val="0"/>
                        </a:spcAft>
                      </a:pPr>
                      <a:r>
                        <a:rPr lang="en-IN" sz="1000">
                          <a:effectLst/>
                        </a:rPr>
                        <a:t>Sample 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30, </a:t>
                      </a:r>
                    </a:p>
                    <a:p>
                      <a:pPr algn="ctr">
                        <a:spcAft>
                          <a:spcPts val="0"/>
                        </a:spcAft>
                      </a:pPr>
                      <a:r>
                        <a:rPr lang="en-IN" sz="1000">
                          <a:effectLst/>
                        </a:rPr>
                        <a:t>Pull-ups: 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4x12, Pull-ups: 3x5, Plank: 3x1 min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243410487"/>
                  </a:ext>
                </a:extLst>
              </a:tr>
              <a:tr h="6398595">
                <a:tc>
                  <a:txBody>
                    <a:bodyPr/>
                    <a:lstStyle/>
                    <a:p>
                      <a:pPr algn="ctr">
                        <a:spcAft>
                          <a:spcPts val="0"/>
                        </a:spcAft>
                      </a:pPr>
                      <a:r>
                        <a:rPr lang="en-IN" sz="1000" dirty="0" smtClean="0">
                          <a:effectLst/>
                        </a:rPr>
                        <a:t>Sample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25, </a:t>
                      </a:r>
                    </a:p>
                    <a:p>
                      <a:pPr algn="ctr">
                        <a:spcAft>
                          <a:spcPts val="0"/>
                        </a:spcAft>
                      </a:pPr>
                      <a:r>
                        <a:rPr lang="en-IN" sz="1000">
                          <a:effectLst/>
                        </a:rPr>
                        <a:t>Pull-ups: 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3x12, Pull-ups: 3x4, Dumbbell Rows: 3x10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2897134956"/>
                  </a:ext>
                </a:extLst>
              </a:tr>
              <a:tr h="5505768">
                <a:tc>
                  <a:txBody>
                    <a:bodyPr/>
                    <a:lstStyle/>
                    <a:p>
                      <a:pPr algn="ctr">
                        <a:spcAft>
                          <a:spcPts val="0"/>
                        </a:spcAft>
                      </a:pPr>
                      <a:r>
                        <a:rPr lang="en-IN" sz="1000">
                          <a:effectLst/>
                        </a:rPr>
                        <a:t>Sample 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5, </a:t>
                      </a:r>
                    </a:p>
                    <a:p>
                      <a:pPr algn="ctr">
                        <a:spcAft>
                          <a:spcPts val="0"/>
                        </a:spcAft>
                      </a:pPr>
                      <a:r>
                        <a:rPr lang="en-IN" sz="1000">
                          <a:effectLst/>
                        </a:rPr>
                        <a:t>Pull-ups: 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2x8, Incline Dumbbell Press: 3x10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88%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568467029"/>
                  </a:ext>
                </a:extLst>
              </a:tr>
              <a:tr h="6398595">
                <a:tc>
                  <a:txBody>
                    <a:bodyPr/>
                    <a:lstStyle/>
                    <a:p>
                      <a:pPr algn="ctr">
                        <a:spcAft>
                          <a:spcPts val="0"/>
                        </a:spcAft>
                      </a:pPr>
                      <a:r>
                        <a:rPr lang="en-IN" sz="1000">
                          <a:effectLst/>
                        </a:rPr>
                        <a:t>Sample 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40,</a:t>
                      </a:r>
                    </a:p>
                    <a:p>
                      <a:pPr algn="ctr">
                        <a:spcAft>
                          <a:spcPts val="0"/>
                        </a:spcAft>
                      </a:pPr>
                      <a:r>
                        <a:rPr lang="en-IN" sz="1000">
                          <a:effectLst/>
                        </a:rPr>
                        <a:t> Pull-ups: 15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4x12, Pull-ups: 4x6, Overhead Press: 3x8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96%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3301658897"/>
                  </a:ext>
                </a:extLst>
              </a:tr>
              <a:tr h="6845009">
                <a:tc>
                  <a:txBody>
                    <a:bodyPr/>
                    <a:lstStyle/>
                    <a:p>
                      <a:pPr algn="ctr">
                        <a:spcAft>
                          <a:spcPts val="0"/>
                        </a:spcAft>
                      </a:pPr>
                      <a:r>
                        <a:rPr lang="en-IN" sz="1000">
                          <a:effectLst/>
                        </a:rPr>
                        <a:t>Sample 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12, </a:t>
                      </a:r>
                    </a:p>
                    <a:p>
                      <a:pPr algn="ctr">
                        <a:spcAft>
                          <a:spcPts val="0"/>
                        </a:spcAft>
                      </a:pPr>
                      <a:r>
                        <a:rPr lang="en-IN" sz="1000">
                          <a:effectLst/>
                        </a:rPr>
                        <a:t>Pull-ups: 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3x8, Assisted Pull-ups: 3x2, Step-ups: 3x12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87%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1642428626"/>
                  </a:ext>
                </a:extLst>
              </a:tr>
              <a:tr h="5952182">
                <a:tc>
                  <a:txBody>
                    <a:bodyPr/>
                    <a:lstStyle/>
                    <a:p>
                      <a:pPr algn="ctr">
                        <a:spcAft>
                          <a:spcPts val="0"/>
                        </a:spcAft>
                      </a:pPr>
                      <a:r>
                        <a:rPr lang="en-IN" sz="1000">
                          <a:effectLst/>
                        </a:rPr>
                        <a:t>Sample 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35, </a:t>
                      </a:r>
                    </a:p>
                    <a:p>
                      <a:pPr algn="ctr">
                        <a:spcAft>
                          <a:spcPts val="0"/>
                        </a:spcAft>
                      </a:pPr>
                      <a:r>
                        <a:rPr lang="en-IN" sz="1000">
                          <a:effectLst/>
                        </a:rPr>
                        <a:t>Pull-ups: 12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a:effectLst/>
                        </a:rPr>
                        <a:t>Pushups: 4x10, Pull-ups: 3x5, Deadlifts: 3x10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tc>
                  <a:txBody>
                    <a:bodyPr/>
                    <a:lstStyle/>
                    <a:p>
                      <a:pPr algn="ctr">
                        <a:spcAft>
                          <a:spcPts val="0"/>
                        </a:spcAft>
                      </a:pPr>
                      <a:r>
                        <a:rPr lang="en-IN" sz="1000" dirty="0">
                          <a:effectLst/>
                        </a:rPr>
                        <a:t>94%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62" marR="65362" marT="0" marB="0"/>
                </a:tc>
                <a:extLst>
                  <a:ext uri="{0D108BD9-81ED-4DB2-BD59-A6C34878D82A}">
                    <a16:rowId xmlns:a16="http://schemas.microsoft.com/office/drawing/2014/main" val="1874786042"/>
                  </a:ext>
                </a:extLst>
              </a:tr>
            </a:tbl>
          </a:graphicData>
        </a:graphic>
      </p:graphicFrame>
      <p:sp>
        <p:nvSpPr>
          <p:cNvPr id="7" name="Rectangle 1"/>
          <p:cNvSpPr>
            <a:spLocks noChangeArrowheads="1"/>
          </p:cNvSpPr>
          <p:nvPr/>
        </p:nvSpPr>
        <p:spPr bwMode="auto">
          <a:xfrm>
            <a:off x="-1480041" y="-2535954"/>
            <a:ext cx="16830787" cy="30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3" name="Rectangle 2"/>
          <p:cNvSpPr/>
          <p:nvPr/>
        </p:nvSpPr>
        <p:spPr>
          <a:xfrm>
            <a:off x="787400" y="1376462"/>
            <a:ext cx="8356600" cy="4524315"/>
          </a:xfrm>
          <a:prstGeom prst="rect">
            <a:avLst/>
          </a:prstGeom>
        </p:spPr>
        <p:txBody>
          <a:bodyPr wrap="square">
            <a:spAutoFit/>
          </a:bodyPr>
          <a:lstStyle/>
          <a:p>
            <a:pPr algn="just"/>
            <a:r>
              <a:rPr lang="en-US" sz="1200" dirty="0">
                <a:latin typeface="Verdana" panose="020B0604030504040204" pitchFamily="34" charset="0"/>
                <a:ea typeface="Verdana" panose="020B0604030504040204" pitchFamily="34" charset="0"/>
              </a:rPr>
              <a:t>The Calisthenics AI project was designed to provide personalized workout plans based on user inputs, focusing on adaptability and performance. The system successfully provided personalized workout plans with an accuracy of 85%-98%, depending on the input parameters, with higher accuracy observed in scenarios with comprehensive sample input data, such as those with detailed fitness levels and preferences. Tests conducted using sample input values demonstrated the system's ability to generate relevant workout plans tailored to varying levels of fitness and exercise preferences, with the structured format of sets and repetitions ensuring clarity in the output. Chroma DB efficiently managed and retrieved exercise data, supporting the system’s ability to deliver results in real time, and its modular design allowed seamless integration of additional exercises and workout categories without compromising performance. The system demonstrated the potential to scale, with the capability to handle multiple queries simultaneously without significant latency. The high personalization accuracy underscores the effectiveness of the AI algorithm and Chroma DB in tailoring workout plans, validating the project's core objective of delivering tailored fitness solutions. Scenarios with more detailed input data yielded better results, highlighting the importance of comprehensive profiles in enhancing the system’s performance. While the results from sample values indicate that the system can effectively adapt to a range of fitness levels, the lack of real-world user testing limits the scope of feedback, as actual user behavior and preferences were not analyzed. Chroma DB’s performance in managing exercise data was instrumental in achieving real-time responses, and its modularity ensures the system’s adaptability to future enhancements. The project has significant potential for expansion, including integration with wearable devices for real-time tracking and feedback, and advanced features such as progress tracking, habit formation assistance, and community engagement tools can enhance user retention and satisfaction. In summary, the Calisthenics AI project has achieved promising results in providing personalized workout plans based on sample data, and these findings set a strong foundation for further development and scaling.</a:t>
            </a:r>
            <a:endParaRPr lang="en-GB"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23413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69" y="415315"/>
            <a:ext cx="10668000" cy="487362"/>
          </a:xfrm>
        </p:spPr>
        <p:txBody>
          <a:bodyPr/>
          <a:lstStyle/>
          <a:p>
            <a:r>
              <a:rPr lang="en-GB" sz="1400" dirty="0"/>
              <a:t>Conclusion</a:t>
            </a:r>
          </a:p>
        </p:txBody>
      </p:sp>
      <p:sp>
        <p:nvSpPr>
          <p:cNvPr id="3" name="Content Placeholder 2"/>
          <p:cNvSpPr>
            <a:spLocks noGrp="1"/>
          </p:cNvSpPr>
          <p:nvPr>
            <p:ph idx="1"/>
          </p:nvPr>
        </p:nvSpPr>
        <p:spPr>
          <a:xfrm>
            <a:off x="365760" y="1143001"/>
            <a:ext cx="11115040" cy="4952997"/>
          </a:xfrm>
        </p:spPr>
        <p:txBody>
          <a:bodyPr>
            <a:normAutofit/>
          </a:bodyPr>
          <a:lstStyle/>
          <a:p>
            <a:pPr algn="just"/>
            <a:r>
              <a:rPr lang="en-US" sz="1200" dirty="0"/>
              <a:t>The calisthenics AI </a:t>
            </a:r>
            <a:r>
              <a:rPr lang="en-US" sz="1200" dirty="0" err="1"/>
              <a:t>chatbot</a:t>
            </a:r>
            <a:r>
              <a:rPr lang="en-US" sz="1200" dirty="0"/>
              <a:t> represents an innovative approach to personalized fitness, addressing common challenges faced by individuals seeking to improve their strength and flexibility through bodyweight exercises. By leveraging advanced technologies such as a RAG-based GPT model and a user-friendly interface developed with </a:t>
            </a:r>
            <a:r>
              <a:rPr lang="en-US" sz="1200" dirty="0" err="1"/>
              <a:t>Streamlit</a:t>
            </a:r>
            <a:r>
              <a:rPr lang="en-US" sz="1200" dirty="0"/>
              <a:t>, this project aims to deliver tailored workout plans that cater to users’ unique fitness levels and goals</a:t>
            </a:r>
            <a:r>
              <a:rPr lang="en-US" sz="1200" dirty="0" smtClean="0"/>
              <a:t>.</a:t>
            </a:r>
          </a:p>
          <a:p>
            <a:pPr algn="just"/>
            <a:r>
              <a:rPr lang="en-US" sz="1200" dirty="0"/>
              <a:t>Ultimately, this project aims to foster a healthier lifestyle by providing individuals with the tools and knowledge they need to succeed in their fitness endeavors. We are excited about the positive impact this AI-driven solution will have on users and the broader fitness community.</a:t>
            </a:r>
            <a:endParaRPr lang="en-GB" sz="1200" dirty="0"/>
          </a:p>
        </p:txBody>
      </p:sp>
    </p:spTree>
    <p:extLst>
      <p:ext uri="{BB962C8B-B14F-4D97-AF65-F5344CB8AC3E}">
        <p14:creationId xmlns:p14="http://schemas.microsoft.com/office/powerpoint/2010/main" val="2238571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IN" dirty="0"/>
          </a:p>
        </p:txBody>
      </p:sp>
      <p:pic>
        <p:nvPicPr>
          <p:cNvPr id="4" name="Content Placeholder 3"/>
          <p:cNvPicPr>
            <a:picLocks noGrp="1" noChangeAspect="1"/>
          </p:cNvPicPr>
          <p:nvPr>
            <p:ph idx="1"/>
          </p:nvPr>
        </p:nvPicPr>
        <p:blipFill>
          <a:blip r:embed="rId2"/>
          <a:stretch>
            <a:fillRect/>
          </a:stretch>
        </p:blipFill>
        <p:spPr>
          <a:xfrm>
            <a:off x="812801" y="1177930"/>
            <a:ext cx="5161280" cy="2810500"/>
          </a:xfrm>
          <a:prstGeom prst="rect">
            <a:avLst/>
          </a:prstGeom>
        </p:spPr>
      </p:pic>
      <p:pic>
        <p:nvPicPr>
          <p:cNvPr id="5" name="Picture 4"/>
          <p:cNvPicPr>
            <a:picLocks noChangeAspect="1"/>
          </p:cNvPicPr>
          <p:nvPr/>
        </p:nvPicPr>
        <p:blipFill>
          <a:blip r:embed="rId3"/>
          <a:stretch>
            <a:fillRect/>
          </a:stretch>
        </p:blipFill>
        <p:spPr>
          <a:xfrm>
            <a:off x="6694470" y="1177930"/>
            <a:ext cx="5206183" cy="2810500"/>
          </a:xfrm>
          <a:prstGeom prst="rect">
            <a:avLst/>
          </a:prstGeom>
        </p:spPr>
      </p:pic>
    </p:spTree>
    <p:extLst>
      <p:ext uri="{BB962C8B-B14F-4D97-AF65-F5344CB8AC3E}">
        <p14:creationId xmlns:p14="http://schemas.microsoft.com/office/powerpoint/2010/main" val="2196803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IN" dirty="0"/>
          </a:p>
        </p:txBody>
      </p:sp>
      <p:sp>
        <p:nvSpPr>
          <p:cNvPr id="3" name="Content Placeholder 2"/>
          <p:cNvSpPr>
            <a:spLocks noGrp="1"/>
          </p:cNvSpPr>
          <p:nvPr>
            <p:ph idx="1"/>
          </p:nvPr>
        </p:nvSpPr>
        <p:spPr>
          <a:xfrm>
            <a:off x="7000240" y="7538720"/>
            <a:ext cx="5029200" cy="660400"/>
          </a:xfrm>
        </p:spPr>
        <p:txBody>
          <a:bodyPr>
            <a:normAutofit/>
          </a:bodyPr>
          <a:lstStyle/>
          <a:p>
            <a:pPr marL="0" indent="0">
              <a:buNone/>
            </a:pPr>
            <a:endParaRPr lang="en-IN" dirty="0"/>
          </a:p>
        </p:txBody>
      </p:sp>
      <p:pic>
        <p:nvPicPr>
          <p:cNvPr id="2051" name="Picture 3" descr="WhatsApp Image 2024-12-24 at 10"/>
          <p:cNvPicPr>
            <a:picLocks noChangeAspect="1" noChangeArrowheads="1"/>
          </p:cNvPicPr>
          <p:nvPr/>
        </p:nvPicPr>
        <p:blipFill>
          <a:blip r:embed="rId2" cstate="print">
            <a:extLst>
              <a:ext uri="{28A0092B-C50C-407E-A947-70E740481C1C}">
                <a14:useLocalDpi xmlns:a14="http://schemas.microsoft.com/office/drawing/2010/main" val="0"/>
              </a:ext>
            </a:extLst>
          </a:blip>
          <a:srcRect t="9354" b="2397"/>
          <a:stretch>
            <a:fillRect/>
          </a:stretch>
        </p:blipFill>
        <p:spPr bwMode="auto">
          <a:xfrm>
            <a:off x="423028" y="1180143"/>
            <a:ext cx="56705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WhatsApp Image 2024-12-24 at 10"/>
          <p:cNvPicPr>
            <a:picLocks noChangeAspect="1" noChangeArrowheads="1"/>
          </p:cNvPicPr>
          <p:nvPr/>
        </p:nvPicPr>
        <p:blipFill>
          <a:blip r:embed="rId3" cstate="print">
            <a:extLst>
              <a:ext uri="{28A0092B-C50C-407E-A947-70E740481C1C}">
                <a14:useLocalDpi xmlns:a14="http://schemas.microsoft.com/office/drawing/2010/main" val="0"/>
              </a:ext>
            </a:extLst>
          </a:blip>
          <a:srcRect t="9148" b="3906"/>
          <a:stretch>
            <a:fillRect/>
          </a:stretch>
        </p:blipFill>
        <p:spPr bwMode="auto">
          <a:xfrm>
            <a:off x="6221095" y="1180143"/>
            <a:ext cx="5680075" cy="277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31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566616" y="368300"/>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1400"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566616"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None/>
            </a:pPr>
            <a:r>
              <a:rPr lang="en-US" sz="1200" dirty="0">
                <a:latin typeface="Verdana" panose="020B0604030504040204" pitchFamily="34" charset="0"/>
                <a:ea typeface="Verdana" panose="020B0604030504040204" pitchFamily="34" charset="0"/>
              </a:rPr>
              <a:t>https://github.com/lavanya1621/Calisthenics-AI</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400" dirty="0"/>
              <a:t>References</a:t>
            </a:r>
          </a:p>
        </p:txBody>
      </p:sp>
      <p:sp>
        <p:nvSpPr>
          <p:cNvPr id="3" name="Content Placeholder 2"/>
          <p:cNvSpPr>
            <a:spLocks noGrp="1"/>
          </p:cNvSpPr>
          <p:nvPr>
            <p:ph idx="1"/>
          </p:nvPr>
        </p:nvSpPr>
        <p:spPr/>
        <p:txBody>
          <a:bodyPr/>
          <a:lstStyle/>
          <a:p>
            <a:pPr marL="0" indent="0">
              <a:buNone/>
            </a:pPr>
            <a:r>
              <a:rPr lang="en-GB" sz="1200" dirty="0" smtClean="0"/>
              <a:t>[1]D</a:t>
            </a:r>
            <a:r>
              <a:rPr lang="en-GB" sz="1200" dirty="0"/>
              <a:t>. Chowdhury, A. Roy, S. R. Ramamurthy and N. Roy, "CHARLIE: A </a:t>
            </a:r>
            <a:r>
              <a:rPr lang="en-GB" sz="1200" dirty="0" err="1"/>
              <a:t>Chatbot</a:t>
            </a:r>
            <a:r>
              <a:rPr lang="en-GB" sz="1200" dirty="0"/>
              <a:t> That Recommends Daily Fitness and Diet Plans," 2023 IEEE International Conference on Pervasive Computing and Communications Workshops and other Affiliated Events (</a:t>
            </a:r>
            <a:r>
              <a:rPr lang="en-GB" sz="1200" dirty="0" err="1"/>
              <a:t>PerCom</a:t>
            </a:r>
            <a:r>
              <a:rPr lang="en-GB" sz="1200" dirty="0"/>
              <a:t> Workshops), Atlanta, GA, USA, 2023, pp. 116-121, </a:t>
            </a:r>
            <a:r>
              <a:rPr lang="en-GB" sz="1200" dirty="0" err="1"/>
              <a:t>doi</a:t>
            </a:r>
            <a:r>
              <a:rPr lang="en-GB" sz="1200" dirty="0"/>
              <a:t>: 10.1109/PerComWorkshops56833.2023.10150359. keywords: {Pervasive </a:t>
            </a:r>
            <a:r>
              <a:rPr lang="en-GB" sz="1200" dirty="0" err="1"/>
              <a:t>computing;Schedules;Obesity;Conferences;Chatbots;Market</a:t>
            </a:r>
            <a:r>
              <a:rPr lang="en-GB" sz="1200" dirty="0"/>
              <a:t> </a:t>
            </a:r>
            <a:r>
              <a:rPr lang="en-GB" sz="1200" dirty="0" err="1"/>
              <a:t>research;Task</a:t>
            </a:r>
            <a:r>
              <a:rPr lang="en-GB" sz="1200" dirty="0"/>
              <a:t> </a:t>
            </a:r>
            <a:r>
              <a:rPr lang="en-GB" sz="1200" dirty="0" err="1"/>
              <a:t>analysis;e-Health;Fitness;Diet;Deep</a:t>
            </a:r>
            <a:r>
              <a:rPr lang="en-GB" sz="1200" dirty="0"/>
              <a:t> </a:t>
            </a:r>
            <a:r>
              <a:rPr lang="en-GB" sz="1200" dirty="0" err="1"/>
              <a:t>Learning;Feed-Forward</a:t>
            </a:r>
            <a:r>
              <a:rPr lang="en-GB" sz="1200" dirty="0"/>
              <a:t> Neural </a:t>
            </a:r>
            <a:r>
              <a:rPr lang="en-GB" sz="1200" dirty="0" err="1"/>
              <a:t>Networks;Recommendation</a:t>
            </a:r>
            <a:r>
              <a:rPr lang="en-GB" sz="1200" dirty="0"/>
              <a:t> Systems</a:t>
            </a:r>
            <a:r>
              <a:rPr lang="en-GB" sz="1200" dirty="0" smtClean="0"/>
              <a:t>},</a:t>
            </a:r>
          </a:p>
          <a:p>
            <a:pPr marL="0" indent="0">
              <a:buNone/>
            </a:pPr>
            <a:endParaRPr lang="en-GB" sz="1200" dirty="0"/>
          </a:p>
          <a:p>
            <a:pPr marL="0" indent="0">
              <a:buNone/>
            </a:pPr>
            <a:r>
              <a:rPr lang="en-GB" sz="1200" dirty="0" smtClean="0"/>
              <a:t>[2]S</a:t>
            </a:r>
            <a:r>
              <a:rPr lang="en-GB" sz="1200" dirty="0"/>
              <a:t>. N. Thakur, A. Sinha, M. K. Singh, M. K. </a:t>
            </a:r>
            <a:r>
              <a:rPr lang="en-GB" sz="1200" dirty="0" err="1"/>
              <a:t>Bagaria</a:t>
            </a:r>
            <a:r>
              <a:rPr lang="en-GB" sz="1200" dirty="0"/>
              <a:t>, R. Grover and K. </a:t>
            </a:r>
            <a:r>
              <a:rPr lang="en-GB" sz="1200" dirty="0" err="1"/>
              <a:t>Shrivastava</a:t>
            </a:r>
            <a:r>
              <a:rPr lang="en-GB" sz="1200" dirty="0"/>
              <a:t>, "Optimizing Wellness: A Comprehensive Examination of a Conversational AI-Driven Healthcare BOT for Personalized Fitness Guidance," 2023 International Conference on Artificial Intelligence for Innovations in Healthcare Industries (ICAIIHI), Raipur, India, 2023, pp. 1-8, </a:t>
            </a:r>
            <a:r>
              <a:rPr lang="en-GB" sz="1200" dirty="0" err="1"/>
              <a:t>doi</a:t>
            </a:r>
            <a:r>
              <a:rPr lang="en-GB" sz="1200" dirty="0"/>
              <a:t>: 10.1109/ICAIIHI57871.2023.10489319. keywords: {Technological </a:t>
            </a:r>
            <a:r>
              <a:rPr lang="en-GB" sz="1200" dirty="0" err="1"/>
              <a:t>innovation;Scalability;Medical</a:t>
            </a:r>
            <a:r>
              <a:rPr lang="en-GB" sz="1200" dirty="0"/>
              <a:t> </a:t>
            </a:r>
            <a:r>
              <a:rPr lang="en-GB" sz="1200" dirty="0" err="1"/>
              <a:t>services;Reinforcement</a:t>
            </a:r>
            <a:r>
              <a:rPr lang="en-GB" sz="1200" dirty="0"/>
              <a:t> </a:t>
            </a:r>
            <a:r>
              <a:rPr lang="en-GB" sz="1200" dirty="0" err="1"/>
              <a:t>learning;Organizations;Oral</a:t>
            </a:r>
            <a:r>
              <a:rPr lang="en-GB" sz="1200" dirty="0"/>
              <a:t> </a:t>
            </a:r>
            <a:r>
              <a:rPr lang="en-GB" sz="1200" dirty="0" err="1"/>
              <a:t>communication;Chatbots;User</a:t>
            </a:r>
            <a:r>
              <a:rPr lang="en-GB" sz="1200" dirty="0"/>
              <a:t> </a:t>
            </a:r>
            <a:r>
              <a:rPr lang="en-GB" sz="1200" dirty="0" err="1"/>
              <a:t>experience;Security;Wearable</a:t>
            </a:r>
            <a:r>
              <a:rPr lang="en-GB" sz="1200" dirty="0"/>
              <a:t> </a:t>
            </a:r>
            <a:r>
              <a:rPr lang="en-GB" sz="1200" dirty="0" err="1"/>
              <a:t>sensors;Conversational</a:t>
            </a:r>
            <a:r>
              <a:rPr lang="en-GB" sz="1200" dirty="0"/>
              <a:t> </a:t>
            </a:r>
            <a:r>
              <a:rPr lang="en-GB" sz="1200" dirty="0" err="1"/>
              <a:t>AI;Healthcare</a:t>
            </a:r>
            <a:r>
              <a:rPr lang="en-GB" sz="1200" dirty="0"/>
              <a:t> </a:t>
            </a:r>
            <a:r>
              <a:rPr lang="en-GB" sz="1200" dirty="0" err="1"/>
              <a:t>Bot;Fitness</a:t>
            </a:r>
            <a:r>
              <a:rPr lang="en-GB" sz="1200" dirty="0"/>
              <a:t> </a:t>
            </a:r>
            <a:r>
              <a:rPr lang="en-GB" sz="1200" dirty="0" err="1"/>
              <a:t>Advisory;Natural</a:t>
            </a:r>
            <a:r>
              <a:rPr lang="en-GB" sz="1200" dirty="0"/>
              <a:t> Language </a:t>
            </a:r>
            <a:r>
              <a:rPr lang="en-GB" sz="1200" dirty="0" err="1"/>
              <a:t>Processing;Machine</a:t>
            </a:r>
            <a:r>
              <a:rPr lang="en-GB" sz="1200" dirty="0"/>
              <a:t> </a:t>
            </a:r>
            <a:r>
              <a:rPr lang="en-GB" sz="1200" dirty="0" err="1"/>
              <a:t>Learning;Personalization;User</a:t>
            </a:r>
            <a:r>
              <a:rPr lang="en-GB" sz="1200" dirty="0"/>
              <a:t> </a:t>
            </a:r>
            <a:r>
              <a:rPr lang="en-GB" sz="1200" dirty="0" err="1"/>
              <a:t>Experience;Privacy;Security;HIPAA</a:t>
            </a:r>
            <a:r>
              <a:rPr lang="en-GB" sz="1200" dirty="0"/>
              <a:t> </a:t>
            </a:r>
            <a:r>
              <a:rPr lang="en-GB" sz="1200" dirty="0" err="1"/>
              <a:t>Compliance;User</a:t>
            </a:r>
            <a:r>
              <a:rPr lang="en-GB" sz="1200" dirty="0"/>
              <a:t> </a:t>
            </a:r>
            <a:r>
              <a:rPr lang="en-GB" sz="1200" dirty="0" err="1"/>
              <a:t>Engagement;Technology</a:t>
            </a:r>
            <a:r>
              <a:rPr lang="en-GB" sz="1200" dirty="0"/>
              <a:t> Integration},</a:t>
            </a:r>
          </a:p>
          <a:p>
            <a:pPr marL="0" indent="0">
              <a:buNone/>
            </a:pPr>
            <a:endParaRPr lang="en-GB" sz="1200" dirty="0" smtClean="0"/>
          </a:p>
          <a:p>
            <a:pPr marL="0" indent="0">
              <a:buNone/>
            </a:pPr>
            <a:r>
              <a:rPr lang="en-GB" sz="1200" dirty="0"/>
              <a:t>[3] A. </a:t>
            </a:r>
            <a:r>
              <a:rPr lang="en-GB" sz="1200" dirty="0" err="1"/>
              <a:t>Jadhav</a:t>
            </a:r>
            <a:r>
              <a:rPr lang="en-GB" sz="1200" dirty="0"/>
              <a:t>, S. </a:t>
            </a:r>
            <a:r>
              <a:rPr lang="en-GB" sz="1200" dirty="0" err="1"/>
              <a:t>Unkule</a:t>
            </a:r>
            <a:r>
              <a:rPr lang="en-GB" sz="1200" dirty="0"/>
              <a:t>, D. </a:t>
            </a:r>
            <a:r>
              <a:rPr lang="en-GB" sz="1200" dirty="0" err="1"/>
              <a:t>Hadsul</a:t>
            </a:r>
            <a:r>
              <a:rPr lang="en-GB" sz="1200" dirty="0"/>
              <a:t>, Y. </a:t>
            </a:r>
            <a:r>
              <a:rPr lang="en-GB" sz="1200" dirty="0" err="1"/>
              <a:t>Chiddarwar</a:t>
            </a:r>
            <a:r>
              <a:rPr lang="en-GB" sz="1200" dirty="0"/>
              <a:t> and P. </a:t>
            </a:r>
            <a:r>
              <a:rPr lang="en-GB" sz="1200" dirty="0" err="1"/>
              <a:t>Padhy</a:t>
            </a:r>
            <a:r>
              <a:rPr lang="en-GB" sz="1200" dirty="0"/>
              <a:t>, "Workout Whiz – Your Personalized AI PAL," 2023 6th International Conference on Advances in Science and Technology (ICAST), Mumbai, India, 2023, pp. 490-493, </a:t>
            </a:r>
            <a:r>
              <a:rPr lang="en-GB" sz="1200" dirty="0" err="1"/>
              <a:t>doi</a:t>
            </a:r>
            <a:r>
              <a:rPr lang="en-GB" sz="1200" dirty="0"/>
              <a:t>: 10.1109/ICAST59062.2023.10455053. keywords: {</a:t>
            </a:r>
            <a:r>
              <a:rPr lang="en-GB" sz="1200" dirty="0" err="1"/>
              <a:t>Training;Visualization;Tracking;Real-time</a:t>
            </a:r>
            <a:r>
              <a:rPr lang="en-GB" sz="1200" dirty="0"/>
              <a:t> </a:t>
            </a:r>
            <a:r>
              <a:rPr lang="en-GB" sz="1200" dirty="0" err="1"/>
              <a:t>systems;Recording;Artificial</a:t>
            </a:r>
            <a:r>
              <a:rPr lang="en-GB" sz="1200" dirty="0"/>
              <a:t> intelligence;Monitoring;form;Python;html;CSS;JavaScript;AI;Automation},</a:t>
            </a:r>
          </a:p>
          <a:p>
            <a:pPr marL="0" indent="0">
              <a:buNone/>
            </a:pPr>
            <a:endParaRPr lang="en-GB" sz="1600" dirty="0"/>
          </a:p>
          <a:p>
            <a:endParaRPr lang="en-GB" sz="1600" dirty="0"/>
          </a:p>
          <a:p>
            <a:endParaRPr lang="en-GB" dirty="0"/>
          </a:p>
          <a:p>
            <a:endParaRPr lang="en-GB" dirty="0"/>
          </a:p>
        </p:txBody>
      </p:sp>
    </p:spTree>
    <p:extLst>
      <p:ext uri="{BB962C8B-B14F-4D97-AF65-F5344CB8AC3E}">
        <p14:creationId xmlns:p14="http://schemas.microsoft.com/office/powerpoint/2010/main" val="3613863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sz="1400" dirty="0"/>
          </a:p>
        </p:txBody>
      </p:sp>
      <p:sp>
        <p:nvSpPr>
          <p:cNvPr id="3" name="Content Placeholder 2"/>
          <p:cNvSpPr>
            <a:spLocks noGrp="1"/>
          </p:cNvSpPr>
          <p:nvPr>
            <p:ph idx="1"/>
          </p:nvPr>
        </p:nvSpPr>
        <p:spPr/>
        <p:txBody>
          <a:bodyPr>
            <a:normAutofit/>
          </a:bodyPr>
          <a:lstStyle/>
          <a:p>
            <a:endParaRPr lang="en-GB" sz="1200" dirty="0"/>
          </a:p>
          <a:p>
            <a:pPr marL="0" lvl="0" indent="0" algn="just">
              <a:spcBef>
                <a:spcPts val="0"/>
              </a:spcBef>
              <a:buSzPct val="41324"/>
              <a:buNone/>
            </a:pPr>
            <a:r>
              <a:rPr lang="en-GB" sz="1200" dirty="0" smtClean="0"/>
              <a:t>[4] </a:t>
            </a:r>
            <a:r>
              <a:rPr lang="en-US" sz="1200" dirty="0">
                <a:cs typeface="Cambria"/>
                <a:sym typeface="Cambria"/>
              </a:rPr>
              <a:t>A. T. Neumann, Y. Yin, S. </a:t>
            </a:r>
            <a:r>
              <a:rPr lang="en-US" sz="1200" dirty="0" err="1">
                <a:cs typeface="Cambria"/>
                <a:sym typeface="Cambria"/>
              </a:rPr>
              <a:t>Sowe</a:t>
            </a:r>
            <a:r>
              <a:rPr lang="en-US" sz="1200" dirty="0">
                <a:cs typeface="Cambria"/>
                <a:sym typeface="Cambria"/>
              </a:rPr>
              <a:t>, S. Decker and M. </a:t>
            </a:r>
            <a:r>
              <a:rPr lang="en-US" sz="1200" dirty="0" err="1">
                <a:cs typeface="Cambria"/>
                <a:sym typeface="Cambria"/>
              </a:rPr>
              <a:t>Jarke</a:t>
            </a:r>
            <a:r>
              <a:rPr lang="en-US" sz="1200" dirty="0">
                <a:cs typeface="Cambria"/>
                <a:sym typeface="Cambria"/>
              </a:rPr>
              <a:t>, "An LLM-Driven </a:t>
            </a:r>
            <a:r>
              <a:rPr lang="en-US" sz="1200" dirty="0" err="1">
                <a:cs typeface="Cambria"/>
                <a:sym typeface="Cambria"/>
              </a:rPr>
              <a:t>Chatbot</a:t>
            </a:r>
            <a:r>
              <a:rPr lang="en-US" sz="1200" dirty="0">
                <a:cs typeface="Cambria"/>
                <a:sym typeface="Cambria"/>
              </a:rPr>
              <a:t> in Higher Education for Databases and Information Systems," in IEEE Transactions on Education, </a:t>
            </a:r>
            <a:r>
              <a:rPr lang="en-US" sz="1200" dirty="0" err="1">
                <a:cs typeface="Cambria"/>
                <a:sym typeface="Cambria"/>
              </a:rPr>
              <a:t>doi</a:t>
            </a:r>
            <a:r>
              <a:rPr lang="en-US" sz="1200" dirty="0">
                <a:cs typeface="Cambria"/>
                <a:sym typeface="Cambria"/>
              </a:rPr>
              <a:t>: 10.1109/TE.2024.3467912.</a:t>
            </a:r>
          </a:p>
          <a:p>
            <a:pPr marL="0" lvl="0" indent="0" algn="just">
              <a:spcBef>
                <a:spcPts val="0"/>
              </a:spcBef>
              <a:buSzPct val="41324"/>
              <a:buNone/>
            </a:pPr>
            <a:r>
              <a:rPr lang="en-US" sz="1200" dirty="0">
                <a:cs typeface="Cambria"/>
                <a:sym typeface="Cambria"/>
              </a:rPr>
              <a:t>keywords: {</a:t>
            </a:r>
            <a:r>
              <a:rPr lang="en-US" sz="1200" dirty="0" err="1">
                <a:cs typeface="Cambria"/>
                <a:sym typeface="Cambria"/>
              </a:rPr>
              <a:t>Chatbots;Education;Computer</a:t>
            </a:r>
            <a:r>
              <a:rPr lang="en-US" sz="1200" dirty="0">
                <a:cs typeface="Cambria"/>
                <a:sym typeface="Cambria"/>
              </a:rPr>
              <a:t> </a:t>
            </a:r>
            <a:r>
              <a:rPr lang="en-US" sz="1200" dirty="0" err="1">
                <a:cs typeface="Cambria"/>
                <a:sym typeface="Cambria"/>
              </a:rPr>
              <a:t>science;Databases;Accuracy;Mentoring;Information</a:t>
            </a:r>
            <a:r>
              <a:rPr lang="en-US" sz="1200" dirty="0">
                <a:cs typeface="Cambria"/>
                <a:sym typeface="Cambria"/>
              </a:rPr>
              <a:t> </a:t>
            </a:r>
            <a:r>
              <a:rPr lang="en-US" sz="1200" dirty="0" err="1">
                <a:cs typeface="Cambria"/>
                <a:sym typeface="Cambria"/>
              </a:rPr>
              <a:t>technology;Information</a:t>
            </a:r>
            <a:r>
              <a:rPr lang="en-US" sz="1200" dirty="0">
                <a:cs typeface="Cambria"/>
                <a:sym typeface="Cambria"/>
              </a:rPr>
              <a:t> </a:t>
            </a:r>
            <a:r>
              <a:rPr lang="en-US" sz="1200" dirty="0" err="1">
                <a:cs typeface="Cambria"/>
                <a:sym typeface="Cambria"/>
              </a:rPr>
              <a:t>systems;Adaptation</a:t>
            </a:r>
            <a:r>
              <a:rPr lang="en-US" sz="1200" dirty="0">
                <a:cs typeface="Cambria"/>
                <a:sym typeface="Cambria"/>
              </a:rPr>
              <a:t> </a:t>
            </a:r>
            <a:r>
              <a:rPr lang="en-US" sz="1200" dirty="0" err="1">
                <a:cs typeface="Cambria"/>
                <a:sym typeface="Cambria"/>
              </a:rPr>
              <a:t>models;Vectors;Chatbots;higher</a:t>
            </a:r>
            <a:r>
              <a:rPr lang="en-US" sz="1200" dirty="0">
                <a:cs typeface="Cambria"/>
                <a:sym typeface="Cambria"/>
              </a:rPr>
              <a:t> </a:t>
            </a:r>
            <a:r>
              <a:rPr lang="en-US" sz="1200" dirty="0" err="1">
                <a:cs typeface="Cambria"/>
                <a:sym typeface="Cambria"/>
              </a:rPr>
              <a:t>education;large</a:t>
            </a:r>
            <a:r>
              <a:rPr lang="en-US" sz="1200" dirty="0">
                <a:cs typeface="Cambria"/>
                <a:sym typeface="Cambria"/>
              </a:rPr>
              <a:t> language model (LLM);</a:t>
            </a:r>
            <a:r>
              <a:rPr lang="en-US" sz="1200" dirty="0" err="1">
                <a:cs typeface="Cambria"/>
                <a:sym typeface="Cambria"/>
              </a:rPr>
              <a:t>moodle;moodlebot</a:t>
            </a:r>
            <a:r>
              <a:rPr lang="en-US" sz="1200" dirty="0">
                <a:cs typeface="Cambria"/>
                <a:sym typeface="Cambria"/>
              </a:rPr>
              <a:t>},</a:t>
            </a:r>
          </a:p>
          <a:p>
            <a:pPr marL="0" lvl="0" indent="0" algn="just">
              <a:spcBef>
                <a:spcPts val="0"/>
              </a:spcBef>
              <a:buSzPct val="41324"/>
              <a:buNone/>
            </a:pPr>
            <a:endParaRPr lang="en-US" sz="1600" dirty="0">
              <a:cs typeface="Cambria"/>
              <a:sym typeface="Cambria"/>
            </a:endParaRPr>
          </a:p>
          <a:p>
            <a:pPr marL="0" lvl="0" indent="0" algn="just">
              <a:spcBef>
                <a:spcPts val="0"/>
              </a:spcBef>
              <a:buSzPct val="41324"/>
              <a:buNone/>
            </a:pPr>
            <a:endParaRPr lang="en-US" sz="1200" dirty="0">
              <a:cs typeface="Cambria"/>
              <a:sym typeface="Cambria"/>
            </a:endParaRPr>
          </a:p>
          <a:p>
            <a:pPr marL="0" lvl="0" indent="0" algn="just">
              <a:spcBef>
                <a:spcPts val="0"/>
              </a:spcBef>
              <a:buSzPct val="41324"/>
              <a:buNone/>
            </a:pPr>
            <a:r>
              <a:rPr lang="en-US" sz="1200" dirty="0" smtClean="0">
                <a:cs typeface="Cambria"/>
                <a:sym typeface="Cambria"/>
              </a:rPr>
              <a:t>[</a:t>
            </a:r>
            <a:r>
              <a:rPr lang="en-US" sz="1200" dirty="0">
                <a:cs typeface="Cambria"/>
                <a:sym typeface="Cambria"/>
              </a:rPr>
              <a:t>5] H. K. </a:t>
            </a:r>
            <a:r>
              <a:rPr lang="en-US" sz="1200" dirty="0" err="1">
                <a:cs typeface="Cambria"/>
                <a:sym typeface="Cambria"/>
              </a:rPr>
              <a:t>Chaubey</a:t>
            </a:r>
            <a:r>
              <a:rPr lang="en-US" sz="1200" dirty="0">
                <a:cs typeface="Cambria"/>
                <a:sym typeface="Cambria"/>
              </a:rPr>
              <a:t>, G. </a:t>
            </a:r>
            <a:r>
              <a:rPr lang="en-US" sz="1200" dirty="0" err="1">
                <a:cs typeface="Cambria"/>
                <a:sym typeface="Cambria"/>
              </a:rPr>
              <a:t>Tripathi</a:t>
            </a:r>
            <a:r>
              <a:rPr lang="en-US" sz="1200" dirty="0">
                <a:cs typeface="Cambria"/>
                <a:sym typeface="Cambria"/>
              </a:rPr>
              <a:t>, R. </a:t>
            </a:r>
            <a:r>
              <a:rPr lang="en-US" sz="1200" dirty="0" err="1">
                <a:cs typeface="Cambria"/>
                <a:sym typeface="Cambria"/>
              </a:rPr>
              <a:t>Ranjan</a:t>
            </a:r>
            <a:r>
              <a:rPr lang="en-US" sz="1200" dirty="0">
                <a:cs typeface="Cambria"/>
                <a:sym typeface="Cambria"/>
              </a:rPr>
              <a:t> and S. k. </a:t>
            </a:r>
            <a:r>
              <a:rPr lang="en-US" sz="1200" dirty="0" err="1">
                <a:cs typeface="Cambria"/>
                <a:sym typeface="Cambria"/>
              </a:rPr>
              <a:t>Gopalaiyengar</a:t>
            </a:r>
            <a:r>
              <a:rPr lang="en-US" sz="1200" dirty="0">
                <a:cs typeface="Cambria"/>
                <a:sym typeface="Cambria"/>
              </a:rPr>
              <a:t>, "Comparative Analysis of RAG, Fine-Tuning, and Prompt Engineering in </a:t>
            </a:r>
            <a:r>
              <a:rPr lang="en-US" sz="1200" dirty="0" err="1">
                <a:cs typeface="Cambria"/>
                <a:sym typeface="Cambria"/>
              </a:rPr>
              <a:t>Chatbot</a:t>
            </a:r>
            <a:r>
              <a:rPr lang="en-US" sz="1200" dirty="0">
                <a:cs typeface="Cambria"/>
                <a:sym typeface="Cambria"/>
              </a:rPr>
              <a:t> Development," 2024 International Conference on Future Technologies for Smart Society (ICFTSS), Kuala Lumpur, Malaysia, 2024, pp. 169-172, </a:t>
            </a:r>
            <a:r>
              <a:rPr lang="en-US" sz="1200" dirty="0" err="1">
                <a:cs typeface="Cambria"/>
                <a:sym typeface="Cambria"/>
              </a:rPr>
              <a:t>doi</a:t>
            </a:r>
            <a:r>
              <a:rPr lang="en-US" sz="1200" dirty="0">
                <a:cs typeface="Cambria"/>
                <a:sym typeface="Cambria"/>
              </a:rPr>
              <a:t>: 10.1109/ICFTSS61109.2024.10691338. keywords: {Analytical </a:t>
            </a:r>
            <a:r>
              <a:rPr lang="en-US" sz="1200" dirty="0" err="1">
                <a:cs typeface="Cambria"/>
                <a:sym typeface="Cambria"/>
              </a:rPr>
              <a:t>models;Accuracy;Large</a:t>
            </a:r>
            <a:r>
              <a:rPr lang="en-US" sz="1200" dirty="0">
                <a:cs typeface="Cambria"/>
                <a:sym typeface="Cambria"/>
              </a:rPr>
              <a:t> language </a:t>
            </a:r>
            <a:r>
              <a:rPr lang="en-US" sz="1200" dirty="0" err="1">
                <a:cs typeface="Cambria"/>
                <a:sym typeface="Cambria"/>
              </a:rPr>
              <a:t>models;Chatbots;Real-time</a:t>
            </a:r>
            <a:r>
              <a:rPr lang="en-US" sz="1200" dirty="0">
                <a:cs typeface="Cambria"/>
                <a:sym typeface="Cambria"/>
              </a:rPr>
              <a:t> </a:t>
            </a:r>
            <a:r>
              <a:rPr lang="en-US" sz="1200" dirty="0" err="1">
                <a:cs typeface="Cambria"/>
                <a:sym typeface="Cambria"/>
              </a:rPr>
              <a:t>systems;Prompt</a:t>
            </a:r>
            <a:r>
              <a:rPr lang="en-US" sz="1200" dirty="0">
                <a:cs typeface="Cambria"/>
                <a:sym typeface="Cambria"/>
              </a:rPr>
              <a:t> </a:t>
            </a:r>
            <a:r>
              <a:rPr lang="en-US" sz="1200" dirty="0" err="1">
                <a:cs typeface="Cambria"/>
                <a:sym typeface="Cambria"/>
              </a:rPr>
              <a:t>engineering;Faces;Chatbots;Large</a:t>
            </a:r>
            <a:r>
              <a:rPr lang="en-US" sz="1200" dirty="0">
                <a:cs typeface="Cambria"/>
                <a:sym typeface="Cambria"/>
              </a:rPr>
              <a:t> Language Models (LLM);Retriever-Augmented Generation (RAG);</a:t>
            </a:r>
            <a:r>
              <a:rPr lang="en-US" sz="1200" dirty="0" err="1">
                <a:cs typeface="Cambria"/>
                <a:sym typeface="Cambria"/>
              </a:rPr>
              <a:t>Fine-tuning;Prompt</a:t>
            </a:r>
            <a:r>
              <a:rPr lang="en-US" sz="1200" dirty="0">
                <a:cs typeface="Cambria"/>
                <a:sym typeface="Cambria"/>
              </a:rPr>
              <a:t> Engineering},</a:t>
            </a:r>
          </a:p>
          <a:p>
            <a:pPr marL="0" lvl="0" indent="0" algn="just">
              <a:spcBef>
                <a:spcPts val="0"/>
              </a:spcBef>
              <a:buSzPct val="41324"/>
              <a:buNone/>
            </a:pPr>
            <a:endParaRPr lang="en-US" sz="1600" dirty="0">
              <a:cs typeface="Cambria"/>
              <a:sym typeface="Cambria"/>
            </a:endParaRPr>
          </a:p>
          <a:p>
            <a:endParaRPr lang="en-GB" sz="1600" dirty="0"/>
          </a:p>
          <a:p>
            <a:endParaRPr lang="en-GB" sz="1600" dirty="0"/>
          </a:p>
          <a:p>
            <a:endParaRPr lang="en-GB" dirty="0"/>
          </a:p>
          <a:p>
            <a:endParaRPr lang="en-GB" dirty="0"/>
          </a:p>
        </p:txBody>
      </p:sp>
    </p:spTree>
    <p:extLst>
      <p:ext uri="{BB962C8B-B14F-4D97-AF65-F5344CB8AC3E}">
        <p14:creationId xmlns:p14="http://schemas.microsoft.com/office/powerpoint/2010/main" val="146578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400" dirty="0" smtClean="0"/>
              <a:t>References</a:t>
            </a:r>
            <a:endParaRPr lang="en-IN" sz="1400" dirty="0"/>
          </a:p>
        </p:txBody>
      </p:sp>
      <p:sp>
        <p:nvSpPr>
          <p:cNvPr id="3" name="Content Placeholder 2"/>
          <p:cNvSpPr>
            <a:spLocks noGrp="1"/>
          </p:cNvSpPr>
          <p:nvPr>
            <p:ph idx="1"/>
          </p:nvPr>
        </p:nvSpPr>
        <p:spPr/>
        <p:txBody>
          <a:bodyPr/>
          <a:lstStyle/>
          <a:p>
            <a:pPr marL="0" indent="0" algn="just">
              <a:buNone/>
            </a:pPr>
            <a:r>
              <a:rPr lang="en-GB" sz="1200" dirty="0" smtClean="0"/>
              <a:t>[</a:t>
            </a:r>
            <a:r>
              <a:rPr lang="en-US" sz="1200" dirty="0">
                <a:sym typeface="Cambria"/>
              </a:rPr>
              <a:t>6</a:t>
            </a:r>
            <a:r>
              <a:rPr lang="en-US" sz="1200" dirty="0" smtClean="0">
                <a:cs typeface="Cambria"/>
                <a:sym typeface="Cambria"/>
              </a:rPr>
              <a:t>] S</a:t>
            </a:r>
            <a:r>
              <a:rPr lang="en-US" sz="1200" dirty="0">
                <a:cs typeface="Cambria"/>
                <a:sym typeface="Cambria"/>
              </a:rPr>
              <a:t>. A., V. A., A. M., G. S., &amp; N. M. "Fitness Guide: A Holistic Approach for Personalized Health and Wellness Recommendation System." </a:t>
            </a:r>
            <a:r>
              <a:rPr lang="en-US" sz="1200" i="1" dirty="0">
                <a:cs typeface="Cambria"/>
                <a:sym typeface="Cambria"/>
              </a:rPr>
              <a:t>2024 International Conference on Advances in Data Engineering and Intelligent Computing Systems (ADICS)</a:t>
            </a:r>
            <a:r>
              <a:rPr lang="en-US" sz="1200" dirty="0">
                <a:cs typeface="Cambria"/>
                <a:sym typeface="Cambria"/>
              </a:rPr>
              <a:t>, Chennai, India, 2024, pp. 01-06. doi:10.1109/ADICS58448.2024.10533529</a:t>
            </a:r>
            <a:r>
              <a:rPr lang="en-US" sz="1200" dirty="0" smtClean="0">
                <a:cs typeface="Cambria"/>
                <a:sym typeface="Cambria"/>
              </a:rPr>
              <a:t>.</a:t>
            </a:r>
          </a:p>
          <a:p>
            <a:pPr marL="0" indent="0" algn="just">
              <a:buNone/>
            </a:pPr>
            <a:endParaRPr lang="en-US" sz="1200" dirty="0">
              <a:cs typeface="Cambria"/>
              <a:sym typeface="Cambria"/>
            </a:endParaRPr>
          </a:p>
          <a:p>
            <a:pPr marL="0" indent="0" algn="just">
              <a:buNone/>
            </a:pPr>
            <a:r>
              <a:rPr lang="en-US" sz="1200" dirty="0">
                <a:cs typeface="Cambria"/>
                <a:sym typeface="Cambria"/>
              </a:rPr>
              <a:t>[7] Y. M. Yee, T. -N. Li, Y. -H. Fu, H. L. </a:t>
            </a:r>
            <a:r>
              <a:rPr lang="en-US" sz="1200" dirty="0" err="1">
                <a:cs typeface="Cambria"/>
                <a:sym typeface="Cambria"/>
              </a:rPr>
              <a:t>Olinger</a:t>
            </a:r>
            <a:r>
              <a:rPr lang="en-US" sz="1200" dirty="0">
                <a:cs typeface="Cambria"/>
                <a:sym typeface="Cambria"/>
              </a:rPr>
              <a:t> and W. -S. Chiu, "</a:t>
            </a:r>
            <a:r>
              <a:rPr lang="en-US" sz="1200" dirty="0" err="1">
                <a:cs typeface="Cambria"/>
                <a:sym typeface="Cambria"/>
              </a:rPr>
              <a:t>FitBot</a:t>
            </a:r>
            <a:r>
              <a:rPr lang="en-US" sz="1200" dirty="0">
                <a:cs typeface="Cambria"/>
                <a:sym typeface="Cambria"/>
              </a:rPr>
              <a:t>: A </a:t>
            </a:r>
            <a:r>
              <a:rPr lang="en-US" sz="1200" dirty="0" err="1">
                <a:cs typeface="Cambria"/>
                <a:sym typeface="Cambria"/>
              </a:rPr>
              <a:t>ChatGPT</a:t>
            </a:r>
            <a:r>
              <a:rPr lang="en-US" sz="1200" dirty="0">
                <a:cs typeface="Cambria"/>
                <a:sym typeface="Cambria"/>
              </a:rPr>
              <a:t> Mobile Application-Based Fitness Tracker for Elderly Users," 2024 International Conference on Consumer Electronics - Taiwan (ICCE-Taiwan), Taichung, Taiwan, 2024, pp. 301-302, </a:t>
            </a:r>
            <a:r>
              <a:rPr lang="en-US" sz="1200" dirty="0" err="1">
                <a:cs typeface="Cambria"/>
                <a:sym typeface="Cambria"/>
              </a:rPr>
              <a:t>doi</a:t>
            </a:r>
            <a:r>
              <a:rPr lang="en-US" sz="1200" dirty="0">
                <a:cs typeface="Cambria"/>
                <a:sym typeface="Cambria"/>
              </a:rPr>
              <a:t>: 10.1109/ICCE-Taiwan62264.2024.10674536. keywords: {Medical </a:t>
            </a:r>
            <a:r>
              <a:rPr lang="en-US" sz="1200" dirty="0" err="1">
                <a:cs typeface="Cambria"/>
                <a:sym typeface="Cambria"/>
              </a:rPr>
              <a:t>services;Chatbots;User</a:t>
            </a:r>
            <a:r>
              <a:rPr lang="en-US" sz="1200" dirty="0">
                <a:cs typeface="Cambria"/>
                <a:sym typeface="Cambria"/>
              </a:rPr>
              <a:t> </a:t>
            </a:r>
            <a:r>
              <a:rPr lang="en-US" sz="1200" dirty="0" err="1">
                <a:cs typeface="Cambria"/>
                <a:sym typeface="Cambria"/>
              </a:rPr>
              <a:t>experience;Tokenization;Mobile</a:t>
            </a:r>
            <a:r>
              <a:rPr lang="en-US" sz="1200" dirty="0">
                <a:cs typeface="Cambria"/>
                <a:sym typeface="Cambria"/>
              </a:rPr>
              <a:t> </a:t>
            </a:r>
            <a:r>
              <a:rPr lang="en-US" sz="1200" dirty="0" err="1">
                <a:cs typeface="Cambria"/>
                <a:sym typeface="Cambria"/>
              </a:rPr>
              <a:t>applications;History;Older</a:t>
            </a:r>
            <a:r>
              <a:rPr lang="en-US" sz="1200" dirty="0">
                <a:cs typeface="Cambria"/>
                <a:sym typeface="Cambria"/>
              </a:rPr>
              <a:t> </a:t>
            </a:r>
            <a:r>
              <a:rPr lang="en-US" sz="1200" dirty="0" err="1">
                <a:cs typeface="Cambria"/>
                <a:sym typeface="Cambria"/>
              </a:rPr>
              <a:t>adults;ChatGPT;artificial</a:t>
            </a:r>
            <a:r>
              <a:rPr lang="en-US" sz="1200" dirty="0">
                <a:cs typeface="Cambria"/>
                <a:sym typeface="Cambria"/>
              </a:rPr>
              <a:t> intelligence </a:t>
            </a:r>
            <a:r>
              <a:rPr lang="en-US" sz="1200" dirty="0" err="1">
                <a:cs typeface="Cambria"/>
                <a:sym typeface="Cambria"/>
              </a:rPr>
              <a:t>applications;fitness</a:t>
            </a:r>
            <a:r>
              <a:rPr lang="en-US" sz="1200" dirty="0">
                <a:cs typeface="Cambria"/>
                <a:sym typeface="Cambria"/>
              </a:rPr>
              <a:t> </a:t>
            </a:r>
            <a:r>
              <a:rPr lang="en-US" sz="1200" dirty="0" err="1">
                <a:cs typeface="Cambria"/>
                <a:sym typeface="Cambria"/>
              </a:rPr>
              <a:t>tracker;elderly</a:t>
            </a:r>
            <a:r>
              <a:rPr lang="en-US" sz="1200" dirty="0">
                <a:cs typeface="Cambria"/>
                <a:sym typeface="Cambria"/>
              </a:rPr>
              <a:t> users},</a:t>
            </a:r>
          </a:p>
          <a:p>
            <a:pPr marL="0" indent="0" algn="just">
              <a:buNone/>
            </a:pPr>
            <a:endParaRPr lang="en-US" sz="1200" dirty="0" smtClean="0">
              <a:cs typeface="Cambria"/>
              <a:sym typeface="Cambria"/>
            </a:endParaRPr>
          </a:p>
          <a:p>
            <a:pPr marL="0" indent="0" algn="just">
              <a:buNone/>
            </a:pPr>
            <a:r>
              <a:rPr lang="en-US" sz="1200" dirty="0" smtClean="0">
                <a:cs typeface="Cambria"/>
                <a:sym typeface="Cambria"/>
              </a:rPr>
              <a:t>[</a:t>
            </a:r>
            <a:r>
              <a:rPr lang="en-US" sz="1200" dirty="0">
                <a:cs typeface="Cambria"/>
                <a:sym typeface="Cambria"/>
              </a:rPr>
              <a:t>8] K. L. </a:t>
            </a:r>
            <a:r>
              <a:rPr lang="en-US" sz="1200" dirty="0" err="1">
                <a:cs typeface="Cambria"/>
                <a:sym typeface="Cambria"/>
              </a:rPr>
              <a:t>Joshitha</a:t>
            </a:r>
            <a:r>
              <a:rPr lang="en-US" sz="1200" dirty="0">
                <a:cs typeface="Cambria"/>
                <a:sym typeface="Cambria"/>
              </a:rPr>
              <a:t>, P. </a:t>
            </a:r>
            <a:r>
              <a:rPr lang="en-US" sz="1200" dirty="0" err="1">
                <a:cs typeface="Cambria"/>
                <a:sym typeface="Cambria"/>
              </a:rPr>
              <a:t>Madhanraj</a:t>
            </a:r>
            <a:r>
              <a:rPr lang="en-US" sz="1200" dirty="0">
                <a:cs typeface="Cambria"/>
                <a:sym typeface="Cambria"/>
              </a:rPr>
              <a:t>, B. </a:t>
            </a:r>
            <a:r>
              <a:rPr lang="en-US" sz="1200" dirty="0" err="1">
                <a:cs typeface="Cambria"/>
                <a:sym typeface="Cambria"/>
              </a:rPr>
              <a:t>Rithick</a:t>
            </a:r>
            <a:r>
              <a:rPr lang="en-US" sz="1200" dirty="0">
                <a:cs typeface="Cambria"/>
                <a:sym typeface="Cambria"/>
              </a:rPr>
              <a:t> Roshan, G. Prakash and V. S. Monish Ram, "AI-FIT COACH - Revolutionizing Personal Fitness With Pose Detection, Correction and Smart Guidance," 2024 International Conference on Communication, Computing and Internet of Things (IC3IoT), Chennai, India, 2024, pp. 1-5, </a:t>
            </a:r>
            <a:r>
              <a:rPr lang="en-US" sz="1200" dirty="0" err="1">
                <a:cs typeface="Cambria"/>
                <a:sym typeface="Cambria"/>
              </a:rPr>
              <a:t>doi</a:t>
            </a:r>
            <a:r>
              <a:rPr lang="en-US" sz="1200" dirty="0">
                <a:cs typeface="Cambria"/>
                <a:sym typeface="Cambria"/>
              </a:rPr>
              <a:t>: 10.1109/IC3IoT60841.2024.10550400. keywords: {</a:t>
            </a:r>
            <a:r>
              <a:rPr lang="en-US" sz="1200" dirty="0" err="1">
                <a:cs typeface="Cambria"/>
                <a:sym typeface="Cambria"/>
              </a:rPr>
              <a:t>Sociology;Predictive</a:t>
            </a:r>
            <a:r>
              <a:rPr lang="en-US" sz="1200" dirty="0">
                <a:cs typeface="Cambria"/>
                <a:sym typeface="Cambria"/>
              </a:rPr>
              <a:t> </a:t>
            </a:r>
            <a:r>
              <a:rPr lang="en-US" sz="1200" dirty="0" err="1">
                <a:cs typeface="Cambria"/>
                <a:sym typeface="Cambria"/>
              </a:rPr>
              <a:t>models;Muscles;Cameras;Mobile</a:t>
            </a:r>
            <a:r>
              <a:rPr lang="en-US" sz="1200" dirty="0">
                <a:cs typeface="Cambria"/>
                <a:sym typeface="Cambria"/>
              </a:rPr>
              <a:t> </a:t>
            </a:r>
            <a:r>
              <a:rPr lang="en-US" sz="1200" dirty="0" err="1">
                <a:cs typeface="Cambria"/>
                <a:sym typeface="Cambria"/>
              </a:rPr>
              <a:t>applications;Telecommunication</a:t>
            </a:r>
            <a:r>
              <a:rPr lang="en-US" sz="1200" dirty="0">
                <a:cs typeface="Cambria"/>
                <a:sym typeface="Cambria"/>
              </a:rPr>
              <a:t> </a:t>
            </a:r>
            <a:r>
              <a:rPr lang="en-US" sz="1200" dirty="0" err="1">
                <a:cs typeface="Cambria"/>
                <a:sym typeface="Cambria"/>
              </a:rPr>
              <a:t>computing;Statistics;Deep</a:t>
            </a:r>
            <a:r>
              <a:rPr lang="en-US" sz="1200" dirty="0">
                <a:cs typeface="Cambria"/>
                <a:sym typeface="Cambria"/>
              </a:rPr>
              <a:t> </a:t>
            </a:r>
            <a:r>
              <a:rPr lang="en-US" sz="1200" dirty="0" err="1">
                <a:cs typeface="Cambria"/>
                <a:sym typeface="Cambria"/>
              </a:rPr>
              <a:t>learning;Image</a:t>
            </a:r>
            <a:r>
              <a:rPr lang="en-US" sz="1200" dirty="0">
                <a:cs typeface="Cambria"/>
                <a:sym typeface="Cambria"/>
              </a:rPr>
              <a:t> </a:t>
            </a:r>
            <a:r>
              <a:rPr lang="en-US" sz="1200" dirty="0" err="1">
                <a:cs typeface="Cambria"/>
                <a:sym typeface="Cambria"/>
              </a:rPr>
              <a:t>processing;Convolutional</a:t>
            </a:r>
            <a:r>
              <a:rPr lang="en-US" sz="1200" dirty="0">
                <a:cs typeface="Cambria"/>
                <a:sym typeface="Cambria"/>
              </a:rPr>
              <a:t> Neural </a:t>
            </a:r>
            <a:r>
              <a:rPr lang="en-US" sz="1200" dirty="0" err="1">
                <a:cs typeface="Cambria"/>
                <a:sym typeface="Cambria"/>
              </a:rPr>
              <a:t>Network;Tensor</a:t>
            </a:r>
            <a:r>
              <a:rPr lang="en-US" sz="1200" dirty="0">
                <a:cs typeface="Cambria"/>
                <a:sym typeface="Cambria"/>
              </a:rPr>
              <a:t> </a:t>
            </a:r>
            <a:r>
              <a:rPr lang="en-US" sz="1200" dirty="0" err="1">
                <a:cs typeface="Cambria"/>
                <a:sym typeface="Cambria"/>
              </a:rPr>
              <a:t>flow;Web</a:t>
            </a:r>
            <a:r>
              <a:rPr lang="en-US" sz="1200" dirty="0">
                <a:cs typeface="Cambria"/>
                <a:sym typeface="Cambria"/>
              </a:rPr>
              <a:t> Application},</a:t>
            </a:r>
          </a:p>
          <a:p>
            <a:pPr marL="0" indent="0" algn="just">
              <a:buNone/>
            </a:pPr>
            <a:endParaRPr lang="en-US" sz="1600" dirty="0">
              <a:cs typeface="Cambria"/>
              <a:sym typeface="Cambria"/>
            </a:endParaRPr>
          </a:p>
          <a:p>
            <a:pPr marL="0" indent="0" algn="just">
              <a:buNone/>
            </a:pPr>
            <a:endParaRPr lang="en-US" sz="1600" dirty="0">
              <a:cs typeface="Cambria"/>
              <a:sym typeface="Cambria"/>
            </a:endParaRPr>
          </a:p>
          <a:p>
            <a:pPr algn="just"/>
            <a:endParaRPr lang="en-IN" dirty="0"/>
          </a:p>
        </p:txBody>
      </p:sp>
    </p:spTree>
    <p:extLst>
      <p:ext uri="{BB962C8B-B14F-4D97-AF65-F5344CB8AC3E}">
        <p14:creationId xmlns:p14="http://schemas.microsoft.com/office/powerpoint/2010/main" val="2970093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461" y="441692"/>
            <a:ext cx="10668000" cy="487362"/>
          </a:xfrm>
        </p:spPr>
        <p:txBody>
          <a:bodyPr/>
          <a:lstStyle/>
          <a:p>
            <a:r>
              <a:rPr lang="en-GB" sz="1400" dirty="0"/>
              <a:t>Introduction</a:t>
            </a:r>
          </a:p>
        </p:txBody>
      </p:sp>
      <p:sp>
        <p:nvSpPr>
          <p:cNvPr id="3" name="Content Placeholder 2"/>
          <p:cNvSpPr>
            <a:spLocks noGrp="1"/>
          </p:cNvSpPr>
          <p:nvPr>
            <p:ph idx="1"/>
          </p:nvPr>
        </p:nvSpPr>
        <p:spPr/>
        <p:txBody>
          <a:bodyPr>
            <a:normAutofit/>
          </a:bodyPr>
          <a:lstStyle/>
          <a:p>
            <a:pPr marL="0" indent="0" algn="just">
              <a:buNone/>
            </a:pPr>
            <a:r>
              <a:rPr lang="en-US" sz="1200" dirty="0"/>
              <a:t>This project aims to develop a </a:t>
            </a:r>
            <a:r>
              <a:rPr lang="en-US" sz="1200" dirty="0" err="1"/>
              <a:t>chatbot</a:t>
            </a:r>
            <a:r>
              <a:rPr lang="en-US" sz="1200" dirty="0"/>
              <a:t> system designed specifically for calisthenics training using Retrieval-Augmented </a:t>
            </a:r>
            <a:r>
              <a:rPr lang="en-US" sz="1200" dirty="0" smtClean="0"/>
              <a:t>Generation(RAG</a:t>
            </a:r>
            <a:r>
              <a:rPr lang="en-US" sz="1200" dirty="0"/>
              <a:t>) technology. </a:t>
            </a:r>
            <a:endParaRPr lang="en-US" sz="1200" dirty="0" smtClean="0"/>
          </a:p>
          <a:p>
            <a:pPr marL="0" indent="0" algn="just">
              <a:buNone/>
            </a:pPr>
            <a:endParaRPr lang="en-US" sz="1200" dirty="0" smtClean="0"/>
          </a:p>
          <a:p>
            <a:pPr marL="0" indent="0" algn="just">
              <a:buNone/>
            </a:pPr>
            <a:r>
              <a:rPr lang="en-US" sz="1200" dirty="0" smtClean="0"/>
              <a:t>The </a:t>
            </a:r>
            <a:r>
              <a:rPr lang="en-US" sz="1200" dirty="0" err="1"/>
              <a:t>chatbot</a:t>
            </a:r>
            <a:r>
              <a:rPr lang="en-US" sz="1200" dirty="0"/>
              <a:t> provides personalized workout recommendations and training guidance by retrieving relevant information from a knowledge base and generating natural language responses. </a:t>
            </a:r>
            <a:endParaRPr lang="en-US" sz="1200" dirty="0" smtClean="0"/>
          </a:p>
          <a:p>
            <a:pPr marL="0" indent="0" algn="just">
              <a:buNone/>
            </a:pPr>
            <a:endParaRPr lang="en-US" sz="1200" dirty="0"/>
          </a:p>
          <a:p>
            <a:pPr marL="0" indent="0" algn="just">
              <a:buNone/>
            </a:pPr>
            <a:r>
              <a:rPr lang="en-US" sz="1200" dirty="0" smtClean="0"/>
              <a:t>The </a:t>
            </a:r>
            <a:r>
              <a:rPr lang="en-US" sz="1200" dirty="0"/>
              <a:t>system addresses the growing demand for interactive, AI-driven fitness coaching, especially in the domain of bodyweight exercises.</a:t>
            </a:r>
            <a:endParaRPr lang="en-GB" sz="1200" dirty="0"/>
          </a:p>
        </p:txBody>
      </p:sp>
    </p:spTree>
    <p:extLst>
      <p:ext uri="{BB962C8B-B14F-4D97-AF65-F5344CB8AC3E}">
        <p14:creationId xmlns:p14="http://schemas.microsoft.com/office/powerpoint/2010/main" val="3633487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400" dirty="0" smtClean="0"/>
              <a:t>References</a:t>
            </a:r>
            <a:endParaRPr lang="en-IN" sz="1400" dirty="0"/>
          </a:p>
        </p:txBody>
      </p:sp>
      <p:sp>
        <p:nvSpPr>
          <p:cNvPr id="3" name="Content Placeholder 2"/>
          <p:cNvSpPr>
            <a:spLocks noGrp="1"/>
          </p:cNvSpPr>
          <p:nvPr>
            <p:ph idx="1"/>
          </p:nvPr>
        </p:nvSpPr>
        <p:spPr/>
        <p:txBody>
          <a:bodyPr/>
          <a:lstStyle/>
          <a:p>
            <a:pPr marL="0" indent="0">
              <a:buNone/>
            </a:pPr>
            <a:r>
              <a:rPr lang="en-IN" sz="1200" dirty="0" smtClean="0"/>
              <a:t>[9]S</a:t>
            </a:r>
            <a:r>
              <a:rPr lang="en-IN" sz="1200" dirty="0"/>
              <a:t>. Rai, A. </a:t>
            </a:r>
            <a:r>
              <a:rPr lang="en-IN" sz="1200" dirty="0" err="1"/>
              <a:t>Raut</a:t>
            </a:r>
            <a:r>
              <a:rPr lang="en-IN" sz="1200" dirty="0"/>
              <a:t>, A. </a:t>
            </a:r>
            <a:r>
              <a:rPr lang="en-IN" sz="1200" dirty="0" err="1"/>
              <a:t>Savaliya</a:t>
            </a:r>
            <a:r>
              <a:rPr lang="en-IN" sz="1200" dirty="0"/>
              <a:t> and R. </a:t>
            </a:r>
            <a:r>
              <a:rPr lang="en-IN" sz="1200" dirty="0" err="1"/>
              <a:t>Shankarmani</a:t>
            </a:r>
            <a:r>
              <a:rPr lang="en-IN" sz="1200" dirty="0"/>
              <a:t>, "Darwin: Convolutional Neural Network based Intelligent Health Assistant," 2018 Second International Conference on Electronics, Communication and Aerospace Technology (ICECA), Coimbatore, India, 2018, pp. 1367-1371, </a:t>
            </a:r>
            <a:r>
              <a:rPr lang="en-IN" sz="1200" dirty="0" err="1"/>
              <a:t>doi</a:t>
            </a:r>
            <a:r>
              <a:rPr lang="en-IN" sz="1200" dirty="0"/>
              <a:t>: 10.1109/ICECA.2018.8474861. keywords: {</a:t>
            </a:r>
            <a:r>
              <a:rPr lang="en-IN" sz="1200" dirty="0" err="1"/>
              <a:t>Diseases;Artificial</a:t>
            </a:r>
            <a:r>
              <a:rPr lang="en-IN" sz="1200" dirty="0"/>
              <a:t> </a:t>
            </a:r>
            <a:r>
              <a:rPr lang="en-IN" sz="1200" dirty="0" err="1"/>
              <a:t>intelligence;Conferences;Convolutional</a:t>
            </a:r>
            <a:r>
              <a:rPr lang="en-IN" sz="1200" dirty="0"/>
              <a:t> neural </a:t>
            </a:r>
            <a:r>
              <a:rPr lang="en-IN" sz="1200" dirty="0" err="1"/>
              <a:t>networks;Facebook;Aerospace</a:t>
            </a:r>
            <a:r>
              <a:rPr lang="en-IN" sz="1200" dirty="0"/>
              <a:t> </a:t>
            </a:r>
            <a:r>
              <a:rPr lang="en-IN" sz="1200" dirty="0" err="1"/>
              <a:t>electronics;chatbot;personal</a:t>
            </a:r>
            <a:r>
              <a:rPr lang="en-IN" sz="1200" dirty="0"/>
              <a:t> </a:t>
            </a:r>
            <a:r>
              <a:rPr lang="en-IN" sz="1200" dirty="0" err="1"/>
              <a:t>assistant;convolutional</a:t>
            </a:r>
            <a:r>
              <a:rPr lang="en-IN" sz="1200" dirty="0"/>
              <a:t> neural networks (CNN);artificial neural </a:t>
            </a:r>
            <a:r>
              <a:rPr lang="en-IN" sz="1200" dirty="0" err="1"/>
              <a:t>networks;artificial</a:t>
            </a:r>
            <a:r>
              <a:rPr lang="en-IN" sz="1200" dirty="0"/>
              <a:t> </a:t>
            </a:r>
            <a:r>
              <a:rPr lang="en-IN" sz="1200" dirty="0" err="1"/>
              <a:t>intelligence;healthcare;fitness</a:t>
            </a:r>
            <a:r>
              <a:rPr lang="en-IN" sz="1200" dirty="0"/>
              <a:t>},</a:t>
            </a:r>
          </a:p>
          <a:p>
            <a:endParaRPr lang="en-IN" sz="1200" dirty="0"/>
          </a:p>
          <a:p>
            <a:pPr marL="0" indent="0">
              <a:buNone/>
            </a:pPr>
            <a:r>
              <a:rPr lang="en-IN" sz="1200" dirty="0"/>
              <a:t>[10] Andrew Freed, Conversational AI: </a:t>
            </a:r>
            <a:r>
              <a:rPr lang="en-IN" sz="1200" dirty="0" err="1"/>
              <a:t>Chatbots</a:t>
            </a:r>
            <a:r>
              <a:rPr lang="en-IN" sz="1200" dirty="0"/>
              <a:t> that work , Manning, 2021. keywords: {Virtual </a:t>
            </a:r>
            <a:r>
              <a:rPr lang="en-IN" sz="1200" dirty="0" err="1"/>
              <a:t>assistant;Chatbot</a:t>
            </a:r>
            <a:r>
              <a:rPr lang="en-IN" sz="1200" dirty="0"/>
              <a:t>/chat </a:t>
            </a:r>
            <a:r>
              <a:rPr lang="en-IN" sz="1200" dirty="0" err="1"/>
              <a:t>bot;Voicebot</a:t>
            </a:r>
            <a:r>
              <a:rPr lang="en-IN" sz="1200" dirty="0"/>
              <a:t>/voice </a:t>
            </a:r>
            <a:r>
              <a:rPr lang="en-IN" sz="1200" dirty="0" err="1"/>
              <a:t>bot;Automated</a:t>
            </a:r>
            <a:r>
              <a:rPr lang="en-IN" sz="1200" dirty="0"/>
              <a:t> </a:t>
            </a:r>
            <a:r>
              <a:rPr lang="en-IN" sz="1200" dirty="0" err="1"/>
              <a:t>assistant;Conversational</a:t>
            </a:r>
            <a:r>
              <a:rPr lang="en-IN" sz="1200" dirty="0"/>
              <a:t> </a:t>
            </a:r>
            <a:r>
              <a:rPr lang="en-IN" sz="1200" dirty="0" err="1"/>
              <a:t>assistant;Conversational</a:t>
            </a:r>
            <a:r>
              <a:rPr lang="en-IN" sz="1200" dirty="0"/>
              <a:t> </a:t>
            </a:r>
            <a:r>
              <a:rPr lang="en-IN" sz="1200" dirty="0" err="1"/>
              <a:t>bot;Conversational</a:t>
            </a:r>
            <a:r>
              <a:rPr lang="en-IN" sz="1200" dirty="0"/>
              <a:t> </a:t>
            </a:r>
            <a:r>
              <a:rPr lang="en-IN" sz="1200" dirty="0" err="1"/>
              <a:t>AI;Voice</a:t>
            </a:r>
            <a:r>
              <a:rPr lang="en-IN" sz="1200" dirty="0"/>
              <a:t> </a:t>
            </a:r>
            <a:r>
              <a:rPr lang="en-IN" sz="1200" dirty="0" err="1"/>
              <a:t>assistant;Self-service</a:t>
            </a:r>
            <a:r>
              <a:rPr lang="en-IN" sz="1200" dirty="0"/>
              <a:t> </a:t>
            </a:r>
            <a:r>
              <a:rPr lang="en-IN" sz="1200" dirty="0" err="1"/>
              <a:t>assistant;Self-service</a:t>
            </a:r>
            <a:r>
              <a:rPr lang="en-IN" sz="1200" dirty="0"/>
              <a:t> bot},</a:t>
            </a:r>
          </a:p>
          <a:p>
            <a:pPr marL="0" indent="0">
              <a:buNone/>
            </a:pPr>
            <a:endParaRPr lang="en-IN" dirty="0"/>
          </a:p>
        </p:txBody>
      </p:sp>
    </p:spTree>
    <p:extLst>
      <p:ext uri="{BB962C8B-B14F-4D97-AF65-F5344CB8AC3E}">
        <p14:creationId xmlns:p14="http://schemas.microsoft.com/office/powerpoint/2010/main" val="3457663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sz="1400" dirty="0"/>
              <a:t>Project work mapping with SDG</a:t>
            </a:r>
            <a:endParaRPr lang="en-IN" sz="1400"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645160" y="1138919"/>
            <a:ext cx="6014720" cy="13604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457200" lvl="1" indent="0">
              <a:buNone/>
            </a:pPr>
            <a:r>
              <a:rPr lang="en-US" sz="1200" dirty="0" smtClean="0"/>
              <a:t>The calisthenics AI </a:t>
            </a:r>
            <a:r>
              <a:rPr lang="en-US" sz="1200" dirty="0" err="1" smtClean="0"/>
              <a:t>chatbot</a:t>
            </a:r>
            <a:r>
              <a:rPr lang="en-US" sz="1200" dirty="0" smtClean="0"/>
              <a:t> aligns with Sustainable Development Goal 3 (SDG-3) by</a:t>
            </a:r>
          </a:p>
          <a:p>
            <a:pPr marL="457200" lvl="1" indent="0">
              <a:buNone/>
            </a:pPr>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rotWithShape="1">
          <a:blip r:embed="rId2"/>
          <a:srcRect t="11269" b="31201"/>
          <a:stretch/>
        </p:blipFill>
        <p:spPr>
          <a:xfrm>
            <a:off x="6248400" y="2049779"/>
            <a:ext cx="5674773" cy="3139440"/>
          </a:xfrm>
          <a:prstGeom prst="rect">
            <a:avLst/>
          </a:prstGeom>
        </p:spPr>
      </p:pic>
      <p:sp>
        <p:nvSpPr>
          <p:cNvPr id="5" name="Rectangle 2"/>
          <p:cNvSpPr>
            <a:spLocks noChangeArrowheads="1"/>
          </p:cNvSpPr>
          <p:nvPr/>
        </p:nvSpPr>
        <p:spPr bwMode="auto">
          <a:xfrm>
            <a:off x="1047847" y="1738323"/>
            <a:ext cx="60045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Promotes Exercise</a:t>
            </a:r>
            <a:r>
              <a:rPr kumimoji="0" lang="en-US" altLang="en-US"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Personalized workout plans.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Boosts Mental Health</a:t>
            </a:r>
            <a:r>
              <a:rPr kumimoji="0" lang="en-US" altLang="en-US"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Enhances well-being.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Increases Accessibility</a:t>
            </a:r>
            <a:r>
              <a:rPr kumimoji="0" lang="en-US" altLang="en-US"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Resources for healthier lifestyles.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Encourages Longevity</a:t>
            </a:r>
            <a:r>
              <a:rPr kumimoji="0" lang="en-US" altLang="en-US"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Supports lifelong fitness habits.</a:t>
            </a:r>
          </a:p>
        </p:txBody>
      </p:sp>
    </p:spTree>
    <p:extLst>
      <p:ext uri="{BB962C8B-B14F-4D97-AF65-F5344CB8AC3E}">
        <p14:creationId xmlns:p14="http://schemas.microsoft.com/office/powerpoint/2010/main" val="3795449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69" y="485653"/>
            <a:ext cx="10668000" cy="487362"/>
          </a:xfrm>
        </p:spPr>
        <p:txBody>
          <a:bodyPr/>
          <a:lstStyle/>
          <a:p>
            <a:r>
              <a:rPr lang="en-GB" sz="1400" dirty="0"/>
              <a:t>Literature Review</a:t>
            </a:r>
          </a:p>
        </p:txBody>
      </p:sp>
      <p:sp>
        <p:nvSpPr>
          <p:cNvPr id="3" name="Content Placeholder 2"/>
          <p:cNvSpPr>
            <a:spLocks noGrp="1"/>
          </p:cNvSpPr>
          <p:nvPr>
            <p:ph idx="1"/>
          </p:nvPr>
        </p:nvSpPr>
        <p:spPr/>
        <p:txBody>
          <a:bodyPr/>
          <a:lstStyle/>
          <a:p>
            <a:pPr marL="0" indent="0" algn="just">
              <a:buNone/>
            </a:pPr>
            <a:r>
              <a:rPr lang="en-US" sz="1200" dirty="0" smtClean="0"/>
              <a:t>In the </a:t>
            </a:r>
            <a:r>
              <a:rPr lang="en-US" sz="1200" dirty="0"/>
              <a:t>paper, Chowdhury et al. (2023) present CHARLIE, a </a:t>
            </a:r>
            <a:r>
              <a:rPr lang="en-US" sz="1200" dirty="0" err="1"/>
              <a:t>chatbot</a:t>
            </a:r>
            <a:r>
              <a:rPr lang="en-US" sz="1200" dirty="0"/>
              <a:t> designed to recommend daily fitness and diet plans, leveraging advanced deep learning techniques and recommendation systems. This research is particularly relevant to my calisthenics AI app, which aims to offer personalized workout plans through a similar </a:t>
            </a:r>
            <a:r>
              <a:rPr lang="en-US" sz="1200" dirty="0" err="1"/>
              <a:t>chatbot</a:t>
            </a:r>
            <a:r>
              <a:rPr lang="en-US" sz="1200" dirty="0"/>
              <a:t> interface. By integrating concepts from CHARLIE, I can enhance user engagement through dynamic interactions and adaptive learning algorithms, ensuring that the workout recommendations are closely aligned with individual fitness goals and </a:t>
            </a:r>
            <a:r>
              <a:rPr lang="en-US" sz="1200" dirty="0" smtClean="0"/>
              <a:t>preferences.</a:t>
            </a:r>
            <a:endParaRPr lang="en-GB" sz="1200" dirty="0"/>
          </a:p>
          <a:p>
            <a:endParaRPr lang="en-GB" dirty="0"/>
          </a:p>
        </p:txBody>
      </p:sp>
    </p:spTree>
    <p:extLst>
      <p:ext uri="{BB962C8B-B14F-4D97-AF65-F5344CB8AC3E}">
        <p14:creationId xmlns:p14="http://schemas.microsoft.com/office/powerpoint/2010/main" val="3767711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a:xfrm>
            <a:off x="724877" y="380146"/>
            <a:ext cx="10668000" cy="487362"/>
          </a:xfrm>
        </p:spPr>
        <p:txBody>
          <a:bodyPr/>
          <a:lstStyle/>
          <a:p>
            <a:r>
              <a:rPr lang="en-US" sz="1400" dirty="0"/>
              <a:t>Existing method Drawback</a:t>
            </a:r>
            <a:endParaRPr lang="en-IN" sz="1400" dirty="0"/>
          </a:p>
        </p:txBody>
      </p:sp>
      <p:sp>
        <p:nvSpPr>
          <p:cNvPr id="4" name="Rectangle 1"/>
          <p:cNvSpPr>
            <a:spLocks noGrp="1" noChangeArrowheads="1"/>
          </p:cNvSpPr>
          <p:nvPr>
            <p:ph idx="1"/>
          </p:nvPr>
        </p:nvSpPr>
        <p:spPr bwMode="auto">
          <a:xfrm>
            <a:off x="724877" y="1300481"/>
            <a:ext cx="10668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altLang="en-US" sz="1200" b="1" dirty="0" smtClean="0"/>
              <a:t> Personalization</a:t>
            </a:r>
          </a:p>
          <a:p>
            <a:pPr marL="0" lvl="0" indent="0" algn="just" eaLnBrk="0" fontAlgn="base" hangingPunct="0">
              <a:spcBef>
                <a:spcPct val="0"/>
              </a:spcBef>
              <a:spcAft>
                <a:spcPct val="0"/>
              </a:spcAft>
              <a:buNone/>
            </a:pPr>
            <a:r>
              <a:rPr lang="en-US" sz="1200" dirty="0" smtClean="0"/>
              <a:t>One </a:t>
            </a:r>
            <a:r>
              <a:rPr lang="en-US" sz="1200" dirty="0"/>
              <a:t>of the major drawbacks in the world of calisthenics is the lack of personalized workout plans. Many existing fitness apps provide generic routines that do not cater to individual needs, such as fitness level, specific goals, or available </a:t>
            </a:r>
            <a:r>
              <a:rPr lang="en-US" sz="1200" dirty="0" smtClean="0"/>
              <a:t>equipment</a:t>
            </a:r>
          </a:p>
        </p:txBody>
      </p:sp>
      <p:sp>
        <p:nvSpPr>
          <p:cNvPr id="7" name="Rectangle 1"/>
          <p:cNvSpPr txBox="1">
            <a:spLocks noChangeArrowheads="1"/>
          </p:cNvSpPr>
          <p:nvPr/>
        </p:nvSpPr>
        <p:spPr bwMode="auto">
          <a:xfrm>
            <a:off x="724877" y="2208431"/>
            <a:ext cx="10668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0" fontAlgn="base" hangingPunct="0">
              <a:spcBef>
                <a:spcPct val="0"/>
              </a:spcBef>
              <a:spcAft>
                <a:spcPct val="0"/>
              </a:spcAft>
            </a:pPr>
            <a:r>
              <a:rPr lang="en-US" sz="1200" b="1" dirty="0" smtClean="0"/>
              <a:t>Accessibility</a:t>
            </a:r>
          </a:p>
          <a:p>
            <a:pPr marL="0" indent="0" algn="just" eaLnBrk="0" fontAlgn="base" hangingPunct="0">
              <a:spcBef>
                <a:spcPct val="0"/>
              </a:spcBef>
              <a:spcAft>
                <a:spcPct val="0"/>
              </a:spcAft>
              <a:buNone/>
            </a:pPr>
            <a:r>
              <a:rPr lang="en-US" sz="1200" dirty="0" smtClean="0"/>
              <a:t>Many </a:t>
            </a:r>
            <a:r>
              <a:rPr lang="en-US" sz="1200" dirty="0"/>
              <a:t>individuals face barriers to finding personal trainers or specialized guidance, particularly in non-gym environments</a:t>
            </a:r>
            <a:r>
              <a:rPr lang="en-US" sz="1200" dirty="0" smtClean="0"/>
              <a:t>.</a:t>
            </a:r>
          </a:p>
          <a:p>
            <a:pPr marL="0" indent="0" algn="just" eaLnBrk="0" fontAlgn="base" hangingPunct="0">
              <a:spcBef>
                <a:spcPct val="0"/>
              </a:spcBef>
              <a:spcAft>
                <a:spcPct val="0"/>
              </a:spcAft>
              <a:buNone/>
            </a:pPr>
            <a:r>
              <a:rPr lang="en-US" sz="1200" dirty="0"/>
              <a:t>many calisthenics programs are either too advanced or too generalized, which can intimidate newcomers</a:t>
            </a:r>
            <a:endParaRPr lang="en-US" sz="1200" dirty="0" smtClean="0"/>
          </a:p>
        </p:txBody>
      </p:sp>
    </p:spTree>
    <p:extLst>
      <p:ext uri="{BB962C8B-B14F-4D97-AF65-F5344CB8AC3E}">
        <p14:creationId xmlns:p14="http://schemas.microsoft.com/office/powerpoint/2010/main" val="1637666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877" y="468068"/>
            <a:ext cx="10668000" cy="487362"/>
          </a:xfrm>
        </p:spPr>
        <p:txBody>
          <a:bodyPr/>
          <a:lstStyle/>
          <a:p>
            <a:r>
              <a:rPr lang="en-GB" sz="1400" dirty="0"/>
              <a:t>Proposed Method</a:t>
            </a:r>
          </a:p>
        </p:txBody>
      </p:sp>
      <p:sp>
        <p:nvSpPr>
          <p:cNvPr id="3" name="Content Placeholder 2"/>
          <p:cNvSpPr>
            <a:spLocks noGrp="1"/>
          </p:cNvSpPr>
          <p:nvPr>
            <p:ph idx="1"/>
          </p:nvPr>
        </p:nvSpPr>
        <p:spPr>
          <a:xfrm>
            <a:off x="294640" y="1143001"/>
            <a:ext cx="11186160" cy="4952997"/>
          </a:xfrm>
        </p:spPr>
        <p:txBody>
          <a:bodyPr/>
          <a:lstStyle/>
          <a:p>
            <a:pPr lvl="0" algn="just"/>
            <a:r>
              <a:rPr lang="en-US" sz="1200" dirty="0" smtClean="0"/>
              <a:t>The calisthenics AI </a:t>
            </a:r>
            <a:r>
              <a:rPr lang="en-US" sz="1200" dirty="0" err="1" smtClean="0"/>
              <a:t>chatbot</a:t>
            </a:r>
            <a:r>
              <a:rPr lang="en-US" sz="1200" dirty="0" smtClean="0"/>
              <a:t> tackles the personalization problem by creating customized workout plans tailored to each user’s profile. By assessing factors such as user experience, specific goals (like strength building or skill acquisition), and whether they have access to any equipment, the planner can provide routines that resonate with each user.</a:t>
            </a:r>
          </a:p>
          <a:p>
            <a:pPr lvl="0"/>
            <a:endParaRPr lang="en-US" sz="1200" dirty="0" smtClean="0"/>
          </a:p>
          <a:p>
            <a:pPr lvl="0" algn="just"/>
            <a:r>
              <a:rPr lang="en-US" sz="1200" dirty="0" smtClean="0"/>
              <a:t>Calisthenics AI workout planner offers a 24/7 solution, allowing users to access tailored workout plans and guidance whenever they need it. This flexibility makes it easier for busy individuals to integrate fitness into their daily routines, regardless of their schedules.</a:t>
            </a:r>
          </a:p>
          <a:p>
            <a:pPr lvl="0"/>
            <a:endParaRPr lang="en-US" dirty="0"/>
          </a:p>
          <a:p>
            <a:endParaRPr lang="en-GB" dirty="0"/>
          </a:p>
        </p:txBody>
      </p:sp>
    </p:spTree>
    <p:extLst>
      <p:ext uri="{BB962C8B-B14F-4D97-AF65-F5344CB8AC3E}">
        <p14:creationId xmlns:p14="http://schemas.microsoft.com/office/powerpoint/2010/main" val="2659618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008" y="432900"/>
            <a:ext cx="10668000" cy="487362"/>
          </a:xfrm>
        </p:spPr>
        <p:txBody>
          <a:bodyPr/>
          <a:lstStyle/>
          <a:p>
            <a:r>
              <a:rPr lang="en-GB" sz="1400" dirty="0"/>
              <a:t>Objectives</a:t>
            </a:r>
          </a:p>
        </p:txBody>
      </p:sp>
      <p:sp>
        <p:nvSpPr>
          <p:cNvPr id="4" name="Rectangle 1"/>
          <p:cNvSpPr>
            <a:spLocks noGrp="1" noChangeArrowheads="1"/>
          </p:cNvSpPr>
          <p:nvPr>
            <p:ph idx="1"/>
          </p:nvPr>
        </p:nvSpPr>
        <p:spPr bwMode="auto">
          <a:xfrm>
            <a:off x="667238" y="1275710"/>
            <a:ext cx="86258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sz="1200" b="1" i="0" u="none" strike="noStrike" cap="none" normalizeH="0" baseline="0" dirty="0" smtClean="0">
                <a:ln>
                  <a:noFill/>
                </a:ln>
                <a:solidFill>
                  <a:schemeClr val="tx1"/>
                </a:solidFill>
                <a:effectLst/>
              </a:rPr>
              <a:t>Tailored Calisthenics Plans</a:t>
            </a:r>
            <a:endParaRPr lang="en-US" altLang="en-US" sz="1200" dirty="0" smtClean="0"/>
          </a:p>
          <a:p>
            <a:pPr marL="0" indent="0" algn="just" eaLnBrk="0" fontAlgn="base" hangingPunct="0">
              <a:spcBef>
                <a:spcPct val="0"/>
              </a:spcBef>
              <a:spcAft>
                <a:spcPct val="0"/>
              </a:spcAft>
              <a:buNone/>
            </a:pPr>
            <a:r>
              <a:rPr kumimoji="0" lang="en-US" altLang="en-US" sz="1200" b="0" i="0" u="none" strike="noStrike" cap="none" normalizeH="0" baseline="0" dirty="0" smtClean="0">
                <a:ln>
                  <a:noFill/>
                </a:ln>
                <a:solidFill>
                  <a:schemeClr val="tx1"/>
                </a:solidFill>
                <a:effectLst/>
              </a:rPr>
              <a:t> Create customized workout routines based on each user’s needs.</a:t>
            </a:r>
          </a:p>
          <a:p>
            <a:pPr marL="0" indent="0" algn="just" eaLnBrk="0" fontAlgn="base" hangingPunct="0">
              <a:spcBef>
                <a:spcPct val="0"/>
              </a:spcBef>
              <a:spcAft>
                <a:spcPct val="0"/>
              </a:spcAft>
              <a:buNone/>
            </a:pPr>
            <a:endParaRPr kumimoji="0" lang="en-US" altLang="en-US" sz="1200" b="0" i="0" u="none" strike="noStrike" cap="none" normalizeH="0" baseline="0" dirty="0" smtClean="0">
              <a:ln>
                <a:noFill/>
              </a:ln>
              <a:solidFill>
                <a:schemeClr val="tx1"/>
              </a:solidFill>
              <a:effectLst/>
            </a:endParaRPr>
          </a:p>
          <a:p>
            <a:pPr algn="just" eaLnBrk="0" fontAlgn="base" hangingPunct="0">
              <a:spcBef>
                <a:spcPct val="0"/>
              </a:spcBef>
              <a:spcAft>
                <a:spcPct val="0"/>
              </a:spcAft>
            </a:pPr>
            <a:r>
              <a:rPr kumimoji="0" lang="en-US" altLang="en-US" sz="1200" b="1" i="0" u="none" strike="noStrike" cap="none" normalizeH="0" baseline="0" dirty="0" smtClean="0">
                <a:ln>
                  <a:noFill/>
                </a:ln>
                <a:solidFill>
                  <a:schemeClr val="tx1"/>
                </a:solidFill>
                <a:effectLst/>
              </a:rPr>
              <a:t>Inclusive and Accessible Workouts</a:t>
            </a:r>
            <a:endParaRPr lang="en-US" altLang="en-US" sz="1200" dirty="0" smtClean="0"/>
          </a:p>
          <a:p>
            <a:pPr marL="0" indent="0" algn="just" eaLnBrk="0" fontAlgn="base" hangingPunct="0">
              <a:spcBef>
                <a:spcPct val="0"/>
              </a:spcBef>
              <a:spcAft>
                <a:spcPct val="0"/>
              </a:spcAft>
              <a:buNone/>
            </a:pPr>
            <a:r>
              <a:rPr kumimoji="0" lang="en-US" altLang="en-US" sz="1200" b="0" i="0" u="none" strike="noStrike" cap="none" normalizeH="0" baseline="0" dirty="0" smtClean="0">
                <a:ln>
                  <a:noFill/>
                </a:ln>
                <a:solidFill>
                  <a:schemeClr val="tx1"/>
                </a:solidFill>
                <a:effectLst/>
              </a:rPr>
              <a:t>Offer clear, easy-to-follow instructions and guidance, allowing users to perform effective calisthenics workouts at home or outdoors, with minimal or no equipment.</a:t>
            </a:r>
          </a:p>
          <a:p>
            <a:pPr marL="0" indent="0" algn="just" eaLnBrk="0" fontAlgn="base" hangingPunct="0">
              <a:spcBef>
                <a:spcPct val="0"/>
              </a:spcBef>
              <a:spcAft>
                <a:spcPct val="0"/>
              </a:spcAft>
              <a:buNone/>
            </a:pPr>
            <a:endParaRPr kumimoji="0" lang="en-US" altLang="en-US" sz="1200" b="0" i="0" u="none" strike="noStrike" cap="none" normalizeH="0" baseline="0" dirty="0" smtClean="0">
              <a:ln>
                <a:noFill/>
              </a:ln>
              <a:solidFill>
                <a:schemeClr val="tx1"/>
              </a:solidFill>
              <a:effectLst/>
            </a:endParaRPr>
          </a:p>
          <a:p>
            <a:pPr algn="just" eaLnBrk="0" fontAlgn="base" hangingPunct="0">
              <a:spcBef>
                <a:spcPct val="0"/>
              </a:spcBef>
              <a:spcAft>
                <a:spcPct val="0"/>
              </a:spcAft>
            </a:pPr>
            <a:r>
              <a:rPr kumimoji="0" lang="en-US" altLang="en-US" sz="1200" b="1" i="0" u="none" strike="noStrike" cap="none" normalizeH="0" baseline="0" dirty="0" smtClean="0">
                <a:ln>
                  <a:noFill/>
                </a:ln>
                <a:solidFill>
                  <a:schemeClr val="tx1"/>
                </a:solidFill>
                <a:effectLst/>
              </a:rPr>
              <a:t>On-Demand Fitness Support</a:t>
            </a:r>
            <a:endParaRPr lang="en-US" altLang="en-US" sz="1200" dirty="0" smtClean="0"/>
          </a:p>
          <a:p>
            <a:pPr marL="0" indent="0" algn="just" eaLnBrk="0" fontAlgn="base" hangingPunct="0">
              <a:spcBef>
                <a:spcPct val="0"/>
              </a:spcBef>
              <a:spcAft>
                <a:spcPct val="0"/>
              </a:spcAft>
              <a:buNone/>
            </a:pPr>
            <a:r>
              <a:rPr kumimoji="0" lang="en-US" altLang="en-US" sz="1200" b="0" i="0" u="none" strike="noStrike" cap="none" normalizeH="0" baseline="0" dirty="0" smtClean="0">
                <a:ln>
                  <a:noFill/>
                </a:ln>
                <a:solidFill>
                  <a:schemeClr val="tx1"/>
                </a:solidFill>
                <a:effectLst/>
              </a:rPr>
              <a:t>Ensure users can access personalized workout plans and fitness advice 24/7, giving them the freedom to work out whenever it fits into their schedule.</a:t>
            </a:r>
          </a:p>
        </p:txBody>
      </p:sp>
    </p:spTree>
    <p:extLst>
      <p:ext uri="{BB962C8B-B14F-4D97-AF65-F5344CB8AC3E}">
        <p14:creationId xmlns:p14="http://schemas.microsoft.com/office/powerpoint/2010/main" val="2666729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476861"/>
            <a:ext cx="10668000" cy="487362"/>
          </a:xfrm>
        </p:spPr>
        <p:txBody>
          <a:bodyPr/>
          <a:lstStyle/>
          <a:p>
            <a:r>
              <a:rPr lang="en-GB" sz="1400" dirty="0" smtClean="0"/>
              <a:t>Methodology/Modules</a:t>
            </a:r>
            <a:endParaRPr lang="en-GB" sz="1400" dirty="0"/>
          </a:p>
        </p:txBody>
      </p:sp>
      <p:sp>
        <p:nvSpPr>
          <p:cNvPr id="4" name="Rectangle 1"/>
          <p:cNvSpPr>
            <a:spLocks noGrp="1" noChangeArrowheads="1"/>
          </p:cNvSpPr>
          <p:nvPr>
            <p:ph idx="1"/>
          </p:nvPr>
        </p:nvSpPr>
        <p:spPr bwMode="auto">
          <a:xfrm>
            <a:off x="689707" y="1298666"/>
            <a:ext cx="977392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sz="1200" b="1" i="0" u="none" strike="noStrike" cap="none" normalizeH="0" baseline="0" dirty="0" smtClean="0">
                <a:ln>
                  <a:noFill/>
                </a:ln>
                <a:solidFill>
                  <a:schemeClr val="tx1"/>
                </a:solidFill>
                <a:effectLst/>
              </a:rPr>
              <a:t>Frontend</a:t>
            </a:r>
            <a:r>
              <a:rPr kumimoji="0" lang="en-US" altLang="en-US" sz="1200" b="0" i="0" u="none" strike="noStrike" cap="none" normalizeH="0" baseline="0" dirty="0" smtClean="0">
                <a:ln>
                  <a:noFill/>
                </a:ln>
                <a:solidFill>
                  <a:schemeClr val="tx1"/>
                </a:solidFill>
                <a:effectLst/>
              </a:rPr>
              <a:t>: Development using </a:t>
            </a:r>
            <a:r>
              <a:rPr kumimoji="0" lang="en-US" altLang="en-US" sz="1200" b="0" i="0" u="none" strike="noStrike" cap="none" normalizeH="0" baseline="0" dirty="0" err="1" smtClean="0">
                <a:ln>
                  <a:noFill/>
                </a:ln>
                <a:solidFill>
                  <a:schemeClr val="tx1"/>
                </a:solidFill>
                <a:effectLst/>
              </a:rPr>
              <a:t>Streamlit</a:t>
            </a:r>
            <a:r>
              <a:rPr kumimoji="0" lang="en-US" altLang="en-US" sz="1200" b="0" i="0" u="none" strike="noStrike" cap="none" normalizeH="0" baseline="0" dirty="0" smtClean="0">
                <a:ln>
                  <a:noFill/>
                </a:ln>
                <a:solidFill>
                  <a:schemeClr val="tx1"/>
                </a:solidFill>
                <a:effectLst/>
              </a:rPr>
              <a:t> to provide an interactive, user-friendly interface for workout inputs and </a:t>
            </a:r>
            <a:r>
              <a:rPr kumimoji="0" lang="en-US" altLang="en-US" sz="1200" b="0" i="0" u="none" strike="noStrike" cap="none" normalizeH="0" baseline="0" dirty="0" err="1" smtClean="0">
                <a:ln>
                  <a:noFill/>
                </a:ln>
                <a:solidFill>
                  <a:schemeClr val="tx1"/>
                </a:solidFill>
                <a:effectLst/>
              </a:rPr>
              <a:t>chatbot</a:t>
            </a:r>
            <a:r>
              <a:rPr kumimoji="0" lang="en-US" altLang="en-US" sz="1200" b="0" i="0" u="none" strike="noStrike" cap="none" normalizeH="0" baseline="0" dirty="0" smtClean="0">
                <a:ln>
                  <a:noFill/>
                </a:ln>
                <a:solidFill>
                  <a:schemeClr val="tx1"/>
                </a:solidFill>
                <a:effectLst/>
              </a:rPr>
              <a:t> interaction.</a:t>
            </a:r>
          </a:p>
          <a:p>
            <a:pPr algn="just" eaLnBrk="0" fontAlgn="base" hangingPunct="0">
              <a:spcBef>
                <a:spcPct val="0"/>
              </a:spcBef>
              <a:spcAft>
                <a:spcPct val="0"/>
              </a:spcAft>
            </a:pPr>
            <a:r>
              <a:rPr kumimoji="0" lang="en-US" altLang="en-US" sz="1200" b="1" i="0" u="none" strike="noStrike" cap="none" normalizeH="0" baseline="0" dirty="0" smtClean="0">
                <a:ln>
                  <a:noFill/>
                </a:ln>
                <a:solidFill>
                  <a:schemeClr val="tx1"/>
                </a:solidFill>
                <a:effectLst/>
              </a:rPr>
              <a:t>Backend</a:t>
            </a:r>
            <a:r>
              <a:rPr kumimoji="0" lang="en-US" altLang="en-US" sz="1200" b="0" i="0" u="none" strike="noStrike" cap="none" normalizeH="0" baseline="0" dirty="0" smtClean="0">
                <a:ln>
                  <a:noFill/>
                </a:ln>
                <a:solidFill>
                  <a:schemeClr val="tx1"/>
                </a:solidFill>
                <a:effectLst/>
              </a:rPr>
              <a:t>: Powered by a RAG-based </a:t>
            </a:r>
            <a:r>
              <a:rPr kumimoji="0" lang="en-US" altLang="en-US" sz="1200" b="0" i="0" u="none" strike="noStrike" cap="none" normalizeH="0" baseline="0" dirty="0" err="1" smtClean="0">
                <a:ln>
                  <a:noFill/>
                </a:ln>
                <a:solidFill>
                  <a:schemeClr val="tx1"/>
                </a:solidFill>
                <a:effectLst/>
              </a:rPr>
              <a:t>chatbot</a:t>
            </a:r>
            <a:r>
              <a:rPr kumimoji="0" lang="en-US" altLang="en-US" sz="1200" b="0" i="0" u="none" strike="noStrike" cap="none" normalizeH="0" baseline="0" dirty="0" smtClean="0">
                <a:ln>
                  <a:noFill/>
                </a:ln>
                <a:solidFill>
                  <a:schemeClr val="tx1"/>
                </a:solidFill>
                <a:effectLst/>
              </a:rPr>
              <a:t> utilizing GPT, which generates personalized workout recommendations from stored workout data.</a:t>
            </a:r>
          </a:p>
          <a:p>
            <a:pPr algn="just" eaLnBrk="0" fontAlgn="base" hangingPunct="0">
              <a:spcBef>
                <a:spcPct val="0"/>
              </a:spcBef>
              <a:spcAft>
                <a:spcPct val="0"/>
              </a:spcAft>
            </a:pPr>
            <a:r>
              <a:rPr kumimoji="0" lang="en-US" altLang="en-US" sz="1200" b="1" i="0" u="none" strike="noStrike" cap="none" normalizeH="0" baseline="0" dirty="0" smtClean="0">
                <a:ln>
                  <a:noFill/>
                </a:ln>
                <a:solidFill>
                  <a:schemeClr val="tx1"/>
                </a:solidFill>
                <a:effectLst/>
              </a:rPr>
              <a:t>Knowledge Base</a:t>
            </a:r>
            <a:r>
              <a:rPr kumimoji="0" lang="en-US" altLang="en-US" sz="1200" b="0" i="0" u="none" strike="noStrike" cap="none" normalizeH="0" baseline="0" dirty="0" smtClean="0">
                <a:ln>
                  <a:noFill/>
                </a:ln>
                <a:solidFill>
                  <a:schemeClr val="tx1"/>
                </a:solidFill>
                <a:effectLst/>
              </a:rPr>
              <a:t>: Stores workout plans, exercises, routines, and tips for the </a:t>
            </a:r>
            <a:r>
              <a:rPr kumimoji="0" lang="en-US" altLang="en-US" sz="1200" b="0" i="0" u="none" strike="noStrike" cap="none" normalizeH="0" baseline="0" dirty="0" err="1" smtClean="0">
                <a:ln>
                  <a:noFill/>
                </a:ln>
                <a:solidFill>
                  <a:schemeClr val="tx1"/>
                </a:solidFill>
                <a:effectLst/>
              </a:rPr>
              <a:t>chatbot</a:t>
            </a:r>
            <a:r>
              <a:rPr kumimoji="0" lang="en-US" altLang="en-US" sz="1200" b="0" i="0" u="none" strike="noStrike" cap="none" normalizeH="0" baseline="0" dirty="0" smtClean="0">
                <a:ln>
                  <a:noFill/>
                </a:ln>
                <a:solidFill>
                  <a:schemeClr val="tx1"/>
                </a:solidFill>
                <a:effectLst/>
              </a:rPr>
              <a:t> to retrieve relevant information. </a:t>
            </a:r>
            <a:r>
              <a:rPr kumimoji="0" lang="en-US" altLang="en-US" sz="1200" b="0" i="0" u="none" strike="noStrike" cap="none" normalizeH="0" baseline="0" dirty="0" err="1" smtClean="0">
                <a:ln>
                  <a:noFill/>
                </a:ln>
                <a:solidFill>
                  <a:schemeClr val="tx1"/>
                </a:solidFill>
                <a:effectLst/>
              </a:rPr>
              <a:t>Chroma</a:t>
            </a:r>
            <a:r>
              <a:rPr lang="en-US" altLang="en-US" sz="1200" dirty="0" err="1" smtClean="0"/>
              <a:t>DB</a:t>
            </a:r>
            <a:endParaRPr kumimoji="0" lang="en-US" altLang="en-US" sz="1200" b="0" i="0" u="none" strike="noStrike" cap="none" normalizeH="0" baseline="0" dirty="0" smtClean="0">
              <a:ln>
                <a:noFill/>
              </a:ln>
              <a:solidFill>
                <a:schemeClr val="tx1"/>
              </a:solidFill>
              <a:effectLst/>
            </a:endParaRPr>
          </a:p>
          <a:p>
            <a:pPr algn="just" eaLnBrk="0" fontAlgn="base" hangingPunct="0">
              <a:spcBef>
                <a:spcPct val="0"/>
              </a:spcBef>
              <a:spcAft>
                <a:spcPct val="0"/>
              </a:spcAft>
            </a:pPr>
            <a:r>
              <a:rPr lang="en-US" sz="1200" b="1" dirty="0"/>
              <a:t>Deployment</a:t>
            </a:r>
            <a:r>
              <a:rPr lang="en-US" sz="1200" dirty="0"/>
              <a:t>: The application is deployed using </a:t>
            </a:r>
            <a:r>
              <a:rPr lang="en-US" sz="1200" dirty="0" err="1"/>
              <a:t>Streamlit</a:t>
            </a:r>
            <a:r>
              <a:rPr lang="en-US" sz="1200" dirty="0"/>
              <a:t> Cloud, ensuring easy access and real-time updates.</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14944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p:cNvPicPr>
            <a:picLocks noGrp="1" noChangeAspect="1"/>
          </p:cNvPicPr>
          <p:nvPr>
            <p:ph idx="1"/>
          </p:nvPr>
        </p:nvPicPr>
        <p:blipFill>
          <a:blip r:embed="rId2"/>
          <a:stretch>
            <a:fillRect/>
          </a:stretch>
        </p:blipFill>
        <p:spPr>
          <a:xfrm>
            <a:off x="2102444" y="1143000"/>
            <a:ext cx="8088712" cy="4953000"/>
          </a:xfrm>
          <a:prstGeom prst="rect">
            <a:avLst/>
          </a:prstGeom>
        </p:spPr>
      </p:pic>
    </p:spTree>
    <p:extLst>
      <p:ext uri="{BB962C8B-B14F-4D97-AF65-F5344CB8AC3E}">
        <p14:creationId xmlns:p14="http://schemas.microsoft.com/office/powerpoint/2010/main" val="593898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a:t>
            </a:r>
            <a:r>
              <a:rPr lang="en-US" dirty="0" smtClean="0"/>
              <a:t>oftware </a:t>
            </a:r>
            <a:r>
              <a:rPr lang="en-US" dirty="0"/>
              <a:t>components</a:t>
            </a:r>
            <a:endParaRPr lang="en-IN" dirty="0"/>
          </a:p>
        </p:txBody>
      </p:sp>
      <p:pic>
        <p:nvPicPr>
          <p:cNvPr id="6" name="Content Placeholder 5"/>
          <p:cNvPicPr>
            <a:picLocks noGrp="1" noChangeAspect="1"/>
          </p:cNvPicPr>
          <p:nvPr>
            <p:ph idx="1"/>
          </p:nvPr>
        </p:nvPicPr>
        <p:blipFill>
          <a:blip r:embed="rId2"/>
          <a:stretch>
            <a:fillRect/>
          </a:stretch>
        </p:blipFill>
        <p:spPr>
          <a:xfrm>
            <a:off x="883920" y="1095110"/>
            <a:ext cx="10214100" cy="4899290"/>
          </a:xfrm>
          <a:prstGeom prst="rect">
            <a:avLst/>
          </a:prstGeom>
        </p:spPr>
      </p:pic>
    </p:spTree>
    <p:extLst>
      <p:ext uri="{BB962C8B-B14F-4D97-AF65-F5344CB8AC3E}">
        <p14:creationId xmlns:p14="http://schemas.microsoft.com/office/powerpoint/2010/main" val="825552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268</TotalTime>
  <Words>2325</Words>
  <Application>Microsoft Office PowerPoint</Application>
  <PresentationFormat>Widescreen</PresentationFormat>
  <Paragraphs>219</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Cambria</vt:lpstr>
      <vt:lpstr>Times New Roman</vt:lpstr>
      <vt:lpstr>Verdana</vt:lpstr>
      <vt:lpstr>Bioinformatics</vt:lpstr>
      <vt:lpstr>Calisthenics AI</vt:lpstr>
      <vt:lpstr>Introduction</vt:lpstr>
      <vt:lpstr>Literature Review</vt:lpstr>
      <vt:lpstr>Existing method Drawback</vt:lpstr>
      <vt:lpstr>Proposed Method</vt:lpstr>
      <vt:lpstr>Objectives</vt:lpstr>
      <vt:lpstr>Methodology/Modules</vt:lpstr>
      <vt:lpstr>Architecture</vt:lpstr>
      <vt:lpstr>Software components</vt:lpstr>
      <vt:lpstr>Timeline of Project</vt:lpstr>
      <vt:lpstr>Results</vt:lpstr>
      <vt:lpstr>Results</vt:lpstr>
      <vt:lpstr>Conclusion</vt:lpstr>
      <vt:lpstr>Screenshots</vt:lpstr>
      <vt:lpstr>Screenshots</vt:lpstr>
      <vt:lpstr>Github Link</vt:lpstr>
      <vt:lpstr>References</vt:lpstr>
      <vt:lpstr>PowerPoint Presentation</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Sai Lavanya Patnaik</cp:lastModifiedBy>
  <cp:revision>38</cp:revision>
  <dcterms:created xsi:type="dcterms:W3CDTF">2023-03-16T03:26:27Z</dcterms:created>
  <dcterms:modified xsi:type="dcterms:W3CDTF">2025-01-17T04:17:51Z</dcterms:modified>
</cp:coreProperties>
</file>