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313" r:id="rId2"/>
    <p:sldId id="263" r:id="rId3"/>
    <p:sldId id="262" r:id="rId4"/>
    <p:sldId id="261" r:id="rId5"/>
    <p:sldId id="266" r:id="rId6"/>
    <p:sldId id="314" r:id="rId7"/>
    <p:sldId id="315" r:id="rId8"/>
    <p:sldId id="316" r:id="rId9"/>
    <p:sldId id="317" r:id="rId10"/>
    <p:sldId id="318" r:id="rId11"/>
    <p:sldId id="274" r:id="rId12"/>
    <p:sldId id="258"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p:scale>
          <a:sx n="50" d="100"/>
          <a:sy n="50" d="100"/>
        </p:scale>
        <p:origin x="29" y="1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134F1A-E190-4F06-8F09-C7331B86C99E}" type="datetimeFigureOut">
              <a:rPr lang="en-US" smtClean="0"/>
              <a:t>1/17/2025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ECBE5-322B-4534-865F-61441A8B5302}" type="slidenum">
              <a:rPr lang="en-US" smtClean="0"/>
              <a:t>‹#›</a:t>
            </a:fld>
            <a:endParaRPr lang="en-US"/>
          </a:p>
        </p:txBody>
      </p:sp>
    </p:spTree>
    <p:extLst>
      <p:ext uri="{BB962C8B-B14F-4D97-AF65-F5344CB8AC3E}">
        <p14:creationId xmlns:p14="http://schemas.microsoft.com/office/powerpoint/2010/main" val="3428674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1"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6C3A7D4-E7C2-4678-896C-A7CACF257D2F}" type="datetimeFigureOut">
              <a:rPr lang="en-IN" smtClean="0"/>
              <a:t>17-01-2025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32F6845-8F47-4AB8-B9CE-96D88E741707}"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C3A7D4-E7C2-4678-896C-A7CACF257D2F}" type="datetimeFigureOut">
              <a:rPr lang="en-IN" smtClean="0"/>
              <a:t>17-01-2025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32F6845-8F47-4AB8-B9CE-96D88E741707}"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C3A7D4-E7C2-4678-896C-A7CACF257D2F}" type="datetimeFigureOut">
              <a:rPr lang="en-IN" smtClean="0"/>
              <a:t>17-01-2025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32F6845-8F47-4AB8-B9CE-96D88E741707}"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C3A7D4-E7C2-4678-896C-A7CACF257D2F}" type="datetimeFigureOut">
              <a:rPr lang="en-IN" smtClean="0"/>
              <a:t>17-01-2025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32F6845-8F47-4AB8-B9CE-96D88E741707}"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C3A7D4-E7C2-4678-896C-A7CACF257D2F}" type="datetimeFigureOut">
              <a:rPr lang="en-IN" smtClean="0"/>
              <a:t>17-01-2025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32F6845-8F47-4AB8-B9CE-96D88E741707}"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6C3A7D4-E7C2-4678-896C-A7CACF257D2F}" type="datetimeFigureOut">
              <a:rPr lang="en-IN" smtClean="0"/>
              <a:t>17-01-2025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32F6845-8F47-4AB8-B9CE-96D88E741707}"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90"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90"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6C3A7D4-E7C2-4678-896C-A7CACF257D2F}" type="datetimeFigureOut">
              <a:rPr lang="en-IN" smtClean="0"/>
              <a:t>17-01-2025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32F6845-8F47-4AB8-B9CE-96D88E741707}"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6C3A7D4-E7C2-4678-896C-A7CACF257D2F}" type="datetimeFigureOut">
              <a:rPr lang="en-IN" smtClean="0"/>
              <a:t>17-01-2025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32F6845-8F47-4AB8-B9CE-96D88E741707}"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3A7D4-E7C2-4678-896C-A7CACF257D2F}" type="datetimeFigureOut">
              <a:rPr lang="en-IN" smtClean="0"/>
              <a:t>17-01-2025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32F6845-8F47-4AB8-B9CE-96D88E741707}"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9"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C3A7D4-E7C2-4678-896C-A7CACF257D2F}" type="datetimeFigureOut">
              <a:rPr lang="en-IN" smtClean="0"/>
              <a:t>17-01-2025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32F6845-8F47-4AB8-B9CE-96D88E741707}"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9" y="987431"/>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C3A7D4-E7C2-4678-896C-A7CACF257D2F}" type="datetimeFigureOut">
              <a:rPr lang="en-IN" smtClean="0"/>
              <a:t>17-01-2025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32F6845-8F47-4AB8-B9CE-96D88E741707}"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3A7D4-E7C2-4678-896C-A7CACF257D2F}" type="datetimeFigureOut">
              <a:rPr lang="en-IN" smtClean="0"/>
              <a:t>17-01-2025</a:t>
            </a:fld>
            <a:endParaRPr lang="en-IN" dirty="0"/>
          </a:p>
        </p:txBody>
      </p:sp>
      <p:sp>
        <p:nvSpPr>
          <p:cNvPr id="5" name="Footer Placeholder 4"/>
          <p:cNvSpPr>
            <a:spLocks noGrp="1"/>
          </p:cNvSpPr>
          <p:nvPr>
            <p:ph type="ftr" sz="quarter" idx="3"/>
          </p:nvPr>
        </p:nvSpPr>
        <p:spPr>
          <a:xfrm>
            <a:off x="4038601"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F6845-8F47-4AB8-B9CE-96D88E741707}"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49928"/>
            <a:ext cx="10363200" cy="4941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000" dirty="0">
                <a:solidFill>
                  <a:schemeClr val="tx1"/>
                </a:solidFill>
                <a:latin typeface="Cambria" panose="02040503050406030204" pitchFamily="18" charset="0"/>
                <a:ea typeface="Cambria" panose="02040503050406030204" pitchFamily="18" charset="0"/>
              </a:rPr>
              <a:t>Calisthenics AI</a:t>
            </a:r>
            <a:endParaRPr sz="20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946054" y="2077040"/>
            <a:ext cx="1984262" cy="4941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7365D"/>
              </a:buClr>
              <a:buSzPts val="2000"/>
              <a:buNone/>
            </a:pPr>
            <a:r>
              <a:rPr lang="en-GB" sz="1600" dirty="0">
                <a:latin typeface="Cambria" panose="02040503050406030204" pitchFamily="18" charset="0"/>
                <a:ea typeface="Cambria" panose="02040503050406030204" pitchFamily="18" charset="0"/>
              </a:rPr>
              <a:t>Batch Number:2025</a:t>
            </a:r>
            <a:endParaRPr sz="1600"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sz="1600"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095505753"/>
              </p:ext>
            </p:extLst>
          </p:nvPr>
        </p:nvGraphicFramePr>
        <p:xfrm>
          <a:off x="1670171" y="2463085"/>
          <a:ext cx="5418675" cy="1956512"/>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400" b="1" u="none" strike="noStrike" cap="none" dirty="0">
                          <a:solidFill>
                            <a:srgbClr val="17365D"/>
                          </a:solidFill>
                          <a:latin typeface="Verdana" panose="020B0604030504040204" pitchFamily="34" charset="0"/>
                          <a:ea typeface="Verdana" panose="020B0604030504040204" pitchFamily="34" charset="0"/>
                        </a:rPr>
                        <a:t>Roll Number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400" b="1" u="none" strike="noStrike" cap="none" dirty="0">
                          <a:solidFill>
                            <a:srgbClr val="17365D"/>
                          </a:solidFill>
                          <a:latin typeface="Verdana" panose="020B0604030504040204" pitchFamily="34" charset="0"/>
                          <a:ea typeface="Verdana" panose="020B0604030504040204" pitchFamily="34" charset="0"/>
                        </a:rPr>
                        <a:t>Student Name</a:t>
                      </a:r>
                      <a:endParaRPr sz="1400" b="1" u="none" strike="noStrike" cap="none" dirty="0">
                        <a:solidFill>
                          <a:srgbClr val="17365D"/>
                        </a:solidFill>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400" u="none" strike="noStrike" cap="none" dirty="0">
                          <a:latin typeface="Verdana" panose="020B0604030504040204" pitchFamily="34" charset="0"/>
                          <a:ea typeface="Verdana" panose="020B0604030504040204" pitchFamily="34" charset="0"/>
                        </a:rPr>
                        <a:t>20211CEI0048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u="none" strike="noStrike" cap="none" dirty="0">
                          <a:latin typeface="Verdana" panose="020B0604030504040204" pitchFamily="34" charset="0"/>
                          <a:ea typeface="Verdana" panose="020B0604030504040204" pitchFamily="34" charset="0"/>
                        </a:rPr>
                        <a:t>Ammar </a:t>
                      </a:r>
                      <a:r>
                        <a:rPr lang="en-IN" sz="1400" u="none" strike="noStrike" cap="none" dirty="0" err="1">
                          <a:latin typeface="Verdana" panose="020B0604030504040204" pitchFamily="34" charset="0"/>
                          <a:ea typeface="Verdana" panose="020B0604030504040204" pitchFamily="34" charset="0"/>
                        </a:rPr>
                        <a:t>Hanif</a:t>
                      </a:r>
                      <a:r>
                        <a:rPr lang="en-IN" sz="1400" u="none" strike="noStrike" cap="none" baseline="0" dirty="0">
                          <a:latin typeface="Verdana" panose="020B0604030504040204" pitchFamily="34" charset="0"/>
                          <a:ea typeface="Verdana" panose="020B0604030504040204" pitchFamily="34" charset="0"/>
                        </a:rPr>
                        <a:t> Khatri</a:t>
                      </a:r>
                      <a:endParaRPr sz="1400" u="none" strike="noStrike" cap="none" dirty="0">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400" u="none" strike="noStrike" cap="none" dirty="0">
                          <a:latin typeface="Verdana" panose="020B0604030504040204" pitchFamily="34" charset="0"/>
                          <a:ea typeface="Verdana" panose="020B0604030504040204" pitchFamily="34" charset="0"/>
                        </a:rPr>
                        <a:t>20211CEI0018</a:t>
                      </a:r>
                      <a:endParaRPr sz="1400" u="none" strike="noStrike" cap="none" dirty="0">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u="none" strike="noStrike" cap="none" dirty="0">
                          <a:latin typeface="Verdana" panose="020B0604030504040204" pitchFamily="34" charset="0"/>
                          <a:ea typeface="Verdana" panose="020B0604030504040204" pitchFamily="34" charset="0"/>
                        </a:rPr>
                        <a:t>Sai Lavanya Patnaik</a:t>
                      </a:r>
                      <a:endParaRPr sz="1400" u="none" strike="noStrike" cap="none" dirty="0">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400" u="none" strike="noStrike" cap="none" dirty="0">
                          <a:latin typeface="Verdana" panose="020B0604030504040204" pitchFamily="34" charset="0"/>
                          <a:ea typeface="Verdana" panose="020B0604030504040204" pitchFamily="34" charset="0"/>
                        </a:rPr>
                        <a:t>20211CEI0147</a:t>
                      </a:r>
                      <a:endParaRPr sz="1400" u="none" strike="noStrike" cap="none" dirty="0">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u="none" strike="noStrike" cap="none" dirty="0" err="1">
                          <a:latin typeface="Verdana" panose="020B0604030504040204" pitchFamily="34" charset="0"/>
                          <a:ea typeface="Verdana" panose="020B0604030504040204" pitchFamily="34" charset="0"/>
                        </a:rPr>
                        <a:t>Giftson</a:t>
                      </a:r>
                      <a:r>
                        <a:rPr lang="en-IN" sz="1400" u="none" strike="noStrike" cap="none" baseline="0" dirty="0">
                          <a:latin typeface="Verdana" panose="020B0604030504040204" pitchFamily="34" charset="0"/>
                          <a:ea typeface="Verdana" panose="020B0604030504040204" pitchFamily="34" charset="0"/>
                        </a:rPr>
                        <a:t> Sam Paul</a:t>
                      </a:r>
                      <a:endParaRPr sz="1400" u="none" strike="noStrike" cap="none" dirty="0">
                        <a:latin typeface="Verdana" panose="020B0604030504040204" pitchFamily="34" charset="0"/>
                        <a:ea typeface="Verdana" panose="020B060403050404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673493" y="2165064"/>
            <a:ext cx="551430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14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4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14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4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a:t>
            </a:r>
            <a:r>
              <a:rPr lang="en-GB" sz="14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Muthuraju</a:t>
            </a:r>
            <a:endParaRPr sz="14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4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sz="14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4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sz="14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4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sz="14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sz="20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963888" y="4419597"/>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4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400" b="1" i="0" u="none" strike="noStrike" cap="none" dirty="0">
                <a:latin typeface="Cambria" panose="02040503050406030204" pitchFamily="18" charset="0"/>
                <a:ea typeface="Cambria" panose="02040503050406030204" pitchFamily="18" charset="0"/>
                <a:cs typeface="Verdana"/>
                <a:sym typeface="Verdana"/>
              </a:rPr>
              <a:t>Computer Engineer sp</a:t>
            </a:r>
            <a:r>
              <a:rPr lang="en-US" sz="1400" b="1" dirty="0">
                <a:latin typeface="Cambria" panose="02040503050406030204" pitchFamily="18" charset="0"/>
                <a:ea typeface="Cambria" panose="02040503050406030204" pitchFamily="18" charset="0"/>
                <a:cs typeface="Verdana"/>
                <a:sym typeface="Verdana"/>
              </a:rPr>
              <a:t>ecialization in </a:t>
            </a:r>
            <a:r>
              <a:rPr lang="en-US" sz="1400" b="1" dirty="0" err="1">
                <a:latin typeface="Cambria" panose="02040503050406030204" pitchFamily="18" charset="0"/>
                <a:ea typeface="Cambria" panose="02040503050406030204" pitchFamily="18" charset="0"/>
                <a:cs typeface="Verdana"/>
                <a:sym typeface="Verdana"/>
              </a:rPr>
              <a:t>Artifical</a:t>
            </a:r>
            <a:r>
              <a:rPr lang="en-US" sz="1400" b="1" dirty="0">
                <a:latin typeface="Cambria" panose="02040503050406030204" pitchFamily="18" charset="0"/>
                <a:ea typeface="Cambria" panose="02040503050406030204" pitchFamily="18" charset="0"/>
                <a:cs typeface="Verdana"/>
                <a:sym typeface="Verdana"/>
              </a:rPr>
              <a:t> Intelligence and Machine Learning</a:t>
            </a:r>
            <a:endParaRPr lang="en-US" sz="1400" b="1" i="0" u="none" strike="noStrike" cap="none" dirty="0">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4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400" b="1" dirty="0">
                <a:latin typeface="Cambria" panose="02040503050406030204" pitchFamily="18" charset="0"/>
                <a:ea typeface="Cambria" panose="02040503050406030204" pitchFamily="18" charset="0"/>
                <a:cs typeface="Verdana"/>
                <a:sym typeface="Verdana"/>
              </a:rPr>
              <a:t>Dr</a:t>
            </a:r>
            <a:r>
              <a:rPr lang="en-US" sz="1400" b="1" dirty="0">
                <a:solidFill>
                  <a:schemeClr val="accent1"/>
                </a:solidFill>
                <a:latin typeface="Cambria" panose="02040503050406030204" pitchFamily="18" charset="0"/>
                <a:ea typeface="Cambria" panose="02040503050406030204" pitchFamily="18" charset="0"/>
                <a:cs typeface="Verdana"/>
                <a:sym typeface="Verdana"/>
              </a:rPr>
              <a:t>. </a:t>
            </a:r>
            <a:r>
              <a:rPr lang="en-US" sz="1400" b="1" dirty="0">
                <a:latin typeface="Cambria" panose="02040503050406030204" pitchFamily="18" charset="0"/>
                <a:ea typeface="Cambria" panose="02040503050406030204" pitchFamily="18" charset="0"/>
                <a:cs typeface="Verdana"/>
                <a:sym typeface="Verdana"/>
              </a:rPr>
              <a:t>Gopal Krishna </a:t>
            </a:r>
            <a:r>
              <a:rPr lang="en-US" sz="1400" b="1" dirty="0" err="1">
                <a:latin typeface="Cambria" panose="02040503050406030204" pitchFamily="18" charset="0"/>
                <a:ea typeface="Cambria" panose="02040503050406030204" pitchFamily="18" charset="0"/>
                <a:cs typeface="Verdana"/>
                <a:sym typeface="Verdana"/>
              </a:rPr>
              <a:t>Shyam</a:t>
            </a:r>
            <a:endParaRPr lang="en-US" sz="1400" b="1" dirty="0">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4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14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4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14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2723F-CD63-35D0-9D1C-49558BA40623}"/>
            </a:ext>
          </a:extLst>
        </p:cNvPr>
        <p:cNvGrpSpPr/>
        <p:nvPr/>
      </p:nvGrpSpPr>
      <p:grpSpPr>
        <a:xfrm>
          <a:off x="0" y="0"/>
          <a:ext cx="0" cy="0"/>
          <a:chOff x="0" y="0"/>
          <a:chExt cx="0" cy="0"/>
        </a:xfrm>
      </p:grpSpPr>
      <p:sp>
        <p:nvSpPr>
          <p:cNvPr id="2" name="Text Box 1">
            <a:extLst>
              <a:ext uri="{FF2B5EF4-FFF2-40B4-BE49-F238E27FC236}">
                <a16:creationId xmlns:a16="http://schemas.microsoft.com/office/drawing/2014/main" id="{7388019F-3F53-3D6E-4758-7E929BD762D3}"/>
              </a:ext>
            </a:extLst>
          </p:cNvPr>
          <p:cNvSpPr txBox="1"/>
          <p:nvPr/>
        </p:nvSpPr>
        <p:spPr>
          <a:xfrm>
            <a:off x="137795" y="278765"/>
            <a:ext cx="11915140" cy="711835"/>
          </a:xfrm>
          <a:prstGeom prst="rect">
            <a:avLst/>
          </a:prstGeom>
          <a:noFill/>
        </p:spPr>
        <p:txBody>
          <a:bodyPr wrap="square" rtlCol="0" anchor="t">
            <a:noAutofit/>
          </a:bodyPr>
          <a:lstStyle/>
          <a:p>
            <a:pPr algn="ctr"/>
            <a:r>
              <a:rPr lang="en-GB" sz="4000" b="1" dirty="0"/>
              <a:t>References</a:t>
            </a:r>
            <a:endParaRPr lang="en-US" sz="2400" b="1" dirty="0">
              <a:latin typeface="Arial Rounded MT Bold" panose="020F0704030504030204" charset="0"/>
              <a:cs typeface="Arial Rounded MT Bold" panose="020F0704030504030204" charset="0"/>
            </a:endParaRPr>
          </a:p>
        </p:txBody>
      </p:sp>
      <p:sp>
        <p:nvSpPr>
          <p:cNvPr id="3" name="TextBox 2">
            <a:extLst>
              <a:ext uri="{FF2B5EF4-FFF2-40B4-BE49-F238E27FC236}">
                <a16:creationId xmlns:a16="http://schemas.microsoft.com/office/drawing/2014/main" id="{04250ED9-A4DD-DA11-132B-7DA453EE0AFB}"/>
              </a:ext>
            </a:extLst>
          </p:cNvPr>
          <p:cNvSpPr txBox="1"/>
          <p:nvPr/>
        </p:nvSpPr>
        <p:spPr>
          <a:xfrm>
            <a:off x="297497" y="1211669"/>
            <a:ext cx="11595735" cy="4247317"/>
          </a:xfrm>
          <a:prstGeom prst="rect">
            <a:avLst/>
          </a:prstGeom>
          <a:noFill/>
        </p:spPr>
        <p:txBody>
          <a:bodyPr wrap="square" rtlCol="0">
            <a:spAutoFit/>
          </a:bodyPr>
          <a:lstStyle/>
          <a:p>
            <a:pPr marL="0" lvl="0" indent="0" algn="just">
              <a:spcBef>
                <a:spcPts val="0"/>
              </a:spcBef>
              <a:buSzPct val="41324"/>
              <a:buNone/>
            </a:pPr>
            <a:r>
              <a:rPr lang="en-GB" sz="1400" dirty="0"/>
              <a:t>[4] </a:t>
            </a:r>
            <a:r>
              <a:rPr lang="en-US" sz="1400" dirty="0">
                <a:cs typeface="Cambria"/>
                <a:sym typeface="Cambria"/>
              </a:rPr>
              <a:t>A. T. Neumann, Y. Yin, S. </a:t>
            </a:r>
            <a:r>
              <a:rPr lang="en-US" sz="1400" dirty="0" err="1">
                <a:cs typeface="Cambria"/>
                <a:sym typeface="Cambria"/>
              </a:rPr>
              <a:t>Sowe</a:t>
            </a:r>
            <a:r>
              <a:rPr lang="en-US" sz="1400" dirty="0">
                <a:cs typeface="Cambria"/>
                <a:sym typeface="Cambria"/>
              </a:rPr>
              <a:t>, S. Decker and M. </a:t>
            </a:r>
            <a:r>
              <a:rPr lang="en-US" sz="1400" dirty="0" err="1">
                <a:cs typeface="Cambria"/>
                <a:sym typeface="Cambria"/>
              </a:rPr>
              <a:t>Jarke</a:t>
            </a:r>
            <a:r>
              <a:rPr lang="en-US" sz="1400" dirty="0">
                <a:cs typeface="Cambria"/>
                <a:sym typeface="Cambria"/>
              </a:rPr>
              <a:t>, "An LLM-Driven Chatbot in Higher Education for Databases and Information Systems," in IEEE Transactions on Education, </a:t>
            </a:r>
            <a:r>
              <a:rPr lang="en-US" sz="1400" dirty="0" err="1">
                <a:cs typeface="Cambria"/>
                <a:sym typeface="Cambria"/>
              </a:rPr>
              <a:t>doi</a:t>
            </a:r>
            <a:r>
              <a:rPr lang="en-US" sz="1400" dirty="0">
                <a:cs typeface="Cambria"/>
                <a:sym typeface="Cambria"/>
              </a:rPr>
              <a:t>: 10.1109/TE.2024.3467912.</a:t>
            </a:r>
          </a:p>
          <a:p>
            <a:pPr marL="0" lvl="0" indent="0" algn="just">
              <a:spcBef>
                <a:spcPts val="0"/>
              </a:spcBef>
              <a:buSzPct val="41324"/>
              <a:buNone/>
            </a:pPr>
            <a:r>
              <a:rPr lang="en-US" sz="1400" dirty="0">
                <a:cs typeface="Cambria"/>
                <a:sym typeface="Cambria"/>
              </a:rPr>
              <a:t>keywords: {</a:t>
            </a:r>
            <a:r>
              <a:rPr lang="en-US" sz="1400" dirty="0" err="1">
                <a:cs typeface="Cambria"/>
                <a:sym typeface="Cambria"/>
              </a:rPr>
              <a:t>Chatbots;Education;Computer</a:t>
            </a:r>
            <a:r>
              <a:rPr lang="en-US" sz="1400" dirty="0">
                <a:cs typeface="Cambria"/>
                <a:sym typeface="Cambria"/>
              </a:rPr>
              <a:t> </a:t>
            </a:r>
            <a:r>
              <a:rPr lang="en-US" sz="1400" dirty="0" err="1">
                <a:cs typeface="Cambria"/>
                <a:sym typeface="Cambria"/>
              </a:rPr>
              <a:t>science;Databases;Accuracy;Mentoring;Information</a:t>
            </a:r>
            <a:r>
              <a:rPr lang="en-US" sz="1400" dirty="0">
                <a:cs typeface="Cambria"/>
                <a:sym typeface="Cambria"/>
              </a:rPr>
              <a:t> </a:t>
            </a:r>
            <a:r>
              <a:rPr lang="en-US" sz="1400" dirty="0" err="1">
                <a:cs typeface="Cambria"/>
                <a:sym typeface="Cambria"/>
              </a:rPr>
              <a:t>technology;Information</a:t>
            </a:r>
            <a:r>
              <a:rPr lang="en-US" sz="1400" dirty="0">
                <a:cs typeface="Cambria"/>
                <a:sym typeface="Cambria"/>
              </a:rPr>
              <a:t> </a:t>
            </a:r>
            <a:r>
              <a:rPr lang="en-US" sz="1400" dirty="0" err="1">
                <a:cs typeface="Cambria"/>
                <a:sym typeface="Cambria"/>
              </a:rPr>
              <a:t>systems;Adaptation</a:t>
            </a:r>
            <a:r>
              <a:rPr lang="en-US" sz="1400" dirty="0">
                <a:cs typeface="Cambria"/>
                <a:sym typeface="Cambria"/>
              </a:rPr>
              <a:t> </a:t>
            </a:r>
            <a:r>
              <a:rPr lang="en-US" sz="1400" dirty="0" err="1">
                <a:cs typeface="Cambria"/>
                <a:sym typeface="Cambria"/>
              </a:rPr>
              <a:t>models;Vectors;Chatbots;higher</a:t>
            </a:r>
            <a:r>
              <a:rPr lang="en-US" sz="1400" dirty="0">
                <a:cs typeface="Cambria"/>
                <a:sym typeface="Cambria"/>
              </a:rPr>
              <a:t> </a:t>
            </a:r>
            <a:r>
              <a:rPr lang="en-US" sz="1400" dirty="0" err="1">
                <a:cs typeface="Cambria"/>
                <a:sym typeface="Cambria"/>
              </a:rPr>
              <a:t>education;large</a:t>
            </a:r>
            <a:r>
              <a:rPr lang="en-US" sz="1400" dirty="0">
                <a:cs typeface="Cambria"/>
                <a:sym typeface="Cambria"/>
              </a:rPr>
              <a:t> language model (LLM);</a:t>
            </a:r>
            <a:r>
              <a:rPr lang="en-US" sz="1400" dirty="0" err="1">
                <a:cs typeface="Cambria"/>
                <a:sym typeface="Cambria"/>
              </a:rPr>
              <a:t>moodle;moodlebot</a:t>
            </a:r>
            <a:r>
              <a:rPr lang="en-US" sz="1400" dirty="0">
                <a:cs typeface="Cambria"/>
                <a:sym typeface="Cambria"/>
              </a:rPr>
              <a:t>},</a:t>
            </a:r>
          </a:p>
          <a:p>
            <a:pPr marL="0" lvl="0" indent="0" algn="just">
              <a:spcBef>
                <a:spcPts val="0"/>
              </a:spcBef>
              <a:buSzPct val="41324"/>
              <a:buNone/>
            </a:pPr>
            <a:endParaRPr lang="en-US" sz="1800" dirty="0">
              <a:cs typeface="Cambria"/>
              <a:sym typeface="Cambria"/>
            </a:endParaRPr>
          </a:p>
          <a:p>
            <a:pPr marL="0" lvl="0" indent="0" algn="just">
              <a:spcBef>
                <a:spcPts val="0"/>
              </a:spcBef>
              <a:buSzPct val="41324"/>
              <a:buNone/>
            </a:pPr>
            <a:endParaRPr lang="en-US" sz="1400" dirty="0">
              <a:cs typeface="Cambria"/>
              <a:sym typeface="Cambria"/>
            </a:endParaRPr>
          </a:p>
          <a:p>
            <a:pPr marL="0" lvl="0" indent="0" algn="just">
              <a:spcBef>
                <a:spcPts val="0"/>
              </a:spcBef>
              <a:buSzPct val="41324"/>
              <a:buNone/>
            </a:pPr>
            <a:r>
              <a:rPr lang="en-US" sz="1400" dirty="0">
                <a:cs typeface="Cambria"/>
                <a:sym typeface="Cambria"/>
              </a:rPr>
              <a:t>[5] H. K. </a:t>
            </a:r>
            <a:r>
              <a:rPr lang="en-US" sz="1400" dirty="0" err="1">
                <a:cs typeface="Cambria"/>
                <a:sym typeface="Cambria"/>
              </a:rPr>
              <a:t>Chaubey</a:t>
            </a:r>
            <a:r>
              <a:rPr lang="en-US" sz="1400" dirty="0">
                <a:cs typeface="Cambria"/>
                <a:sym typeface="Cambria"/>
              </a:rPr>
              <a:t>, G. Tripathi, R. Ranjan and S. k. </a:t>
            </a:r>
            <a:r>
              <a:rPr lang="en-US" sz="1400" dirty="0" err="1">
                <a:cs typeface="Cambria"/>
                <a:sym typeface="Cambria"/>
              </a:rPr>
              <a:t>Gopalaiyengar</a:t>
            </a:r>
            <a:r>
              <a:rPr lang="en-US" sz="1400" dirty="0">
                <a:cs typeface="Cambria"/>
                <a:sym typeface="Cambria"/>
              </a:rPr>
              <a:t>, "Comparative Analysis of RAG, Fine-Tuning, and Prompt Engineering in Chatbot Development," 2024 International Conference on Future Technologies for Smart Society (ICFTSS), Kuala Lumpur, Malaysia, 2024, pp. 169-172, </a:t>
            </a:r>
            <a:r>
              <a:rPr lang="en-US" sz="1400" dirty="0" err="1">
                <a:cs typeface="Cambria"/>
                <a:sym typeface="Cambria"/>
              </a:rPr>
              <a:t>doi</a:t>
            </a:r>
            <a:r>
              <a:rPr lang="en-US" sz="1400" dirty="0">
                <a:cs typeface="Cambria"/>
                <a:sym typeface="Cambria"/>
              </a:rPr>
              <a:t>: 10.1109/ICFTSS61109.2024.10691338. keywords: {Analytical </a:t>
            </a:r>
            <a:r>
              <a:rPr lang="en-US" sz="1400" dirty="0" err="1">
                <a:cs typeface="Cambria"/>
                <a:sym typeface="Cambria"/>
              </a:rPr>
              <a:t>models;Accuracy;Large</a:t>
            </a:r>
            <a:r>
              <a:rPr lang="en-US" sz="1400" dirty="0">
                <a:cs typeface="Cambria"/>
                <a:sym typeface="Cambria"/>
              </a:rPr>
              <a:t> language </a:t>
            </a:r>
            <a:r>
              <a:rPr lang="en-US" sz="1400" dirty="0" err="1">
                <a:cs typeface="Cambria"/>
                <a:sym typeface="Cambria"/>
              </a:rPr>
              <a:t>models;Chatbots;Real-time</a:t>
            </a:r>
            <a:r>
              <a:rPr lang="en-US" sz="1400" dirty="0">
                <a:cs typeface="Cambria"/>
                <a:sym typeface="Cambria"/>
              </a:rPr>
              <a:t> </a:t>
            </a:r>
            <a:r>
              <a:rPr lang="en-US" sz="1400" dirty="0" err="1">
                <a:cs typeface="Cambria"/>
                <a:sym typeface="Cambria"/>
              </a:rPr>
              <a:t>systems;Prompt</a:t>
            </a:r>
            <a:r>
              <a:rPr lang="en-US" sz="1400" dirty="0">
                <a:cs typeface="Cambria"/>
                <a:sym typeface="Cambria"/>
              </a:rPr>
              <a:t> </a:t>
            </a:r>
            <a:r>
              <a:rPr lang="en-US" sz="1400" dirty="0" err="1">
                <a:cs typeface="Cambria"/>
                <a:sym typeface="Cambria"/>
              </a:rPr>
              <a:t>engineering;Faces;Chatbots;Large</a:t>
            </a:r>
            <a:r>
              <a:rPr lang="en-US" sz="1400" dirty="0">
                <a:cs typeface="Cambria"/>
                <a:sym typeface="Cambria"/>
              </a:rPr>
              <a:t> Language Models (LLM);Retriever-Augmented Generation (RAG);</a:t>
            </a:r>
            <a:r>
              <a:rPr lang="en-US" sz="1400" dirty="0" err="1">
                <a:cs typeface="Cambria"/>
                <a:sym typeface="Cambria"/>
              </a:rPr>
              <a:t>Fine-tuning;Prompt</a:t>
            </a:r>
            <a:r>
              <a:rPr lang="en-US" sz="1400" dirty="0">
                <a:cs typeface="Cambria"/>
                <a:sym typeface="Cambria"/>
              </a:rPr>
              <a:t> Engineering},</a:t>
            </a:r>
          </a:p>
          <a:p>
            <a:pPr marL="0" lvl="0" indent="0" algn="just">
              <a:spcBef>
                <a:spcPts val="0"/>
              </a:spcBef>
              <a:buSzPct val="41324"/>
              <a:buNone/>
            </a:pPr>
            <a:endParaRPr lang="en-US" sz="1400" dirty="0">
              <a:cs typeface="Cambria"/>
              <a:sym typeface="Cambria"/>
            </a:endParaRPr>
          </a:p>
          <a:p>
            <a:pPr marL="0" indent="0">
              <a:buNone/>
            </a:pPr>
            <a:r>
              <a:rPr lang="en-IN" sz="1400" dirty="0"/>
              <a:t>[6]S. Rai, A. Raut, A. </a:t>
            </a:r>
            <a:r>
              <a:rPr lang="en-IN" sz="1400" dirty="0" err="1"/>
              <a:t>Savaliya</a:t>
            </a:r>
            <a:r>
              <a:rPr lang="en-IN" sz="1400" dirty="0"/>
              <a:t> and R. </a:t>
            </a:r>
            <a:r>
              <a:rPr lang="en-IN" sz="1400" dirty="0" err="1"/>
              <a:t>Shankarmani</a:t>
            </a:r>
            <a:r>
              <a:rPr lang="en-IN" sz="1400" dirty="0"/>
              <a:t>, "Darwin: Convolutional Neural Network based Intelligent Health Assistant," 2018 Second International Conference on Electronics, Communication and Aerospace Technology (ICECA), Coimbatore, India, 2018, pp. 1367-1371, </a:t>
            </a:r>
            <a:r>
              <a:rPr lang="en-IN" sz="1400" dirty="0" err="1"/>
              <a:t>doi</a:t>
            </a:r>
            <a:r>
              <a:rPr lang="en-IN" sz="1400" dirty="0"/>
              <a:t>: 10.1109/ICECA.2018.8474861. keywords: {</a:t>
            </a:r>
            <a:r>
              <a:rPr lang="en-IN" sz="1400" dirty="0" err="1"/>
              <a:t>Diseases;Artificial</a:t>
            </a:r>
            <a:r>
              <a:rPr lang="en-IN" sz="1400" dirty="0"/>
              <a:t> </a:t>
            </a:r>
            <a:r>
              <a:rPr lang="en-IN" sz="1400" dirty="0" err="1"/>
              <a:t>intelligence;Conferences;Convolutional</a:t>
            </a:r>
            <a:r>
              <a:rPr lang="en-IN" sz="1400" dirty="0"/>
              <a:t> neural </a:t>
            </a:r>
            <a:r>
              <a:rPr lang="en-IN" sz="1400" dirty="0" err="1"/>
              <a:t>networks;Facebook;Aerospace</a:t>
            </a:r>
            <a:r>
              <a:rPr lang="en-IN" sz="1400" dirty="0"/>
              <a:t> </a:t>
            </a:r>
            <a:r>
              <a:rPr lang="en-IN" sz="1400" dirty="0" err="1"/>
              <a:t>electronics;chatbot;personal</a:t>
            </a:r>
            <a:r>
              <a:rPr lang="en-IN" sz="1400" dirty="0"/>
              <a:t> </a:t>
            </a:r>
            <a:r>
              <a:rPr lang="en-IN" sz="1400" dirty="0" err="1"/>
              <a:t>assistant;convolutional</a:t>
            </a:r>
            <a:r>
              <a:rPr lang="en-IN" sz="1400" dirty="0"/>
              <a:t> neural networks (CNN);artificial neural </a:t>
            </a:r>
            <a:r>
              <a:rPr lang="en-IN" sz="1400" dirty="0" err="1"/>
              <a:t>networks;artificial</a:t>
            </a:r>
            <a:r>
              <a:rPr lang="en-IN" sz="1400" dirty="0"/>
              <a:t> </a:t>
            </a:r>
            <a:r>
              <a:rPr lang="en-IN" sz="1400" dirty="0" err="1"/>
              <a:t>intelligence;healthcare;fitness</a:t>
            </a:r>
            <a:r>
              <a:rPr lang="en-IN" sz="1400" dirty="0"/>
              <a:t>},</a:t>
            </a:r>
          </a:p>
          <a:p>
            <a:endParaRPr lang="en-IN" sz="1400" dirty="0"/>
          </a:p>
          <a:p>
            <a:pPr marL="0" indent="0">
              <a:buNone/>
            </a:pPr>
            <a:r>
              <a:rPr lang="en-IN" sz="1400" dirty="0"/>
              <a:t>[7] Andrew Freed, Conversational AI: Chatbots that work , Manning, 2021. keywords: {Virtual </a:t>
            </a:r>
            <a:r>
              <a:rPr lang="en-IN" sz="1400" dirty="0" err="1"/>
              <a:t>assistant;Chatbot</a:t>
            </a:r>
            <a:r>
              <a:rPr lang="en-IN" sz="1400" dirty="0"/>
              <a:t>/chat </a:t>
            </a:r>
            <a:r>
              <a:rPr lang="en-IN" sz="1400" dirty="0" err="1"/>
              <a:t>bot;Voicebot</a:t>
            </a:r>
            <a:r>
              <a:rPr lang="en-IN" sz="1400" dirty="0"/>
              <a:t>/voice </a:t>
            </a:r>
            <a:r>
              <a:rPr lang="en-IN" sz="1400" dirty="0" err="1"/>
              <a:t>bot;Automated</a:t>
            </a:r>
            <a:r>
              <a:rPr lang="en-IN" sz="1400" dirty="0"/>
              <a:t> </a:t>
            </a:r>
            <a:r>
              <a:rPr lang="en-IN" sz="1400" dirty="0" err="1"/>
              <a:t>assistant;Conversational</a:t>
            </a:r>
            <a:r>
              <a:rPr lang="en-IN" sz="1400" dirty="0"/>
              <a:t> </a:t>
            </a:r>
            <a:r>
              <a:rPr lang="en-IN" sz="1400" dirty="0" err="1"/>
              <a:t>assistant;Conversational</a:t>
            </a:r>
            <a:r>
              <a:rPr lang="en-IN" sz="1400" dirty="0"/>
              <a:t> </a:t>
            </a:r>
            <a:r>
              <a:rPr lang="en-IN" sz="1400" dirty="0" err="1"/>
              <a:t>bot;Conversational</a:t>
            </a:r>
            <a:r>
              <a:rPr lang="en-IN" sz="1400" dirty="0"/>
              <a:t> </a:t>
            </a:r>
            <a:r>
              <a:rPr lang="en-IN" sz="1400" dirty="0" err="1"/>
              <a:t>AI;Voice</a:t>
            </a:r>
            <a:r>
              <a:rPr lang="en-IN" sz="1400" dirty="0"/>
              <a:t> </a:t>
            </a:r>
            <a:r>
              <a:rPr lang="en-IN" sz="1400" dirty="0" err="1"/>
              <a:t>assistant;Self-service</a:t>
            </a:r>
            <a:r>
              <a:rPr lang="en-IN" sz="1400" dirty="0"/>
              <a:t> </a:t>
            </a:r>
            <a:r>
              <a:rPr lang="en-IN" sz="1400" dirty="0" err="1"/>
              <a:t>assistant;Self-service</a:t>
            </a:r>
            <a:r>
              <a:rPr lang="en-IN" sz="1400" dirty="0"/>
              <a:t> bot},</a:t>
            </a:r>
          </a:p>
          <a:p>
            <a:pPr marL="0" lvl="0" indent="0" algn="just">
              <a:spcBef>
                <a:spcPts val="0"/>
              </a:spcBef>
              <a:buSzPct val="41324"/>
              <a:buNone/>
            </a:pPr>
            <a:endParaRPr lang="en-US" sz="1400" dirty="0">
              <a:cs typeface="Cambria"/>
              <a:sym typeface="Cambria"/>
            </a:endParaRPr>
          </a:p>
        </p:txBody>
      </p:sp>
    </p:spTree>
    <p:extLst>
      <p:ext uri="{BB962C8B-B14F-4D97-AF65-F5344CB8AC3E}">
        <p14:creationId xmlns:p14="http://schemas.microsoft.com/office/powerpoint/2010/main" val="243106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sz="1400" dirty="0"/>
              <a:t>Project work mapping with SDG</a:t>
            </a:r>
            <a:endParaRPr lang="en-IN" sz="1400"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645160" y="1138919"/>
            <a:ext cx="6014720" cy="13604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457200" lvl="1" indent="0">
              <a:buNone/>
            </a:pPr>
            <a:r>
              <a:rPr lang="en-US" sz="1200" dirty="0"/>
              <a:t>The calisthenics AI </a:t>
            </a:r>
            <a:r>
              <a:rPr lang="en-US" sz="1200" dirty="0" err="1"/>
              <a:t>chatbot</a:t>
            </a:r>
            <a:r>
              <a:rPr lang="en-US" sz="1200" dirty="0"/>
              <a:t> aligns with Sustainable Development Goal 3 (SDG-3) by</a:t>
            </a:r>
          </a:p>
          <a:p>
            <a:pPr marL="457200" lvl="1" indent="0">
              <a:buNone/>
            </a:pPr>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rotWithShape="1">
          <a:blip r:embed="rId2"/>
          <a:srcRect t="11269" b="31201"/>
          <a:stretch/>
        </p:blipFill>
        <p:spPr>
          <a:xfrm>
            <a:off x="6248400" y="2049779"/>
            <a:ext cx="5674773" cy="3139440"/>
          </a:xfrm>
          <a:prstGeom prst="rect">
            <a:avLst/>
          </a:prstGeom>
        </p:spPr>
      </p:pic>
      <p:sp>
        <p:nvSpPr>
          <p:cNvPr id="5" name="Rectangle 2"/>
          <p:cNvSpPr>
            <a:spLocks noChangeArrowheads="1"/>
          </p:cNvSpPr>
          <p:nvPr/>
        </p:nvSpPr>
        <p:spPr bwMode="auto">
          <a:xfrm>
            <a:off x="1047847" y="1738323"/>
            <a:ext cx="60045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Promotes Exercise</a:t>
            </a:r>
            <a:r>
              <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Personalized workout plans.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Boosts Mental Health</a:t>
            </a:r>
            <a:r>
              <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Enhances well-being.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Increases Accessibility</a:t>
            </a:r>
            <a:r>
              <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Resources for healthier lifestyles.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Encourages Longevity</a:t>
            </a:r>
            <a:r>
              <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Supports lifelong fitness habits.</a:t>
            </a:r>
          </a:p>
        </p:txBody>
      </p:sp>
    </p:spTree>
    <p:extLst>
      <p:ext uri="{BB962C8B-B14F-4D97-AF65-F5344CB8AC3E}">
        <p14:creationId xmlns:p14="http://schemas.microsoft.com/office/powerpoint/2010/main" val="379544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97726" y="1332412"/>
            <a:ext cx="8900160" cy="3278777"/>
          </a:xfrm>
          <a:prstGeom prst="rect">
            <a:avLst/>
          </a:prstGeom>
          <a:solidFill>
            <a:schemeClr val="accent1">
              <a:lumMod val="5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6600">
              <a:solidFill>
                <a:srgbClr val="FFFF00"/>
              </a:solidFill>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r>
              <a:rPr lang="en-US" sz="6600">
                <a:solidFill>
                  <a:srgbClr val="FFFF00"/>
                </a:solidFill>
                <a:latin typeface="Times New Roman" panose="02020603050405020304" pitchFamily="18" charset="0"/>
                <a:cs typeface="Times New Roman" panose="02020603050405020304" pitchFamily="18" charset="0"/>
              </a:rPr>
              <a:t>  </a:t>
            </a:r>
            <a:r>
              <a:rPr lang="en-US" sz="4800">
                <a:solidFill>
                  <a:srgbClr val="FFFF00"/>
                </a:solidFill>
                <a:latin typeface="Times New Roman" panose="02020603050405020304" pitchFamily="18" charset="0"/>
                <a:cs typeface="Times New Roman" panose="02020603050405020304" pitchFamily="18" charset="0"/>
              </a:rPr>
              <a:t>Q&amp;A</a:t>
            </a:r>
          </a:p>
          <a:p>
            <a:pPr marL="0" indent="0" algn="ctr">
              <a:buFont typeface="Arial" panose="020B0604020202020204" pitchFamily="34" charset="0"/>
              <a:buNone/>
            </a:pPr>
            <a:endParaRPr lang="en-US" sz="6600" dirty="0">
              <a:solidFill>
                <a:srgbClr val="A7118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838200" y="2547258"/>
            <a:ext cx="10515600" cy="12148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6600">
                <a:solidFill>
                  <a:srgbClr val="A71180"/>
                </a:solidFill>
                <a:latin typeface="Times New Roman" panose="02020603050405020304" pitchFamily="18" charset="0"/>
                <a:cs typeface="Times New Roman" panose="02020603050405020304" pitchFamily="18" charset="0"/>
              </a:rPr>
              <a:t>Thank you !!</a:t>
            </a:r>
            <a:endParaRPr lang="en-US" sz="6600" dirty="0">
              <a:solidFill>
                <a:srgbClr val="A7118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128010" y="485775"/>
            <a:ext cx="5935980" cy="605790"/>
          </a:xfrm>
          <a:prstGeom prst="rect">
            <a:avLst/>
          </a:prstGeom>
          <a:noFill/>
          <a:effectLst>
            <a:softEdge rad="12700"/>
          </a:effectLst>
        </p:spPr>
        <p:txBody>
          <a:bodyPr wrap="square" rtlCol="0">
            <a:noAutofit/>
          </a:bodyPr>
          <a:lstStyle/>
          <a:p>
            <a:pPr indent="0" algn="ctr">
              <a:buFont typeface="Wingdings" panose="05000000000000000000" pitchFamily="2" charset="2"/>
              <a:buNone/>
            </a:pPr>
            <a:r>
              <a:rPr lang="en-US" sz="4000" b="1" dirty="0">
                <a:latin typeface="Arial Rounded MT Bold" panose="020F0704030504030204" charset="0"/>
                <a:cs typeface="Arial Rounded MT Bold" panose="020F0704030504030204" charset="0"/>
                <a:sym typeface="+mn-ea"/>
              </a:rPr>
              <a:t>Purpose of the Project</a:t>
            </a:r>
            <a:endParaRPr lang="en-US" sz="4000" b="1" dirty="0">
              <a:latin typeface="Arial Rounded MT Bold" panose="020F0704030504030204" charset="0"/>
              <a:cs typeface="Arial Rounded MT Bold" panose="020F0704030504030204" charset="0"/>
            </a:endParaRPr>
          </a:p>
        </p:txBody>
      </p:sp>
      <p:sp>
        <p:nvSpPr>
          <p:cNvPr id="4" name="Text Box 3"/>
          <p:cNvSpPr txBox="1"/>
          <p:nvPr/>
        </p:nvSpPr>
        <p:spPr>
          <a:xfrm>
            <a:off x="1028700" y="1583690"/>
            <a:ext cx="10134600" cy="4788535"/>
          </a:xfrm>
          <a:prstGeom prst="rect">
            <a:avLst/>
          </a:prstGeom>
          <a:noFill/>
        </p:spPr>
        <p:txBody>
          <a:bodyPr wrap="square" rtlCol="0">
            <a:noAutofit/>
          </a:bodyPr>
          <a:lstStyle/>
          <a:p>
            <a:pPr marL="342900" indent="-342900">
              <a:buFont typeface="Arial" panose="020B0604020202020204" pitchFamily="34" charset="0"/>
              <a:buChar char="•"/>
            </a:pPr>
            <a:r>
              <a:rPr lang="en-US" sz="2000" dirty="0">
                <a:latin typeface="Arial Rounded MT Bold" panose="020F0704030504030204" charset="0"/>
                <a:cs typeface="Arial Rounded MT Bold" panose="020F0704030504030204" charset="0"/>
              </a:rPr>
              <a:t>Provides personalized workout plans based on fitness goals and capabilities.</a:t>
            </a:r>
          </a:p>
          <a:p>
            <a:pPr marL="342900" indent="-342900">
              <a:buFont typeface="Arial" panose="020B0604020202020204" pitchFamily="34" charset="0"/>
              <a:buChar char="•"/>
            </a:pPr>
            <a:r>
              <a:rPr lang="en-US" sz="2000" dirty="0">
                <a:latin typeface="Arial Rounded MT Bold" panose="020F0704030504030204" charset="0"/>
                <a:cs typeface="Arial Rounded MT Bold" panose="020F0704030504030204" charset="0"/>
              </a:rPr>
              <a:t>Focuses on calisthenics, requiring minimal equipment or gym access.</a:t>
            </a:r>
          </a:p>
          <a:p>
            <a:pPr marL="342900" indent="-342900">
              <a:buFont typeface="Arial" panose="020B0604020202020204" pitchFamily="34" charset="0"/>
              <a:buChar char="•"/>
            </a:pPr>
            <a:r>
              <a:rPr lang="en-US" sz="2000" dirty="0">
                <a:latin typeface="Arial Rounded MT Bold" panose="020F0704030504030204" charset="0"/>
                <a:cs typeface="Arial Rounded MT Bold" panose="020F0704030504030204" charset="0"/>
              </a:rPr>
              <a:t>Enhances accessibility and convenience for </a:t>
            </a:r>
            <a:r>
              <a:rPr lang="en-US" sz="2000" dirty="0" err="1">
                <a:latin typeface="Arial Rounded MT Bold" panose="020F0704030504030204" charset="0"/>
                <a:cs typeface="Arial Rounded MT Bold" panose="020F0704030504030204" charset="0"/>
              </a:rPr>
              <a:t>users.Educates</a:t>
            </a:r>
            <a:r>
              <a:rPr lang="en-US" sz="2000" dirty="0">
                <a:latin typeface="Arial Rounded MT Bold" panose="020F0704030504030204" charset="0"/>
                <a:cs typeface="Arial Rounded MT Bold" panose="020F0704030504030204" charset="0"/>
              </a:rPr>
              <a:t> users on calisthenics benefits like strength, flexibility, and body control.</a:t>
            </a:r>
          </a:p>
          <a:p>
            <a:pPr marL="342900" indent="-342900">
              <a:buFont typeface="Arial" panose="020B0604020202020204" pitchFamily="34" charset="0"/>
              <a:buChar char="•"/>
            </a:pPr>
            <a:r>
              <a:rPr lang="en-US" sz="2000" dirty="0">
                <a:latin typeface="Arial Rounded MT Bold" panose="020F0704030504030204" charset="0"/>
                <a:cs typeface="Arial Rounded MT Bold" panose="020F0704030504030204" charset="0"/>
              </a:rPr>
              <a:t>Dynamically adapts plans using AI based on user feedback.</a:t>
            </a:r>
          </a:p>
          <a:p>
            <a:pPr marL="342900" indent="-342900">
              <a:buFont typeface="Arial" panose="020B0604020202020204" pitchFamily="34" charset="0"/>
              <a:buChar char="•"/>
            </a:pPr>
            <a:r>
              <a:rPr lang="en-US" sz="2000" dirty="0">
                <a:latin typeface="Arial Rounded MT Bold" panose="020F0704030504030204" charset="0"/>
                <a:cs typeface="Arial Rounded MT Bold" panose="020F0704030504030204" charset="0"/>
              </a:rPr>
              <a:t>Promotes balanced training and progressive overload for continuous improvement.</a:t>
            </a:r>
          </a:p>
          <a:p>
            <a:pPr marL="342900" indent="-342900">
              <a:buFont typeface="Arial" panose="020B0604020202020204" pitchFamily="34" charset="0"/>
              <a:buChar char="•"/>
            </a:pPr>
            <a:r>
              <a:rPr lang="en-US" sz="2000" dirty="0">
                <a:latin typeface="Arial Rounded MT Bold" panose="020F0704030504030204" charset="0"/>
                <a:cs typeface="Arial Rounded MT Bold" panose="020F0704030504030204" charset="0"/>
              </a:rPr>
              <a:t>Encourages sustainable fitness through minimalist, bodyweight-focused workouts.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689608" y="1710055"/>
            <a:ext cx="10812780" cy="2968625"/>
          </a:xfrm>
          <a:prstGeom prst="rect">
            <a:avLst/>
          </a:prstGeom>
          <a:noFill/>
        </p:spPr>
        <p:txBody>
          <a:bodyPr wrap="square" rtlCol="0">
            <a:noAutofit/>
          </a:bodyPr>
          <a:lstStyle/>
          <a:p>
            <a:pPr marL="0" indent="0" algn="just">
              <a:buNone/>
            </a:pPr>
            <a:r>
              <a:rPr lang="en-US" sz="2400" b="1" dirty="0"/>
              <a:t>This project aims to develop a chatbot system designed specifically for calisthenics training using Retrieval-Augmented Generation(RAG) technology. </a:t>
            </a:r>
          </a:p>
          <a:p>
            <a:pPr marL="0" indent="0" algn="just">
              <a:buNone/>
            </a:pPr>
            <a:endParaRPr lang="en-US" sz="2400" b="1" dirty="0"/>
          </a:p>
          <a:p>
            <a:pPr marL="0" indent="0" algn="just">
              <a:buNone/>
            </a:pPr>
            <a:r>
              <a:rPr lang="en-US" sz="2400" b="1" dirty="0"/>
              <a:t>The chatbot provides personalized workout recommendations and training guidance by retrieving relevant information from a knowledge base and generating natural language responses. </a:t>
            </a:r>
          </a:p>
          <a:p>
            <a:pPr marL="0" indent="0" algn="just">
              <a:buNone/>
            </a:pPr>
            <a:endParaRPr lang="en-US" sz="2400" b="1" dirty="0"/>
          </a:p>
          <a:p>
            <a:pPr marL="0" indent="0" algn="just">
              <a:buNone/>
            </a:pPr>
            <a:r>
              <a:rPr lang="en-US" sz="2400" b="1" dirty="0"/>
              <a:t>The system addresses the growing demand for interactive, AI-driven fitness coaching, especially in the domain of bodyweight exercises.</a:t>
            </a:r>
            <a:endParaRPr lang="en-GB" sz="2400" b="1" dirty="0"/>
          </a:p>
        </p:txBody>
      </p:sp>
      <p:sp>
        <p:nvSpPr>
          <p:cNvPr id="8" name="Text Box 7"/>
          <p:cNvSpPr txBox="1"/>
          <p:nvPr/>
        </p:nvSpPr>
        <p:spPr>
          <a:xfrm>
            <a:off x="3560761" y="649378"/>
            <a:ext cx="5070475" cy="584775"/>
          </a:xfrm>
          <a:prstGeom prst="rect">
            <a:avLst/>
          </a:prstGeom>
          <a:noFill/>
        </p:spPr>
        <p:txBody>
          <a:bodyPr wrap="square" rtlCol="0">
            <a:spAutoFit/>
          </a:bodyPr>
          <a:lstStyle/>
          <a:p>
            <a:pPr algn="ctr"/>
            <a:r>
              <a:rPr lang="en-US" sz="3200" b="1" u="sng" dirty="0">
                <a:latin typeface="Arial Rounded MT Bold" panose="020F0704030504030204" charset="0"/>
                <a:cs typeface="Arial Rounded MT Bold" panose="020F0704030504030204" charset="0"/>
                <a:sym typeface="+mn-ea"/>
              </a:rPr>
              <a:t>INTRODUCTION</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794000" y="462915"/>
            <a:ext cx="6096000" cy="534035"/>
          </a:xfrm>
          <a:prstGeom prst="rect">
            <a:avLst/>
          </a:prstGeom>
          <a:noFill/>
        </p:spPr>
        <p:txBody>
          <a:bodyPr wrap="square" rtlCol="0" anchor="t">
            <a:spAutoFit/>
          </a:bodyPr>
          <a:lstStyle/>
          <a:p>
            <a:pPr algn="ctr">
              <a:lnSpc>
                <a:spcPct val="90000"/>
              </a:lnSpc>
            </a:pPr>
            <a:r>
              <a:rPr lang="en-US" sz="3200" b="1" dirty="0">
                <a:latin typeface="Arial Rounded MT Bold" panose="020F0704030504030204" charset="0"/>
                <a:cs typeface="Arial Rounded MT Bold" panose="020F0704030504030204" charset="0"/>
                <a:sym typeface="+mn-ea"/>
              </a:rPr>
              <a:t>LITERATURE SURVEY</a:t>
            </a:r>
          </a:p>
        </p:txBody>
      </p:sp>
      <p:sp>
        <p:nvSpPr>
          <p:cNvPr id="4" name="Text Box 3"/>
          <p:cNvSpPr txBox="1"/>
          <p:nvPr/>
        </p:nvSpPr>
        <p:spPr>
          <a:xfrm>
            <a:off x="184150" y="1590040"/>
            <a:ext cx="11823700" cy="4271010"/>
          </a:xfrm>
          <a:prstGeom prst="rect">
            <a:avLst/>
          </a:prstGeom>
          <a:noFill/>
        </p:spPr>
        <p:txBody>
          <a:bodyPr wrap="square" rtlCol="0" anchor="t">
            <a:noAutofit/>
          </a:bodyPr>
          <a:lstStyle/>
          <a:p>
            <a:pPr marL="0" indent="0" algn="just">
              <a:buNone/>
            </a:pPr>
            <a:r>
              <a:rPr lang="en-US" sz="2400" b="1" dirty="0"/>
              <a:t>In the paper, Chowdhury et al. (2023) present CHARLIE, a chatbot designed to recommend daily fitness and diet plans, leveraging advanced deep learning techniques and recommendation systems. This research is particularly relevant to my calisthenics AI app, which aims to offer personalized workout plans through a similar chatbot interface. By integrating concepts from CHARLIE, I can enhance user engagement through dynamic interactions and adaptive learning algorithms, ensuring that the workout recommendations are closely aligned with individual fitness goals and preferences.</a:t>
            </a:r>
            <a:endParaRPr lang="en-GB" sz="2400" b="1" dirty="0"/>
          </a:p>
          <a:p>
            <a:endParaRPr lang="en-GB"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37795" y="248285"/>
            <a:ext cx="11915140" cy="711835"/>
          </a:xfrm>
          <a:prstGeom prst="rect">
            <a:avLst/>
          </a:prstGeom>
          <a:noFill/>
        </p:spPr>
        <p:txBody>
          <a:bodyPr wrap="square" rtlCol="0" anchor="t">
            <a:noAutofit/>
          </a:bodyPr>
          <a:lstStyle/>
          <a:p>
            <a:pPr algn="ctr"/>
            <a:r>
              <a:rPr lang="en-US" sz="4000" dirty="0">
                <a:latin typeface="Arial Rounded MT Bold" panose="020F0704030504030204" charset="0"/>
                <a:cs typeface="Arial Rounded MT Bold" panose="020F0704030504030204" charset="0"/>
              </a:rPr>
              <a:t>Challenges</a:t>
            </a:r>
            <a:endParaRPr lang="en-US" sz="2400" dirty="0">
              <a:latin typeface="Arial Rounded MT Bold" panose="020F0704030504030204" charset="0"/>
              <a:cs typeface="Arial Rounded MT Bold" panose="020F0704030504030204" charset="0"/>
            </a:endParaRPr>
          </a:p>
        </p:txBody>
      </p:sp>
      <p:sp>
        <p:nvSpPr>
          <p:cNvPr id="3" name="TextBox 2">
            <a:extLst>
              <a:ext uri="{FF2B5EF4-FFF2-40B4-BE49-F238E27FC236}">
                <a16:creationId xmlns:a16="http://schemas.microsoft.com/office/drawing/2014/main" id="{2BD353E4-9939-0B29-9A6B-69C5E40C363E}"/>
              </a:ext>
            </a:extLst>
          </p:cNvPr>
          <p:cNvSpPr txBox="1"/>
          <p:nvPr/>
        </p:nvSpPr>
        <p:spPr>
          <a:xfrm>
            <a:off x="250825" y="1112520"/>
            <a:ext cx="11689080" cy="4401205"/>
          </a:xfrm>
          <a:prstGeom prst="rect">
            <a:avLst/>
          </a:prstGeom>
          <a:noFill/>
        </p:spPr>
        <p:txBody>
          <a:bodyPr wrap="square" rtlCol="0">
            <a:spAutoFit/>
          </a:bodyPr>
          <a:lstStyle/>
          <a:p>
            <a:r>
              <a:rPr lang="en-US" sz="2000" b="1" dirty="0"/>
              <a:t>Collecting and curating a reliable and diverse dataset of calisthenics </a:t>
            </a:r>
            <a:r>
              <a:rPr lang="en-US" sz="2000" b="1" dirty="0" err="1"/>
              <a:t>exercises.Lack</a:t>
            </a:r>
            <a:r>
              <a:rPr lang="en-US" sz="2000" b="1" dirty="0"/>
              <a:t> of publicly available structured datasets for calisthenics-specific exercises.</a:t>
            </a:r>
          </a:p>
          <a:p>
            <a:endParaRPr lang="en-US" sz="2000" b="1" dirty="0"/>
          </a:p>
          <a:p>
            <a:r>
              <a:rPr lang="en-US" sz="2000" b="1" dirty="0"/>
              <a:t>Technical Complexity:</a:t>
            </a:r>
          </a:p>
          <a:p>
            <a:r>
              <a:rPr lang="en-US" sz="2000" b="1" dirty="0"/>
              <a:t>Implementing advanced machine learning models (Llama3.1 and </a:t>
            </a:r>
            <a:r>
              <a:rPr lang="en-US" sz="2000" b="1" dirty="0" err="1"/>
              <a:t>LangChain</a:t>
            </a:r>
            <a:r>
              <a:rPr lang="en-US" sz="2000" b="1" dirty="0"/>
              <a:t>).Ensuring smooth communication between the LLM and </a:t>
            </a:r>
            <a:r>
              <a:rPr lang="en-US" sz="2000" b="1" dirty="0" err="1"/>
              <a:t>ChromaDB</a:t>
            </a:r>
            <a:r>
              <a:rPr lang="en-US" sz="2000" b="1" dirty="0"/>
              <a:t> for personalized recommendations.</a:t>
            </a:r>
          </a:p>
          <a:p>
            <a:endParaRPr lang="en-US" sz="2000" b="1" dirty="0"/>
          </a:p>
          <a:p>
            <a:r>
              <a:rPr lang="en-US" sz="2000" b="1" dirty="0"/>
              <a:t>Integration Issues:</a:t>
            </a:r>
          </a:p>
          <a:p>
            <a:r>
              <a:rPr lang="en-US" sz="2000" b="1" dirty="0"/>
              <a:t>Integrating </a:t>
            </a:r>
            <a:r>
              <a:rPr lang="en-US" sz="2000" b="1" dirty="0" err="1"/>
              <a:t>ChromaDB</a:t>
            </a:r>
            <a:r>
              <a:rPr lang="en-US" sz="2000" b="1" dirty="0"/>
              <a:t> (vector store), </a:t>
            </a:r>
            <a:r>
              <a:rPr lang="en-US" sz="2000" b="1" dirty="0" err="1"/>
              <a:t>LangChain</a:t>
            </a:r>
            <a:r>
              <a:rPr lang="en-US" sz="2000" b="1" dirty="0"/>
              <a:t>, and </a:t>
            </a:r>
            <a:r>
              <a:rPr lang="en-US" sz="2000" b="1" dirty="0" err="1"/>
              <a:t>Streamlit</a:t>
            </a:r>
            <a:r>
              <a:rPr lang="en-US" sz="2000" b="1" dirty="0"/>
              <a:t> </a:t>
            </a:r>
            <a:r>
              <a:rPr lang="en-US" sz="2000" b="1" dirty="0" err="1"/>
              <a:t>seamlessly.Avoiding</a:t>
            </a:r>
            <a:r>
              <a:rPr lang="en-US" sz="2000" b="1" dirty="0"/>
              <a:t> technical bugs during the interaction of different technologies.</a:t>
            </a:r>
          </a:p>
          <a:p>
            <a:endParaRPr lang="en-US" sz="2000" b="1" dirty="0"/>
          </a:p>
          <a:p>
            <a:r>
              <a:rPr lang="en-US" sz="2000" b="1" dirty="0"/>
              <a:t>Personalization Algorithms:</a:t>
            </a:r>
          </a:p>
          <a:p>
            <a:r>
              <a:rPr lang="en-US" sz="2000" b="1" dirty="0"/>
              <a:t>Designing algorithms that accurately adapt workouts to individual users' fitness levels, preferences, and </a:t>
            </a:r>
            <a:r>
              <a:rPr lang="en-US" sz="2000" b="1" dirty="0" err="1"/>
              <a:t>goals.Handling</a:t>
            </a:r>
            <a:r>
              <a:rPr lang="en-US" sz="2000" b="1" dirty="0"/>
              <a:t> edge cases like users with unique injuries or requirements.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E1C56-1A0A-0A19-BA86-1D7A865797D1}"/>
            </a:ext>
          </a:extLst>
        </p:cNvPr>
        <p:cNvGrpSpPr/>
        <p:nvPr/>
      </p:nvGrpSpPr>
      <p:grpSpPr>
        <a:xfrm>
          <a:off x="0" y="0"/>
          <a:ext cx="0" cy="0"/>
          <a:chOff x="0" y="0"/>
          <a:chExt cx="0" cy="0"/>
        </a:xfrm>
      </p:grpSpPr>
      <p:sp>
        <p:nvSpPr>
          <p:cNvPr id="2" name="Text Box 1">
            <a:extLst>
              <a:ext uri="{FF2B5EF4-FFF2-40B4-BE49-F238E27FC236}">
                <a16:creationId xmlns:a16="http://schemas.microsoft.com/office/drawing/2014/main" id="{CB89ABDB-59A9-13E4-0714-498DD1425501}"/>
              </a:ext>
            </a:extLst>
          </p:cNvPr>
          <p:cNvSpPr txBox="1"/>
          <p:nvPr/>
        </p:nvSpPr>
        <p:spPr>
          <a:xfrm>
            <a:off x="137795" y="278765"/>
            <a:ext cx="11915140" cy="711835"/>
          </a:xfrm>
          <a:prstGeom prst="rect">
            <a:avLst/>
          </a:prstGeom>
          <a:noFill/>
        </p:spPr>
        <p:txBody>
          <a:bodyPr wrap="square" rtlCol="0" anchor="t">
            <a:noAutofit/>
          </a:bodyPr>
          <a:lstStyle/>
          <a:p>
            <a:pPr algn="ctr"/>
            <a:r>
              <a:rPr lang="en-US" sz="4000" dirty="0">
                <a:latin typeface="Arial Rounded MT Bold" panose="020F0704030504030204" charset="0"/>
                <a:cs typeface="Arial Rounded MT Bold" panose="020F0704030504030204" charset="0"/>
              </a:rPr>
              <a:t>Challenges</a:t>
            </a:r>
            <a:endParaRPr lang="en-US" sz="2400" dirty="0">
              <a:latin typeface="Arial Rounded MT Bold" panose="020F0704030504030204" charset="0"/>
              <a:cs typeface="Arial Rounded MT Bold" panose="020F0704030504030204" charset="0"/>
            </a:endParaRPr>
          </a:p>
        </p:txBody>
      </p:sp>
      <p:sp>
        <p:nvSpPr>
          <p:cNvPr id="3" name="TextBox 2">
            <a:extLst>
              <a:ext uri="{FF2B5EF4-FFF2-40B4-BE49-F238E27FC236}">
                <a16:creationId xmlns:a16="http://schemas.microsoft.com/office/drawing/2014/main" id="{8D495387-57D9-34FA-52F0-6A6E0D939B71}"/>
              </a:ext>
            </a:extLst>
          </p:cNvPr>
          <p:cNvSpPr txBox="1"/>
          <p:nvPr/>
        </p:nvSpPr>
        <p:spPr>
          <a:xfrm>
            <a:off x="297497" y="998309"/>
            <a:ext cx="11595735" cy="4708981"/>
          </a:xfrm>
          <a:prstGeom prst="rect">
            <a:avLst/>
          </a:prstGeom>
          <a:noFill/>
        </p:spPr>
        <p:txBody>
          <a:bodyPr wrap="square" rtlCol="0">
            <a:spAutoFit/>
          </a:bodyPr>
          <a:lstStyle/>
          <a:p>
            <a:r>
              <a:rPr lang="en-US" sz="2000" b="1" dirty="0"/>
              <a:t>User Interface Design:</a:t>
            </a:r>
          </a:p>
          <a:p>
            <a:r>
              <a:rPr lang="en-US" sz="2000" dirty="0"/>
              <a:t>Creating an intuitive, user-friendly, and visually appealing interface using </a:t>
            </a:r>
            <a:r>
              <a:rPr lang="en-US" sz="2000" dirty="0" err="1"/>
              <a:t>Streamlit.Balancing</a:t>
            </a:r>
            <a:r>
              <a:rPr lang="en-US" sz="2000" dirty="0"/>
              <a:t> simplicity with functionality to avoid overwhelming users.</a:t>
            </a:r>
          </a:p>
          <a:p>
            <a:endParaRPr lang="en-US" sz="2000" b="1" dirty="0"/>
          </a:p>
          <a:p>
            <a:r>
              <a:rPr lang="en-US" sz="2000" b="1" dirty="0"/>
              <a:t>Performance Optimization:</a:t>
            </a:r>
          </a:p>
          <a:p>
            <a:r>
              <a:rPr lang="en-US" sz="2000" dirty="0"/>
              <a:t>Ensuring fast response times when generating workout </a:t>
            </a:r>
            <a:r>
              <a:rPr lang="en-US" sz="2000" dirty="0" err="1"/>
              <a:t>recommendations.Handling</a:t>
            </a:r>
            <a:r>
              <a:rPr lang="en-US" sz="2000" dirty="0"/>
              <a:t> multiple user queries simultaneously without significant lag.</a:t>
            </a:r>
          </a:p>
          <a:p>
            <a:endParaRPr lang="en-US" sz="2000" b="1" dirty="0"/>
          </a:p>
          <a:p>
            <a:r>
              <a:rPr lang="en-US" sz="2000" b="1" dirty="0"/>
              <a:t>Scalability:</a:t>
            </a:r>
          </a:p>
          <a:p>
            <a:r>
              <a:rPr lang="en-US" sz="2000" dirty="0"/>
              <a:t>Designing the project to support a growing user base without compromising </a:t>
            </a:r>
            <a:r>
              <a:rPr lang="en-US" sz="2000" dirty="0" err="1"/>
              <a:t>performance.Managing</a:t>
            </a:r>
            <a:r>
              <a:rPr lang="en-US" sz="2000" dirty="0"/>
              <a:t> resource-intensive processes like large database queries.</a:t>
            </a:r>
          </a:p>
          <a:p>
            <a:endParaRPr lang="en-US" sz="2000" b="1" dirty="0"/>
          </a:p>
          <a:p>
            <a:r>
              <a:rPr lang="en-US" sz="2000" b="1" dirty="0"/>
              <a:t>Testing and Validation:</a:t>
            </a:r>
          </a:p>
          <a:p>
            <a:r>
              <a:rPr lang="en-US" sz="2000" dirty="0"/>
              <a:t>Verifying the accuracy of the AI-generated workout </a:t>
            </a:r>
            <a:r>
              <a:rPr lang="en-US" sz="2000" dirty="0" err="1"/>
              <a:t>recommendations.Conducting</a:t>
            </a:r>
            <a:r>
              <a:rPr lang="en-US" sz="2000" dirty="0"/>
              <a:t> extensive user testing to identify bugs and usability issues.</a:t>
            </a:r>
          </a:p>
        </p:txBody>
      </p:sp>
    </p:spTree>
    <p:extLst>
      <p:ext uri="{BB962C8B-B14F-4D97-AF65-F5344CB8AC3E}">
        <p14:creationId xmlns:p14="http://schemas.microsoft.com/office/powerpoint/2010/main" val="4250576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CA240-5BAF-9F1B-AFF0-9F35DF6B820E}"/>
            </a:ext>
          </a:extLst>
        </p:cNvPr>
        <p:cNvGrpSpPr/>
        <p:nvPr/>
      </p:nvGrpSpPr>
      <p:grpSpPr>
        <a:xfrm>
          <a:off x="0" y="0"/>
          <a:ext cx="0" cy="0"/>
          <a:chOff x="0" y="0"/>
          <a:chExt cx="0" cy="0"/>
        </a:xfrm>
      </p:grpSpPr>
      <p:sp>
        <p:nvSpPr>
          <p:cNvPr id="2" name="Text Box 1">
            <a:extLst>
              <a:ext uri="{FF2B5EF4-FFF2-40B4-BE49-F238E27FC236}">
                <a16:creationId xmlns:a16="http://schemas.microsoft.com/office/drawing/2014/main" id="{BEF3759A-31B5-BB74-E5A6-9103F480CE14}"/>
              </a:ext>
            </a:extLst>
          </p:cNvPr>
          <p:cNvSpPr txBox="1"/>
          <p:nvPr/>
        </p:nvSpPr>
        <p:spPr>
          <a:xfrm>
            <a:off x="137795" y="278765"/>
            <a:ext cx="11915140" cy="711835"/>
          </a:xfrm>
          <a:prstGeom prst="rect">
            <a:avLst/>
          </a:prstGeom>
          <a:noFill/>
        </p:spPr>
        <p:txBody>
          <a:bodyPr wrap="square" rtlCol="0" anchor="t">
            <a:noAutofit/>
          </a:bodyPr>
          <a:lstStyle/>
          <a:p>
            <a:pPr algn="ctr"/>
            <a:r>
              <a:rPr lang="en-GB" sz="4000" b="1" dirty="0"/>
              <a:t>Objectives</a:t>
            </a:r>
            <a:endParaRPr lang="en-US" sz="2400" b="1" dirty="0">
              <a:latin typeface="Arial Rounded MT Bold" panose="020F0704030504030204" charset="0"/>
              <a:cs typeface="Arial Rounded MT Bold" panose="020F0704030504030204" charset="0"/>
            </a:endParaRPr>
          </a:p>
        </p:txBody>
      </p:sp>
      <p:sp>
        <p:nvSpPr>
          <p:cNvPr id="3" name="TextBox 2">
            <a:extLst>
              <a:ext uri="{FF2B5EF4-FFF2-40B4-BE49-F238E27FC236}">
                <a16:creationId xmlns:a16="http://schemas.microsoft.com/office/drawing/2014/main" id="{A8C07BBD-D42A-6463-1C4B-4F24A6CABD0A}"/>
              </a:ext>
            </a:extLst>
          </p:cNvPr>
          <p:cNvSpPr txBox="1"/>
          <p:nvPr/>
        </p:nvSpPr>
        <p:spPr>
          <a:xfrm>
            <a:off x="297497" y="1181189"/>
            <a:ext cx="11595735" cy="3170099"/>
          </a:xfrm>
          <a:prstGeom prst="rect">
            <a:avLst/>
          </a:prstGeom>
          <a:noFill/>
        </p:spPr>
        <p:txBody>
          <a:bodyPr wrap="square" rtlCol="0">
            <a:spAutoFit/>
          </a:bodyPr>
          <a:lstStyle/>
          <a:p>
            <a:pPr algn="just" eaLnBrk="0" fontAlgn="base" hangingPunct="0">
              <a:spcBef>
                <a:spcPct val="0"/>
              </a:spcBef>
              <a:spcAft>
                <a:spcPct val="0"/>
              </a:spcAft>
            </a:pPr>
            <a:r>
              <a:rPr kumimoji="0" lang="en-US" altLang="en-US" sz="2000" b="1" i="0" u="none" strike="noStrike" cap="none" normalizeH="0" baseline="0" dirty="0">
                <a:ln>
                  <a:noFill/>
                </a:ln>
                <a:solidFill>
                  <a:schemeClr val="tx1"/>
                </a:solidFill>
                <a:effectLst/>
              </a:rPr>
              <a:t>Tailored Calisthenics Plans</a:t>
            </a:r>
            <a:endParaRPr lang="en-US" altLang="en-US" sz="2000" dirty="0"/>
          </a:p>
          <a:p>
            <a:pPr marL="0" indent="0" algn="just" eaLnBrk="0" fontAlgn="base" hangingPunct="0">
              <a:spcBef>
                <a:spcPct val="0"/>
              </a:spcBef>
              <a:spcAft>
                <a:spcPct val="0"/>
              </a:spcAft>
              <a:buNone/>
            </a:pPr>
            <a:r>
              <a:rPr kumimoji="0" lang="en-US" altLang="en-US" sz="2000" i="0" u="none" strike="noStrike" cap="none" normalizeH="0" baseline="0" dirty="0">
                <a:ln>
                  <a:noFill/>
                </a:ln>
                <a:solidFill>
                  <a:schemeClr val="tx1"/>
                </a:solidFill>
                <a:effectLst/>
              </a:rPr>
              <a:t> Create customized workout routines based on each user’s needs.</a:t>
            </a:r>
          </a:p>
          <a:p>
            <a:pPr marL="0" indent="0" algn="just" eaLnBrk="0" fontAlgn="base" hangingPunct="0">
              <a:spcBef>
                <a:spcPct val="0"/>
              </a:spcBef>
              <a:spcAft>
                <a:spcPct val="0"/>
              </a:spcAft>
              <a:buNone/>
            </a:pPr>
            <a:endParaRPr kumimoji="0" lang="en-US" altLang="en-US" sz="2000" i="0" u="none" strike="noStrike" cap="none" normalizeH="0" baseline="0" dirty="0">
              <a:ln>
                <a:noFill/>
              </a:ln>
              <a:solidFill>
                <a:schemeClr val="tx1"/>
              </a:solidFill>
              <a:effectLst/>
            </a:endParaRPr>
          </a:p>
          <a:p>
            <a:pPr algn="just" eaLnBrk="0" fontAlgn="base" hangingPunct="0">
              <a:spcBef>
                <a:spcPct val="0"/>
              </a:spcBef>
              <a:spcAft>
                <a:spcPct val="0"/>
              </a:spcAft>
            </a:pPr>
            <a:r>
              <a:rPr kumimoji="0" lang="en-US" altLang="en-US" sz="2000" b="1" i="0" u="none" strike="noStrike" cap="none" normalizeH="0" baseline="0" dirty="0">
                <a:ln>
                  <a:noFill/>
                </a:ln>
                <a:solidFill>
                  <a:schemeClr val="tx1"/>
                </a:solidFill>
                <a:effectLst/>
              </a:rPr>
              <a:t>Inclusive and Accessible Workouts</a:t>
            </a:r>
            <a:endParaRPr lang="en-US" altLang="en-US" sz="2000" dirty="0"/>
          </a:p>
          <a:p>
            <a:pPr marL="0" indent="0" algn="just" eaLnBrk="0" fontAlgn="base" hangingPunct="0">
              <a:spcBef>
                <a:spcPct val="0"/>
              </a:spcBef>
              <a:spcAft>
                <a:spcPct val="0"/>
              </a:spcAft>
              <a:buNone/>
            </a:pPr>
            <a:r>
              <a:rPr kumimoji="0" lang="en-US" altLang="en-US" sz="2000" i="0" u="none" strike="noStrike" cap="none" normalizeH="0" baseline="0" dirty="0">
                <a:ln>
                  <a:noFill/>
                </a:ln>
                <a:solidFill>
                  <a:schemeClr val="tx1"/>
                </a:solidFill>
                <a:effectLst/>
              </a:rPr>
              <a:t>Offer clear, easy-to-follow instructions and guidance, allowing users to perform effective calisthenics workouts at home or outdoors, with minimal or no equipment.</a:t>
            </a:r>
          </a:p>
          <a:p>
            <a:pPr marL="0" indent="0" algn="just" eaLnBrk="0" fontAlgn="base" hangingPunct="0">
              <a:spcBef>
                <a:spcPct val="0"/>
              </a:spcBef>
              <a:spcAft>
                <a:spcPct val="0"/>
              </a:spcAft>
              <a:buNone/>
            </a:pPr>
            <a:endParaRPr kumimoji="0" lang="en-US" altLang="en-US" sz="2000" i="0" u="none" strike="noStrike" cap="none" normalizeH="0" baseline="0" dirty="0">
              <a:ln>
                <a:noFill/>
              </a:ln>
              <a:solidFill>
                <a:schemeClr val="tx1"/>
              </a:solidFill>
              <a:effectLst/>
            </a:endParaRPr>
          </a:p>
          <a:p>
            <a:pPr algn="just" eaLnBrk="0" fontAlgn="base" hangingPunct="0">
              <a:spcBef>
                <a:spcPct val="0"/>
              </a:spcBef>
              <a:spcAft>
                <a:spcPct val="0"/>
              </a:spcAft>
            </a:pPr>
            <a:r>
              <a:rPr kumimoji="0" lang="en-US" altLang="en-US" sz="2000" b="1" i="0" u="none" strike="noStrike" cap="none" normalizeH="0" baseline="0" dirty="0">
                <a:ln>
                  <a:noFill/>
                </a:ln>
                <a:solidFill>
                  <a:schemeClr val="tx1"/>
                </a:solidFill>
                <a:effectLst/>
              </a:rPr>
              <a:t>On-Demand Fitness Support</a:t>
            </a:r>
            <a:endParaRPr lang="en-US" altLang="en-US" sz="2000" dirty="0"/>
          </a:p>
          <a:p>
            <a:pPr marL="0" indent="0" algn="just" eaLnBrk="0" fontAlgn="base" hangingPunct="0">
              <a:spcBef>
                <a:spcPct val="0"/>
              </a:spcBef>
              <a:spcAft>
                <a:spcPct val="0"/>
              </a:spcAft>
              <a:buNone/>
            </a:pPr>
            <a:r>
              <a:rPr kumimoji="0" lang="en-US" altLang="en-US" sz="2000" i="0" u="none" strike="noStrike" cap="none" normalizeH="0" baseline="0" dirty="0">
                <a:ln>
                  <a:noFill/>
                </a:ln>
                <a:solidFill>
                  <a:schemeClr val="tx1"/>
                </a:solidFill>
                <a:effectLst/>
              </a:rPr>
              <a:t>Ensure users can access personalized workout plans and fitness advice 24/7, giving them the freedom to work out whenever it fits into their schedule.</a:t>
            </a:r>
          </a:p>
        </p:txBody>
      </p:sp>
    </p:spTree>
    <p:extLst>
      <p:ext uri="{BB962C8B-B14F-4D97-AF65-F5344CB8AC3E}">
        <p14:creationId xmlns:p14="http://schemas.microsoft.com/office/powerpoint/2010/main" val="3578031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DE409-A234-CB71-CB52-08353A88F343}"/>
            </a:ext>
          </a:extLst>
        </p:cNvPr>
        <p:cNvGrpSpPr/>
        <p:nvPr/>
      </p:nvGrpSpPr>
      <p:grpSpPr>
        <a:xfrm>
          <a:off x="0" y="0"/>
          <a:ext cx="0" cy="0"/>
          <a:chOff x="0" y="0"/>
          <a:chExt cx="0" cy="0"/>
        </a:xfrm>
      </p:grpSpPr>
      <p:sp>
        <p:nvSpPr>
          <p:cNvPr id="2" name="Text Box 1">
            <a:extLst>
              <a:ext uri="{FF2B5EF4-FFF2-40B4-BE49-F238E27FC236}">
                <a16:creationId xmlns:a16="http://schemas.microsoft.com/office/drawing/2014/main" id="{333A9252-6A62-3A5F-6441-EC05F74730E1}"/>
              </a:ext>
            </a:extLst>
          </p:cNvPr>
          <p:cNvSpPr txBox="1"/>
          <p:nvPr/>
        </p:nvSpPr>
        <p:spPr>
          <a:xfrm>
            <a:off x="137795" y="278765"/>
            <a:ext cx="11915140" cy="711835"/>
          </a:xfrm>
          <a:prstGeom prst="rect">
            <a:avLst/>
          </a:prstGeom>
          <a:noFill/>
        </p:spPr>
        <p:txBody>
          <a:bodyPr wrap="square" rtlCol="0" anchor="t">
            <a:noAutofit/>
          </a:bodyPr>
          <a:lstStyle/>
          <a:p>
            <a:pPr algn="ctr"/>
            <a:r>
              <a:rPr lang="en-US" sz="4000" dirty="0">
                <a:latin typeface="Arial Rounded MT Bold" panose="020F0704030504030204" charset="0"/>
                <a:cs typeface="Arial Rounded MT Bold" panose="020F0704030504030204" charset="0"/>
              </a:rPr>
              <a:t>Conclusion</a:t>
            </a:r>
            <a:endParaRPr lang="en-US" sz="2400" dirty="0">
              <a:latin typeface="Arial Rounded MT Bold" panose="020F0704030504030204" charset="0"/>
              <a:cs typeface="Arial Rounded MT Bold" panose="020F0704030504030204" charset="0"/>
            </a:endParaRPr>
          </a:p>
        </p:txBody>
      </p:sp>
      <p:sp>
        <p:nvSpPr>
          <p:cNvPr id="3" name="TextBox 2">
            <a:extLst>
              <a:ext uri="{FF2B5EF4-FFF2-40B4-BE49-F238E27FC236}">
                <a16:creationId xmlns:a16="http://schemas.microsoft.com/office/drawing/2014/main" id="{8D7A8C4B-6214-E528-167C-F9C243DD1A51}"/>
              </a:ext>
            </a:extLst>
          </p:cNvPr>
          <p:cNvSpPr txBox="1"/>
          <p:nvPr/>
        </p:nvSpPr>
        <p:spPr>
          <a:xfrm>
            <a:off x="297497" y="1211669"/>
            <a:ext cx="11595735"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The calisthenics AI chatbot represents an innovative approach to personalized fitness, addressing common challenges faced by individuals seeking to improve their strength and flexibility through bodyweight exercises. By leveraging advanced technologies such as a RAG-based GPT model and a user-friendly interface developed with </a:t>
            </a:r>
            <a:r>
              <a:rPr lang="en-US" sz="2000" dirty="0" err="1"/>
              <a:t>Streamlit</a:t>
            </a:r>
            <a:r>
              <a:rPr lang="en-US" sz="2000" dirty="0"/>
              <a:t>, this project aims to deliver tailored workout plans that cater to users’ unique fitness levels and goals.</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Ultimately, this project aims to foster a healthier lifestyle by providing individuals with the tools and knowledge they need to succeed in their fitness endeavors. We are excited about the positive impact this AI-driven solution will have on users and the broader fitness community.</a:t>
            </a:r>
            <a:endParaRPr lang="en-GB" sz="2000" dirty="0"/>
          </a:p>
        </p:txBody>
      </p:sp>
    </p:spTree>
    <p:extLst>
      <p:ext uri="{BB962C8B-B14F-4D97-AF65-F5344CB8AC3E}">
        <p14:creationId xmlns:p14="http://schemas.microsoft.com/office/powerpoint/2010/main" val="1293548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12206-17D2-D300-C173-218679113F4F}"/>
            </a:ext>
          </a:extLst>
        </p:cNvPr>
        <p:cNvGrpSpPr/>
        <p:nvPr/>
      </p:nvGrpSpPr>
      <p:grpSpPr>
        <a:xfrm>
          <a:off x="0" y="0"/>
          <a:ext cx="0" cy="0"/>
          <a:chOff x="0" y="0"/>
          <a:chExt cx="0" cy="0"/>
        </a:xfrm>
      </p:grpSpPr>
      <p:sp>
        <p:nvSpPr>
          <p:cNvPr id="2" name="Text Box 1">
            <a:extLst>
              <a:ext uri="{FF2B5EF4-FFF2-40B4-BE49-F238E27FC236}">
                <a16:creationId xmlns:a16="http://schemas.microsoft.com/office/drawing/2014/main" id="{94B0B9E3-92AD-D5DC-8824-38195F357834}"/>
              </a:ext>
            </a:extLst>
          </p:cNvPr>
          <p:cNvSpPr txBox="1"/>
          <p:nvPr/>
        </p:nvSpPr>
        <p:spPr>
          <a:xfrm>
            <a:off x="137795" y="278765"/>
            <a:ext cx="11915140" cy="711835"/>
          </a:xfrm>
          <a:prstGeom prst="rect">
            <a:avLst/>
          </a:prstGeom>
          <a:noFill/>
        </p:spPr>
        <p:txBody>
          <a:bodyPr wrap="square" rtlCol="0" anchor="t">
            <a:noAutofit/>
          </a:bodyPr>
          <a:lstStyle/>
          <a:p>
            <a:pPr algn="ctr"/>
            <a:r>
              <a:rPr lang="en-GB" sz="4000" b="1" dirty="0"/>
              <a:t>References</a:t>
            </a:r>
            <a:endParaRPr lang="en-US" sz="2400" b="1" dirty="0">
              <a:latin typeface="Arial Rounded MT Bold" panose="020F0704030504030204" charset="0"/>
              <a:cs typeface="Arial Rounded MT Bold" panose="020F0704030504030204" charset="0"/>
            </a:endParaRPr>
          </a:p>
        </p:txBody>
      </p:sp>
      <p:sp>
        <p:nvSpPr>
          <p:cNvPr id="3" name="TextBox 2">
            <a:extLst>
              <a:ext uri="{FF2B5EF4-FFF2-40B4-BE49-F238E27FC236}">
                <a16:creationId xmlns:a16="http://schemas.microsoft.com/office/drawing/2014/main" id="{31A2ED04-82F8-2DCB-B252-C41802FC9A5D}"/>
              </a:ext>
            </a:extLst>
          </p:cNvPr>
          <p:cNvSpPr txBox="1"/>
          <p:nvPr/>
        </p:nvSpPr>
        <p:spPr>
          <a:xfrm>
            <a:off x="297497" y="1211669"/>
            <a:ext cx="11595735" cy="3754874"/>
          </a:xfrm>
          <a:prstGeom prst="rect">
            <a:avLst/>
          </a:prstGeom>
          <a:noFill/>
        </p:spPr>
        <p:txBody>
          <a:bodyPr wrap="square" rtlCol="0">
            <a:spAutoFit/>
          </a:bodyPr>
          <a:lstStyle/>
          <a:p>
            <a:pPr marL="0" indent="0">
              <a:buNone/>
            </a:pPr>
            <a:r>
              <a:rPr lang="en-GB" sz="1400" dirty="0"/>
              <a:t>[1]D. Chowdhury, A. Roy, S. R. Ramamurthy and N. Roy, "CHARLIE: A Chatbot That Recommends Daily Fitness and Diet Plans," 2023 IEEE International Conference on Pervasive Computing and Communications Workshops and other Affiliated Events (</a:t>
            </a:r>
            <a:r>
              <a:rPr lang="en-GB" sz="1400" dirty="0" err="1"/>
              <a:t>PerCom</a:t>
            </a:r>
            <a:r>
              <a:rPr lang="en-GB" sz="1400" dirty="0"/>
              <a:t> Workshops), Atlanta, GA, USA, 2023, pp. 116-121, </a:t>
            </a:r>
            <a:r>
              <a:rPr lang="en-GB" sz="1400" dirty="0" err="1"/>
              <a:t>doi</a:t>
            </a:r>
            <a:r>
              <a:rPr lang="en-GB" sz="1400" dirty="0"/>
              <a:t>: 10.1109/PerComWorkshops56833.2023.10150359. keywords: {Pervasive </a:t>
            </a:r>
            <a:r>
              <a:rPr lang="en-GB" sz="1400" dirty="0" err="1"/>
              <a:t>computing;Schedules;Obesity;Conferences;Chatbots;Market</a:t>
            </a:r>
            <a:r>
              <a:rPr lang="en-GB" sz="1400" dirty="0"/>
              <a:t> </a:t>
            </a:r>
            <a:r>
              <a:rPr lang="en-GB" sz="1400" dirty="0" err="1"/>
              <a:t>research;Task</a:t>
            </a:r>
            <a:r>
              <a:rPr lang="en-GB" sz="1400" dirty="0"/>
              <a:t> </a:t>
            </a:r>
            <a:r>
              <a:rPr lang="en-GB" sz="1400" dirty="0" err="1"/>
              <a:t>analysis;e-Health;Fitness;Diet;Deep</a:t>
            </a:r>
            <a:r>
              <a:rPr lang="en-GB" sz="1400" dirty="0"/>
              <a:t> </a:t>
            </a:r>
            <a:r>
              <a:rPr lang="en-GB" sz="1400" dirty="0" err="1"/>
              <a:t>Learning;Feed-Forward</a:t>
            </a:r>
            <a:r>
              <a:rPr lang="en-GB" sz="1400" dirty="0"/>
              <a:t> Neural </a:t>
            </a:r>
            <a:r>
              <a:rPr lang="en-GB" sz="1400" dirty="0" err="1"/>
              <a:t>Networks;Recommendation</a:t>
            </a:r>
            <a:r>
              <a:rPr lang="en-GB" sz="1400" dirty="0"/>
              <a:t> Systems},</a:t>
            </a:r>
          </a:p>
          <a:p>
            <a:pPr marL="0" indent="0">
              <a:buNone/>
            </a:pPr>
            <a:endParaRPr lang="en-GB" sz="1400" dirty="0"/>
          </a:p>
          <a:p>
            <a:pPr marL="0" indent="0">
              <a:buNone/>
            </a:pPr>
            <a:r>
              <a:rPr lang="en-GB" sz="1400" dirty="0"/>
              <a:t>[2]S. N. Thakur, A. Sinha, M. K. Singh, M. K. </a:t>
            </a:r>
            <a:r>
              <a:rPr lang="en-GB" sz="1400" dirty="0" err="1"/>
              <a:t>Bagaria</a:t>
            </a:r>
            <a:r>
              <a:rPr lang="en-GB" sz="1400" dirty="0"/>
              <a:t>, R. Grover and K. Shrivastava, "Optimizing Wellness: A Comprehensive Examination of a Conversational AI-Driven Healthcare BOT for Personalized Fitness Guidance," 2023 International Conference on Artificial Intelligence for Innovations in Healthcare Industries (ICAIIHI), Raipur, India, 2023, pp. 1-8, </a:t>
            </a:r>
            <a:r>
              <a:rPr lang="en-GB" sz="1400" dirty="0" err="1"/>
              <a:t>doi</a:t>
            </a:r>
            <a:r>
              <a:rPr lang="en-GB" sz="1400" dirty="0"/>
              <a:t>: 10.1109/ICAIIHI57871.2023.10489319. keywords: {Technological </a:t>
            </a:r>
            <a:r>
              <a:rPr lang="en-GB" sz="1400" dirty="0" err="1"/>
              <a:t>innovation;Scalability;Medical</a:t>
            </a:r>
            <a:r>
              <a:rPr lang="en-GB" sz="1400" dirty="0"/>
              <a:t> </a:t>
            </a:r>
            <a:r>
              <a:rPr lang="en-GB" sz="1400" dirty="0" err="1"/>
              <a:t>services;Reinforcement</a:t>
            </a:r>
            <a:r>
              <a:rPr lang="en-GB" sz="1400" dirty="0"/>
              <a:t> </a:t>
            </a:r>
            <a:r>
              <a:rPr lang="en-GB" sz="1400" dirty="0" err="1"/>
              <a:t>learning;Organizations;Oral</a:t>
            </a:r>
            <a:r>
              <a:rPr lang="en-GB" sz="1400" dirty="0"/>
              <a:t> </a:t>
            </a:r>
            <a:r>
              <a:rPr lang="en-GB" sz="1400" dirty="0" err="1"/>
              <a:t>communication;Chatbots;User</a:t>
            </a:r>
            <a:r>
              <a:rPr lang="en-GB" sz="1400" dirty="0"/>
              <a:t> </a:t>
            </a:r>
            <a:r>
              <a:rPr lang="en-GB" sz="1400" dirty="0" err="1"/>
              <a:t>experience;Security;Wearable</a:t>
            </a:r>
            <a:r>
              <a:rPr lang="en-GB" sz="1400" dirty="0"/>
              <a:t> </a:t>
            </a:r>
            <a:r>
              <a:rPr lang="en-GB" sz="1400" dirty="0" err="1"/>
              <a:t>sensors;Conversational</a:t>
            </a:r>
            <a:r>
              <a:rPr lang="en-GB" sz="1400" dirty="0"/>
              <a:t> </a:t>
            </a:r>
            <a:r>
              <a:rPr lang="en-GB" sz="1400" dirty="0" err="1"/>
              <a:t>AI;Healthcare</a:t>
            </a:r>
            <a:r>
              <a:rPr lang="en-GB" sz="1400" dirty="0"/>
              <a:t> </a:t>
            </a:r>
            <a:r>
              <a:rPr lang="en-GB" sz="1400" dirty="0" err="1"/>
              <a:t>Bot;Fitness</a:t>
            </a:r>
            <a:r>
              <a:rPr lang="en-GB" sz="1400" dirty="0"/>
              <a:t> </a:t>
            </a:r>
            <a:r>
              <a:rPr lang="en-GB" sz="1400" dirty="0" err="1"/>
              <a:t>Advisory;Natural</a:t>
            </a:r>
            <a:r>
              <a:rPr lang="en-GB" sz="1400" dirty="0"/>
              <a:t> Language </a:t>
            </a:r>
            <a:r>
              <a:rPr lang="en-GB" sz="1400" dirty="0" err="1"/>
              <a:t>Processing;Machine</a:t>
            </a:r>
            <a:r>
              <a:rPr lang="en-GB" sz="1400" dirty="0"/>
              <a:t> </a:t>
            </a:r>
            <a:r>
              <a:rPr lang="en-GB" sz="1400" dirty="0" err="1"/>
              <a:t>Learning;Personalization;User</a:t>
            </a:r>
            <a:r>
              <a:rPr lang="en-GB" sz="1400" dirty="0"/>
              <a:t> </a:t>
            </a:r>
            <a:r>
              <a:rPr lang="en-GB" sz="1400" dirty="0" err="1"/>
              <a:t>Experience;Privacy;Security;HIPAA</a:t>
            </a:r>
            <a:r>
              <a:rPr lang="en-GB" sz="1400" dirty="0"/>
              <a:t> </a:t>
            </a:r>
            <a:r>
              <a:rPr lang="en-GB" sz="1400" dirty="0" err="1"/>
              <a:t>Compliance;User</a:t>
            </a:r>
            <a:r>
              <a:rPr lang="en-GB" sz="1400" dirty="0"/>
              <a:t> </a:t>
            </a:r>
            <a:r>
              <a:rPr lang="en-GB" sz="1400" dirty="0" err="1"/>
              <a:t>Engagement;Technology</a:t>
            </a:r>
            <a:r>
              <a:rPr lang="en-GB" sz="1400" dirty="0"/>
              <a:t> Integration},</a:t>
            </a:r>
          </a:p>
          <a:p>
            <a:pPr marL="0" indent="0">
              <a:buNone/>
            </a:pPr>
            <a:endParaRPr lang="en-GB" sz="1400" dirty="0"/>
          </a:p>
          <a:p>
            <a:pPr marL="0" indent="0">
              <a:buNone/>
            </a:pPr>
            <a:r>
              <a:rPr lang="en-GB" sz="1400" dirty="0"/>
              <a:t>[3] A. Jadhav, S. </a:t>
            </a:r>
            <a:r>
              <a:rPr lang="en-GB" sz="1400" dirty="0" err="1"/>
              <a:t>Unkule</a:t>
            </a:r>
            <a:r>
              <a:rPr lang="en-GB" sz="1400" dirty="0"/>
              <a:t>, D. </a:t>
            </a:r>
            <a:r>
              <a:rPr lang="en-GB" sz="1400" dirty="0" err="1"/>
              <a:t>Hadsul</a:t>
            </a:r>
            <a:r>
              <a:rPr lang="en-GB" sz="1400" dirty="0"/>
              <a:t>, Y. </a:t>
            </a:r>
            <a:r>
              <a:rPr lang="en-GB" sz="1400" dirty="0" err="1"/>
              <a:t>Chiddarwar</a:t>
            </a:r>
            <a:r>
              <a:rPr lang="en-GB" sz="1400" dirty="0"/>
              <a:t> and P. </a:t>
            </a:r>
            <a:r>
              <a:rPr lang="en-GB" sz="1400" dirty="0" err="1"/>
              <a:t>Padhy</a:t>
            </a:r>
            <a:r>
              <a:rPr lang="en-GB" sz="1400" dirty="0"/>
              <a:t>, "Workout Whiz – Your Personalized AI PAL," 2023 6th International Conference on Advances in Science and Technology (ICAST), Mumbai, India, 2023, pp. 490-493, </a:t>
            </a:r>
            <a:r>
              <a:rPr lang="en-GB" sz="1400" dirty="0" err="1"/>
              <a:t>doi</a:t>
            </a:r>
            <a:r>
              <a:rPr lang="en-GB" sz="1400" dirty="0"/>
              <a:t>: 10.1109/ICAST59062.2023.10455053. keywords: {</a:t>
            </a:r>
            <a:r>
              <a:rPr lang="en-GB" sz="1400" dirty="0" err="1"/>
              <a:t>Training;Visualization;Tracking;Real-time</a:t>
            </a:r>
            <a:r>
              <a:rPr lang="en-GB" sz="1400" dirty="0"/>
              <a:t> </a:t>
            </a:r>
            <a:r>
              <a:rPr lang="en-GB" sz="1400" dirty="0" err="1"/>
              <a:t>systems;Recording;Artificial</a:t>
            </a:r>
            <a:r>
              <a:rPr lang="en-GB" sz="1400" dirty="0"/>
              <a:t> intelligence;Monitoring;form;Python;html;CSS;JavaScript;AI;Automation},</a:t>
            </a:r>
          </a:p>
          <a:p>
            <a:pPr marL="0" indent="0">
              <a:buNone/>
            </a:pPr>
            <a:endParaRPr lang="en-GB" sz="1400" dirty="0"/>
          </a:p>
          <a:p>
            <a:pPr marL="0" indent="0">
              <a:buNone/>
            </a:pPr>
            <a:endParaRPr lang="en-GB" sz="1400" dirty="0"/>
          </a:p>
        </p:txBody>
      </p:sp>
    </p:spTree>
    <p:extLst>
      <p:ext uri="{BB962C8B-B14F-4D97-AF65-F5344CB8AC3E}">
        <p14:creationId xmlns:p14="http://schemas.microsoft.com/office/powerpoint/2010/main" val="3872190591"/>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175</TotalTime>
  <Words>1483</Words>
  <Application>Microsoft Office PowerPoint</Application>
  <PresentationFormat>Widescreen</PresentationFormat>
  <Paragraphs>98</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Rounded MT Bold</vt:lpstr>
      <vt:lpstr>Calibri</vt:lpstr>
      <vt:lpstr>Calibri Light</vt:lpstr>
      <vt:lpstr>Cambria</vt:lpstr>
      <vt:lpstr>Times New Roman</vt:lpstr>
      <vt:lpstr>Verdana</vt:lpstr>
      <vt:lpstr>Wingdings</vt:lpstr>
      <vt:lpstr>Theme1</vt:lpstr>
      <vt:lpstr>Calisthenics 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work mapping with SDG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GIFTSON SAM PAUL</cp:lastModifiedBy>
  <cp:revision>17</cp:revision>
  <dcterms:created xsi:type="dcterms:W3CDTF">2024-08-26T15:02:00Z</dcterms:created>
  <dcterms:modified xsi:type="dcterms:W3CDTF">2025-01-17T07:16:58Z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778AAA54996F48CABAF4DC673660059D_12</vt:lpwstr>
  </property>
  <property fmtid="{D5CDD505-2E9C-101B-9397-08002B2CF9AE}" pid="3" name="KSOProductBuildVer">
    <vt:lpwstr>1033-12.2.0.18607</vt:lpwstr>
  </property>
</Properties>
</file>