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02" r:id="rId2"/>
    <p:sldId id="311" r:id="rId3"/>
    <p:sldId id="305" r:id="rId4"/>
    <p:sldId id="346" r:id="rId5"/>
    <p:sldId id="306" r:id="rId6"/>
    <p:sldId id="363" r:id="rId7"/>
    <p:sldId id="364" r:id="rId8"/>
  </p:sldIdLst>
  <p:sldSz cx="9144000" cy="6858000" type="screen4x3"/>
  <p:notesSz cx="6858000" cy="9144000"/>
  <p:embeddedFontLs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160"/>
    <a:srgbClr val="2D1152"/>
    <a:srgbClr val="4B2F7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34961" autoAdjust="0"/>
  </p:normalViewPr>
  <p:slideViewPr>
    <p:cSldViewPr>
      <p:cViewPr varScale="1">
        <p:scale>
          <a:sx n="80" d="100"/>
          <a:sy n="80" d="100"/>
        </p:scale>
        <p:origin x="-90" y="-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2019-06-12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2019-06-12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2019-06-12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2019-06-12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2019-06-12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073623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68677" y="2132856"/>
            <a:ext cx="5882045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영화의 흥행 요인 분석 및 </a:t>
            </a:r>
            <a:endParaRPr lang="en-US" altLang="ko-KR" sz="3200" b="1" dirty="0" smtClean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r>
              <a:rPr lang="ko-KR" altLang="en-US" sz="32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개봉 </a:t>
            </a:r>
            <a:r>
              <a:rPr lang="ko-KR" altLang="en-US" sz="32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예정 영화의 </a:t>
            </a:r>
            <a:r>
              <a:rPr lang="ko-KR" altLang="en-US" sz="32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관객수 </a:t>
            </a:r>
            <a:r>
              <a:rPr lang="ko-KR" altLang="en-US" sz="32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예측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3931" y="44624"/>
            <a:ext cx="20697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27584" y="3284984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훈련 </a:t>
            </a:r>
            <a:r>
              <a:rPr kumimoji="0" lang="ko-KR" altLang="en-US" sz="1300" b="1" dirty="0" err="1" smtClean="0"/>
              <a:t>과정명</a:t>
            </a:r>
            <a:r>
              <a:rPr kumimoji="0" lang="ko-KR" altLang="en-US" sz="1300" b="1" dirty="0" smtClean="0"/>
              <a:t> </a:t>
            </a:r>
            <a:r>
              <a:rPr kumimoji="0" lang="en-US" altLang="ko-KR" sz="1300" b="1" dirty="0" smtClean="0"/>
              <a:t>:  </a:t>
            </a:r>
            <a:r>
              <a:rPr lang="ko-KR" altLang="en-US" sz="1300" b="1" dirty="0" err="1"/>
              <a:t>파이썬과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R</a:t>
            </a:r>
            <a:r>
              <a:rPr lang="ko-KR" altLang="en-US" sz="1300" b="1" dirty="0"/>
              <a:t>을 활용한 </a:t>
            </a:r>
            <a:r>
              <a:rPr lang="ko-KR" altLang="en-US" sz="1300" b="1" dirty="0" err="1"/>
              <a:t>빅데이터</a:t>
            </a:r>
            <a:r>
              <a:rPr lang="ko-KR" altLang="en-US" sz="1300" b="1" dirty="0"/>
              <a:t> 분석</a:t>
            </a:r>
            <a:r>
              <a:rPr lang="en-US" altLang="ko-KR" sz="1300" b="1" dirty="0"/>
              <a:t>(</a:t>
            </a:r>
            <a:r>
              <a:rPr lang="ko-KR" altLang="en-US" sz="1300" b="1" dirty="0" err="1"/>
              <a:t>머신러닝</a:t>
            </a:r>
            <a:r>
              <a:rPr lang="en-US" altLang="ko-KR" sz="1300" b="1" dirty="0"/>
              <a:t>,</a:t>
            </a:r>
            <a:r>
              <a:rPr lang="ko-KR" altLang="en-US" sz="1300" b="1" dirty="0" err="1"/>
              <a:t>딥러닝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전문가 </a:t>
            </a:r>
            <a:r>
              <a:rPr lang="ko-KR" altLang="en-US" sz="1300" b="1" dirty="0" smtClean="0"/>
              <a:t>양성과정</a:t>
            </a:r>
            <a:endParaRPr lang="en-US" altLang="ko-KR" sz="1300" b="1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훈련 기간 </a:t>
            </a:r>
            <a:r>
              <a:rPr kumimoji="0" lang="en-US" altLang="ko-KR" sz="1300" b="1" dirty="0" smtClean="0"/>
              <a:t>:  2019-01-11 </a:t>
            </a:r>
            <a:r>
              <a:rPr kumimoji="0" lang="en-US" altLang="ko-KR" sz="1300" b="1" dirty="0"/>
              <a:t>~ </a:t>
            </a:r>
            <a:r>
              <a:rPr kumimoji="0" lang="en-US" altLang="ko-KR" sz="1300" b="1" dirty="0" smtClean="0"/>
              <a:t>2019-07-12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</a:t>
            </a:r>
            <a:r>
              <a:rPr kumimoji="0" lang="ko-KR" altLang="en-US" sz="1300" b="1" dirty="0" err="1" smtClean="0"/>
              <a:t>팀명</a:t>
            </a:r>
            <a:r>
              <a:rPr kumimoji="0" lang="ko-KR" altLang="en-US" sz="1300" b="1" dirty="0" smtClean="0"/>
              <a:t> </a:t>
            </a:r>
            <a:r>
              <a:rPr kumimoji="0" lang="en-US" altLang="ko-KR" sz="1300" b="1" dirty="0" smtClean="0"/>
              <a:t>: NA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팀장 </a:t>
            </a:r>
            <a:r>
              <a:rPr kumimoji="0" lang="en-US" altLang="ko-KR" sz="1300" b="1" dirty="0" smtClean="0"/>
              <a:t>: </a:t>
            </a:r>
            <a:r>
              <a:rPr kumimoji="0" lang="ko-KR" altLang="en-US" sz="1300" b="1" dirty="0" smtClean="0"/>
              <a:t>정호진</a:t>
            </a:r>
            <a:r>
              <a:rPr kumimoji="0" lang="en-US" altLang="ko-KR" sz="1300" b="1" dirty="0" smtClean="0"/>
              <a:t>               |   </a:t>
            </a:r>
            <a:r>
              <a:rPr kumimoji="0" lang="ko-KR" altLang="en-US" sz="1300" b="1" dirty="0" smtClean="0"/>
              <a:t>팀원 </a:t>
            </a:r>
            <a:r>
              <a:rPr kumimoji="0" lang="en-US" altLang="ko-KR" sz="1300" b="1" dirty="0" smtClean="0"/>
              <a:t>:  </a:t>
            </a:r>
            <a:r>
              <a:rPr kumimoji="0" lang="ko-KR" altLang="en-US" sz="1300" b="1" dirty="0"/>
              <a:t>김지수 박건우 </a:t>
            </a:r>
            <a:r>
              <a:rPr kumimoji="0" lang="ko-KR" altLang="en-US" sz="1300" b="1" dirty="0" smtClean="0"/>
              <a:t>이형욱</a:t>
            </a:r>
            <a:endParaRPr kumimoji="0" lang="ko-KR" alt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ko-KR" altLang="en-US" sz="3200" b="1" dirty="0" smtClean="0">
                <a:solidFill>
                  <a:srgbClr val="2D1152"/>
                </a:solidFill>
              </a:rPr>
              <a:t>목차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1560" y="1268760"/>
            <a:ext cx="7920880" cy="504056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21" y="1628800"/>
            <a:ext cx="4528573" cy="432048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 환경 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 리소스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요구 사항 분석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4724" y="548680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318" y="2636912"/>
            <a:ext cx="6976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124744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영화의 흥행 요인 분석 및 개봉 예정 영화의 관객</a:t>
            </a:r>
            <a:r>
              <a:rPr kumimoji="0" lang="ko-KR" altLang="en-US" sz="2000" dirty="0">
                <a:solidFill>
                  <a:srgbClr val="3F3F48"/>
                </a:solidFill>
                <a:latin typeface="+mn-ea"/>
              </a:rPr>
              <a:t>수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예측</a:t>
            </a:r>
            <a:endParaRPr kumimoji="0" lang="en-US" altLang="ko-KR" sz="20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3212976"/>
            <a:ext cx="7632848" cy="30963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최근 봉준호 감독이 영화 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&lt;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기생충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&gt;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으로 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2019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년 칸 영화제 </a:t>
            </a:r>
            <a:r>
              <a:rPr kumimoji="0" lang="ko-KR" altLang="en-US" sz="2000" dirty="0" err="1" smtClean="0">
                <a:solidFill>
                  <a:srgbClr val="3F3F48"/>
                </a:solidFill>
                <a:latin typeface="+mn-ea"/>
              </a:rPr>
              <a:t>황금종려상을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수상함에 따라 한국 영화계에 한 획을 그었다는 평을 받고 있다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. 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한국 영화 투자에 대한 긍정적 기류가 흐르는 가운데 영화 흥행에 어떤 요인이 영향을 미치는지 분석하고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, 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이를 기반으로 개봉 </a:t>
            </a:r>
            <a:r>
              <a:rPr kumimoji="0" lang="ko-KR" altLang="en-US" sz="2000" dirty="0" err="1" smtClean="0">
                <a:solidFill>
                  <a:srgbClr val="3F3F48"/>
                </a:solidFill>
                <a:latin typeface="+mn-ea"/>
              </a:rPr>
              <a:t>예정작의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관객수를 예측하여 투자 위험을 줄이고자 한다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.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또한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, 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더욱 다양한 영화가 투자 받을 기회를 늘려 영화 산업의 성장과 발전의 기반을 마련한다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.</a:t>
            </a:r>
            <a:endParaRPr kumimoji="0" lang="en-US" altLang="ko-KR" sz="2000" dirty="0">
              <a:solidFill>
                <a:srgbClr val="3F3F48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9"/>
          <p:cNvGrpSpPr>
            <a:grpSpLocks/>
          </p:cNvGrpSpPr>
          <p:nvPr/>
        </p:nvGrpSpPr>
        <p:grpSpPr bwMode="auto">
          <a:xfrm>
            <a:off x="899045" y="2348876"/>
            <a:ext cx="7345363" cy="468001"/>
            <a:chOff x="841375" y="1056480"/>
            <a:chExt cx="7344730" cy="468217"/>
          </a:xfrm>
        </p:grpSpPr>
        <p:sp>
          <p:nvSpPr>
            <p:cNvPr id="17" name="직사각형 16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Python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1" name="그룹 20"/>
          <p:cNvGrpSpPr>
            <a:grpSpLocks/>
          </p:cNvGrpSpPr>
          <p:nvPr/>
        </p:nvGrpSpPr>
        <p:grpSpPr bwMode="auto">
          <a:xfrm>
            <a:off x="899045" y="3212976"/>
            <a:ext cx="7345363" cy="468610"/>
            <a:chOff x="841375" y="1704181"/>
            <a:chExt cx="7344730" cy="468827"/>
          </a:xfrm>
        </p:grpSpPr>
        <p:sp>
          <p:nvSpPr>
            <p:cNvPr id="22" name="직사각형 21"/>
            <p:cNvSpPr/>
            <p:nvPr/>
          </p:nvSpPr>
          <p:spPr>
            <a:xfrm>
              <a:off x="841375" y="1704181"/>
              <a:ext cx="1079407" cy="468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DB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66819" y="1704181"/>
              <a:ext cx="6119286" cy="468827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0" name="그룹 24"/>
          <p:cNvGrpSpPr>
            <a:grpSpLocks/>
          </p:cNvGrpSpPr>
          <p:nvPr/>
        </p:nvGrpSpPr>
        <p:grpSpPr bwMode="auto">
          <a:xfrm>
            <a:off x="899046" y="4077072"/>
            <a:ext cx="7345362" cy="468000"/>
            <a:chOff x="827088" y="4174331"/>
            <a:chExt cx="7344730" cy="468216"/>
          </a:xfrm>
        </p:grpSpPr>
        <p:sp>
          <p:nvSpPr>
            <p:cNvPr id="31" name="직사각형 30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R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052533" y="4174331"/>
              <a:ext cx="6119285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8" name="그룹 25"/>
          <p:cNvGrpSpPr>
            <a:grpSpLocks/>
          </p:cNvGrpSpPr>
          <p:nvPr/>
        </p:nvGrpSpPr>
        <p:grpSpPr bwMode="auto">
          <a:xfrm>
            <a:off x="899046" y="4950968"/>
            <a:ext cx="7345362" cy="468003"/>
            <a:chOff x="827088" y="4800597"/>
            <a:chExt cx="7344730" cy="466504"/>
          </a:xfrm>
        </p:grpSpPr>
        <p:sp>
          <p:nvSpPr>
            <p:cNvPr id="19" name="직사각형 18"/>
            <p:cNvSpPr/>
            <p:nvPr/>
          </p:nvSpPr>
          <p:spPr>
            <a:xfrm>
              <a:off x="827088" y="4800597"/>
              <a:ext cx="1080994" cy="4665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spc="-100" dirty="0" smtClean="0">
                  <a:solidFill>
                    <a:schemeClr val="bg1"/>
                  </a:solidFill>
                  <a:latin typeface="+mn-ea"/>
                </a:rPr>
                <a:t>기타 </a:t>
              </a: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52533" y="4800600"/>
              <a:ext cx="6119285" cy="466501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156198" y="5037698"/>
            <a:ext cx="27038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Edit Plus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74724" y="548680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개발 환경 </a:t>
            </a:r>
            <a:r>
              <a:rPr lang="en-US" altLang="ko-KR" sz="2000" b="1" u="sng" dirty="0">
                <a:solidFill>
                  <a:srgbClr val="2D1152"/>
                </a:solidFill>
                <a:latin typeface="+mj-ea"/>
                <a:ea typeface="+mj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개발 리소스</a:t>
            </a:r>
            <a:r>
              <a:rPr lang="en-US" altLang="ko-KR" sz="2000" b="1" u="sng" dirty="0">
                <a:solidFill>
                  <a:srgbClr val="2D1152"/>
                </a:solidFill>
                <a:latin typeface="+mj-ea"/>
                <a:ea typeface="+mj-ea"/>
              </a:rPr>
              <a:t>)</a:t>
            </a:r>
            <a:endParaRPr lang="ko-KR" altLang="en-US" sz="2000" b="1" u="sng" dirty="0">
              <a:solidFill>
                <a:srgbClr val="2D1152"/>
              </a:solidFill>
              <a:latin typeface="+mj-ea"/>
              <a:ea typeface="+mj-ea"/>
            </a:endParaRPr>
          </a:p>
        </p:txBody>
      </p:sp>
      <p:grpSp>
        <p:nvGrpSpPr>
          <p:cNvPr id="29" name="그룹 19"/>
          <p:cNvGrpSpPr>
            <a:grpSpLocks/>
          </p:cNvGrpSpPr>
          <p:nvPr/>
        </p:nvGrpSpPr>
        <p:grpSpPr bwMode="auto">
          <a:xfrm>
            <a:off x="899046" y="1484784"/>
            <a:ext cx="7345363" cy="468001"/>
            <a:chOff x="841375" y="1056480"/>
            <a:chExt cx="7344730" cy="468217"/>
          </a:xfrm>
        </p:grpSpPr>
        <p:sp>
          <p:nvSpPr>
            <p:cNvPr id="33" name="직사각형 32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156199" y="1580285"/>
            <a:ext cx="18351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MicroSoft</a:t>
            </a:r>
            <a:r>
              <a:rPr lang="en-US" altLang="ko-KR" sz="1200" dirty="0" smtClean="0"/>
              <a:t> Windows 10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1975682" y="2444375"/>
            <a:ext cx="123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rgbClr val="3F3F48"/>
                </a:solidFill>
                <a:latin typeface="+mn-ea"/>
              </a:rPr>
              <a:t>Python </a:t>
            </a:r>
            <a:r>
              <a:rPr kumimoji="0" lang="en-US" altLang="ko-KR" sz="1200" dirty="0">
                <a:solidFill>
                  <a:srgbClr val="3F3F48"/>
                </a:solidFill>
                <a:latin typeface="+mn-ea"/>
              </a:rPr>
              <a:t>3.5.2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975681" y="3308476"/>
            <a:ext cx="81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rgbClr val="3F3F48"/>
                </a:solidFill>
                <a:latin typeface="+mn-ea"/>
              </a:rPr>
              <a:t>Oracle</a:t>
            </a: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75679" y="4168560"/>
            <a:ext cx="1516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smtClean="0">
                <a:solidFill>
                  <a:srgbClr val="3F3F48"/>
                </a:solidFill>
                <a:latin typeface="+mn-ea"/>
              </a:rPr>
              <a:t>R 3.6.0</a:t>
            </a: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45" y="1308910"/>
            <a:ext cx="7345363" cy="720000"/>
            <a:chOff x="899045" y="1412776"/>
            <a:chExt cx="7345363" cy="611976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899045" y="1412776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1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124595" y="1412777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영화의 흥행과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관련된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변수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장르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제작사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배우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감독 등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)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를 파악한다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.</a:t>
              </a:r>
              <a:endParaRPr kumimoji="0" lang="en-US" altLang="ko-KR" sz="14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99318" y="3485120"/>
            <a:ext cx="7345363" cy="720000"/>
            <a:chOff x="899318" y="4545216"/>
            <a:chExt cx="7345363" cy="611976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899318" y="4545216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2124868" y="4545217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 err="1">
                  <a:solidFill>
                    <a:srgbClr val="3F3F48"/>
                  </a:solidFill>
                  <a:latin typeface="+mn-ea"/>
                </a:rPr>
                <a:t>OracleDB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에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테이블을 설계하고 수집한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데이터를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저장한다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99318" y="4573225"/>
            <a:ext cx="7345363" cy="720000"/>
            <a:chOff x="899318" y="5841360"/>
            <a:chExt cx="7345363" cy="611976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899318" y="5841360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124868" y="5841361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R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을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이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용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하여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영화의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흥행 관련 변수로 회귀분석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상관관계 분석 등을 시행하고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그래프를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통해서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시각화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ko-KR" altLang="en-US" sz="1400" dirty="0" err="1" smtClean="0">
                  <a:solidFill>
                    <a:srgbClr val="3F3F48"/>
                  </a:solidFill>
                  <a:latin typeface="+mn-ea"/>
                </a:rPr>
                <a:t>산점도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상자 수염 그래프 등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)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99592" y="2397015"/>
            <a:ext cx="7345363" cy="720000"/>
            <a:chOff x="899318" y="5841360"/>
            <a:chExt cx="7345363" cy="611976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899318" y="5841360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124868" y="5841361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 err="1">
                  <a:solidFill>
                    <a:srgbClr val="3F3F48"/>
                  </a:solidFill>
                  <a:latin typeface="+mn-ea"/>
                </a:rPr>
                <a:t>BeautifulSoup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과 오픈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API(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영화진흥위원회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err="1" smtClean="0">
                  <a:solidFill>
                    <a:srgbClr val="3F3F48"/>
                  </a:solidFill>
                  <a:latin typeface="+mn-ea"/>
                </a:rPr>
                <a:t>네이버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 영화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)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selenium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등을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이용하여 영화 흥행과 관련된 데이터를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수집한다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9592" y="5661328"/>
            <a:ext cx="7345363" cy="720000"/>
            <a:chOff x="899318" y="5841360"/>
            <a:chExt cx="7345363" cy="611976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899318" y="5841360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2124868" y="5841361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를 이용하여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회귀를 통한 지도학습을 수행하고 관객수를 예측한다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.</a:t>
              </a:r>
              <a:endParaRPr kumimoji="0" lang="en-US" altLang="ko-KR" sz="14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74724" y="548680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요구 사항 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팀장 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정호진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김지수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94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역할 분담 및 의견 수렴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공용 저장소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en-US" altLang="ko-KR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Github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구축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문서 작업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박건</a:t>
              </a:r>
              <a:r>
                <a:rPr lang="ko-KR" altLang="en-US" sz="1400" b="1" dirty="0"/>
                <a:t>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217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정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형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데이터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코딩변경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마이닝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예측 모델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생성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263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(SNS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결측치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및 이상치 제거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마이닝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예측 모델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생성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이형욱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240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비정형 데이터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전처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파생변수 생성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마이닝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예측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모델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생성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724" y="548680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팀원 별 역할 분담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25624"/>
            <a:ext cx="205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추후 변동될 수 있음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6863"/>
              </p:ext>
            </p:extLst>
          </p:nvPr>
        </p:nvGraphicFramePr>
        <p:xfrm>
          <a:off x="252677" y="534795"/>
          <a:ext cx="8567793" cy="5903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06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54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85438"/>
                <a:gridCol w="1185438"/>
                <a:gridCol w="1185438"/>
                <a:gridCol w="1185438"/>
              </a:tblGrid>
              <a:tr h="7595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활동내용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</a:p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</a:p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dirty="0" smtClean="0">
                          <a:solidFill>
                            <a:schemeClr val="tx1"/>
                          </a:solidFill>
                        </a:rPr>
                        <a:t>기획 및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6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주제 선정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요구 사항 분석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16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데이터 수집계획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수립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업무 분할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16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데이터 수집 및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저장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16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변수 선택 및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전처리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dirty="0" smtClean="0">
                          <a:solidFill>
                            <a:schemeClr val="tx1"/>
                          </a:solidFill>
                        </a:rPr>
                        <a:t>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마이닝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분석 결과 시각화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모델링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예측 모델 생성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결과물 구현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문서화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문서 작업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4068044" y="6605801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04248" y="6605801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642983" y="6605801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01864" y="653669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계획기간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56176" y="653669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중</a:t>
            </a:r>
            <a:r>
              <a:rPr lang="ko-KR" altLang="en-US" sz="1000" dirty="0">
                <a:latin typeface="+mn-ea"/>
                <a:ea typeface="+mn-ea"/>
              </a:rPr>
              <a:t>요</a:t>
            </a:r>
            <a:r>
              <a:rPr lang="ko-KR" altLang="en-US" sz="1000" dirty="0" smtClean="0">
                <a:latin typeface="+mn-ea"/>
                <a:ea typeface="+mn-ea"/>
              </a:rPr>
              <a:t>기간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93948" y="653669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완</a:t>
            </a:r>
            <a:r>
              <a:rPr lang="ko-KR" altLang="en-US" sz="1000" dirty="0">
                <a:latin typeface="+mn-ea"/>
                <a:ea typeface="+mn-ea"/>
              </a:rPr>
              <a:t>료</a:t>
            </a:r>
            <a:r>
              <a:rPr lang="ko-KR" altLang="en-US" sz="1000" dirty="0" smtClean="0">
                <a:latin typeface="+mn-ea"/>
                <a:ea typeface="+mn-ea"/>
              </a:rPr>
              <a:t>기간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576414" y="1772816"/>
            <a:ext cx="21600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792414" y="2199847"/>
            <a:ext cx="979386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663800" y="2564904"/>
            <a:ext cx="21600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79800" y="3219293"/>
            <a:ext cx="1044128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259772" y="4653136"/>
            <a:ext cx="188952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256176" y="4293096"/>
            <a:ext cx="1098072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448724" y="5312264"/>
            <a:ext cx="1057702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632384" y="6237312"/>
            <a:ext cx="900056" cy="144000"/>
          </a:xfrm>
          <a:prstGeom prst="rect">
            <a:avLst/>
          </a:prstGeom>
          <a:solidFill>
            <a:srgbClr val="A47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61133" y="60593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j-ea"/>
                <a:ea typeface="+mj-ea"/>
              </a:rPr>
              <a:t>프로젝트 일정 계획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79912" y="3717032"/>
            <a:ext cx="1476264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06426" y="5608664"/>
            <a:ext cx="126014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2726</TotalTime>
  <Words>481</Words>
  <Application>Microsoft Office PowerPoint</Application>
  <PresentationFormat>화면 슬라이드 쇼(4:3)</PresentationFormat>
  <Paragraphs>110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Arial</vt:lpstr>
      <vt:lpstr>맑은 고딕</vt:lpstr>
      <vt:lpstr>Wingdings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TJ</cp:lastModifiedBy>
  <cp:revision>316</cp:revision>
  <dcterms:created xsi:type="dcterms:W3CDTF">2016-06-03T02:04:30Z</dcterms:created>
  <dcterms:modified xsi:type="dcterms:W3CDTF">2019-06-12T07:33:16Z</dcterms:modified>
</cp:coreProperties>
</file>