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4" r:id="rId5"/>
    <p:sldId id="268" r:id="rId6"/>
    <p:sldId id="269" r:id="rId7"/>
    <p:sldId id="265" r:id="rId8"/>
    <p:sldId id="266" r:id="rId9"/>
    <p:sldId id="260" r:id="rId10"/>
    <p:sldId id="270" r:id="rId11"/>
    <p:sldId id="261" r:id="rId12"/>
    <p:sldId id="262" r:id="rId13"/>
    <p:sldId id="263" r:id="rId14"/>
    <p:sldId id="257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BF3A3D-BD90-4B11-8A0A-3713FDBCAEEF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464601A-22F6-48E3-88FC-A3790CD07C1F}">
      <dgm:prSet phldrT="[텍스트]"/>
      <dgm:spPr/>
      <dgm:t>
        <a:bodyPr/>
        <a:lstStyle/>
        <a:p>
          <a:pPr latinLnBrk="1"/>
          <a:r>
            <a:rPr lang="ko-KR" altLang="en-US" dirty="0" smtClean="0"/>
            <a:t>영화  특성</a:t>
          </a:r>
          <a:endParaRPr lang="ko-KR" altLang="en-US" dirty="0"/>
        </a:p>
      </dgm:t>
    </dgm:pt>
    <dgm:pt modelId="{C2F353C9-4AF1-4FB9-BF01-EAE3339143F5}" type="parTrans" cxnId="{0ADA1726-9159-4867-8FE0-FBCEA8D415C8}">
      <dgm:prSet/>
      <dgm:spPr/>
      <dgm:t>
        <a:bodyPr/>
        <a:lstStyle/>
        <a:p>
          <a:pPr latinLnBrk="1"/>
          <a:endParaRPr lang="ko-KR" altLang="en-US"/>
        </a:p>
      </dgm:t>
    </dgm:pt>
    <dgm:pt modelId="{C6C5BD08-DD48-45DF-AF5C-DD802735140B}" type="sibTrans" cxnId="{0ADA1726-9159-4867-8FE0-FBCEA8D415C8}">
      <dgm:prSet/>
      <dgm:spPr/>
      <dgm:t>
        <a:bodyPr/>
        <a:lstStyle/>
        <a:p>
          <a:pPr latinLnBrk="1"/>
          <a:endParaRPr lang="ko-KR" altLang="en-US"/>
        </a:p>
      </dgm:t>
    </dgm:pt>
    <dgm:pt modelId="{22E62855-BDC3-4045-BF86-00D9D032578B}">
      <dgm:prSet phldrT="[텍스트]"/>
      <dgm:spPr/>
      <dgm:t>
        <a:bodyPr/>
        <a:lstStyle/>
        <a:p>
          <a:pPr latinLnBrk="1"/>
          <a:r>
            <a:rPr lang="ko-KR" altLang="en-US" dirty="0" smtClean="0"/>
            <a:t>개봉  시기</a:t>
          </a:r>
          <a:endParaRPr lang="ko-KR" altLang="en-US" dirty="0"/>
        </a:p>
      </dgm:t>
    </dgm:pt>
    <dgm:pt modelId="{2C002807-E97D-4F12-BA10-600BBEC1E4CA}" type="parTrans" cxnId="{CD04B3E3-EAB3-4283-9739-C1EB7F13B034}">
      <dgm:prSet/>
      <dgm:spPr/>
      <dgm:t>
        <a:bodyPr/>
        <a:lstStyle/>
        <a:p>
          <a:pPr latinLnBrk="1"/>
          <a:endParaRPr lang="ko-KR" altLang="en-US"/>
        </a:p>
      </dgm:t>
    </dgm:pt>
    <dgm:pt modelId="{D67FB0B7-493A-405B-A31B-6085680E5471}" type="sibTrans" cxnId="{CD04B3E3-EAB3-4283-9739-C1EB7F13B034}">
      <dgm:prSet/>
      <dgm:spPr/>
      <dgm:t>
        <a:bodyPr/>
        <a:lstStyle/>
        <a:p>
          <a:pPr latinLnBrk="1"/>
          <a:endParaRPr lang="ko-KR" altLang="en-US"/>
        </a:p>
      </dgm:t>
    </dgm:pt>
    <dgm:pt modelId="{9F5814C4-9578-4ABD-9178-ED21435A12D8}">
      <dgm:prSet phldrT="[텍스트]"/>
      <dgm:spPr/>
      <dgm:t>
        <a:bodyPr/>
        <a:lstStyle/>
        <a:p>
          <a:pPr latinLnBrk="1"/>
          <a:r>
            <a:rPr lang="ko-KR" altLang="en-US" dirty="0" smtClean="0"/>
            <a:t>예상 관객수</a:t>
          </a:r>
          <a:endParaRPr lang="ko-KR" altLang="en-US" dirty="0"/>
        </a:p>
      </dgm:t>
    </dgm:pt>
    <dgm:pt modelId="{3E66745D-4E47-430D-9802-7266B0C8A448}" type="parTrans" cxnId="{90FE3B75-087C-447C-8058-09164DCBAC27}">
      <dgm:prSet/>
      <dgm:spPr/>
      <dgm:t>
        <a:bodyPr/>
        <a:lstStyle/>
        <a:p>
          <a:pPr latinLnBrk="1"/>
          <a:endParaRPr lang="ko-KR" altLang="en-US"/>
        </a:p>
      </dgm:t>
    </dgm:pt>
    <dgm:pt modelId="{1040CBE4-5C82-4356-9C96-4B6C826BB8D4}" type="sibTrans" cxnId="{90FE3B75-087C-447C-8058-09164DCBAC27}">
      <dgm:prSet/>
      <dgm:spPr/>
      <dgm:t>
        <a:bodyPr/>
        <a:lstStyle/>
        <a:p>
          <a:pPr latinLnBrk="1"/>
          <a:endParaRPr lang="ko-KR" altLang="en-US"/>
        </a:p>
      </dgm:t>
    </dgm:pt>
    <dgm:pt modelId="{198D2FCD-4915-4233-8C22-94D67190C0AD}">
      <dgm:prSet phldrT="[텍스트]"/>
      <dgm:spPr/>
      <dgm:t>
        <a:bodyPr/>
        <a:lstStyle/>
        <a:p>
          <a:pPr latinLnBrk="1"/>
          <a:r>
            <a:rPr lang="ko-KR" altLang="en-US" dirty="0" smtClean="0"/>
            <a:t>개봉 전 반응</a:t>
          </a:r>
          <a:endParaRPr lang="ko-KR" altLang="en-US" dirty="0"/>
        </a:p>
      </dgm:t>
    </dgm:pt>
    <dgm:pt modelId="{F1E8C539-ECB1-43AD-B879-0C3E758FD5B6}" type="parTrans" cxnId="{C80A0DEF-1E55-40F1-9718-B0C96F41F599}">
      <dgm:prSet/>
      <dgm:spPr/>
      <dgm:t>
        <a:bodyPr/>
        <a:lstStyle/>
        <a:p>
          <a:pPr latinLnBrk="1"/>
          <a:endParaRPr lang="ko-KR" altLang="en-US"/>
        </a:p>
      </dgm:t>
    </dgm:pt>
    <dgm:pt modelId="{523D5BE8-4424-418F-874E-82B60BC93279}" type="sibTrans" cxnId="{C80A0DEF-1E55-40F1-9718-B0C96F41F599}">
      <dgm:prSet/>
      <dgm:spPr/>
      <dgm:t>
        <a:bodyPr/>
        <a:lstStyle/>
        <a:p>
          <a:pPr latinLnBrk="1"/>
          <a:endParaRPr lang="ko-KR" altLang="en-US"/>
        </a:p>
      </dgm:t>
    </dgm:pt>
    <dgm:pt modelId="{4D30B378-1462-4465-A4F5-AF33EFFEB30C}" type="pres">
      <dgm:prSet presAssocID="{BBBF3A3D-BD90-4B11-8A0A-3713FDBCAEEF}" presName="Name0" presStyleCnt="0">
        <dgm:presLayoutVars>
          <dgm:chMax val="4"/>
          <dgm:resizeHandles val="exact"/>
        </dgm:presLayoutVars>
      </dgm:prSet>
      <dgm:spPr/>
    </dgm:pt>
    <dgm:pt modelId="{F293AD86-4481-4BDD-9F8B-77FF23A6E088}" type="pres">
      <dgm:prSet presAssocID="{BBBF3A3D-BD90-4B11-8A0A-3713FDBCAEEF}" presName="ellipse" presStyleLbl="trBgShp" presStyleIdx="0" presStyleCnt="1"/>
      <dgm:spPr/>
    </dgm:pt>
    <dgm:pt modelId="{748E2F67-254D-4077-9000-6B78D9DDEEE7}" type="pres">
      <dgm:prSet presAssocID="{BBBF3A3D-BD90-4B11-8A0A-3713FDBCAEEF}" presName="arrow1" presStyleLbl="fgShp" presStyleIdx="0" presStyleCnt="1"/>
      <dgm:spPr/>
    </dgm:pt>
    <dgm:pt modelId="{4CC3EEFF-7DB5-4ACE-8E7C-589711E10E61}" type="pres">
      <dgm:prSet presAssocID="{BBBF3A3D-BD90-4B11-8A0A-3713FDBCAEEF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34461-DBA5-431A-B5CC-7929885ABA86}" type="pres">
      <dgm:prSet presAssocID="{22E62855-BDC3-4045-BF86-00D9D032578B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156BB6-8130-46A4-B392-9D8EFC17CEC9}" type="pres">
      <dgm:prSet presAssocID="{198D2FCD-4915-4233-8C22-94D67190C0AD}" presName="item2" presStyleLbl="node1" presStyleIdx="1" presStyleCnt="3">
        <dgm:presLayoutVars>
          <dgm:bulletEnabled val="1"/>
        </dgm:presLayoutVars>
      </dgm:prSet>
      <dgm:spPr/>
    </dgm:pt>
    <dgm:pt modelId="{06AE8D7A-0233-466F-9559-E8A5832685C4}" type="pres">
      <dgm:prSet presAssocID="{9F5814C4-9578-4ABD-9178-ED21435A12D8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8256C7-20CF-4B95-B602-5A8074CB7E8E}" type="pres">
      <dgm:prSet presAssocID="{BBBF3A3D-BD90-4B11-8A0A-3713FDBCAEEF}" presName="funnel" presStyleLbl="trAlignAcc1" presStyleIdx="0" presStyleCnt="1"/>
      <dgm:spPr/>
    </dgm:pt>
  </dgm:ptLst>
  <dgm:cxnLst>
    <dgm:cxn modelId="{90FE3B75-087C-447C-8058-09164DCBAC27}" srcId="{BBBF3A3D-BD90-4B11-8A0A-3713FDBCAEEF}" destId="{9F5814C4-9578-4ABD-9178-ED21435A12D8}" srcOrd="3" destOrd="0" parTransId="{3E66745D-4E47-430D-9802-7266B0C8A448}" sibTransId="{1040CBE4-5C82-4356-9C96-4B6C826BB8D4}"/>
    <dgm:cxn modelId="{CD04B3E3-EAB3-4283-9739-C1EB7F13B034}" srcId="{BBBF3A3D-BD90-4B11-8A0A-3713FDBCAEEF}" destId="{22E62855-BDC3-4045-BF86-00D9D032578B}" srcOrd="1" destOrd="0" parTransId="{2C002807-E97D-4F12-BA10-600BBEC1E4CA}" sibTransId="{D67FB0B7-493A-405B-A31B-6085680E5471}"/>
    <dgm:cxn modelId="{67AFEDA6-9C76-447D-BE44-0FDD23AADE63}" type="presOf" srcId="{198D2FCD-4915-4233-8C22-94D67190C0AD}" destId="{4C934461-DBA5-431A-B5CC-7929885ABA86}" srcOrd="0" destOrd="0" presId="urn:microsoft.com/office/officeart/2005/8/layout/funnel1"/>
    <dgm:cxn modelId="{75C23FBB-5724-4AB6-8FD4-4D4B3671C309}" type="presOf" srcId="{BBBF3A3D-BD90-4B11-8A0A-3713FDBCAEEF}" destId="{4D30B378-1462-4465-A4F5-AF33EFFEB30C}" srcOrd="0" destOrd="0" presId="urn:microsoft.com/office/officeart/2005/8/layout/funnel1"/>
    <dgm:cxn modelId="{064C0CA8-6CC2-4EA3-A670-0C5C18BC1172}" type="presOf" srcId="{9F5814C4-9578-4ABD-9178-ED21435A12D8}" destId="{4CC3EEFF-7DB5-4ACE-8E7C-589711E10E61}" srcOrd="0" destOrd="0" presId="urn:microsoft.com/office/officeart/2005/8/layout/funnel1"/>
    <dgm:cxn modelId="{0ADA1726-9159-4867-8FE0-FBCEA8D415C8}" srcId="{BBBF3A3D-BD90-4B11-8A0A-3713FDBCAEEF}" destId="{B464601A-22F6-48E3-88FC-A3790CD07C1F}" srcOrd="0" destOrd="0" parTransId="{C2F353C9-4AF1-4FB9-BF01-EAE3339143F5}" sibTransId="{C6C5BD08-DD48-45DF-AF5C-DD802735140B}"/>
    <dgm:cxn modelId="{A9904A08-123E-4837-B905-2506EA4F8515}" type="presOf" srcId="{B464601A-22F6-48E3-88FC-A3790CD07C1F}" destId="{06AE8D7A-0233-466F-9559-E8A5832685C4}" srcOrd="0" destOrd="0" presId="urn:microsoft.com/office/officeart/2005/8/layout/funnel1"/>
    <dgm:cxn modelId="{C80A0DEF-1E55-40F1-9718-B0C96F41F599}" srcId="{BBBF3A3D-BD90-4B11-8A0A-3713FDBCAEEF}" destId="{198D2FCD-4915-4233-8C22-94D67190C0AD}" srcOrd="2" destOrd="0" parTransId="{F1E8C539-ECB1-43AD-B879-0C3E758FD5B6}" sibTransId="{523D5BE8-4424-418F-874E-82B60BC93279}"/>
    <dgm:cxn modelId="{119494E1-182A-41C2-B525-7B05F532DE5E}" type="presOf" srcId="{22E62855-BDC3-4045-BF86-00D9D032578B}" destId="{2B156BB6-8130-46A4-B392-9D8EFC17CEC9}" srcOrd="0" destOrd="0" presId="urn:microsoft.com/office/officeart/2005/8/layout/funnel1"/>
    <dgm:cxn modelId="{8DFC2664-E62A-42C2-848B-84C6DAF8888D}" type="presParOf" srcId="{4D30B378-1462-4465-A4F5-AF33EFFEB30C}" destId="{F293AD86-4481-4BDD-9F8B-77FF23A6E088}" srcOrd="0" destOrd="0" presId="urn:microsoft.com/office/officeart/2005/8/layout/funnel1"/>
    <dgm:cxn modelId="{48BF9ABA-DF04-4211-924C-F9B45179C282}" type="presParOf" srcId="{4D30B378-1462-4465-A4F5-AF33EFFEB30C}" destId="{748E2F67-254D-4077-9000-6B78D9DDEEE7}" srcOrd="1" destOrd="0" presId="urn:microsoft.com/office/officeart/2005/8/layout/funnel1"/>
    <dgm:cxn modelId="{1ADB343C-0D13-4DF9-B729-ED1B74AB6581}" type="presParOf" srcId="{4D30B378-1462-4465-A4F5-AF33EFFEB30C}" destId="{4CC3EEFF-7DB5-4ACE-8E7C-589711E10E61}" srcOrd="2" destOrd="0" presId="urn:microsoft.com/office/officeart/2005/8/layout/funnel1"/>
    <dgm:cxn modelId="{7A84E2C2-6D8D-42F8-8EFF-49BCA8BBFF06}" type="presParOf" srcId="{4D30B378-1462-4465-A4F5-AF33EFFEB30C}" destId="{4C934461-DBA5-431A-B5CC-7929885ABA86}" srcOrd="3" destOrd="0" presId="urn:microsoft.com/office/officeart/2005/8/layout/funnel1"/>
    <dgm:cxn modelId="{846CEF59-B134-4824-A210-1D5FB071A32F}" type="presParOf" srcId="{4D30B378-1462-4465-A4F5-AF33EFFEB30C}" destId="{2B156BB6-8130-46A4-B392-9D8EFC17CEC9}" srcOrd="4" destOrd="0" presId="urn:microsoft.com/office/officeart/2005/8/layout/funnel1"/>
    <dgm:cxn modelId="{0016C1D0-66D1-4731-8A14-7C30AA38B0C5}" type="presParOf" srcId="{4D30B378-1462-4465-A4F5-AF33EFFEB30C}" destId="{06AE8D7A-0233-466F-9559-E8A5832685C4}" srcOrd="5" destOrd="0" presId="urn:microsoft.com/office/officeart/2005/8/layout/funnel1"/>
    <dgm:cxn modelId="{A8D06D00-B409-4246-8BB0-B669959461E6}" type="presParOf" srcId="{4D30B378-1462-4465-A4F5-AF33EFFEB30C}" destId="{6C8256C7-20CF-4B95-B602-5A8074CB7E8E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93AD86-4481-4BDD-9F8B-77FF23A6E088}">
      <dsp:nvSpPr>
        <dsp:cNvPr id="0" name=""/>
        <dsp:cNvSpPr/>
      </dsp:nvSpPr>
      <dsp:spPr>
        <a:xfrm>
          <a:off x="2284613" y="183867"/>
          <a:ext cx="3649057" cy="1267269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8E2F67-254D-4077-9000-6B78D9DDEEE7}">
      <dsp:nvSpPr>
        <dsp:cNvPr id="0" name=""/>
        <dsp:cNvSpPr/>
      </dsp:nvSpPr>
      <dsp:spPr>
        <a:xfrm>
          <a:off x="3761209" y="3286980"/>
          <a:ext cx="707181" cy="45259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C3EEFF-7DB5-4ACE-8E7C-589711E10E61}">
      <dsp:nvSpPr>
        <dsp:cNvPr id="0" name=""/>
        <dsp:cNvSpPr/>
      </dsp:nvSpPr>
      <dsp:spPr>
        <a:xfrm>
          <a:off x="2417563" y="3649057"/>
          <a:ext cx="3394472" cy="848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예상 관객수</a:t>
          </a:r>
          <a:endParaRPr lang="ko-KR" altLang="en-US" sz="2400" kern="1200" dirty="0"/>
        </a:p>
      </dsp:txBody>
      <dsp:txXfrm>
        <a:off x="2417563" y="3649057"/>
        <a:ext cx="3394472" cy="848618"/>
      </dsp:txXfrm>
    </dsp:sp>
    <dsp:sp modelId="{4C934461-DBA5-431A-B5CC-7929885ABA86}">
      <dsp:nvSpPr>
        <dsp:cNvPr id="0" name=""/>
        <dsp:cNvSpPr/>
      </dsp:nvSpPr>
      <dsp:spPr>
        <a:xfrm>
          <a:off x="3611286" y="1549010"/>
          <a:ext cx="1272927" cy="12729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개봉 전 반응</a:t>
          </a:r>
          <a:endParaRPr lang="ko-KR" altLang="en-US" sz="1900" kern="1200" dirty="0"/>
        </a:p>
      </dsp:txBody>
      <dsp:txXfrm>
        <a:off x="3797702" y="1735426"/>
        <a:ext cx="900095" cy="900095"/>
      </dsp:txXfrm>
    </dsp:sp>
    <dsp:sp modelId="{2B156BB6-8130-46A4-B392-9D8EFC17CEC9}">
      <dsp:nvSpPr>
        <dsp:cNvPr id="0" name=""/>
        <dsp:cNvSpPr/>
      </dsp:nvSpPr>
      <dsp:spPr>
        <a:xfrm>
          <a:off x="2700436" y="594032"/>
          <a:ext cx="1272927" cy="12729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개봉  시기</a:t>
          </a:r>
          <a:endParaRPr lang="ko-KR" altLang="en-US" sz="1900" kern="1200" dirty="0"/>
        </a:p>
      </dsp:txBody>
      <dsp:txXfrm>
        <a:off x="2886852" y="780448"/>
        <a:ext cx="900095" cy="900095"/>
      </dsp:txXfrm>
    </dsp:sp>
    <dsp:sp modelId="{06AE8D7A-0233-466F-9559-E8A5832685C4}">
      <dsp:nvSpPr>
        <dsp:cNvPr id="0" name=""/>
        <dsp:cNvSpPr/>
      </dsp:nvSpPr>
      <dsp:spPr>
        <a:xfrm>
          <a:off x="4001650" y="286267"/>
          <a:ext cx="1272927" cy="12729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영화  특성</a:t>
          </a:r>
          <a:endParaRPr lang="ko-KR" altLang="en-US" sz="1900" kern="1200" dirty="0"/>
        </a:p>
      </dsp:txBody>
      <dsp:txXfrm>
        <a:off x="4188066" y="472683"/>
        <a:ext cx="900095" cy="900095"/>
      </dsp:txXfrm>
    </dsp:sp>
    <dsp:sp modelId="{6C8256C7-20CF-4B95-B602-5A8074CB7E8E}">
      <dsp:nvSpPr>
        <dsp:cNvPr id="0" name=""/>
        <dsp:cNvSpPr/>
      </dsp:nvSpPr>
      <dsp:spPr>
        <a:xfrm>
          <a:off x="2134691" y="28287"/>
          <a:ext cx="3960217" cy="3168174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영화의 흥행 요인 분석 및 </a:t>
            </a:r>
            <a:br>
              <a:rPr lang="ko-KR" altLang="en-US" dirty="0"/>
            </a:br>
            <a:r>
              <a:rPr lang="ko-KR" altLang="en-US" dirty="0"/>
              <a:t>개봉 예정 영화의 관객수 </a:t>
            </a:r>
            <a:r>
              <a:rPr lang="ko-KR" altLang="en-US" dirty="0" smtClean="0"/>
              <a:t>예측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1200" dirty="0"/>
              <a:t>○ 훈련 </a:t>
            </a:r>
            <a:r>
              <a:rPr lang="ko-KR" altLang="en-US" sz="1200" dirty="0" err="1"/>
              <a:t>과정명</a:t>
            </a:r>
            <a:r>
              <a:rPr lang="ko-KR" altLang="en-US" sz="1200" dirty="0"/>
              <a:t> </a:t>
            </a:r>
            <a:r>
              <a:rPr lang="en-US" altLang="ko-KR" sz="1200" dirty="0"/>
              <a:t>:  </a:t>
            </a:r>
            <a:r>
              <a:rPr lang="ko-KR" altLang="en-US" sz="1200" dirty="0" err="1"/>
              <a:t>파이썬과</a:t>
            </a:r>
            <a:r>
              <a:rPr lang="ko-KR" altLang="en-US" sz="1200" dirty="0"/>
              <a:t> </a:t>
            </a:r>
            <a:r>
              <a:rPr lang="en-US" altLang="ko-KR" sz="1200" dirty="0"/>
              <a:t>R</a:t>
            </a:r>
            <a:r>
              <a:rPr lang="ko-KR" altLang="en-US" sz="1200" dirty="0"/>
              <a:t>을 활용한 </a:t>
            </a:r>
            <a:r>
              <a:rPr lang="ko-KR" altLang="en-US" sz="1200" dirty="0" err="1"/>
              <a:t>빅데이터</a:t>
            </a:r>
            <a:r>
              <a:rPr lang="ko-KR" altLang="en-US" sz="1200" dirty="0"/>
              <a:t> 분석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머신러닝</a:t>
            </a:r>
            <a:r>
              <a:rPr lang="en-US" altLang="ko-KR" sz="1200" dirty="0"/>
              <a:t>,</a:t>
            </a:r>
            <a:r>
              <a:rPr lang="ko-KR" altLang="en-US" sz="1200" dirty="0" err="1"/>
              <a:t>딥러닝</a:t>
            </a:r>
            <a:r>
              <a:rPr lang="en-US" altLang="ko-KR" sz="1200" dirty="0"/>
              <a:t>)</a:t>
            </a:r>
            <a:r>
              <a:rPr lang="ko-KR" altLang="en-US" sz="1200" dirty="0"/>
              <a:t>전문가 양성과정</a:t>
            </a:r>
          </a:p>
          <a:p>
            <a:pPr algn="l">
              <a:lnSpc>
                <a:spcPct val="200000"/>
              </a:lnSpc>
            </a:pPr>
            <a:r>
              <a:rPr lang="ko-KR" altLang="en-US" sz="1200" dirty="0"/>
              <a:t>○ 훈련 기간 </a:t>
            </a:r>
            <a:r>
              <a:rPr lang="en-US" altLang="ko-KR" sz="1200" dirty="0"/>
              <a:t>:  2019-01-11 ~ 2019-07-12 </a:t>
            </a:r>
          </a:p>
          <a:p>
            <a:pPr algn="l">
              <a:lnSpc>
                <a:spcPct val="200000"/>
              </a:lnSpc>
            </a:pPr>
            <a:r>
              <a:rPr lang="en-US" altLang="ko-KR" sz="1200" dirty="0"/>
              <a:t>○ </a:t>
            </a:r>
            <a:r>
              <a:rPr lang="ko-KR" altLang="en-US" sz="1200" dirty="0" err="1"/>
              <a:t>팀명</a:t>
            </a:r>
            <a:r>
              <a:rPr lang="ko-KR" altLang="en-US" sz="1200" dirty="0"/>
              <a:t> </a:t>
            </a:r>
            <a:r>
              <a:rPr lang="en-US" altLang="ko-KR" sz="1200" dirty="0"/>
              <a:t>: NA</a:t>
            </a:r>
          </a:p>
          <a:p>
            <a:pPr algn="l">
              <a:lnSpc>
                <a:spcPct val="200000"/>
              </a:lnSpc>
            </a:pPr>
            <a:r>
              <a:rPr lang="en-US" altLang="ko-KR" sz="1200" dirty="0"/>
              <a:t>○ </a:t>
            </a:r>
            <a:r>
              <a:rPr lang="ko-KR" altLang="en-US" sz="1200" dirty="0"/>
              <a:t>팀장 </a:t>
            </a:r>
            <a:r>
              <a:rPr lang="en-US" altLang="ko-KR" sz="1200" dirty="0"/>
              <a:t>: </a:t>
            </a:r>
            <a:r>
              <a:rPr lang="ko-KR" altLang="en-US" sz="1200" dirty="0"/>
              <a:t>정호진               </a:t>
            </a:r>
            <a:r>
              <a:rPr lang="en-US" altLang="ko-KR" sz="1200" dirty="0"/>
              <a:t>|   </a:t>
            </a:r>
            <a:r>
              <a:rPr lang="ko-KR" altLang="en-US" sz="1200" dirty="0"/>
              <a:t>팀원 </a:t>
            </a:r>
            <a:r>
              <a:rPr lang="en-US" altLang="ko-KR" sz="1200" dirty="0"/>
              <a:t>:  </a:t>
            </a:r>
            <a:r>
              <a:rPr lang="ko-KR" altLang="en-US" sz="1200" dirty="0"/>
              <a:t>김지수 박건우 이형욱</a:t>
            </a:r>
          </a:p>
          <a:p>
            <a:pPr algn="l">
              <a:lnSpc>
                <a:spcPct val="200000"/>
              </a:lnSpc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28509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이론적 배경 및 선행 연구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영화의흥행성과와리뷰감정어휘와의관계분석</a:t>
            </a:r>
            <a:endParaRPr lang="en-US" altLang="ko-KR" dirty="0" smtClean="0"/>
          </a:p>
          <a:p>
            <a:r>
              <a:rPr lang="ko-KR" altLang="en-US" dirty="0"/>
              <a:t>영화 흥행성과 예측을 위한 온라인 리뷰 </a:t>
            </a:r>
            <a:r>
              <a:rPr lang="ko-KR" altLang="en-US" dirty="0" err="1"/>
              <a:t>마이닝</a:t>
            </a:r>
            <a:r>
              <a:rPr lang="ko-KR" altLang="en-US" dirty="0"/>
              <a:t> 연구</a:t>
            </a:r>
            <a:r>
              <a:rPr lang="en-US" altLang="ko-KR" dirty="0"/>
              <a:t>: </a:t>
            </a:r>
            <a:r>
              <a:rPr lang="ko-KR" altLang="en-US" dirty="0"/>
              <a:t>개봉 첫 주 온라인 리뷰를 활용하여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785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연구 방법</a:t>
            </a:r>
          </a:p>
        </p:txBody>
      </p:sp>
    </p:spTree>
    <p:extLst>
      <p:ext uri="{BB962C8B-B14F-4D97-AF65-F5344CB8AC3E}">
        <p14:creationId xmlns:p14="http://schemas.microsoft.com/office/powerpoint/2010/main" val="268449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연구 결과</a:t>
            </a:r>
          </a:p>
        </p:txBody>
      </p:sp>
    </p:spTree>
    <p:extLst>
      <p:ext uri="{BB962C8B-B14F-4D97-AF65-F5344CB8AC3E}">
        <p14:creationId xmlns:p14="http://schemas.microsoft.com/office/powerpoint/2010/main" val="268449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결론 및 한계점</a:t>
            </a:r>
          </a:p>
        </p:txBody>
      </p:sp>
    </p:spTree>
    <p:extLst>
      <p:ext uri="{BB962C8B-B14F-4D97-AF65-F5344CB8AC3E}">
        <p14:creationId xmlns:p14="http://schemas.microsoft.com/office/powerpoint/2010/main" val="3778712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66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80720"/>
          </a:xfrm>
        </p:spPr>
        <p:txBody>
          <a:bodyPr anchor="ctr">
            <a:normAutofit fontScale="40000" lnSpcReduction="20000"/>
          </a:bodyPr>
          <a:lstStyle/>
          <a:p>
            <a:pPr marL="0" indent="0" algn="ctr">
              <a:buNone/>
            </a:pPr>
            <a:r>
              <a:rPr lang="ko-KR" altLang="en-US" sz="7500" dirty="0" smtClean="0"/>
              <a:t>목차</a:t>
            </a:r>
            <a:endParaRPr lang="en-US" altLang="ko-KR" sz="7500" dirty="0" smtClean="0"/>
          </a:p>
          <a:p>
            <a:pPr marL="0" indent="0" algn="ctr">
              <a:buNone/>
            </a:pPr>
            <a:endParaRPr lang="en-US" altLang="ko-KR" sz="2500" dirty="0" smtClean="0"/>
          </a:p>
          <a:p>
            <a:pPr marL="0" indent="0">
              <a:buNone/>
            </a:pPr>
            <a:r>
              <a:rPr lang="en-US" altLang="ko-KR" sz="5000" dirty="0" smtClean="0"/>
              <a:t>1. </a:t>
            </a:r>
            <a:r>
              <a:rPr lang="ko-KR" altLang="en-US" sz="5000" dirty="0" smtClean="0"/>
              <a:t>서론</a:t>
            </a:r>
            <a:endParaRPr lang="en-US" altLang="ko-KR" sz="5000" dirty="0" smtClean="0"/>
          </a:p>
          <a:p>
            <a:pPr marL="400050" lvl="1" indent="0">
              <a:buNone/>
            </a:pPr>
            <a:r>
              <a:rPr lang="en-US" altLang="ko-KR" sz="4000" dirty="0" smtClean="0"/>
              <a:t>1.1</a:t>
            </a:r>
            <a:r>
              <a:rPr lang="en-US" altLang="ko-KR" sz="4000" dirty="0"/>
              <a:t>. </a:t>
            </a:r>
            <a:r>
              <a:rPr lang="ko-KR" altLang="en-US" sz="4000" dirty="0"/>
              <a:t>연구의 배경 및 필요성</a:t>
            </a:r>
          </a:p>
          <a:p>
            <a:pPr marL="400050" lvl="1" indent="0">
              <a:buNone/>
            </a:pPr>
            <a:r>
              <a:rPr lang="en-US" altLang="ko-KR" sz="4000" dirty="0" smtClean="0"/>
              <a:t>1.2</a:t>
            </a:r>
            <a:r>
              <a:rPr lang="en-US" altLang="ko-KR" sz="4000" dirty="0"/>
              <a:t>. </a:t>
            </a:r>
            <a:r>
              <a:rPr lang="ko-KR" altLang="en-US" sz="4000" dirty="0"/>
              <a:t>연구의 목적</a:t>
            </a:r>
          </a:p>
          <a:p>
            <a:pPr marL="400050" lvl="1" indent="0">
              <a:buNone/>
            </a:pPr>
            <a:r>
              <a:rPr lang="en-US" altLang="ko-KR" sz="4000" dirty="0" smtClean="0"/>
              <a:t>1.3</a:t>
            </a:r>
            <a:r>
              <a:rPr lang="en-US" altLang="ko-KR" sz="4000" dirty="0"/>
              <a:t>. </a:t>
            </a:r>
            <a:r>
              <a:rPr lang="ko-KR" altLang="en-US" sz="4000" dirty="0"/>
              <a:t>연구 </a:t>
            </a:r>
            <a:r>
              <a:rPr lang="ko-KR" altLang="en-US" sz="4000" dirty="0" smtClean="0"/>
              <a:t>문제 및 가설</a:t>
            </a:r>
            <a:endParaRPr lang="en-US" altLang="ko-KR" sz="4000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5000" dirty="0" smtClean="0"/>
              <a:t>2. </a:t>
            </a:r>
            <a:r>
              <a:rPr lang="ko-KR" altLang="en-US" sz="5000" dirty="0" smtClean="0"/>
              <a:t>이론적 </a:t>
            </a:r>
            <a:r>
              <a:rPr lang="ko-KR" altLang="en-US" sz="5000" dirty="0"/>
              <a:t>배경 및 선행 </a:t>
            </a:r>
            <a:r>
              <a:rPr lang="ko-KR" altLang="en-US" sz="5000" dirty="0" smtClean="0"/>
              <a:t>연구</a:t>
            </a:r>
            <a:endParaRPr lang="en-US" altLang="ko-KR" sz="5000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5000" dirty="0" smtClean="0"/>
              <a:t>3. </a:t>
            </a:r>
            <a:r>
              <a:rPr lang="ko-KR" altLang="en-US" sz="5000" dirty="0" smtClean="0"/>
              <a:t>연구 방법</a:t>
            </a:r>
            <a:endParaRPr lang="en-US" altLang="ko-KR" sz="5000" dirty="0" smtClean="0"/>
          </a:p>
          <a:p>
            <a:pPr marL="400050" lvl="1" indent="0">
              <a:buNone/>
            </a:pPr>
            <a:r>
              <a:rPr lang="en-US" altLang="ko-KR" sz="4000" dirty="0" smtClean="0"/>
              <a:t>3.1 </a:t>
            </a:r>
            <a:r>
              <a:rPr lang="ko-KR" altLang="en-US" sz="4000" dirty="0"/>
              <a:t>연구 절차</a:t>
            </a:r>
          </a:p>
          <a:p>
            <a:pPr marL="400050" lvl="1" indent="0">
              <a:buNone/>
            </a:pPr>
            <a:r>
              <a:rPr lang="en-US" altLang="ko-KR" sz="4000" dirty="0" smtClean="0"/>
              <a:t>3.2 </a:t>
            </a:r>
            <a:r>
              <a:rPr lang="ko-KR" altLang="en-US" sz="4000" dirty="0"/>
              <a:t>조작적 정의</a:t>
            </a:r>
          </a:p>
          <a:p>
            <a:pPr marL="400050" lvl="1" indent="0">
              <a:buNone/>
            </a:pPr>
            <a:r>
              <a:rPr lang="en-US" altLang="ko-KR" sz="4000" dirty="0" smtClean="0"/>
              <a:t>3.3 </a:t>
            </a:r>
            <a:r>
              <a:rPr lang="ko-KR" altLang="en-US" sz="4000" dirty="0"/>
              <a:t>연구 방법 </a:t>
            </a:r>
            <a:r>
              <a:rPr lang="en-US" altLang="ko-KR" sz="4000" dirty="0"/>
              <a:t>(</a:t>
            </a:r>
            <a:r>
              <a:rPr lang="ko-KR" altLang="en-US" sz="4000" dirty="0"/>
              <a:t>분석</a:t>
            </a:r>
            <a:r>
              <a:rPr lang="en-US" altLang="ko-KR" sz="4000" dirty="0"/>
              <a:t>/</a:t>
            </a:r>
            <a:r>
              <a:rPr lang="ko-KR" altLang="en-US" sz="4000" dirty="0"/>
              <a:t>회귀</a:t>
            </a:r>
            <a:r>
              <a:rPr lang="en-US" altLang="ko-KR" sz="4000" dirty="0" smtClean="0"/>
              <a:t>)</a:t>
            </a:r>
            <a:endParaRPr lang="en-US" altLang="ko-KR" sz="4000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5000" dirty="0" smtClean="0"/>
              <a:t>4. </a:t>
            </a:r>
            <a:r>
              <a:rPr lang="ko-KR" altLang="en-US" sz="5000" dirty="0" smtClean="0"/>
              <a:t>연구 결과</a:t>
            </a:r>
            <a:endParaRPr lang="en-US" altLang="ko-KR" sz="5000" dirty="0" smtClean="0"/>
          </a:p>
          <a:p>
            <a:pPr marL="400050" lvl="1" indent="0">
              <a:buNone/>
            </a:pPr>
            <a:r>
              <a:rPr lang="en-US" altLang="ko-KR" sz="4000" dirty="0" smtClean="0"/>
              <a:t>4.1 </a:t>
            </a:r>
            <a:r>
              <a:rPr lang="ko-KR" altLang="en-US" sz="4000" dirty="0"/>
              <a:t>분석 결과</a:t>
            </a:r>
          </a:p>
          <a:p>
            <a:pPr marL="400050" lvl="1" indent="0">
              <a:buNone/>
            </a:pPr>
            <a:r>
              <a:rPr lang="en-US" altLang="ko-KR" sz="4000" dirty="0" smtClean="0"/>
              <a:t>4.2 </a:t>
            </a:r>
            <a:r>
              <a:rPr lang="ko-KR" altLang="en-US" sz="4000" dirty="0"/>
              <a:t>회귀 결과 </a:t>
            </a:r>
          </a:p>
          <a:p>
            <a:pPr marL="400050" lvl="1" indent="0">
              <a:buNone/>
            </a:pPr>
            <a:r>
              <a:rPr lang="en-US" altLang="ko-KR" sz="4000" dirty="0" smtClean="0"/>
              <a:t>4.3 </a:t>
            </a:r>
            <a:r>
              <a:rPr lang="ko-KR" altLang="en-US" sz="4000" dirty="0"/>
              <a:t>예측 결과</a:t>
            </a:r>
            <a:endParaRPr lang="en-US" altLang="ko-KR" sz="4000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5000" dirty="0" smtClean="0"/>
              <a:t>5. </a:t>
            </a:r>
            <a:r>
              <a:rPr lang="ko-KR" altLang="en-US" sz="5000" dirty="0" smtClean="0"/>
              <a:t>결론 </a:t>
            </a:r>
            <a:r>
              <a:rPr lang="ko-KR" altLang="en-US" sz="5000" dirty="0"/>
              <a:t>및 </a:t>
            </a:r>
            <a:r>
              <a:rPr lang="ko-KR" altLang="en-US" sz="5000" dirty="0" smtClean="0"/>
              <a:t>한계점</a:t>
            </a:r>
            <a:endParaRPr lang="en-US" altLang="ko-KR" sz="5000" dirty="0" smtClean="0"/>
          </a:p>
          <a:p>
            <a:pPr marL="400050" lvl="1" indent="0">
              <a:buNone/>
            </a:pPr>
            <a:r>
              <a:rPr lang="en-US" altLang="ko-KR" sz="4000" dirty="0" smtClean="0"/>
              <a:t>5.1 </a:t>
            </a:r>
            <a:r>
              <a:rPr lang="ko-KR" altLang="en-US" sz="4000" dirty="0"/>
              <a:t>연구 결과 요약</a:t>
            </a:r>
          </a:p>
          <a:p>
            <a:pPr marL="400050" lvl="1" indent="0">
              <a:buNone/>
            </a:pPr>
            <a:r>
              <a:rPr lang="en-US" altLang="ko-KR" sz="4000" dirty="0" smtClean="0"/>
              <a:t>5.2 </a:t>
            </a:r>
            <a:r>
              <a:rPr lang="ko-KR" altLang="en-US" sz="4000" dirty="0"/>
              <a:t>연구의 시사점과 제언 </a:t>
            </a:r>
          </a:p>
          <a:p>
            <a:pPr marL="400050" lvl="1" indent="0">
              <a:buNone/>
            </a:pPr>
            <a:r>
              <a:rPr lang="en-US" altLang="ko-KR" sz="4000" dirty="0" smtClean="0"/>
              <a:t>5.3 </a:t>
            </a:r>
            <a:r>
              <a:rPr lang="ko-KR" altLang="en-US" sz="4000" dirty="0"/>
              <a:t>연구의 </a:t>
            </a:r>
            <a:r>
              <a:rPr lang="ko-KR" altLang="en-US" sz="4000" dirty="0" smtClean="0"/>
              <a:t>한계점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7380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서론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15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1.1. </a:t>
            </a:r>
            <a:r>
              <a:rPr lang="ko-KR" altLang="en-US" dirty="0"/>
              <a:t>연구의 배경 및 </a:t>
            </a:r>
            <a:r>
              <a:rPr lang="ko-KR" altLang="en-US" dirty="0" smtClean="0"/>
              <a:t>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US" altLang="ko-KR" sz="2400" dirty="0"/>
              <a:t>2018</a:t>
            </a:r>
            <a:r>
              <a:rPr lang="ko-KR" altLang="en-US" sz="2400" dirty="0"/>
              <a:t>년 한국 영화산업 결산 </a:t>
            </a:r>
            <a:endParaRPr lang="en-US" altLang="ko-KR" sz="2400" dirty="0" smtClean="0"/>
          </a:p>
          <a:p>
            <a:pPr marL="0" indent="0" algn="just">
              <a:lnSpc>
                <a:spcPct val="160000"/>
              </a:lnSpc>
              <a:buNone/>
            </a:pPr>
            <a:r>
              <a:rPr lang="ko-KR" altLang="en-US" sz="2400" dirty="0" smtClean="0"/>
              <a:t>영화진흥위원회 </a:t>
            </a:r>
            <a:r>
              <a:rPr lang="ko-KR" altLang="en-US" sz="2400" dirty="0"/>
              <a:t>영화정책연구원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96952"/>
            <a:ext cx="7488832" cy="4896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91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1.1. </a:t>
            </a:r>
            <a:r>
              <a:rPr lang="ko-KR" altLang="en-US" dirty="0"/>
              <a:t>연구의 배경 및 </a:t>
            </a:r>
            <a:r>
              <a:rPr lang="ko-KR" altLang="en-US" dirty="0" smtClean="0"/>
              <a:t>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US" altLang="ko-KR" sz="2400" dirty="0"/>
              <a:t>2018</a:t>
            </a:r>
            <a:r>
              <a:rPr lang="ko-KR" altLang="en-US" sz="2400" dirty="0"/>
              <a:t>년 한국 영화산업 결산 </a:t>
            </a:r>
            <a:endParaRPr lang="en-US" altLang="ko-KR" sz="2400" dirty="0" smtClean="0"/>
          </a:p>
          <a:p>
            <a:pPr marL="0" indent="0" algn="just">
              <a:lnSpc>
                <a:spcPct val="160000"/>
              </a:lnSpc>
              <a:buNone/>
            </a:pPr>
            <a:r>
              <a:rPr lang="ko-KR" altLang="en-US" sz="2400" dirty="0" smtClean="0"/>
              <a:t>영화진흥위원회 </a:t>
            </a:r>
            <a:r>
              <a:rPr lang="ko-KR" altLang="en-US" sz="2400" dirty="0"/>
              <a:t>영화정책연구원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9" y="2996952"/>
            <a:ext cx="892492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9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1.1. </a:t>
            </a:r>
            <a:r>
              <a:rPr lang="ko-KR" altLang="en-US" dirty="0"/>
              <a:t>연구의 배경 및 </a:t>
            </a:r>
            <a:r>
              <a:rPr lang="ko-KR" altLang="en-US" dirty="0" smtClean="0"/>
              <a:t>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US" altLang="ko-KR" sz="2400" dirty="0"/>
              <a:t>2018</a:t>
            </a:r>
            <a:r>
              <a:rPr lang="ko-KR" altLang="en-US" sz="2400" dirty="0"/>
              <a:t>년 한국 영화산업 결산 </a:t>
            </a:r>
            <a:endParaRPr lang="en-US" altLang="ko-KR" sz="2400" dirty="0" smtClean="0"/>
          </a:p>
          <a:p>
            <a:pPr marL="0" indent="0" algn="just">
              <a:lnSpc>
                <a:spcPct val="160000"/>
              </a:lnSpc>
              <a:buNone/>
            </a:pPr>
            <a:r>
              <a:rPr lang="ko-KR" altLang="en-US" sz="2400" dirty="0" smtClean="0"/>
              <a:t>영화진흥위원회 </a:t>
            </a:r>
            <a:r>
              <a:rPr lang="ko-KR" altLang="en-US" sz="2400" dirty="0"/>
              <a:t>영화정책연구원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2066925"/>
            <a:ext cx="591502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364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1.2. </a:t>
            </a:r>
            <a:r>
              <a:rPr lang="ko-KR" altLang="en-US" dirty="0"/>
              <a:t>연구의 목적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02900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31840" y="2846839"/>
            <a:ext cx="2767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tx2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907903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1.3. </a:t>
            </a:r>
            <a:r>
              <a:rPr lang="ko-KR" altLang="en-US" dirty="0"/>
              <a:t>연구 </a:t>
            </a:r>
            <a:r>
              <a:rPr lang="ko-KR" altLang="en-US" dirty="0" smtClean="0"/>
              <a:t>문제 및 가설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연구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 smtClean="0"/>
              <a:t>영화의 특성은 관객수에 유의미하게 영향을 미칠 것인가</a:t>
            </a:r>
            <a:r>
              <a:rPr lang="en-US" altLang="ko-KR" dirty="0" smtClean="0"/>
              <a:t>?</a:t>
            </a:r>
          </a:p>
          <a:p>
            <a:pPr algn="just">
              <a:lnSpc>
                <a:spcPct val="150000"/>
              </a:lnSpc>
            </a:pPr>
            <a:r>
              <a:rPr lang="ko-KR" altLang="en-US" dirty="0" smtClean="0"/>
              <a:t>개봉 시기</a:t>
            </a:r>
            <a:r>
              <a:rPr lang="ko-KR" altLang="en-US" dirty="0"/>
              <a:t>는</a:t>
            </a:r>
            <a:r>
              <a:rPr lang="ko-KR" altLang="en-US" dirty="0" smtClean="0"/>
              <a:t> </a:t>
            </a:r>
            <a:r>
              <a:rPr lang="ko-KR" altLang="en-US" dirty="0"/>
              <a:t>관객수에 </a:t>
            </a:r>
            <a:r>
              <a:rPr lang="ko-KR" altLang="en-US" dirty="0" smtClean="0"/>
              <a:t>유의미하게 영향을 </a:t>
            </a:r>
            <a:r>
              <a:rPr lang="ko-KR" altLang="en-US" dirty="0"/>
              <a:t>미칠 것인가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dirty="0" smtClean="0"/>
              <a:t>개봉 </a:t>
            </a:r>
            <a:r>
              <a:rPr lang="ko-KR" altLang="en-US" dirty="0"/>
              <a:t>전 반응은 관객수에 </a:t>
            </a:r>
            <a:r>
              <a:rPr lang="ko-KR" altLang="en-US" dirty="0" smtClean="0"/>
              <a:t>유의미하게 영향을 </a:t>
            </a:r>
            <a:r>
              <a:rPr lang="ko-KR" altLang="en-US" dirty="0"/>
              <a:t>미칠 것인가</a:t>
            </a:r>
            <a:r>
              <a:rPr lang="en-US" altLang="ko-KR" dirty="0"/>
              <a:t>?</a:t>
            </a:r>
            <a:endParaRPr lang="ko-KR" altLang="en-US" dirty="0"/>
          </a:p>
          <a:p>
            <a:pPr algn="just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 smtClean="0"/>
              <a:t>가설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/>
              <a:t>영화의 특성은 관객수에 유의미하게 영향을 미칠 것인가</a:t>
            </a:r>
            <a:r>
              <a:rPr lang="en-US" altLang="ko-KR" dirty="0"/>
              <a:t>?</a:t>
            </a:r>
          </a:p>
          <a:p>
            <a:pPr algn="just">
              <a:lnSpc>
                <a:spcPct val="150000"/>
              </a:lnSpc>
            </a:pPr>
            <a:r>
              <a:rPr lang="ko-KR" altLang="en-US" dirty="0"/>
              <a:t>개봉 시기는 관객수에 유의미하게 영향을 미칠 것인가</a:t>
            </a:r>
            <a:r>
              <a:rPr lang="en-US" altLang="ko-KR" dirty="0"/>
              <a:t>?</a:t>
            </a:r>
          </a:p>
          <a:p>
            <a:pPr algn="just">
              <a:lnSpc>
                <a:spcPct val="150000"/>
              </a:lnSpc>
            </a:pPr>
            <a:r>
              <a:rPr lang="ko-KR" altLang="en-US" dirty="0"/>
              <a:t>개봉 전 반응은 관객수에 유의미하게 영향을 미칠 것인가</a:t>
            </a:r>
            <a:r>
              <a:rPr lang="en-US" altLang="ko-KR" dirty="0"/>
              <a:t>?</a:t>
            </a:r>
            <a:endParaRPr lang="ko-KR" altLang="en-US" dirty="0"/>
          </a:p>
          <a:p>
            <a:pPr algn="just">
              <a:lnSpc>
                <a:spcPct val="150000"/>
              </a:lnSpc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5731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이론적 배경 및 선행 연구</a:t>
            </a:r>
          </a:p>
        </p:txBody>
      </p:sp>
    </p:spTree>
    <p:extLst>
      <p:ext uri="{BB962C8B-B14F-4D97-AF65-F5344CB8AC3E}">
        <p14:creationId xmlns:p14="http://schemas.microsoft.com/office/powerpoint/2010/main" val="268449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275</Words>
  <Application>Microsoft Office PowerPoint</Application>
  <PresentationFormat>화면 슬라이드 쇼(4:3)</PresentationFormat>
  <Paragraphs>60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영화의 흥행 요인 분석 및  개봉 예정 영화의 관객수 예측</vt:lpstr>
      <vt:lpstr>PowerPoint 프레젠테이션</vt:lpstr>
      <vt:lpstr>1. 서론</vt:lpstr>
      <vt:lpstr>1.1. 연구의 배경 및 필요성</vt:lpstr>
      <vt:lpstr>1.1. 연구의 배경 및 필요성</vt:lpstr>
      <vt:lpstr>1.1. 연구의 배경 및 필요성</vt:lpstr>
      <vt:lpstr>1.2. 연구의 목적</vt:lpstr>
      <vt:lpstr>1.3. 연구 문제 및 가설</vt:lpstr>
      <vt:lpstr>2. 이론적 배경 및 선행 연구</vt:lpstr>
      <vt:lpstr>2. 이론적 배경 및 선행 연구</vt:lpstr>
      <vt:lpstr>3. 연구 방법</vt:lpstr>
      <vt:lpstr>4. 연구 결과</vt:lpstr>
      <vt:lpstr>5. 결론 및 한계점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영화의 흥행 요인 분석 및  개봉 예정 영화의 관객수 예측</dc:title>
  <dc:creator>Microsoft Corporation</dc:creator>
  <cp:lastModifiedBy>TJ</cp:lastModifiedBy>
  <cp:revision>11</cp:revision>
  <dcterms:created xsi:type="dcterms:W3CDTF">2006-10-05T04:04:58Z</dcterms:created>
  <dcterms:modified xsi:type="dcterms:W3CDTF">2019-07-08T09:09:57Z</dcterms:modified>
</cp:coreProperties>
</file>