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81" r:id="rId3"/>
    <p:sldId id="265" r:id="rId4"/>
    <p:sldId id="263" r:id="rId5"/>
    <p:sldId id="267" r:id="rId6"/>
    <p:sldId id="268" r:id="rId7"/>
    <p:sldId id="282" r:id="rId8"/>
    <p:sldId id="284" r:id="rId9"/>
    <p:sldId id="283" r:id="rId10"/>
    <p:sldId id="275" r:id="rId11"/>
    <p:sldId id="270" r:id="rId12"/>
    <p:sldId id="269" r:id="rId13"/>
    <p:sldId id="271" r:id="rId14"/>
    <p:sldId id="274" r:id="rId15"/>
    <p:sldId id="273" r:id="rId16"/>
    <p:sldId id="277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969287-EA08-4BE9-A163-C4D39C318479}">
          <p14:sldIdLst>
            <p14:sldId id="266"/>
            <p14:sldId id="281"/>
            <p14:sldId id="265"/>
            <p14:sldId id="263"/>
          </p14:sldIdLst>
        </p14:section>
        <p14:section name="Untitled Section" id="{9682DD61-B74E-4390-A84A-F68E97C8A0E0}">
          <p14:sldIdLst>
            <p14:sldId id="267"/>
            <p14:sldId id="268"/>
            <p14:sldId id="282"/>
            <p14:sldId id="284"/>
            <p14:sldId id="283"/>
            <p14:sldId id="275"/>
            <p14:sldId id="270"/>
            <p14:sldId id="269"/>
            <p14:sldId id="271"/>
            <p14:sldId id="274"/>
            <p14:sldId id="273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384"/>
    <a:srgbClr val="E50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BC539-0598-461F-82B0-5F76A48F3FA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A5BBD-57F8-46A8-B829-74D0B109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5BBD-57F8-46A8-B829-74D0B10902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5BBD-57F8-46A8-B829-74D0B10902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4176-D7EC-4ACC-86A5-50716E25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0A5A9-3419-47B2-8327-A99BA7E8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EABA-78C6-4329-8620-6D2FB85D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E8EE8-0CB2-4CC2-A05B-B06FC7AC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426B-3427-4CFA-B9B5-671EEE52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1D87-5EB2-499F-862F-E0C81BC2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868C5-12A2-43A4-8EE2-790FB2F18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7DA0-63CA-437C-94F7-36A6C716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420B-DBBD-4FA1-9370-5907523B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3658-D5D5-42E7-8F60-BF0641F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AAAAE-73AA-4B48-B992-848AE6C82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3F21-427D-467D-B4FA-BAF4EDA2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115D-F517-4439-A84F-28D97A29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92A0-7715-4ADF-B069-B8570C1A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8979-8663-4441-954E-6D58B5A3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BD51-F791-4A0D-B5A4-D2BDAB41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884E-A26B-4555-8CA2-91AD92F2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D83A-54E4-4B99-9408-C6C416D9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C117-75D0-4741-AC7A-8C432A3D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15A6F-2038-4B0E-957A-E71A803F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1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B962-DDBA-4785-8BE9-7077D311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23B79-B1E4-4A31-880B-04C943B2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07BF-68B0-4848-9477-13F21B35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C2D9-C502-4735-8682-3A800EBE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2CDF-1E70-44AF-85BD-B573A571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18CF-8B6A-411D-A428-4D08A0EE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083A-5962-4500-A5A2-746C2D71E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CDEDE-098D-40B1-81DF-E6CCD71E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2AB16-C789-454B-8BAA-6CA372CB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0B99-DB74-496E-9A53-B7D641C3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6E940-02DC-4B09-9E9D-13FA97FA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EA18-1915-478E-95B7-B7549256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8C6CE-D2FA-4401-AB42-E10ADEB9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7930-65AE-4BBD-8704-12E40DC2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964E2-6954-4A6D-80ED-D4616DB65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BF585-782C-4B2F-9EA6-67A70EBCD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E90F2-AB2C-495B-9214-2F182D6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D151E-AA0A-4F95-A496-292BD9D4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01ACC-3C88-49A5-A252-27F13F2F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C47A-D1B8-4D3A-8985-C9468C0D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76324-74E4-4591-B06B-1AABC7BA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6AD6D-8004-4425-A5AA-848A5DB7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EFCD1-8DB9-4E7A-A76A-2051092A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EA73A-5BEF-472E-BEC4-F4F60E0E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663C7-EBA9-4E6C-B559-E31D9843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6D109-6002-4C90-B1E3-BEE3A4AB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E0A1-533F-4F4D-83CD-A990A2FC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876A-2040-4ACE-B2FF-1A7E4027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FBF7-44FB-4BDF-8245-E331B6B25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88B86-AB48-4846-9321-7DC0BFDF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6FD8B-241E-4B11-B4CE-3480F65E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A9C3-B77F-4845-BC97-C2770792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473-E17B-4618-9356-DC783A51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0DD6B-6F96-4D14-AF3E-2C77B57A5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3426B-AE49-4DAE-A23D-F182D487E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6F57-D932-4388-B1AE-1FBD449C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199B-1795-4141-BA9F-F104161E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958B-2D1D-4082-A94E-C504F23F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6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B246-0EE8-4FFD-B312-31B3712B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0159-5B04-4367-8CF5-383073A5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E56D-9ADA-4021-8836-E87D81144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64CA-9BF2-4763-97EB-A3EF992E2D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D4F5-33F9-4F70-8640-E9066B8FC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B76D-2265-4176-B7B9-14815E744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5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F5EBFC-BEB8-4674-B5A1-165FE362A559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dirty="0">
                <a:solidFill>
                  <a:srgbClr val="FF0000"/>
                </a:solidFill>
              </a:rPr>
              <a:t>Netflix Entertainment</a:t>
            </a:r>
            <a:endParaRPr lang="en-US" sz="60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7AB4A-3A7E-4474-AAC3-4A8CE48D0A10}"/>
              </a:ext>
            </a:extLst>
          </p:cNvPr>
          <p:cNvSpPr txBox="1"/>
          <p:nvPr/>
        </p:nvSpPr>
        <p:spPr>
          <a:xfrm>
            <a:off x="3045368" y="4074718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By: Jazmin Burnett-Birdsong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Hope McCadden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00B1B-41F9-4AB4-BA21-A4F284E08B74}"/>
              </a:ext>
            </a:extLst>
          </p:cNvPr>
          <p:cNvSpPr txBox="1"/>
          <p:nvPr/>
        </p:nvSpPr>
        <p:spPr>
          <a:xfrm>
            <a:off x="3269202" y="44157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By: Jazmin Barnett-Birdsong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Hope McCadden</a:t>
            </a:r>
          </a:p>
        </p:txBody>
      </p:sp>
    </p:spTree>
    <p:extLst>
      <p:ext uri="{BB962C8B-B14F-4D97-AF65-F5344CB8AC3E}">
        <p14:creationId xmlns:p14="http://schemas.microsoft.com/office/powerpoint/2010/main" val="186472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0936375" y="5112259"/>
            <a:ext cx="1166955" cy="159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655D0-45A9-48A0-8841-12CDCF9D73B5}"/>
              </a:ext>
            </a:extLst>
          </p:cNvPr>
          <p:cNvSpPr txBox="1"/>
          <p:nvPr/>
        </p:nvSpPr>
        <p:spPr>
          <a:xfrm>
            <a:off x="213360" y="148926"/>
            <a:ext cx="41094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Content Added by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C4ABF-6A70-4F0A-8812-4AE61155786A}"/>
              </a:ext>
            </a:extLst>
          </p:cNvPr>
          <p:cNvSpPr txBox="1"/>
          <p:nvPr/>
        </p:nvSpPr>
        <p:spPr>
          <a:xfrm>
            <a:off x="4050890" y="153783"/>
            <a:ext cx="79277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Before 2015: There is very little content of either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After 2015: Number of movies added  to platform significantly increases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Greater amounts of movie content added than TV shows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May be due to tv shows adding more seasons into an existing space vs adding totally new program content, unlike movies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46052-B0B5-4E1B-ADF5-8CCD17D1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33" y="1912511"/>
            <a:ext cx="4561983" cy="4744462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19332-3999-480F-90E4-D89BE23D9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56" y="1974521"/>
            <a:ext cx="4803201" cy="4518512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9144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9C68-0659-49F8-92AB-C7BDB1E5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41" y="466725"/>
            <a:ext cx="4880494" cy="858222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E50914"/>
                </a:solidFill>
              </a:rPr>
              <a:t>Genre</a:t>
            </a:r>
            <a:r>
              <a:rPr lang="en-US" sz="4800" dirty="0">
                <a:solidFill>
                  <a:srgbClr val="E50914"/>
                </a:solidFill>
              </a:rPr>
              <a:t> Relationships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14876" y="5934268"/>
            <a:ext cx="677124" cy="9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3860CF-F5D4-4B5F-AC5A-CA6A935B4A9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60334" t="26206" r="7734" b="24421"/>
          <a:stretch/>
        </p:blipFill>
        <p:spPr bwMode="auto">
          <a:xfrm>
            <a:off x="541175" y="1698171"/>
            <a:ext cx="10893741" cy="479470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DE1261-58F0-4326-BD3E-D7691AFCB6F9}"/>
              </a:ext>
            </a:extLst>
          </p:cNvPr>
          <p:cNvSpPr txBox="1"/>
          <p:nvPr/>
        </p:nvSpPr>
        <p:spPr>
          <a:xfrm>
            <a:off x="5845278" y="487656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relationship between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International is the most unrelated genre of all the genres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632659-C551-47D8-A411-5366109C4C98}"/>
              </a:ext>
            </a:extLst>
          </p:cNvPr>
          <p:cNvCxnSpPr>
            <a:cxnSpLocks/>
          </p:cNvCxnSpPr>
          <p:nvPr/>
        </p:nvCxnSpPr>
        <p:spPr>
          <a:xfrm>
            <a:off x="4513943" y="1770743"/>
            <a:ext cx="1" cy="482600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9204D2-15B8-4FCD-AEC9-0484A9F6768C}"/>
              </a:ext>
            </a:extLst>
          </p:cNvPr>
          <p:cNvCxnSpPr>
            <a:cxnSpLocks/>
          </p:cNvCxnSpPr>
          <p:nvPr/>
        </p:nvCxnSpPr>
        <p:spPr>
          <a:xfrm>
            <a:off x="5450114" y="1770743"/>
            <a:ext cx="65315" cy="482600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A1E961-3DF7-4DF0-860D-BC3FCC2CC1A1}"/>
              </a:ext>
            </a:extLst>
          </p:cNvPr>
          <p:cNvCxnSpPr>
            <a:cxnSpLocks/>
          </p:cNvCxnSpPr>
          <p:nvPr/>
        </p:nvCxnSpPr>
        <p:spPr>
          <a:xfrm>
            <a:off x="4513943" y="6596743"/>
            <a:ext cx="990600" cy="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C41BA-426A-4D8C-988D-C7FD994A21DF}"/>
              </a:ext>
            </a:extLst>
          </p:cNvPr>
          <p:cNvCxnSpPr/>
          <p:nvPr/>
        </p:nvCxnSpPr>
        <p:spPr>
          <a:xfrm>
            <a:off x="4513943" y="1770743"/>
            <a:ext cx="936171" cy="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4" name="Rectangle 7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562271"/>
            <a:ext cx="4387493" cy="11284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>
                <a:solidFill>
                  <a:srgbClr val="E50914"/>
                </a:solidFill>
              </a:rPr>
              <a:t>Annual Profit: TV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47637" y="5959020"/>
            <a:ext cx="639795" cy="8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53E036-7F8F-4D2D-BD02-9C87B3165151}"/>
              </a:ext>
            </a:extLst>
          </p:cNvPr>
          <p:cNvSpPr/>
          <p:nvPr/>
        </p:nvSpPr>
        <p:spPr>
          <a:xfrm>
            <a:off x="5515897" y="699796"/>
            <a:ext cx="6351638" cy="12876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Drama increased the most compared to other TV Show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It has increased 10% over the last 12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Drama is the most lucrative genre for Netflix streaming content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36A45B-287B-40E2-83D2-18E56FCFA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5" y="1866123"/>
            <a:ext cx="11094172" cy="4681822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398BB53-5F0F-4E1E-9FF9-B348D8602A9D}"/>
              </a:ext>
            </a:extLst>
          </p:cNvPr>
          <p:cNvSpPr/>
          <p:nvPr/>
        </p:nvSpPr>
        <p:spPr>
          <a:xfrm flipH="1">
            <a:off x="3614058" y="6579599"/>
            <a:ext cx="254480" cy="123373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4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41AB5-E6E6-4EE1-92CC-F385A7DD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6" y="562271"/>
            <a:ext cx="5184774" cy="1128417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>
                <a:solidFill>
                  <a:srgbClr val="E50914"/>
                </a:solidFill>
              </a:rPr>
              <a:t>Annual Profit: Movies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01337-F823-4632-B8E2-873FF5E2D7B4}"/>
              </a:ext>
            </a:extLst>
          </p:cNvPr>
          <p:cNvSpPr/>
          <p:nvPr/>
        </p:nvSpPr>
        <p:spPr>
          <a:xfrm>
            <a:off x="5169159" y="562271"/>
            <a:ext cx="6780245" cy="16141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Stand-up Comedy increased the most out of all the movie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Its has increased 8% over a 12 years timeframe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Stand-up Comedy is the most lucrative genre for Netflix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Comedies genre have decreased by 24% over the same time 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 descr="A picture containing text, music, screenshot, piano&#10;&#10;Description automatically generated">
            <a:extLst>
              <a:ext uri="{FF2B5EF4-FFF2-40B4-BE49-F238E27FC236}">
                <a16:creationId xmlns:a16="http://schemas.microsoft.com/office/drawing/2014/main" id="{E24F6004-1A92-4395-B161-4B0BE298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0" y="1940767"/>
            <a:ext cx="11466955" cy="4711960"/>
          </a:xfrm>
          <a:prstGeom prst="rect">
            <a:avLst/>
          </a:prstGeom>
        </p:spPr>
      </p:pic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69592" y="6008914"/>
            <a:ext cx="622407" cy="8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FDA5572-FA59-46EE-915D-D504411DCE7C}"/>
              </a:ext>
            </a:extLst>
          </p:cNvPr>
          <p:cNvSpPr/>
          <p:nvPr/>
        </p:nvSpPr>
        <p:spPr>
          <a:xfrm flipH="1">
            <a:off x="9862458" y="6670868"/>
            <a:ext cx="246742" cy="83457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3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D4D7-A9FE-47FE-9BA9-B3ECDC85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62" y="644212"/>
            <a:ext cx="4358674" cy="91316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Monthly Profit: TV</a:t>
            </a:r>
            <a:endParaRPr lang="en-US" dirty="0">
              <a:solidFill>
                <a:srgbClr val="E50914"/>
              </a:solidFill>
            </a:endParaRP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7F0D7C65-7770-47D5-B23B-CC866FEA2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6" y="1856791"/>
            <a:ext cx="5641114" cy="4613987"/>
          </a:xfrm>
        </p:spPr>
      </p:pic>
      <p:pic>
        <p:nvPicPr>
          <p:cNvPr id="15" name="Content Placeholder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6C6111B-ED3C-4962-B858-3949F30819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5" y="1856791"/>
            <a:ext cx="5717572" cy="46139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1393B1-DF6B-4050-B1E8-32724AEA8E21}"/>
              </a:ext>
            </a:extLst>
          </p:cNvPr>
          <p:cNvSpPr txBox="1"/>
          <p:nvPr/>
        </p:nvSpPr>
        <p:spPr>
          <a:xfrm>
            <a:off x="5775650" y="737589"/>
            <a:ext cx="6136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International is the most profitable genre follow by 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Since 2016 the most productive months are Oct. and Nov. 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607482" y="6083559"/>
            <a:ext cx="567690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51C70DA-A85A-424A-AEC1-69E580548C4A}"/>
              </a:ext>
            </a:extLst>
          </p:cNvPr>
          <p:cNvSpPr/>
          <p:nvPr/>
        </p:nvSpPr>
        <p:spPr>
          <a:xfrm rot="5400000" flipH="1">
            <a:off x="171289" y="5784782"/>
            <a:ext cx="161958" cy="55470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411F1FD-39BD-4655-A1D8-5B0BA9DFC6B2}"/>
              </a:ext>
            </a:extLst>
          </p:cNvPr>
          <p:cNvSpPr/>
          <p:nvPr/>
        </p:nvSpPr>
        <p:spPr>
          <a:xfrm rot="5400000" flipH="1">
            <a:off x="181383" y="5137219"/>
            <a:ext cx="161958" cy="45719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B1C867E-19C8-4B10-9766-F3D84166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17" y="422076"/>
            <a:ext cx="5069045" cy="107412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E50914"/>
                </a:solidFill>
              </a:rPr>
              <a:t>Monthly Profit: </a:t>
            </a:r>
            <a:br>
              <a:rPr lang="en-US" sz="4800" dirty="0">
                <a:solidFill>
                  <a:srgbClr val="E50914"/>
                </a:solidFill>
              </a:rPr>
            </a:br>
            <a:r>
              <a:rPr lang="en-US" sz="4800" dirty="0">
                <a:solidFill>
                  <a:srgbClr val="E50914"/>
                </a:solidFill>
              </a:rPr>
              <a:t>Movies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0A9F2B-3494-4732-A235-74C707D0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491" y="1520272"/>
            <a:ext cx="5157787" cy="4080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International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9C4CD2-051C-41A7-8EB7-AF63CE9F9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5853" y="1562831"/>
            <a:ext cx="5183188" cy="3229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Drama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7DBEB6-EADE-4BD8-8AE6-DFD22AD4D352}"/>
              </a:ext>
            </a:extLst>
          </p:cNvPr>
          <p:cNvSpPr/>
          <p:nvPr/>
        </p:nvSpPr>
        <p:spPr>
          <a:xfrm>
            <a:off x="5680433" y="340669"/>
            <a:ext cx="6194027" cy="1074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Most movies with International or Drama genres are added in December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International is the most profitable genre follow by 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29F942E-EEED-451C-8875-C5EE2A5C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7" y="1843004"/>
            <a:ext cx="5782432" cy="467613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7859539-0BCD-42C5-BE0A-6E4B22F2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53" y="1858916"/>
            <a:ext cx="5782433" cy="4660218"/>
          </a:xfrm>
          <a:prstGeom prst="rect">
            <a:avLst/>
          </a:prstGeom>
        </p:spPr>
      </p:pic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758109" y="6326122"/>
            <a:ext cx="389882" cy="53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3DD080C-5CE1-4CF0-BD1E-04A3B0A33EC8}"/>
              </a:ext>
            </a:extLst>
          </p:cNvPr>
          <p:cNvSpPr/>
          <p:nvPr/>
        </p:nvSpPr>
        <p:spPr>
          <a:xfrm rot="5400000" flipH="1">
            <a:off x="107980" y="6136814"/>
            <a:ext cx="167457" cy="45719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7BF-3FE6-469F-8A3F-17FBDB9F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247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036C-0139-4E54-BDAD-AE58CB12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253"/>
            <a:ext cx="10515600" cy="476771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878384"/>
                </a:solidFill>
              </a:rPr>
              <a:t>Since launching its streaming service in 2007, Netflix is trending toward adding more children’s content than adult content yearly </a:t>
            </a:r>
          </a:p>
          <a:p>
            <a:r>
              <a:rPr lang="en-US" sz="1800" dirty="0">
                <a:solidFill>
                  <a:srgbClr val="878384"/>
                </a:solidFill>
              </a:rPr>
              <a:t>Monthly, Netflix added more adult content during the first half of the year and by June, added more children’s content than adult content</a:t>
            </a:r>
          </a:p>
          <a:p>
            <a:r>
              <a:rPr lang="en-US" sz="1800" dirty="0">
                <a:solidFill>
                  <a:srgbClr val="878384"/>
                </a:solidFill>
              </a:rPr>
              <a:t>More movie content added than tv shows</a:t>
            </a:r>
          </a:p>
          <a:p>
            <a:r>
              <a:rPr lang="en-US" sz="1800" dirty="0">
                <a:solidFill>
                  <a:srgbClr val="878384"/>
                </a:solidFill>
              </a:rPr>
              <a:t>Netflix have a plethora of streaming content with different genres. Neither of the genres has a relationship with each other, in fact they are unique.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During a 12-year time frame, Drama TV shows and Stand-up Comedy movies increased the most.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For monthly, all streaming content with International or Drama genres were added the most during December.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October and November are the most lucrative months for TV shows with International or Drama genres.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December is the most lucrative month for movies with International genre.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58714" y="5994072"/>
            <a:ext cx="633286" cy="8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82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7BF-3FE6-469F-8A3F-17FBDB9F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E50914"/>
                </a:solidFill>
              </a:rPr>
              <a:t>Conclusion</a:t>
            </a:r>
            <a:endParaRPr lang="en-US" dirty="0">
              <a:solidFill>
                <a:srgbClr val="E5091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5466A-7811-4971-BFAF-0FDA9F5B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Consider: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Creating and releasing more original children’s content due to increasing competition for children’s content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Releasing more international children’s content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When streaming content is added to the Netflix platform, the 4th quarter is their most profitable quarter.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So, for the customer who enjoys Stand-up Comedy, International, and   Drama TV shows or movies, acquiring a Netflix streaming service around the end of the year would be ideal.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Offering a discounted rate for an annual subscription versus the monthly subscription fee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58714" y="5994072"/>
            <a:ext cx="633286" cy="8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45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3AB3-370F-4E93-8244-4AE55C90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34" y="2838527"/>
            <a:ext cx="10515600" cy="118094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60810" y="5996932"/>
            <a:ext cx="631190" cy="8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2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E71B8-BDB8-4914-B965-3B9581D3F46E}"/>
              </a:ext>
            </a:extLst>
          </p:cNvPr>
          <p:cNvSpPr/>
          <p:nvPr/>
        </p:nvSpPr>
        <p:spPr>
          <a:xfrm>
            <a:off x="457200" y="522514"/>
            <a:ext cx="11448661" cy="59342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225484" y="6018213"/>
            <a:ext cx="966516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925BCA-3EBD-4297-BB49-FA41D2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7" y="1120504"/>
            <a:ext cx="4164989" cy="10699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Jazmin Barnett-Birdsong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>jazsong7@gmail.com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5DE083B-D2A9-4B91-810F-876CD9C9BD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71"/>
          <a:stretch/>
        </p:blipFill>
        <p:spPr>
          <a:xfrm>
            <a:off x="1129529" y="1527586"/>
            <a:ext cx="3498804" cy="44906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4307E-2D72-403A-907F-32B9A2F6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7135" y="2261565"/>
            <a:ext cx="3932237" cy="28760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Hometown:  Chicago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Purdue University math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Univ of Michigan Educational Studies graduate / Rackham Fellowship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Child of 20+ year educator for Chicago Public Schools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“Data Science allows the math nerd and the researcher within me to become besties.”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A9C1E-AC19-41A1-9229-B65A3D1690E6}"/>
              </a:ext>
            </a:extLst>
          </p:cNvPr>
          <p:cNvCxnSpPr>
            <a:cxnSpLocks/>
          </p:cNvCxnSpPr>
          <p:nvPr/>
        </p:nvCxnSpPr>
        <p:spPr>
          <a:xfrm>
            <a:off x="6095999" y="1527586"/>
            <a:ext cx="0" cy="41334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E71B8-BDB8-4914-B965-3B9581D3F46E}"/>
              </a:ext>
            </a:extLst>
          </p:cNvPr>
          <p:cNvSpPr/>
          <p:nvPr/>
        </p:nvSpPr>
        <p:spPr>
          <a:xfrm>
            <a:off x="457200" y="522514"/>
            <a:ext cx="11448661" cy="59342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225484" y="6018213"/>
            <a:ext cx="966516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925BCA-3EBD-4297-BB49-FA41D2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183" y="1331127"/>
            <a:ext cx="4226142" cy="10699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Hope McCadden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hope.mccadden@outlook.com</a:t>
            </a:r>
          </a:p>
        </p:txBody>
      </p:sp>
      <p:pic>
        <p:nvPicPr>
          <p:cNvPr id="9" name="Picture Placeholder 8" descr="A close - up of a person smiling&#10;&#10;Description automatically generated with medium confidence">
            <a:extLst>
              <a:ext uri="{FF2B5EF4-FFF2-40B4-BE49-F238E27FC236}">
                <a16:creationId xmlns:a16="http://schemas.microsoft.com/office/drawing/2014/main" id="{95DE083B-D2A9-4B91-810F-876CD9C9BD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6" r="13716"/>
          <a:stretch>
            <a:fillRect/>
          </a:stretch>
        </p:blipFill>
        <p:spPr>
          <a:xfrm>
            <a:off x="801688" y="1282700"/>
            <a:ext cx="4154487" cy="47355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4307E-2D72-403A-907F-32B9A2F6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30183" y="2509520"/>
            <a:ext cx="4044037" cy="2709851"/>
          </a:xfrm>
        </p:spPr>
        <p:txBody>
          <a:bodyPr/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Hometown: North Carolina native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ECPI University: Information Systems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18 yrs.' experience in IT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6 yrs.' experience in Quality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“I feel that Data Science enables an individual to position themselves to profit whether its in healthcare, financial and entertainment.”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A9C1E-AC19-41A1-9229-B65A3D1690E6}"/>
              </a:ext>
            </a:extLst>
          </p:cNvPr>
          <p:cNvCxnSpPr>
            <a:cxnSpLocks/>
          </p:cNvCxnSpPr>
          <p:nvPr/>
        </p:nvCxnSpPr>
        <p:spPr>
          <a:xfrm>
            <a:off x="6063862" y="1661536"/>
            <a:ext cx="0" cy="41334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etflix Reveals 'Black Lives Matter' Category with Movies, TV Shows &amp; More  | ENERGY 106">
            <a:extLst>
              <a:ext uri="{FF2B5EF4-FFF2-40B4-BE49-F238E27FC236}">
                <a16:creationId xmlns:a16="http://schemas.microsoft.com/office/drawing/2014/main" id="{450D3E23-0E83-4C97-A378-BB26BA135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20210207_222813_Normal">
            <a:hlinkClick r:id="" action="ppaction://media"/>
            <a:extLst>
              <a:ext uri="{FF2B5EF4-FFF2-40B4-BE49-F238E27FC236}">
                <a16:creationId xmlns:a16="http://schemas.microsoft.com/office/drawing/2014/main" id="{9D593E98-74F0-4653-9C8E-5886FDD015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08637" y="620742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sgf">
            <a:extLst>
              <a:ext uri="{FF2B5EF4-FFF2-40B4-BE49-F238E27FC236}">
                <a16:creationId xmlns:a16="http://schemas.microsoft.com/office/drawing/2014/main" id="{969E3626-E4DF-4CB7-8059-3BC102776A63}"/>
              </a:ext>
            </a:extLst>
          </p:cNvPr>
          <p:cNvSpPr/>
          <p:nvPr/>
        </p:nvSpPr>
        <p:spPr>
          <a:xfrm>
            <a:off x="227045" y="186612"/>
            <a:ext cx="11737910" cy="62981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netflix background">
            <a:extLst>
              <a:ext uri="{FF2B5EF4-FFF2-40B4-BE49-F238E27FC236}">
                <a16:creationId xmlns:a16="http://schemas.microsoft.com/office/drawing/2014/main" id="{B5259F47-B2D9-48D6-A6C3-D5BD98AF8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4406" r="4692" b="21984"/>
          <a:stretch/>
        </p:blipFill>
        <p:spPr bwMode="auto">
          <a:xfrm>
            <a:off x="150780" y="373225"/>
            <a:ext cx="1181417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F17213-A5C8-4A3E-A643-AEE50D31AB76}"/>
              </a:ext>
            </a:extLst>
          </p:cNvPr>
          <p:cNvSpPr/>
          <p:nvPr/>
        </p:nvSpPr>
        <p:spPr>
          <a:xfrm>
            <a:off x="457199" y="686431"/>
            <a:ext cx="4796285" cy="8531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rgbClr val="E50914"/>
                </a:solidFill>
                <a:latin typeface="+mj-lt"/>
              </a:rPr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3AA227-DA39-46A2-83EB-8437B6298993}"/>
              </a:ext>
            </a:extLst>
          </p:cNvPr>
          <p:cNvSpPr/>
          <p:nvPr/>
        </p:nvSpPr>
        <p:spPr>
          <a:xfrm>
            <a:off x="457200" y="1479665"/>
            <a:ext cx="4796285" cy="46692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Netflix.com launched its mail-order DVD rental site in 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 2000, Netflix began recommending movies to its users basing predictions on the user’s ratings of other films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As of 2007, Netflix introduces streaming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By 2010, Netflix offers streaming to mobile devices and introduces a profile dedicated to children’s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2020 Netflix is a household name, has its own button on most remote controls, is the most nominated studio at the Emmys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69959" y="6139541"/>
            <a:ext cx="622041" cy="70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3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AA8B5-DF05-458E-A9DC-A786E694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50914"/>
                </a:solidFill>
              </a:rPr>
              <a:t>Questions &amp; Methods: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ACC3-0181-44EB-915D-A05F1C63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Can content be predicted accurately?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Random Forest Predictions in Python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Was there significantly more content released for adults than for children?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Independent Chi-Square in Python </a:t>
            </a:r>
          </a:p>
          <a:p>
            <a:pPr marL="457200" lvl="1" indent="0">
              <a:buNone/>
            </a:pPr>
            <a:endParaRPr lang="en-US" sz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Using Netflix Streaming content, which genre(s) is the most lucrative for TV Shows and Movies?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Independent Chi-Square in Python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Test assumptions with contingency table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Correlations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Data Visualization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Tableau</a:t>
            </a:r>
          </a:p>
        </p:txBody>
      </p:sp>
      <p:pic>
        <p:nvPicPr>
          <p:cNvPr id="6" name="Picture 5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C29981FA-BF42-4D5B-A289-68D02B24A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t="5912" b="12093"/>
          <a:stretch/>
        </p:blipFill>
        <p:spPr>
          <a:xfrm>
            <a:off x="5556913" y="484632"/>
            <a:ext cx="5704257" cy="5733287"/>
          </a:xfrm>
          <a:prstGeom prst="rect">
            <a:avLst/>
          </a:prstGeom>
        </p:spPr>
      </p:pic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353800" y="5905885"/>
            <a:ext cx="838200" cy="9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B498E-7D90-4669-A13C-DE7FB89D2DF8}"/>
              </a:ext>
            </a:extLst>
          </p:cNvPr>
          <p:cNvSpPr txBox="1"/>
          <p:nvPr/>
        </p:nvSpPr>
        <p:spPr>
          <a:xfrm>
            <a:off x="6342611" y="1429789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E50914"/>
                </a:solidFill>
              </a:rPr>
              <a:t> </a:t>
            </a:r>
            <a:endParaRPr lang="en-US">
              <a:solidFill>
                <a:srgbClr val="E509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8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489" y="457200"/>
            <a:ext cx="7737253" cy="12748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Random Forest Content Prediction Accuracy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8CEAFF5-0EC7-4A41-AEA3-2F57F9F3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2605777" cy="54117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the content’s age group be accurately predicted?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Starting with the Show ID as a base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Adding each column below one-by-one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Excluding columns with unique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878384"/>
                </a:solidFill>
              </a:rPr>
              <a:t>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878384"/>
                </a:solidFill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878384"/>
                </a:solidFill>
              </a:rPr>
              <a:t>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Excluding the rating column as it was recoded to identify the content’s intended </a:t>
            </a:r>
            <a:r>
              <a:rPr lang="en-US" sz="2000">
                <a:solidFill>
                  <a:srgbClr val="878384"/>
                </a:solidFill>
              </a:rPr>
              <a:t>age group</a:t>
            </a:r>
            <a:endParaRPr lang="en-US" sz="2000" dirty="0">
              <a:solidFill>
                <a:srgbClr val="878384"/>
              </a:solidFill>
            </a:endParaRP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485984" y="5894854"/>
            <a:ext cx="706016" cy="96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A8293-1035-4877-A0D3-D94386D772A9}"/>
              </a:ext>
            </a:extLst>
          </p:cNvPr>
          <p:cNvSpPr/>
          <p:nvPr/>
        </p:nvSpPr>
        <p:spPr>
          <a:xfrm>
            <a:off x="5228705" y="2934393"/>
            <a:ext cx="149630" cy="831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3FA83E3-0ED1-46A8-AD65-6EF9E66C2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9" y="1845137"/>
            <a:ext cx="7833495" cy="4236113"/>
          </a:xfrm>
        </p:spPr>
      </p:pic>
    </p:spTree>
    <p:extLst>
      <p:ext uri="{BB962C8B-B14F-4D97-AF65-F5344CB8AC3E}">
        <p14:creationId xmlns:p14="http://schemas.microsoft.com/office/powerpoint/2010/main" val="338012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Content by Year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AE4BE9-07E9-4DA4-8699-C9F3FE5A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1"/>
          <a:stretch/>
        </p:blipFill>
        <p:spPr>
          <a:xfrm>
            <a:off x="5180012" y="1275882"/>
            <a:ext cx="5635770" cy="4296711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8CEAFF5-0EC7-4A41-AEA3-2F57F9F3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Amount of content added starts to pick up after 2015 for both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More adult content added than children’s 2015 –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Children’s content starts to spike 2016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Amount of children’s content surpasses adult’s content 2018 &amp; 2019Amount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485984" y="5894854"/>
            <a:ext cx="706016" cy="96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F46292-59B9-4414-B8E0-53B043B1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5544" y="1647825"/>
            <a:ext cx="1038225" cy="409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A8293-1035-4877-A0D3-D94386D772A9}"/>
              </a:ext>
            </a:extLst>
          </p:cNvPr>
          <p:cNvSpPr/>
          <p:nvPr/>
        </p:nvSpPr>
        <p:spPr>
          <a:xfrm>
            <a:off x="5228705" y="2934393"/>
            <a:ext cx="149630" cy="831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Content by Month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099D7E-1D90-47E5-9390-541B56ED5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367" y="988191"/>
            <a:ext cx="6267021" cy="47994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A27B3-F069-472F-BC75-24B88E47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January to May: Adult content trends higher than children’s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June to December:  Children’s content trends higher than adult content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School’s out more during these months in the US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485984" y="5894854"/>
            <a:ext cx="706016" cy="96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53347-E3C3-4E9B-893B-56AB2A47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692" y="1013130"/>
            <a:ext cx="919039" cy="3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2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843</Words>
  <Application>Microsoft Office PowerPoint</Application>
  <PresentationFormat>Widescreen</PresentationFormat>
  <Paragraphs>100</Paragraphs>
  <Slides>18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Jazmin Barnett-Birdsong jazsong7@gmail.com</vt:lpstr>
      <vt:lpstr>Hope McCadden hope.mccadden@outlook.com</vt:lpstr>
      <vt:lpstr>PowerPoint Presentation</vt:lpstr>
      <vt:lpstr>PowerPoint Presentation</vt:lpstr>
      <vt:lpstr>Questions &amp; Methods:</vt:lpstr>
      <vt:lpstr>Netflix: Random Forest Content Prediction Accuracy</vt:lpstr>
      <vt:lpstr>Netflix: Content by Year</vt:lpstr>
      <vt:lpstr>Netflix: Content by Month</vt:lpstr>
      <vt:lpstr>PowerPoint Presentation</vt:lpstr>
      <vt:lpstr>Genre Relationships</vt:lpstr>
      <vt:lpstr>Annual Profit: TV</vt:lpstr>
      <vt:lpstr>Annual Profit: Movies</vt:lpstr>
      <vt:lpstr>Monthly Profit: TV</vt:lpstr>
      <vt:lpstr>Monthly Profit:  Movies</vt:lpstr>
      <vt:lpstr>Summary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Jaz Bb</dc:creator>
  <cp:lastModifiedBy>Hope McCadden</cp:lastModifiedBy>
  <cp:revision>9</cp:revision>
  <dcterms:created xsi:type="dcterms:W3CDTF">2021-02-13T21:24:16Z</dcterms:created>
  <dcterms:modified xsi:type="dcterms:W3CDTF">2021-02-19T20:00:27Z</dcterms:modified>
</cp:coreProperties>
</file>