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none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7/23/2020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432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7/23/2020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601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7/23/2020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358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7/23/2020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266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none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7/23/2020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909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7/23/2020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88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7/23/2020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795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7/23/2020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436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7/23/2020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216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7/23/2020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661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7/23/2020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8812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7/23/2020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144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3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4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66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3">
            <a:extLst>
              <a:ext uri="{FF2B5EF4-FFF2-40B4-BE49-F238E27FC236}">
                <a16:creationId xmlns:a16="http://schemas.microsoft.com/office/drawing/2014/main" id="{87B415EF-7DE1-4BE1-B086-77A0EE66A54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8983" b="6748"/>
          <a:stretch/>
        </p:blipFill>
        <p:spPr>
          <a:xfrm>
            <a:off x="1" y="10"/>
            <a:ext cx="12191999" cy="6857989"/>
          </a:xfrm>
          <a:prstGeom prst="rect">
            <a:avLst/>
          </a:prstGeom>
        </p:spPr>
      </p:pic>
      <p:sp>
        <p:nvSpPr>
          <p:cNvPr id="20" name="Rectangle 8">
            <a:extLst>
              <a:ext uri="{FF2B5EF4-FFF2-40B4-BE49-F238E27FC236}">
                <a16:creationId xmlns:a16="http://schemas.microsoft.com/office/drawing/2014/main" id="{87FD26E4-041F-4EF2-B92D-6034C0F85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937549"/>
            <a:ext cx="12191999" cy="5058137"/>
          </a:xfrm>
          <a:prstGeom prst="rect">
            <a:avLst/>
          </a:prstGeom>
          <a:gradFill flip="none" rotWithShape="1">
            <a:gsLst>
              <a:gs pos="50000">
                <a:schemeClr val="bg1">
                  <a:alpha val="30000"/>
                </a:schemeClr>
              </a:gs>
              <a:gs pos="80000">
                <a:schemeClr val="bg1">
                  <a:alpha val="15000"/>
                </a:schemeClr>
              </a:gs>
              <a:gs pos="0">
                <a:schemeClr val="bg1">
                  <a:alpha val="0"/>
                </a:schemeClr>
              </a:gs>
              <a:gs pos="20000">
                <a:schemeClr val="bg1">
                  <a:alpha val="15000"/>
                </a:schemeClr>
              </a:gs>
              <a:gs pos="100000">
                <a:schemeClr val="bg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EC4E54-5272-4C0D-87B9-D353578863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6028" y="745724"/>
            <a:ext cx="11043822" cy="1376039"/>
          </a:xfrm>
        </p:spPr>
        <p:txBody>
          <a:bodyPr anchor="b">
            <a:normAutofit fontScale="90000"/>
          </a:bodyPr>
          <a:lstStyle/>
          <a:p>
            <a:pPr algn="l"/>
            <a:r>
              <a:rPr lang="en-US" sz="9600" dirty="0">
                <a:solidFill>
                  <a:srgbClr val="FF0000"/>
                </a:solidFill>
              </a:rPr>
              <a:t>The Cigarette Consumption Panel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21D342-BC21-4A0A-BE48-C60ED34B56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4820" y="6267636"/>
            <a:ext cx="9144000" cy="42612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By Hope McCadden</a:t>
            </a:r>
          </a:p>
        </p:txBody>
      </p:sp>
    </p:spTree>
    <p:extLst>
      <p:ext uri="{BB962C8B-B14F-4D97-AF65-F5344CB8AC3E}">
        <p14:creationId xmlns:p14="http://schemas.microsoft.com/office/powerpoint/2010/main" val="28868570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4E9EDDFA-8F05-462B-8D3E-5B9C4FBC73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picture containing electronics, keyboard&#10;&#10;Description automatically generated">
            <a:extLst>
              <a:ext uri="{FF2B5EF4-FFF2-40B4-BE49-F238E27FC236}">
                <a16:creationId xmlns:a16="http://schemas.microsoft.com/office/drawing/2014/main" id="{080AB16C-3D08-475B-B398-F4B8B58737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53" y="1371600"/>
            <a:ext cx="6358947" cy="459105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143F9A23-3237-4ED6-A1E9-C0E6530E05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21267" y="255102"/>
            <a:ext cx="5342133" cy="6361598"/>
          </a:xfrm>
          <a:prstGeom prst="rect">
            <a:avLst/>
          </a:prstGeom>
          <a:solidFill>
            <a:schemeClr val="bg1">
              <a:lumMod val="7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26">
            <a:extLst>
              <a:ext uri="{FF2B5EF4-FFF2-40B4-BE49-F238E27FC236}">
                <a16:creationId xmlns:a16="http://schemas.microsoft.com/office/drawing/2014/main" id="{C63CD46D-4335-4BA4-842A-BF835A99CB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69100" y="393365"/>
            <a:ext cx="5018211" cy="6035547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6F464C-8697-4AC7-971D-8EEA3BF11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4082" y="429088"/>
            <a:ext cx="4472921" cy="1280160"/>
          </a:xfrm>
        </p:spPr>
        <p:txBody>
          <a:bodyPr>
            <a:normAutofit/>
          </a:bodyPr>
          <a:lstStyle/>
          <a:p>
            <a:r>
              <a:rPr lang="en-US" sz="4100" b="1" dirty="0"/>
              <a:t>The Average Number of Packs Per Capita by State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B4C4F8-E80A-451D-A44D-CED9B5C97C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9099" y="1581150"/>
            <a:ext cx="5018211" cy="484776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050" dirty="0"/>
              <a:t>Using geom_boxplot() to plot, which state has the lowest and highest number of packs of cigarettes sold between 1985 to 1995.</a:t>
            </a:r>
          </a:p>
          <a:p>
            <a:pPr>
              <a:lnSpc>
                <a:spcPct val="100000"/>
              </a:lnSpc>
            </a:pPr>
            <a:r>
              <a:rPr lang="en-US" sz="1050" dirty="0"/>
              <a:t>Using the summarise() to evaluate which states had the highest number of packs sold. </a:t>
            </a:r>
          </a:p>
          <a:p>
            <a:pPr>
              <a:lnSpc>
                <a:spcPct val="100000"/>
              </a:lnSpc>
            </a:pPr>
            <a:r>
              <a:rPr lang="en-US" sz="1050" dirty="0"/>
              <a:t>Utah is the with the lowest packs per capita and Kentucky is the highest state with packs per capita during that time.</a:t>
            </a:r>
          </a:p>
          <a:p>
            <a:pPr>
              <a:lnSpc>
                <a:spcPct val="100000"/>
              </a:lnSpc>
            </a:pPr>
            <a:r>
              <a:rPr lang="en-US" sz="1050" dirty="0"/>
              <a:t>According to the data provided, Utah sold an average of 56.8 packs of cigarettes per year.</a:t>
            </a:r>
          </a:p>
          <a:p>
            <a:pPr>
              <a:lnSpc>
                <a:spcPct val="100000"/>
              </a:lnSpc>
            </a:pPr>
            <a:r>
              <a:rPr lang="en-US" sz="1050" dirty="0"/>
              <a:t>Utah has strict laws on tobacco. The Utah Indoor Clean Air Act is a statewide ban that prohibits smoking in many public places. Also, being a western state and tobacco is normally harvest in states located in the south or southeast, which would affect the packs per capita rate.</a:t>
            </a:r>
          </a:p>
          <a:p>
            <a:pPr>
              <a:lnSpc>
                <a:spcPct val="100000"/>
              </a:lnSpc>
            </a:pPr>
            <a:r>
              <a:rPr lang="en-US" sz="1050" dirty="0"/>
              <a:t>Taking an educated guess, it is my opinion that fewer packs of cigarettes were sold in Utah since they do not harvest a large amount of tobacco, and due to that, the state prohibits public smoking in many places.</a:t>
            </a:r>
          </a:p>
          <a:p>
            <a:pPr>
              <a:lnSpc>
                <a:spcPct val="100000"/>
              </a:lnSpc>
            </a:pPr>
            <a:r>
              <a:rPr lang="en-US" sz="1050" dirty="0"/>
              <a:t>Kentucky had the highest number of packs sold during the time.</a:t>
            </a:r>
          </a:p>
          <a:p>
            <a:pPr>
              <a:lnSpc>
                <a:spcPct val="100000"/>
              </a:lnSpc>
            </a:pPr>
            <a:r>
              <a:rPr lang="en-US" sz="1050" dirty="0"/>
              <a:t>According to the data provided, Kentucky sold an average of 174 packs of cigarettes per year.</a:t>
            </a:r>
          </a:p>
          <a:p>
            <a:pPr>
              <a:lnSpc>
                <a:spcPct val="100000"/>
              </a:lnSpc>
            </a:pPr>
            <a:r>
              <a:rPr lang="en-US" sz="1050" dirty="0"/>
              <a:t>Kentucky is an east south-central state and its climate is favorable to harvest tobacco. Therefore, cigarette would be more plentiful and easily available for sale.</a:t>
            </a:r>
          </a:p>
          <a:p>
            <a:pPr>
              <a:lnSpc>
                <a:spcPct val="100000"/>
              </a:lnSpc>
            </a:pPr>
            <a:r>
              <a:rPr lang="en-US" sz="1050" dirty="0"/>
              <a:t>Taking an educated guess from the data provided, it is my opinion that people who resides in Kentucky has a much greater cancer diagnosis than people that resides in Utah.</a:t>
            </a:r>
          </a:p>
        </p:txBody>
      </p:sp>
    </p:spTree>
    <p:extLst>
      <p:ext uri="{BB962C8B-B14F-4D97-AF65-F5344CB8AC3E}">
        <p14:creationId xmlns:p14="http://schemas.microsoft.com/office/powerpoint/2010/main" val="18394233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E94681D-2A4C-4A8D-B9B5-31D440D03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B7AC44-1B7B-4F09-9AA4-3DFDEC575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683E473-94FF-4ACE-9433-1F14799E89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82E2A95-1A08-4118-83C6-B1CA5648E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FFEFC7E-85EE-4AC9-A351-FBEB13A1D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5534" y="237744"/>
            <a:ext cx="2926080" cy="6382512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B2511BB-FC4C-45F3-94EB-661D6806C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9100" y="413053"/>
            <a:ext cx="2616201" cy="6064596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15BEC9-6DDD-4707-B708-D96BBB4AC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20" y="612843"/>
            <a:ext cx="2312480" cy="149973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 b="1" dirty="0"/>
              <a:t>Median of packs sold for all states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FECD142-B8BF-46DD-881C-C0F8758D63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7720" y="2149813"/>
            <a:ext cx="2312479" cy="3854197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According to the data provided, as the years increased the number of cigarettes sold decrease.  Therefore, cigarettes usage declined.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8DC0EC7-60EA-4BD3-BC04-D547DE1B2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69764" y="413053"/>
            <a:ext cx="8212114" cy="6064596"/>
          </a:xfrm>
          <a:prstGeom prst="rect">
            <a:avLst/>
          </a:prstGeom>
          <a:noFill/>
          <a:ln w="6350" cap="sq" cmpd="sng" algn="ctr">
            <a:solidFill>
              <a:srgbClr val="404040"/>
            </a:solidFill>
            <a:prstDash val="solid"/>
            <a:miter lim="800000"/>
          </a:ln>
          <a:effectLst/>
        </p:spPr>
      </p:sp>
      <p:pic>
        <p:nvPicPr>
          <p:cNvPr id="7" name="Content Placeholder 6" descr="A picture containing photo, large, table&#10;&#10;Description automatically generated">
            <a:extLst>
              <a:ext uri="{FF2B5EF4-FFF2-40B4-BE49-F238E27FC236}">
                <a16:creationId xmlns:a16="http://schemas.microsoft.com/office/drawing/2014/main" id="{A039B02D-B511-413D-8807-A427D47CF81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7625" y="610644"/>
            <a:ext cx="7496175" cy="5544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7084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E94681D-2A4C-4A8D-B9B5-31D440D03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4B7AC44-1B7B-4F09-9AA4-3DFDEC575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683E473-94FF-4ACE-9433-1F14799E89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82E2A95-1A08-4118-83C6-B1CA5648E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FFEFC7E-85EE-4AC9-A351-FBEB13A1D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5534" y="237744"/>
            <a:ext cx="2926080" cy="6382512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B2511BB-FC4C-45F3-94EB-661D6806C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9100" y="413053"/>
            <a:ext cx="2616201" cy="6064596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84D74D-389B-4F00-ACFA-F1C8E15A6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20" y="612843"/>
            <a:ext cx="2312480" cy="149973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400" b="1" dirty="0">
                <a:solidFill>
                  <a:schemeClr val="tx1"/>
                </a:solidFill>
              </a:rPr>
              <a:t>Price Per Pack vs Number of Packs Per Capita for all States &amp; Years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F444F0-5A1A-40C5-B873-9FD43CD45E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19100" y="2350325"/>
            <a:ext cx="2616201" cy="4094622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The scatter plot reads from left to right; therefore the cigarette price and per capita packs are negatively correlated.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As the average number of packs sold per year decreases, the average cigarette price increased.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This is expected because fewer packs sold because of higher price 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8DC0EC7-60EA-4BD3-BC04-D547DE1B2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69764" y="413053"/>
            <a:ext cx="8212114" cy="6064596"/>
          </a:xfrm>
          <a:prstGeom prst="rect">
            <a:avLst/>
          </a:prstGeom>
          <a:noFill/>
          <a:ln w="6350" cap="sq" cmpd="sng" algn="ctr">
            <a:solidFill>
              <a:srgbClr val="404040"/>
            </a:solidFill>
            <a:prstDash val="solid"/>
            <a:miter lim="800000"/>
          </a:ln>
          <a:effectLst/>
        </p:spPr>
      </p:sp>
      <p:pic>
        <p:nvPicPr>
          <p:cNvPr id="6" name="Content Placeholder 5" descr="A picture containing bird, photo, flock, group&#10;&#10;Description automatically generated">
            <a:extLst>
              <a:ext uri="{FF2B5EF4-FFF2-40B4-BE49-F238E27FC236}">
                <a16:creationId xmlns:a16="http://schemas.microsoft.com/office/drawing/2014/main" id="{6F1B2E90-6D70-446F-B797-90362193739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1091953"/>
            <a:ext cx="8124278" cy="365324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B59B941-6893-4BD9-B201-0AB0574873C9}"/>
              </a:ext>
            </a:extLst>
          </p:cNvPr>
          <p:cNvSpPr/>
          <p:nvPr/>
        </p:nvSpPr>
        <p:spPr>
          <a:xfrm>
            <a:off x="3702593" y="5765507"/>
            <a:ext cx="8034291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ggplot(Cigarette, aes(x = avgprs, y = packpc)) + geom_point() + geom_smooth(method = lm)+</a:t>
            </a:r>
          </a:p>
          <a:p>
            <a:r>
              <a:rPr lang="en-US" sz="1600" dirty="0">
                <a:solidFill>
                  <a:schemeClr val="bg1"/>
                </a:solidFill>
              </a:rPr>
              <a:t>ylab("Cigs Capita per Year") +   ggtitle("Price per Pack vs Packs </a:t>
            </a:r>
            <a:r>
              <a:rPr lang="en-US" sz="1600" dirty="0"/>
              <a:t>per </a:t>
            </a:r>
            <a:r>
              <a:rPr lang="en-US" dirty="0"/>
              <a:t>Capita")</a:t>
            </a:r>
          </a:p>
        </p:txBody>
      </p:sp>
    </p:spTree>
    <p:extLst>
      <p:ext uri="{BB962C8B-B14F-4D97-AF65-F5344CB8AC3E}">
        <p14:creationId xmlns:p14="http://schemas.microsoft.com/office/powerpoint/2010/main" val="12842910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E94681D-2A4C-4A8D-B9B5-31D440D03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4B7AC44-1B7B-4F09-9AA4-3DFDEC575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683E473-94FF-4ACE-9433-1F14799E89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82E2A95-1A08-4118-83C6-B1CA5648E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FFEFC7E-85EE-4AC9-A351-FBEB13A1D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5534" y="237744"/>
            <a:ext cx="2926080" cy="6382512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B2511BB-FC4C-45F3-94EB-661D6806C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9100" y="413053"/>
            <a:ext cx="2616201" cy="6064596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5EAC15-C5A2-441E-871D-1082129CD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099" y="612842"/>
            <a:ext cx="2616201" cy="106333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 b="1" dirty="0">
                <a:solidFill>
                  <a:schemeClr val="tx1"/>
                </a:solidFill>
              </a:rPr>
              <a:t>Cigarette Inflation per Pack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313903-68B6-4356-91E1-DA939BDE54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7720" y="2149813"/>
            <a:ext cx="2312479" cy="385419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The relationship does change, the color is mostly lighter. So less cigarettes sold as the price increased.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8DC0EC7-60EA-4BD3-BC04-D547DE1B2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69764" y="413053"/>
            <a:ext cx="8212114" cy="6064596"/>
          </a:xfrm>
          <a:prstGeom prst="rect">
            <a:avLst/>
          </a:prstGeom>
          <a:noFill/>
          <a:ln w="6350" cap="sq" cmpd="sng" algn="ctr">
            <a:solidFill>
              <a:srgbClr val="404040"/>
            </a:solidFill>
            <a:prstDash val="solid"/>
            <a:miter lim="800000"/>
          </a:ln>
          <a:effectLst/>
        </p:spPr>
      </p:sp>
      <p:pic>
        <p:nvPicPr>
          <p:cNvPr id="6" name="Content Placeholder 5" descr="A picture containing photo, different, various, group&#10;&#10;Description automatically generated">
            <a:extLst>
              <a:ext uri="{FF2B5EF4-FFF2-40B4-BE49-F238E27FC236}">
                <a16:creationId xmlns:a16="http://schemas.microsoft.com/office/drawing/2014/main" id="{6DAD15A4-F75E-4852-91D8-3BDEBFF87FC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4030" y="1189608"/>
            <a:ext cx="8000250" cy="359824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858D2F2-4FFC-4EA7-B1DE-40B6839EEEA7}"/>
              </a:ext>
            </a:extLst>
          </p:cNvPr>
          <p:cNvSpPr/>
          <p:nvPr/>
        </p:nvSpPr>
        <p:spPr>
          <a:xfrm>
            <a:off x="3915052" y="5237985"/>
            <a:ext cx="779459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ggplot(Cigarette, aes(x = avgprs, y = packpc, color = year)) + geom_point() + geom_smooth(method = lm)+</a:t>
            </a:r>
          </a:p>
          <a:p>
            <a:r>
              <a:rPr lang="en-US" dirty="0">
                <a:solidFill>
                  <a:schemeClr val="bg1"/>
                </a:solidFill>
              </a:rPr>
              <a:t>  ylab("Cigs Capita per Year") +   ggtitle("Price per Pack vs Packs per Capita")</a:t>
            </a:r>
          </a:p>
        </p:txBody>
      </p:sp>
    </p:spTree>
    <p:extLst>
      <p:ext uri="{BB962C8B-B14F-4D97-AF65-F5344CB8AC3E}">
        <p14:creationId xmlns:p14="http://schemas.microsoft.com/office/powerpoint/2010/main" val="38577161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E94681D-2A4C-4A8D-B9B5-31D440D03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B7AC44-1B7B-4F09-9AA4-3DFDEC575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683E473-94FF-4ACE-9433-1F14799E89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82E2A95-1A08-4118-83C6-B1CA5648E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FFEFC7E-85EE-4AC9-A351-FBEB13A1D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5534" y="237744"/>
            <a:ext cx="2926080" cy="6382512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B2511BB-FC4C-45F3-94EB-661D6806C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9100" y="413053"/>
            <a:ext cx="2616201" cy="6064596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9B6120-4AA1-4127-B641-8E1C3A664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20" y="612843"/>
            <a:ext cx="2312480" cy="149973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 b="1" dirty="0"/>
              <a:t>Linear Regression using Packpc and avgprs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CDDF95-E1FC-4F48-A640-84A2B68E45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7720" y="2149813"/>
            <a:ext cx="2312479" cy="3854197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00000"/>
              </a:lnSpc>
            </a:pP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There is 0.3415% of the variability between packpc and avgprs.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8DC0EC7-60EA-4BD3-BC04-D547DE1B2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69764" y="413053"/>
            <a:ext cx="8212114" cy="6064596"/>
          </a:xfrm>
          <a:prstGeom prst="rect">
            <a:avLst/>
          </a:prstGeom>
          <a:noFill/>
          <a:ln w="6350" cap="sq" cmpd="sng" algn="ctr">
            <a:solidFill>
              <a:srgbClr val="404040"/>
            </a:solidFill>
            <a:prstDash val="solid"/>
            <a:miter lim="800000"/>
          </a:ln>
          <a:effectLst/>
        </p:spPr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B407FA7-1208-4E97-881B-82302A83554D}"/>
              </a:ext>
            </a:extLst>
          </p:cNvPr>
          <p:cNvPicPr>
            <a:picLocks noGrp="1"/>
          </p:cNvPicPr>
          <p:nvPr>
            <p:ph sz="half" idx="2"/>
          </p:nvPr>
        </p:nvPicPr>
        <p:blipFill rotWithShape="1">
          <a:blip r:embed="rId2"/>
          <a:srcRect l="12072" t="28864" r="63675" b="23661"/>
          <a:stretch/>
        </p:blipFill>
        <p:spPr bwMode="auto">
          <a:xfrm>
            <a:off x="4049422" y="1441962"/>
            <a:ext cx="7237877" cy="4002484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2455704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E94681D-2A4C-4A8D-B9B5-31D440D03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B7AC44-1B7B-4F09-9AA4-3DFDEC575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683E473-94FF-4ACE-9433-1F14799E89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82E2A95-1A08-4118-83C6-B1CA5648E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FFEFC7E-85EE-4AC9-A351-FBEB13A1D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5534" y="237744"/>
            <a:ext cx="2926080" cy="6382512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B2511BB-FC4C-45F3-94EB-661D6806C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9100" y="413053"/>
            <a:ext cx="2616201" cy="6064596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456575-CEC2-49EB-B4C2-5A6FDE7C5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20" y="612843"/>
            <a:ext cx="2312480" cy="567887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2800" b="1" dirty="0"/>
              <a:t>Calculating Inflation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CA28EF-C8DE-4B7A-A82B-DD713316D5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19100" y="2149813"/>
            <a:ext cx="2616201" cy="3854197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00000"/>
              </a:lnSpc>
            </a:pP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Added a Price column to reference the inflation to priceInflat data frame.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The variability did not change when accounting for inflation.  Variability remain at 0.3415% .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8DC0EC7-60EA-4BD3-BC04-D547DE1B2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69764" y="413053"/>
            <a:ext cx="8212114" cy="6064596"/>
          </a:xfrm>
          <a:prstGeom prst="rect">
            <a:avLst/>
          </a:prstGeom>
          <a:noFill/>
          <a:ln w="6350" cap="sq" cmpd="sng" algn="ctr">
            <a:solidFill>
              <a:srgbClr val="404040"/>
            </a:solidFill>
            <a:prstDash val="solid"/>
            <a:miter lim="800000"/>
          </a:ln>
          <a:effectLst/>
        </p:spPr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70F0534-8C6A-4F53-8BA5-281E6F455528}"/>
              </a:ext>
            </a:extLst>
          </p:cNvPr>
          <p:cNvPicPr>
            <a:picLocks noGrp="1"/>
          </p:cNvPicPr>
          <p:nvPr>
            <p:ph sz="half" idx="2"/>
          </p:nvPr>
        </p:nvPicPr>
        <p:blipFill rotWithShape="1">
          <a:blip r:embed="rId2"/>
          <a:srcRect l="49893" t="1519" r="30556" b="47968"/>
          <a:stretch/>
        </p:blipFill>
        <p:spPr bwMode="auto">
          <a:xfrm>
            <a:off x="4159841" y="882398"/>
            <a:ext cx="7017039" cy="3929299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B383CE7-A561-47DC-A431-A4FFE0F29136}"/>
              </a:ext>
            </a:extLst>
          </p:cNvPr>
          <p:cNvSpPr/>
          <p:nvPr/>
        </p:nvSpPr>
        <p:spPr>
          <a:xfrm>
            <a:off x="4051176" y="5576733"/>
            <a:ext cx="73743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Inflat_Regression &lt;- lm(avgprs ~ packpc, priceInflat)</a:t>
            </a:r>
          </a:p>
          <a:p>
            <a:r>
              <a:rPr lang="en-US" dirty="0">
                <a:solidFill>
                  <a:schemeClr val="bg1"/>
                </a:solidFill>
              </a:rPr>
              <a:t>summary(Inflat_Regression)</a:t>
            </a:r>
          </a:p>
        </p:txBody>
      </p:sp>
    </p:spTree>
    <p:extLst>
      <p:ext uri="{BB962C8B-B14F-4D97-AF65-F5344CB8AC3E}">
        <p14:creationId xmlns:p14="http://schemas.microsoft.com/office/powerpoint/2010/main" val="41757802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E94681D-2A4C-4A8D-B9B5-31D440D03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B7AC44-1B7B-4F09-9AA4-3DFDEC575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683E473-94FF-4ACE-9433-1F14799E89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82E2A95-1A08-4118-83C6-B1CA5648E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FFEFC7E-85EE-4AC9-A351-FBEB13A1D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5534" y="237744"/>
            <a:ext cx="2926080" cy="6382512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B2511BB-FC4C-45F3-94EB-661D6806C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9100" y="413053"/>
            <a:ext cx="2616201" cy="6064596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6F525B-94F5-45DE-9BD6-3D89C9620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20" y="612843"/>
            <a:ext cx="2312480" cy="63493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 b="1" dirty="0"/>
              <a:t>T - Test: Paired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961468-2D78-4D6F-86A7-397BDF1BDD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19100" y="2149813"/>
            <a:ext cx="2616201" cy="3854197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Used paired t-test to see if the number per capita in 1995 is significantly different from 1985.</a:t>
            </a:r>
          </a:p>
          <a:p>
            <a:pPr>
              <a:lnSpc>
                <a:spcPct val="100000"/>
              </a:lnSpc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The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t.test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p-value is  2.2e-16. </a:t>
            </a:r>
          </a:p>
          <a:p>
            <a:pPr>
              <a:lnSpc>
                <a:spcPct val="100000"/>
              </a:lnSpc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The difference in the number packs per Capita between 1985 to 1995 is very low, it is not significant.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8DC0EC7-60EA-4BD3-BC04-D547DE1B2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69764" y="413053"/>
            <a:ext cx="8212114" cy="6064596"/>
          </a:xfrm>
          <a:prstGeom prst="rect">
            <a:avLst/>
          </a:prstGeom>
          <a:noFill/>
          <a:ln w="6350" cap="sq" cmpd="sng" algn="ctr">
            <a:solidFill>
              <a:srgbClr val="404040"/>
            </a:solidFill>
            <a:prstDash val="solid"/>
            <a:miter lim="800000"/>
          </a:ln>
          <a:effectLst/>
        </p:spPr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9E1D447-C5CF-4A4C-82F8-5CD330626919}"/>
              </a:ext>
            </a:extLst>
          </p:cNvPr>
          <p:cNvSpPr/>
          <p:nvPr/>
        </p:nvSpPr>
        <p:spPr>
          <a:xfrm>
            <a:off x="3444889" y="3244334"/>
            <a:ext cx="53022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t.test(cig1985$packpc, cig1995$packpc, paired = TRUE)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B7CF58E-298A-40B5-AB9D-B766585DEE25}"/>
              </a:ext>
            </a:extLst>
          </p:cNvPr>
          <p:cNvSpPr/>
          <p:nvPr/>
        </p:nvSpPr>
        <p:spPr>
          <a:xfrm>
            <a:off x="3444889" y="3244334"/>
            <a:ext cx="53022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t.test(cig1985$packpc, cig1995$packpc, paired = TRUE)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D6B8734-98CF-4488-B0E7-214FD580D8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986758" y="5338638"/>
            <a:ext cx="7155401" cy="7475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t.test(cig1985$packpc, cig1995$packpc, paired = TRUE)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615BBE1-26D3-43BF-8D14-AA2058BB6907}"/>
              </a:ext>
            </a:extLst>
          </p:cNvPr>
          <p:cNvPicPr/>
          <p:nvPr/>
        </p:nvPicPr>
        <p:blipFill rotWithShape="1">
          <a:blip r:embed="rId2"/>
          <a:srcRect l="12179" t="50133" r="64209" b="29358"/>
          <a:stretch/>
        </p:blipFill>
        <p:spPr bwMode="auto">
          <a:xfrm>
            <a:off x="4052500" y="1512876"/>
            <a:ext cx="6886758" cy="272593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8945912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E94681D-2A4C-4A8D-B9B5-31D440D03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4B7AC44-1B7B-4F09-9AA4-3DFDEC575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683E473-94FF-4ACE-9433-1F14799E89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82E2A95-1A08-4118-83C6-B1CA5648E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FFEFC7E-85EE-4AC9-A351-FBEB13A1D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5534" y="237744"/>
            <a:ext cx="2926080" cy="6382512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B2511BB-FC4C-45F3-94EB-661D6806C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9100" y="413053"/>
            <a:ext cx="2616201" cy="6064596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FCA05C-4BAC-4675-8B93-E8FBDE950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20" y="407606"/>
            <a:ext cx="2312480" cy="822105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5400" b="1" dirty="0"/>
              <a:t>Questions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397A4BE-64CD-4915-BC4B-1F1533FC03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8233" y="1635730"/>
            <a:ext cx="2616201" cy="4601599"/>
          </a:xfrm>
        </p:spPr>
        <p:txBody>
          <a:bodyPr vert="horz" lIns="91440" tIns="45720" rIns="91440" bIns="45720" rtlCol="0">
            <a:normAutofit fontScale="25000" lnSpcReduction="20000"/>
          </a:bodyPr>
          <a:lstStyle/>
          <a:p>
            <a:pPr>
              <a:lnSpc>
                <a:spcPct val="100000"/>
              </a:lnSpc>
            </a:pPr>
            <a:endParaRPr lang="en-US" sz="7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sz="7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The health pertaining to cancer diagnosis for the people living in Utah vs the people living in Kentucky?</a:t>
            </a:r>
          </a:p>
          <a:p>
            <a:pPr>
              <a:lnSpc>
                <a:spcPct val="100000"/>
              </a:lnSpc>
            </a:pPr>
            <a:endParaRPr lang="en-US" sz="7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sz="7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According to the data provided, people who resides in Kentucky would have a much greater cancer diagnosis than people that resides in Utah.</a:t>
            </a: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" name="Rectangle 24">
            <a:extLst>
              <a:ext uri="{FF2B5EF4-FFF2-40B4-BE49-F238E27FC236}">
                <a16:creationId xmlns:a16="http://schemas.microsoft.com/office/drawing/2014/main" id="{68DC0EC7-60EA-4BD3-BC04-D547DE1B2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69764" y="413053"/>
            <a:ext cx="8212114" cy="6064596"/>
          </a:xfrm>
          <a:prstGeom prst="rect">
            <a:avLst/>
          </a:prstGeom>
          <a:noFill/>
          <a:ln w="6350" cap="sq" cmpd="sng" algn="ctr">
            <a:solidFill>
              <a:srgbClr val="404040"/>
            </a:solidFill>
            <a:prstDash val="solid"/>
            <a:miter lim="800000"/>
          </a:ln>
          <a:effectLst/>
        </p:spPr>
      </p:sp>
      <p:sp>
        <p:nvSpPr>
          <p:cNvPr id="24" name="Content Placeholder 23">
            <a:extLst>
              <a:ext uri="{FF2B5EF4-FFF2-40B4-BE49-F238E27FC236}">
                <a16:creationId xmlns:a16="http://schemas.microsoft.com/office/drawing/2014/main" id="{8A767B0C-FC84-4383-80E4-7335E4BC9C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 flipV="1">
            <a:off x="11265762" y="6242776"/>
            <a:ext cx="453871" cy="60369"/>
          </a:xfrm>
        </p:spPr>
        <p:txBody>
          <a:bodyPr>
            <a:normAutofit fontScale="25000" lnSpcReduction="20000"/>
          </a:bodyPr>
          <a:lstStyle/>
          <a:p>
            <a:endParaRPr lang="en-US" dirty="0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6AE2A543-6137-40B8-A9D3-ADF92AB7C1DE}"/>
              </a:ext>
            </a:extLst>
          </p:cNvPr>
          <p:cNvPicPr/>
          <p:nvPr/>
        </p:nvPicPr>
        <p:blipFill rotWithShape="1">
          <a:blip r:embed="rId2"/>
          <a:srcRect l="12500" t="35701" r="75748" b="31637"/>
          <a:stretch/>
        </p:blipFill>
        <p:spPr bwMode="auto">
          <a:xfrm>
            <a:off x="3963861" y="635381"/>
            <a:ext cx="4221351" cy="252950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8493FED2-76EB-4540-81E9-9E662D25F83D}"/>
              </a:ext>
            </a:extLst>
          </p:cNvPr>
          <p:cNvPicPr/>
          <p:nvPr/>
        </p:nvPicPr>
        <p:blipFill rotWithShape="1">
          <a:blip r:embed="rId3"/>
          <a:srcRect l="12714" t="38359" r="61004" b="22901"/>
          <a:stretch/>
        </p:blipFill>
        <p:spPr bwMode="auto">
          <a:xfrm>
            <a:off x="5921406" y="3302049"/>
            <a:ext cx="5513033" cy="293528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5595301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AnalogousFromRegularSeedRightStep">
      <a:dk1>
        <a:srgbClr val="000000"/>
      </a:dk1>
      <a:lt1>
        <a:srgbClr val="FFFFFF"/>
      </a:lt1>
      <a:dk2>
        <a:srgbClr val="412425"/>
      </a:dk2>
      <a:lt2>
        <a:srgbClr val="E2E8E6"/>
      </a:lt2>
      <a:accent1>
        <a:srgbClr val="D73971"/>
      </a:accent1>
      <a:accent2>
        <a:srgbClr val="C53127"/>
      </a:accent2>
      <a:accent3>
        <a:srgbClr val="D78539"/>
      </a:accent3>
      <a:accent4>
        <a:srgbClr val="B3A423"/>
      </a:accent4>
      <a:accent5>
        <a:srgbClr val="87B02E"/>
      </a:accent5>
      <a:accent6>
        <a:srgbClr val="4DBA25"/>
      </a:accent6>
      <a:hlink>
        <a:srgbClr val="319471"/>
      </a:hlink>
      <a:folHlink>
        <a:srgbClr val="7F7F7F"/>
      </a:folHlink>
    </a:clrScheme>
    <a:fontScheme name="Savon">
      <a:majorFont>
        <a:latin typeface="Edwardian Script ITC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embo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712</Words>
  <Application>Microsoft Office PowerPoint</Application>
  <PresentationFormat>Widescreen</PresentationFormat>
  <Paragraphs>47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Bembo</vt:lpstr>
      <vt:lpstr>Edwardian Script ITC</vt:lpstr>
      <vt:lpstr>Garamond</vt:lpstr>
      <vt:lpstr>SavonVTI</vt:lpstr>
      <vt:lpstr>The Cigarette Consumption Panel</vt:lpstr>
      <vt:lpstr>The Average Number of Packs Per Capita by State</vt:lpstr>
      <vt:lpstr>Median of packs sold for all states</vt:lpstr>
      <vt:lpstr>Price Per Pack vs Number of Packs Per Capita for all States &amp; Years</vt:lpstr>
      <vt:lpstr>Cigarette Inflation per Pack</vt:lpstr>
      <vt:lpstr>Linear Regression using Packpc and avgprs</vt:lpstr>
      <vt:lpstr>Calculating Inflation</vt:lpstr>
      <vt:lpstr>T - Test: Paired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Cigarette Consumption Panel</dc:title>
  <dc:creator>Hope McCadden</dc:creator>
  <cp:lastModifiedBy>Hope McCadden</cp:lastModifiedBy>
  <cp:revision>5</cp:revision>
  <dcterms:created xsi:type="dcterms:W3CDTF">2020-07-22T21:04:43Z</dcterms:created>
  <dcterms:modified xsi:type="dcterms:W3CDTF">2020-07-23T19:14:36Z</dcterms:modified>
</cp:coreProperties>
</file>