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0874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6312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7580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0304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5203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5990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18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984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7554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0800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1/17/2024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3272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1/17/2024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1047982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77" r:id="rId6"/>
    <p:sldLayoutId id="2147483673" r:id="rId7"/>
    <p:sldLayoutId id="2147483674" r:id="rId8"/>
    <p:sldLayoutId id="2147483675" r:id="rId9"/>
    <p:sldLayoutId id="2147483676" r:id="rId10"/>
    <p:sldLayoutId id="2147483678"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76D14-B229-2F75-B85E-22E0BCE7ED74}"/>
              </a:ext>
            </a:extLst>
          </p:cNvPr>
          <p:cNvSpPr>
            <a:spLocks noGrp="1"/>
          </p:cNvSpPr>
          <p:nvPr>
            <p:ph type="ctrTitle"/>
          </p:nvPr>
        </p:nvSpPr>
        <p:spPr>
          <a:xfrm>
            <a:off x="3625516" y="802105"/>
            <a:ext cx="4467726" cy="616148"/>
          </a:xfrm>
        </p:spPr>
        <p:txBody>
          <a:bodyPr anchor="b">
            <a:normAutofit/>
          </a:bodyPr>
          <a:lstStyle/>
          <a:p>
            <a:pPr algn="ctr"/>
            <a:r>
              <a:rPr lang="en-AU" sz="3200" u="sng" dirty="0"/>
              <a:t>AdaBoost Algorithm</a:t>
            </a:r>
          </a:p>
        </p:txBody>
      </p:sp>
      <p:sp>
        <p:nvSpPr>
          <p:cNvPr id="6" name="TextBox 5">
            <a:extLst>
              <a:ext uri="{FF2B5EF4-FFF2-40B4-BE49-F238E27FC236}">
                <a16:creationId xmlns:a16="http://schemas.microsoft.com/office/drawing/2014/main" id="{200611A5-FF63-F5BA-9020-3FAEDDA7B960}"/>
              </a:ext>
            </a:extLst>
          </p:cNvPr>
          <p:cNvSpPr txBox="1"/>
          <p:nvPr/>
        </p:nvSpPr>
        <p:spPr>
          <a:xfrm>
            <a:off x="2366211" y="2134509"/>
            <a:ext cx="7595936" cy="3970318"/>
          </a:xfrm>
          <a:prstGeom prst="rect">
            <a:avLst/>
          </a:prstGeom>
          <a:noFill/>
        </p:spPr>
        <p:txBody>
          <a:bodyPr wrap="square" rtlCol="0">
            <a:spAutoFit/>
          </a:bodyPr>
          <a:lstStyle/>
          <a:p>
            <a:r>
              <a:rPr lang="en-GB" b="0" i="0" dirty="0">
                <a:effectLst/>
                <a:latin typeface="Calibri" panose="020F0502020204030204" pitchFamily="34" charset="0"/>
                <a:cs typeface="Calibri" panose="020F0502020204030204" pitchFamily="34" charset="0"/>
              </a:rPr>
              <a:t>AdaBoost (</a:t>
            </a:r>
            <a:r>
              <a:rPr lang="en-GB" b="1" i="0" dirty="0">
                <a:effectLst/>
                <a:latin typeface="Calibri" panose="020F0502020204030204" pitchFamily="34" charset="0"/>
                <a:cs typeface="Calibri" panose="020F0502020204030204" pitchFamily="34" charset="0"/>
              </a:rPr>
              <a:t>Ada</a:t>
            </a:r>
            <a:r>
              <a:rPr lang="en-GB" b="0" i="0" dirty="0">
                <a:effectLst/>
                <a:latin typeface="Calibri" panose="020F0502020204030204" pitchFamily="34" charset="0"/>
                <a:cs typeface="Calibri" panose="020F0502020204030204" pitchFamily="34" charset="0"/>
              </a:rPr>
              <a:t>ptive </a:t>
            </a:r>
            <a:r>
              <a:rPr lang="en-GB" b="1" i="0" dirty="0">
                <a:effectLst/>
                <a:latin typeface="Calibri" panose="020F0502020204030204" pitchFamily="34" charset="0"/>
                <a:cs typeface="Calibri" panose="020F0502020204030204" pitchFamily="34" charset="0"/>
              </a:rPr>
              <a:t>Boost</a:t>
            </a:r>
            <a:r>
              <a:rPr lang="en-GB" b="0" i="0" dirty="0">
                <a:effectLst/>
                <a:latin typeface="Calibri" panose="020F0502020204030204" pitchFamily="34" charset="0"/>
                <a:cs typeface="Calibri" panose="020F0502020204030204" pitchFamily="34" charset="0"/>
              </a:rPr>
              <a:t>ing) is a very popular boosting technique that aims at combining multiple weak classifiers to build one strong classifier.</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A single classifier may not be able to accurately predict the class of an object, but when we group multiple weak classifiers with each one progressively learning from the others' wrongly classified objects, we can build one such strong model.</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A weak classifier is one that performs better than random guessing, but still performs poorly at designating classes to objects. For example, a weak classifier may predict that everyone above the age of 40 could not run a marathon but people falling below that age could. Now, you might get above 60% accuracy, but you would still be misclassifying a lot of data points!</a:t>
            </a:r>
            <a:endParaRPr lang="en-AU" dirty="0">
              <a:latin typeface="Calibri" panose="020F0502020204030204" pitchFamily="34" charset="0"/>
              <a:cs typeface="Calibri" panose="020F0502020204030204" pitchFamily="34" charset="0"/>
            </a:endParaRPr>
          </a:p>
          <a:p>
            <a:endParaRPr lang="en-AU" dirty="0"/>
          </a:p>
        </p:txBody>
      </p:sp>
    </p:spTree>
    <p:extLst>
      <p:ext uri="{BB962C8B-B14F-4D97-AF65-F5344CB8AC3E}">
        <p14:creationId xmlns:p14="http://schemas.microsoft.com/office/powerpoint/2010/main" val="195582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tending Machine Learning Algorithms – AdaBoost Classifier | packtpub.com  - YouTube">
            <a:extLst>
              <a:ext uri="{FF2B5EF4-FFF2-40B4-BE49-F238E27FC236}">
                <a16:creationId xmlns:a16="http://schemas.microsoft.com/office/drawing/2014/main" id="{0F99FBB3-A6E8-D994-6BEC-36B1E588B0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6533" y="1452563"/>
            <a:ext cx="8398933"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40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002-40B0-AB08-3AAC-2B7FFCD52550}"/>
              </a:ext>
            </a:extLst>
          </p:cNvPr>
          <p:cNvSpPr>
            <a:spLocks noGrp="1"/>
          </p:cNvSpPr>
          <p:nvPr>
            <p:ph type="title"/>
          </p:nvPr>
        </p:nvSpPr>
        <p:spPr>
          <a:xfrm>
            <a:off x="838200" y="307910"/>
            <a:ext cx="10515600" cy="1530221"/>
          </a:xfrm>
        </p:spPr>
        <p:txBody>
          <a:bodyPr>
            <a:normAutofit/>
          </a:bodyPr>
          <a:lstStyle/>
          <a:p>
            <a:r>
              <a:rPr lang="en-AU" sz="2400" u="sng" dirty="0"/>
              <a:t>Stumps</a:t>
            </a:r>
            <a:br>
              <a:rPr lang="en-AU" sz="2400" u="sng" dirty="0"/>
            </a:br>
            <a:r>
              <a:rPr lang="en-GB" sz="2000" dirty="0">
                <a:solidFill>
                  <a:schemeClr val="tx1"/>
                </a:solidFill>
                <a:latin typeface="Calibri" panose="020F0502020204030204" pitchFamily="34" charset="0"/>
                <a:cs typeface="Calibri" panose="020F0502020204030204" pitchFamily="34" charset="0"/>
              </a:rPr>
              <a:t> </a:t>
            </a:r>
            <a:r>
              <a:rPr lang="en-GB" sz="1800" dirty="0">
                <a:solidFill>
                  <a:schemeClr val="tx1"/>
                </a:solidFill>
                <a:latin typeface="Calibri" panose="020F0502020204030204" pitchFamily="34" charset="0"/>
                <a:cs typeface="Calibri" panose="020F0502020204030204" pitchFamily="34" charset="0"/>
              </a:rPr>
              <a:t> 1.Stumps are technically weak learners. A tree with just one node and two leaves is called a Stump</a:t>
            </a:r>
            <a:br>
              <a:rPr lang="en-GB" sz="1800" dirty="0">
                <a:solidFill>
                  <a:schemeClr val="tx1"/>
                </a:solidFill>
                <a:latin typeface="Calibri" panose="020F0502020204030204" pitchFamily="34" charset="0"/>
                <a:cs typeface="Calibri" panose="020F0502020204030204" pitchFamily="34" charset="0"/>
              </a:rPr>
            </a:br>
            <a:br>
              <a:rPr lang="en-AU" sz="1800" dirty="0">
                <a:solidFill>
                  <a:schemeClr val="tx1"/>
                </a:solidFill>
                <a:latin typeface="Calibri" panose="020F0502020204030204" pitchFamily="34" charset="0"/>
                <a:cs typeface="Calibri" panose="020F0502020204030204" pitchFamily="34" charset="0"/>
              </a:rPr>
            </a:br>
            <a:r>
              <a:rPr lang="en-AU" sz="1800" dirty="0">
                <a:solidFill>
                  <a:schemeClr val="tx1"/>
                </a:solidFill>
                <a:latin typeface="Calibri" panose="020F0502020204030204" pitchFamily="34" charset="0"/>
                <a:cs typeface="Calibri" panose="020F0502020204030204" pitchFamily="34" charset="0"/>
              </a:rPr>
              <a:t>                                                                                           Stump</a:t>
            </a:r>
          </a:p>
        </p:txBody>
      </p:sp>
      <p:pic>
        <p:nvPicPr>
          <p:cNvPr id="5" name="Content Placeholder 4">
            <a:extLst>
              <a:ext uri="{FF2B5EF4-FFF2-40B4-BE49-F238E27FC236}">
                <a16:creationId xmlns:a16="http://schemas.microsoft.com/office/drawing/2014/main" id="{94D97CB8-60A4-BA41-09CE-9D77B787AA28}"/>
              </a:ext>
            </a:extLst>
          </p:cNvPr>
          <p:cNvPicPr>
            <a:picLocks noGrp="1" noChangeAspect="1"/>
          </p:cNvPicPr>
          <p:nvPr>
            <p:ph idx="1"/>
          </p:nvPr>
        </p:nvPicPr>
        <p:blipFill>
          <a:blip r:embed="rId2"/>
          <a:stretch>
            <a:fillRect/>
          </a:stretch>
        </p:blipFill>
        <p:spPr>
          <a:xfrm>
            <a:off x="4174731" y="1941513"/>
            <a:ext cx="3842538" cy="4235450"/>
          </a:xfrm>
        </p:spPr>
      </p:pic>
    </p:spTree>
    <p:extLst>
      <p:ext uri="{BB962C8B-B14F-4D97-AF65-F5344CB8AC3E}">
        <p14:creationId xmlns:p14="http://schemas.microsoft.com/office/powerpoint/2010/main" val="250109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002-40B0-AB08-3AAC-2B7FFCD52550}"/>
              </a:ext>
            </a:extLst>
          </p:cNvPr>
          <p:cNvSpPr>
            <a:spLocks noGrp="1"/>
          </p:cNvSpPr>
          <p:nvPr>
            <p:ph type="title"/>
          </p:nvPr>
        </p:nvSpPr>
        <p:spPr>
          <a:xfrm>
            <a:off x="838200" y="307910"/>
            <a:ext cx="10515600" cy="1530221"/>
          </a:xfrm>
        </p:spPr>
        <p:txBody>
          <a:bodyPr>
            <a:normAutofit fontScale="90000"/>
          </a:bodyPr>
          <a:lstStyle/>
          <a:p>
            <a:r>
              <a:rPr lang="en-GB" sz="2000" dirty="0">
                <a:solidFill>
                  <a:schemeClr val="tx1"/>
                </a:solidFill>
                <a:latin typeface="Calibri" panose="020F0502020204030204" pitchFamily="34" charset="0"/>
                <a:cs typeface="Calibri" panose="020F0502020204030204" pitchFamily="34" charset="0"/>
              </a:rPr>
              <a:t> </a:t>
            </a:r>
            <a:r>
              <a:rPr lang="en-GB" sz="1800" dirty="0">
                <a:solidFill>
                  <a:schemeClr val="tx1"/>
                </a:solidFill>
                <a:latin typeface="Calibri" panose="020F0502020204030204" pitchFamily="34" charset="0"/>
                <a:cs typeface="Calibri" panose="020F0502020204030204" pitchFamily="34" charset="0"/>
              </a:rPr>
              <a:t> 2. In a Random Forest, each tree has an equal vote on the final classification.</a:t>
            </a:r>
            <a:br>
              <a:rPr lang="en-GB" sz="1800" dirty="0">
                <a:solidFill>
                  <a:schemeClr val="tx1"/>
                </a:solidFill>
                <a:latin typeface="Calibri" panose="020F0502020204030204" pitchFamily="34" charset="0"/>
                <a:cs typeface="Calibri" panose="020F0502020204030204" pitchFamily="34" charset="0"/>
              </a:rPr>
            </a:br>
            <a:r>
              <a:rPr lang="en-GB" sz="1800" dirty="0">
                <a:solidFill>
                  <a:schemeClr val="tx1"/>
                </a:solidFill>
                <a:latin typeface="Calibri" panose="020F0502020204030204" pitchFamily="34" charset="0"/>
                <a:cs typeface="Calibri" panose="020F0502020204030204" pitchFamily="34" charset="0"/>
              </a:rPr>
              <a:t>      In contrast, in a Forest of Stumps made with AdaBoost, some stumps get more say in the final classification than others.</a:t>
            </a:r>
            <a:br>
              <a:rPr lang="en-GB" sz="1800" dirty="0">
                <a:solidFill>
                  <a:schemeClr val="tx1"/>
                </a:solidFill>
                <a:latin typeface="Calibri" panose="020F0502020204030204" pitchFamily="34" charset="0"/>
                <a:cs typeface="Calibri" panose="020F0502020204030204" pitchFamily="34" charset="0"/>
              </a:rPr>
            </a:br>
            <a:br>
              <a:rPr lang="en-GB" sz="1800" dirty="0">
                <a:solidFill>
                  <a:schemeClr val="tx1"/>
                </a:solidFill>
                <a:latin typeface="Calibri" panose="020F0502020204030204" pitchFamily="34" charset="0"/>
                <a:cs typeface="Calibri" panose="020F0502020204030204" pitchFamily="34" charset="0"/>
              </a:rPr>
            </a:br>
            <a:br>
              <a:rPr lang="en-AU" sz="1800" dirty="0">
                <a:solidFill>
                  <a:schemeClr val="tx1"/>
                </a:solidFill>
                <a:latin typeface="Calibri" panose="020F0502020204030204" pitchFamily="34" charset="0"/>
                <a:cs typeface="Calibri" panose="020F0502020204030204" pitchFamily="34" charset="0"/>
              </a:rPr>
            </a:br>
            <a:r>
              <a:rPr lang="en-AU" sz="1800" dirty="0">
                <a:solidFill>
                  <a:schemeClr val="tx1"/>
                </a:solidFill>
                <a:latin typeface="Calibri" panose="020F0502020204030204" pitchFamily="34" charset="0"/>
                <a:cs typeface="Calibri" panose="020F0502020204030204" pitchFamily="34" charset="0"/>
              </a:rPr>
              <a:t>                                                                                        </a:t>
            </a:r>
          </a:p>
        </p:txBody>
      </p:sp>
      <p:pic>
        <p:nvPicPr>
          <p:cNvPr id="7" name="Content Placeholder 6">
            <a:extLst>
              <a:ext uri="{FF2B5EF4-FFF2-40B4-BE49-F238E27FC236}">
                <a16:creationId xmlns:a16="http://schemas.microsoft.com/office/drawing/2014/main" id="{3494F0D0-16BA-444D-F61D-BD83C22E4815}"/>
              </a:ext>
            </a:extLst>
          </p:cNvPr>
          <p:cNvPicPr>
            <a:picLocks noGrp="1" noChangeAspect="1"/>
          </p:cNvPicPr>
          <p:nvPr>
            <p:ph idx="1"/>
          </p:nvPr>
        </p:nvPicPr>
        <p:blipFill>
          <a:blip r:embed="rId2"/>
          <a:stretch>
            <a:fillRect/>
          </a:stretch>
        </p:blipFill>
        <p:spPr>
          <a:xfrm>
            <a:off x="1996750" y="1801580"/>
            <a:ext cx="7486095" cy="4020722"/>
          </a:xfrm>
        </p:spPr>
      </p:pic>
    </p:spTree>
    <p:extLst>
      <p:ext uri="{BB962C8B-B14F-4D97-AF65-F5344CB8AC3E}">
        <p14:creationId xmlns:p14="http://schemas.microsoft.com/office/powerpoint/2010/main" val="317548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002-40B0-AB08-3AAC-2B7FFCD52550}"/>
              </a:ext>
            </a:extLst>
          </p:cNvPr>
          <p:cNvSpPr>
            <a:spLocks noGrp="1"/>
          </p:cNvSpPr>
          <p:nvPr>
            <p:ph type="title"/>
          </p:nvPr>
        </p:nvSpPr>
        <p:spPr>
          <a:xfrm>
            <a:off x="838200" y="307911"/>
            <a:ext cx="10515600" cy="1352448"/>
          </a:xfrm>
        </p:spPr>
        <p:txBody>
          <a:bodyPr>
            <a:normAutofit/>
          </a:bodyPr>
          <a:lstStyle/>
          <a:p>
            <a:r>
              <a:rPr lang="en-GB" sz="2000" dirty="0">
                <a:solidFill>
                  <a:schemeClr val="tx1"/>
                </a:solidFill>
                <a:latin typeface="Calibri" panose="020F0502020204030204" pitchFamily="34" charset="0"/>
                <a:cs typeface="Calibri" panose="020F0502020204030204" pitchFamily="34" charset="0"/>
              </a:rPr>
              <a:t> </a:t>
            </a:r>
            <a:r>
              <a:rPr lang="en-GB" sz="1800" dirty="0">
                <a:solidFill>
                  <a:schemeClr val="tx1"/>
                </a:solidFill>
                <a:latin typeface="Calibri" panose="020F0502020204030204" pitchFamily="34" charset="0"/>
                <a:cs typeface="Calibri" panose="020F0502020204030204" pitchFamily="34" charset="0"/>
              </a:rPr>
              <a:t> </a:t>
            </a:r>
            <a:r>
              <a:rPr lang="en-GB" sz="1600" dirty="0">
                <a:solidFill>
                  <a:schemeClr val="tx1"/>
                </a:solidFill>
                <a:latin typeface="Calibri" panose="020F0502020204030204" pitchFamily="34" charset="0"/>
                <a:cs typeface="Calibri" panose="020F0502020204030204" pitchFamily="34" charset="0"/>
              </a:rPr>
              <a:t>3. Lastly, in a Random Forest, each decision tree is made independently of the others.</a:t>
            </a:r>
            <a:br>
              <a:rPr lang="en-GB" sz="1600" dirty="0">
                <a:solidFill>
                  <a:schemeClr val="tx1"/>
                </a:solidFill>
                <a:latin typeface="Calibri" panose="020F0502020204030204" pitchFamily="34" charset="0"/>
                <a:cs typeface="Calibri" panose="020F0502020204030204" pitchFamily="34" charset="0"/>
              </a:rPr>
            </a:br>
            <a:r>
              <a:rPr lang="en-GB" sz="1600" dirty="0">
                <a:solidFill>
                  <a:schemeClr val="tx1"/>
                </a:solidFill>
                <a:latin typeface="Calibri" panose="020F0502020204030204" pitchFamily="34" charset="0"/>
                <a:cs typeface="Calibri" panose="020F0502020204030204" pitchFamily="34" charset="0"/>
              </a:rPr>
              <a:t>       In contrast, in a Forest of Stumps made with AdaBoost, order is important. Each Stump is made by taking the previous   Stump’s mistake into account.</a:t>
            </a:r>
            <a:br>
              <a:rPr lang="en-AU" sz="1600" dirty="0">
                <a:solidFill>
                  <a:schemeClr val="tx1"/>
                </a:solidFill>
                <a:latin typeface="Calibri" panose="020F0502020204030204" pitchFamily="34" charset="0"/>
                <a:cs typeface="Calibri" panose="020F0502020204030204" pitchFamily="34" charset="0"/>
              </a:rPr>
            </a:br>
            <a:r>
              <a:rPr lang="en-AU" sz="1800" dirty="0">
                <a:solidFill>
                  <a:schemeClr val="tx1"/>
                </a:solidFill>
                <a:latin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FBD70D5F-6555-D8ED-6852-48292E4BDA5A}"/>
              </a:ext>
            </a:extLst>
          </p:cNvPr>
          <p:cNvPicPr>
            <a:picLocks noChangeAspect="1"/>
          </p:cNvPicPr>
          <p:nvPr/>
        </p:nvPicPr>
        <p:blipFill>
          <a:blip r:embed="rId2"/>
          <a:stretch>
            <a:fillRect/>
          </a:stretch>
        </p:blipFill>
        <p:spPr>
          <a:xfrm>
            <a:off x="2041946" y="2071396"/>
            <a:ext cx="6391275" cy="4030921"/>
          </a:xfrm>
          <a:prstGeom prst="rect">
            <a:avLst/>
          </a:prstGeom>
        </p:spPr>
      </p:pic>
    </p:spTree>
    <p:extLst>
      <p:ext uri="{BB962C8B-B14F-4D97-AF65-F5344CB8AC3E}">
        <p14:creationId xmlns:p14="http://schemas.microsoft.com/office/powerpoint/2010/main" val="235131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1AE6D3-4545-9490-7365-AFC704A32F48}"/>
              </a:ext>
            </a:extLst>
          </p:cNvPr>
          <p:cNvSpPr txBox="1"/>
          <p:nvPr/>
        </p:nvSpPr>
        <p:spPr>
          <a:xfrm>
            <a:off x="914400" y="786063"/>
            <a:ext cx="9071811" cy="2031325"/>
          </a:xfrm>
          <a:prstGeom prst="rect">
            <a:avLst/>
          </a:prstGeom>
          <a:noFill/>
        </p:spPr>
        <p:txBody>
          <a:bodyPr wrap="square" rtlCol="0">
            <a:spAutoFit/>
          </a:bodyPr>
          <a:lstStyle/>
          <a:p>
            <a:endParaRPr lang="en-AU" dirty="0"/>
          </a:p>
          <a:p>
            <a:pPr algn="l" rtl="0"/>
            <a:r>
              <a:rPr lang="en-GB" b="1" i="0" u="sng" dirty="0">
                <a:solidFill>
                  <a:srgbClr val="000000"/>
                </a:solidFill>
                <a:effectLst/>
                <a:latin typeface="roboto" panose="02000000000000000000" pitchFamily="2" charset="0"/>
              </a:rPr>
              <a:t>Conclusion</a:t>
            </a:r>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 </a:t>
            </a:r>
          </a:p>
          <a:p>
            <a:pPr algn="l" rtl="0"/>
            <a:r>
              <a:rPr lang="en-GB" b="0" i="0" dirty="0" err="1">
                <a:solidFill>
                  <a:srgbClr val="000000"/>
                </a:solidFill>
                <a:effectLst/>
                <a:latin typeface="roboto" panose="02000000000000000000" pitchFamily="2" charset="0"/>
              </a:rPr>
              <a:t>Adaboost</a:t>
            </a:r>
            <a:r>
              <a:rPr lang="en-GB" b="0" i="0" dirty="0">
                <a:solidFill>
                  <a:srgbClr val="000000"/>
                </a:solidFill>
                <a:effectLst/>
                <a:latin typeface="roboto" panose="02000000000000000000" pitchFamily="2" charset="0"/>
              </a:rPr>
              <a:t> algorithm is an exceptional method to boost up the performance of a machine learning model by combining all the weak learners together to form a strong predictor. </a:t>
            </a:r>
          </a:p>
          <a:p>
            <a:endParaRPr lang="en-AU" dirty="0"/>
          </a:p>
        </p:txBody>
      </p:sp>
    </p:spTree>
    <p:extLst>
      <p:ext uri="{BB962C8B-B14F-4D97-AF65-F5344CB8AC3E}">
        <p14:creationId xmlns:p14="http://schemas.microsoft.com/office/powerpoint/2010/main" val="3144638267"/>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105</TotalTime>
  <Words>303</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Arial</vt:lpstr>
      <vt:lpstr>Avenir Next LT Pro</vt:lpstr>
      <vt:lpstr>Calibri</vt:lpstr>
      <vt:lpstr>roboto</vt:lpstr>
      <vt:lpstr>FadeVTI</vt:lpstr>
      <vt:lpstr>AdaBoost Algorithm</vt:lpstr>
      <vt:lpstr>PowerPoint Presentation</vt:lpstr>
      <vt:lpstr>Stumps   1.Stumps are technically weak learners. A tree with just one node and two leaves is called a Stump                                                                                             Stump</vt:lpstr>
      <vt:lpstr>  2. In a Random Forest, each tree has an equal vote on the final classification.       In contrast, in a Forest of Stumps made with AdaBoost, some stumps get more say in the final classification than others.                                                                                           </vt:lpstr>
      <vt:lpstr>  3. Lastly, in a Random Forest, each decision tree is made independently of the others.        In contrast, in a Forest of Stumps made with AdaBoost, order is important. Each Stump is made by taking the previous   Stump’s mistake into account.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AdaBoost Algorithm</dc:title>
  <dc:creator>Jovan</dc:creator>
  <cp:lastModifiedBy>Jovan</cp:lastModifiedBy>
  <cp:revision>1</cp:revision>
  <dcterms:created xsi:type="dcterms:W3CDTF">2024-01-17T06:03:26Z</dcterms:created>
  <dcterms:modified xsi:type="dcterms:W3CDTF">2024-01-17T07:48:54Z</dcterms:modified>
</cp:coreProperties>
</file>