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0bae48ff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0bae48ff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0bae48ff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0bae48ff2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0bae48ff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0bae48ff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0bae48ff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0bae48ff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0bae48ff2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0bae48ff2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0bae48ff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0bae48ff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84750" y="1522250"/>
            <a:ext cx="5017500" cy="140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Mountain Resort Ticket </a:t>
            </a:r>
            <a:r>
              <a:rPr lang="en"/>
              <a:t>Strategy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Modeled and Presented By Hope Frost </a:t>
            </a:r>
            <a:r>
              <a:rPr lang="en"/>
              <a:t>Guided</a:t>
            </a:r>
            <a:r>
              <a:rPr lang="en"/>
              <a:t> by Springboard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866775"/>
            <a:ext cx="4587000" cy="352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Big </a:t>
            </a:r>
            <a:r>
              <a:rPr lang="en"/>
              <a:t>Mountain</a:t>
            </a:r>
            <a:r>
              <a:rPr lang="en"/>
              <a:t> resort’s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t>The new chair lift  increased operations cost by 1,500,00 last season. Looking to increase income to balance the new cost, the ticket pricing strategy and optimal use of facilities has been called into question.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 Ticket price is $81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Mountains current ticket price challenge</a:t>
            </a:r>
            <a:endParaRPr/>
          </a:p>
        </p:txBody>
      </p:sp>
      <p:sp>
        <p:nvSpPr>
          <p:cNvPr id="146" name="Google Shape;146;p15"/>
          <p:cNvSpPr txBox="1"/>
          <p:nvPr>
            <p:ph idx="1" type="body"/>
          </p:nvPr>
        </p:nvSpPr>
        <p:spPr>
          <a:xfrm>
            <a:off x="1297500" y="1567550"/>
            <a:ext cx="5315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Big mountain’s ticket price comes in just above the average for US ski resorts.</a:t>
            </a:r>
            <a:r>
              <a:rPr lang="en" sz="1600"/>
              <a:t> </a:t>
            </a:r>
            <a:endParaRPr sz="1600"/>
          </a:p>
          <a:p>
            <a:pPr indent="0" lvl="0" marL="0" rtl="0" algn="l">
              <a:spcBef>
                <a:spcPts val="1200"/>
              </a:spcBef>
              <a:spcAft>
                <a:spcPts val="0"/>
              </a:spcAft>
              <a:buNone/>
            </a:pPr>
            <a:r>
              <a:rPr lang="en" sz="1600"/>
              <a:t>The state of Montana has a limited scope for ticket price putting Big Mountain at the top of the price bracket. </a:t>
            </a:r>
            <a:endParaRPr sz="1600"/>
          </a:p>
          <a:p>
            <a:pPr indent="0" lvl="0" marL="0" rtl="0" algn="l">
              <a:spcBef>
                <a:spcPts val="1200"/>
              </a:spcBef>
              <a:spcAft>
                <a:spcPts val="1200"/>
              </a:spcAft>
              <a:buNone/>
            </a:pPr>
            <a:r>
              <a:rPr lang="en" sz="1600"/>
              <a:t>The price of tickets in Montana is an indicator that Big Mountain should proceed with caution as they implement their new ticket pricing strategy.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546150"/>
            <a:ext cx="7038900" cy="1098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411">
                <a:latin typeface="Lato"/>
                <a:ea typeface="Lato"/>
                <a:cs typeface="Lato"/>
                <a:sym typeface="Lato"/>
              </a:rPr>
              <a:t>Big Mountain should increase the vertical drop by 150 feet and install an additional chair lift.</a:t>
            </a:r>
            <a:r>
              <a:rPr lang="en" sz="2000">
                <a:latin typeface="Lato"/>
                <a:ea typeface="Lato"/>
                <a:cs typeface="Lato"/>
                <a:sym typeface="Lato"/>
              </a:rPr>
              <a:t> </a:t>
            </a:r>
            <a:endParaRPr/>
          </a:p>
        </p:txBody>
      </p:sp>
      <p:sp>
        <p:nvSpPr>
          <p:cNvPr id="152" name="Google Shape;152;p16"/>
          <p:cNvSpPr txBox="1"/>
          <p:nvPr>
            <p:ph idx="1" type="body"/>
          </p:nvPr>
        </p:nvSpPr>
        <p:spPr>
          <a:xfrm>
            <a:off x="4334250" y="2139500"/>
            <a:ext cx="4002000" cy="27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While opening the new features would be a good time to raise the ticket price to: $98. </a:t>
            </a:r>
            <a:endParaRPr sz="1700"/>
          </a:p>
          <a:p>
            <a:pPr indent="0" lvl="0" marL="0" rtl="0" algn="l">
              <a:spcBef>
                <a:spcPts val="1200"/>
              </a:spcBef>
              <a:spcAft>
                <a:spcPts val="1200"/>
              </a:spcAft>
              <a:buNone/>
            </a:pPr>
            <a:r>
              <a:rPr lang="en" sz="1600"/>
              <a:t>In future adding 4</a:t>
            </a:r>
            <a:r>
              <a:rPr lang="en" sz="1600"/>
              <a:t> </a:t>
            </a:r>
            <a:r>
              <a:rPr lang="en" sz="1600"/>
              <a:t>Snow Making AC units could be </a:t>
            </a:r>
            <a:r>
              <a:rPr lang="en" sz="1600"/>
              <a:t>considering. S</a:t>
            </a:r>
            <a:r>
              <a:rPr lang="en" sz="1600"/>
              <a:t>preading  updates out  can create another step in raising the ticket price even close to expected value.</a:t>
            </a:r>
            <a:endParaRPr sz="1600"/>
          </a:p>
        </p:txBody>
      </p:sp>
      <p:sp>
        <p:nvSpPr>
          <p:cNvPr id="153" name="Google Shape;153;p16"/>
          <p:cNvSpPr txBox="1"/>
          <p:nvPr/>
        </p:nvSpPr>
        <p:spPr>
          <a:xfrm>
            <a:off x="498400" y="1763625"/>
            <a:ext cx="3611700" cy="301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lt1"/>
                </a:solidFill>
                <a:latin typeface="Lato"/>
                <a:ea typeface="Lato"/>
                <a:cs typeface="Lato"/>
                <a:sym typeface="Lato"/>
              </a:rPr>
              <a:t>Benefits</a:t>
            </a:r>
            <a:r>
              <a:rPr lang="en" sz="1600">
                <a:solidFill>
                  <a:schemeClr val="lt1"/>
                </a:solidFill>
                <a:latin typeface="Lato"/>
                <a:ea typeface="Lato"/>
                <a:cs typeface="Lato"/>
                <a:sym typeface="Lato"/>
              </a:rPr>
              <a:t>:</a:t>
            </a:r>
            <a:endParaRPr sz="16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500">
                <a:solidFill>
                  <a:schemeClr val="lt1"/>
                </a:solidFill>
                <a:latin typeface="Lato"/>
                <a:ea typeface="Lato"/>
                <a:cs typeface="Lato"/>
                <a:sym typeface="Lato"/>
              </a:rPr>
              <a:t>•Increase three of the features that most affect higher ticket price.</a:t>
            </a:r>
            <a:endParaRPr sz="15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500">
                <a:solidFill>
                  <a:schemeClr val="lt1"/>
                </a:solidFill>
                <a:latin typeface="Lato"/>
                <a:ea typeface="Lato"/>
                <a:cs typeface="Lato"/>
                <a:sym typeface="Lato"/>
              </a:rPr>
              <a:t>•Cover the increase in operations cost from last season </a:t>
            </a:r>
            <a:endParaRPr sz="15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500">
                <a:solidFill>
                  <a:schemeClr val="lt1"/>
                </a:solidFill>
                <a:latin typeface="Lato"/>
                <a:ea typeface="Lato"/>
                <a:cs typeface="Lato"/>
                <a:sym typeface="Lato"/>
              </a:rPr>
              <a:t>•Cover  expected addition of the new chair</a:t>
            </a:r>
            <a:br>
              <a:rPr lang="en" sz="1500">
                <a:solidFill>
                  <a:schemeClr val="lt1"/>
                </a:solidFill>
                <a:latin typeface="Lato"/>
                <a:ea typeface="Lato"/>
                <a:cs typeface="Lato"/>
                <a:sym typeface="Lato"/>
              </a:rPr>
            </a:br>
            <a:r>
              <a:rPr lang="en" sz="1500">
                <a:solidFill>
                  <a:schemeClr val="lt1"/>
                </a:solidFill>
                <a:latin typeface="Lato"/>
                <a:ea typeface="Lato"/>
                <a:cs typeface="Lato"/>
                <a:sym typeface="Lato"/>
              </a:rPr>
              <a:t>•Allow time  to build money for next steps</a:t>
            </a:r>
            <a:endParaRPr sz="15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p:nvPr/>
        </p:nvSpPr>
        <p:spPr>
          <a:xfrm flipH="1">
            <a:off x="5595000" y="0"/>
            <a:ext cx="3549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type="title"/>
          </p:nvPr>
        </p:nvSpPr>
        <p:spPr>
          <a:xfrm>
            <a:off x="1297500" y="393750"/>
            <a:ext cx="3549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17"/>
          <p:cNvSpPr txBox="1"/>
          <p:nvPr>
            <p:ph idx="1" type="body"/>
          </p:nvPr>
        </p:nvSpPr>
        <p:spPr>
          <a:xfrm>
            <a:off x="1297500" y="1457925"/>
            <a:ext cx="3821400" cy="3462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455"/>
              <a:t>The </a:t>
            </a:r>
            <a:r>
              <a:rPr lang="en" sz="2455"/>
              <a:t>proposed</a:t>
            </a:r>
            <a:r>
              <a:rPr lang="en" sz="2455"/>
              <a:t> plan would increase  Big Mountain Resorts vertical drop by 150 ft , add one chair lift and open a new run. </a:t>
            </a:r>
            <a:endParaRPr sz="2455"/>
          </a:p>
          <a:p>
            <a:pPr indent="0" lvl="0" marL="0" rtl="0" algn="l">
              <a:spcBef>
                <a:spcPts val="1200"/>
              </a:spcBef>
              <a:spcAft>
                <a:spcPts val="0"/>
              </a:spcAft>
              <a:buNone/>
            </a:pPr>
            <a:r>
              <a:rPr lang="en" sz="2455"/>
              <a:t> S</a:t>
            </a:r>
            <a:r>
              <a:rPr lang="en" sz="2455"/>
              <a:t>ince these updates increase Big </a:t>
            </a:r>
            <a:r>
              <a:rPr lang="en" sz="2455"/>
              <a:t>Mountain’ resort’s</a:t>
            </a:r>
            <a:r>
              <a:rPr lang="en" sz="2455"/>
              <a:t> expected ticket price by $23.48 from the current price, it could be the catalyst for advertising as they increase the ticket price. This may keep volume of visitors stedy and justify the budget for construction and increased operations cost.</a:t>
            </a:r>
            <a:endParaRPr sz="2455"/>
          </a:p>
          <a:p>
            <a:pPr indent="0" lvl="0" marL="0" rtl="0" algn="l">
              <a:spcBef>
                <a:spcPts val="1200"/>
              </a:spcBef>
              <a:spcAft>
                <a:spcPts val="1200"/>
              </a:spcAft>
              <a:buNone/>
            </a:pPr>
            <a:r>
              <a:rPr lang="en" sz="1689"/>
              <a:t>To the left the charts show Big mountains current placement on each of these key features. </a:t>
            </a:r>
            <a:endParaRPr sz="1689"/>
          </a:p>
        </p:txBody>
      </p:sp>
      <p:pic>
        <p:nvPicPr>
          <p:cNvPr id="161" name="Google Shape;161;p17"/>
          <p:cNvPicPr preferRelativeResize="0"/>
          <p:nvPr/>
        </p:nvPicPr>
        <p:blipFill>
          <a:blip r:embed="rId3">
            <a:alphaModFix/>
          </a:blip>
          <a:stretch>
            <a:fillRect/>
          </a:stretch>
        </p:blipFill>
        <p:spPr>
          <a:xfrm>
            <a:off x="5788054" y="3469600"/>
            <a:ext cx="3108960" cy="1696604"/>
          </a:xfrm>
          <a:prstGeom prst="rect">
            <a:avLst/>
          </a:prstGeom>
          <a:noFill/>
          <a:ln>
            <a:noFill/>
          </a:ln>
        </p:spPr>
      </p:pic>
      <p:pic>
        <p:nvPicPr>
          <p:cNvPr id="162" name="Google Shape;162;p17"/>
          <p:cNvPicPr preferRelativeResize="0"/>
          <p:nvPr/>
        </p:nvPicPr>
        <p:blipFill>
          <a:blip r:embed="rId4">
            <a:alphaModFix/>
          </a:blip>
          <a:stretch>
            <a:fillRect/>
          </a:stretch>
        </p:blipFill>
        <p:spPr>
          <a:xfrm>
            <a:off x="5786087" y="1755224"/>
            <a:ext cx="3108960" cy="1714370"/>
          </a:xfrm>
          <a:prstGeom prst="rect">
            <a:avLst/>
          </a:prstGeom>
          <a:noFill/>
          <a:ln>
            <a:noFill/>
          </a:ln>
        </p:spPr>
      </p:pic>
      <p:pic>
        <p:nvPicPr>
          <p:cNvPr id="163" name="Google Shape;163;p17"/>
          <p:cNvPicPr preferRelativeResize="0"/>
          <p:nvPr/>
        </p:nvPicPr>
        <p:blipFill>
          <a:blip r:embed="rId5">
            <a:alphaModFix/>
          </a:blip>
          <a:stretch>
            <a:fillRect/>
          </a:stretch>
        </p:blipFill>
        <p:spPr>
          <a:xfrm>
            <a:off x="5788062" y="21725"/>
            <a:ext cx="3108960" cy="17143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flipH="1">
            <a:off x="5595000" y="0"/>
            <a:ext cx="35490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txBox="1"/>
          <p:nvPr>
            <p:ph type="title"/>
          </p:nvPr>
        </p:nvSpPr>
        <p:spPr>
          <a:xfrm>
            <a:off x="1297500" y="337075"/>
            <a:ext cx="3549000" cy="11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Big Mountain Resort’s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New ticket Price </a:t>
            </a:r>
            <a:r>
              <a:rPr lang="en">
                <a:latin typeface="Lato"/>
                <a:ea typeface="Lato"/>
                <a:cs typeface="Lato"/>
                <a:sym typeface="Lato"/>
              </a:rPr>
              <a:t>effect:</a:t>
            </a:r>
            <a:endParaRPr sz="3300"/>
          </a:p>
        </p:txBody>
      </p:sp>
      <p:sp>
        <p:nvSpPr>
          <p:cNvPr id="170" name="Google Shape;170;p18"/>
          <p:cNvSpPr txBox="1"/>
          <p:nvPr>
            <p:ph idx="1" type="body"/>
          </p:nvPr>
        </p:nvSpPr>
        <p:spPr>
          <a:xfrm>
            <a:off x="1297500" y="1567550"/>
            <a:ext cx="35490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Will </a:t>
            </a:r>
            <a:r>
              <a:rPr lang="en" sz="1500"/>
              <a:t>reasonably</a:t>
            </a:r>
            <a:r>
              <a:rPr lang="en" sz="1500"/>
              <a:t> </a:t>
            </a:r>
            <a:r>
              <a:rPr lang="en" sz="1500"/>
              <a:t>widens the gap between ticket prices in Montana </a:t>
            </a:r>
            <a:endParaRPr sz="1500"/>
          </a:p>
          <a:p>
            <a:pPr indent="-323850" lvl="0" marL="457200" rtl="0" algn="l">
              <a:spcBef>
                <a:spcPts val="0"/>
              </a:spcBef>
              <a:spcAft>
                <a:spcPts val="0"/>
              </a:spcAft>
              <a:buSzPts val="1500"/>
              <a:buChar char="●"/>
            </a:pPr>
            <a:r>
              <a:rPr lang="en" sz="1500"/>
              <a:t>Place price  average within $10.39  error window  of our model</a:t>
            </a:r>
            <a:endParaRPr sz="1500"/>
          </a:p>
          <a:p>
            <a:pPr indent="-323850" lvl="0" marL="457200" rtl="0" algn="l">
              <a:spcBef>
                <a:spcPts val="0"/>
              </a:spcBef>
              <a:spcAft>
                <a:spcPts val="0"/>
              </a:spcAft>
              <a:buSzPts val="1500"/>
              <a:buChar char="●"/>
            </a:pPr>
            <a:r>
              <a:rPr lang="en" sz="1500"/>
              <a:t>Be more intune with expected facilities value</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rPr lang="en" sz="1000"/>
              <a:t>Figures indicate Big Mountain resorts current price within the market</a:t>
            </a:r>
            <a:endParaRPr sz="1000"/>
          </a:p>
        </p:txBody>
      </p:sp>
      <p:pic>
        <p:nvPicPr>
          <p:cNvPr id="171" name="Google Shape;171;p18"/>
          <p:cNvPicPr preferRelativeResize="0"/>
          <p:nvPr/>
        </p:nvPicPr>
        <p:blipFill>
          <a:blip r:embed="rId3">
            <a:alphaModFix/>
          </a:blip>
          <a:stretch>
            <a:fillRect/>
          </a:stretch>
        </p:blipFill>
        <p:spPr>
          <a:xfrm>
            <a:off x="5815025" y="862019"/>
            <a:ext cx="3108960" cy="1704309"/>
          </a:xfrm>
          <a:prstGeom prst="rect">
            <a:avLst/>
          </a:prstGeom>
          <a:noFill/>
          <a:ln>
            <a:noFill/>
          </a:ln>
        </p:spPr>
      </p:pic>
      <p:pic>
        <p:nvPicPr>
          <p:cNvPr id="172" name="Google Shape;172;p18"/>
          <p:cNvPicPr preferRelativeResize="0"/>
          <p:nvPr/>
        </p:nvPicPr>
        <p:blipFill>
          <a:blip r:embed="rId4">
            <a:alphaModFix/>
          </a:blip>
          <a:stretch>
            <a:fillRect/>
          </a:stretch>
        </p:blipFill>
        <p:spPr>
          <a:xfrm>
            <a:off x="5815019" y="3090869"/>
            <a:ext cx="3108960" cy="16843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595250" y="751275"/>
            <a:ext cx="4776000" cy="18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 In the next season see</a:t>
            </a:r>
            <a:endParaRPr sz="2400"/>
          </a:p>
          <a:p>
            <a:pPr indent="0" lvl="0" marL="0" rtl="0" algn="l">
              <a:spcBef>
                <a:spcPts val="0"/>
              </a:spcBef>
              <a:spcAft>
                <a:spcPts val="0"/>
              </a:spcAft>
              <a:buSzPts val="990"/>
              <a:buNone/>
            </a:pPr>
            <a:r>
              <a:rPr lang="en" sz="5200"/>
              <a:t>$</a:t>
            </a:r>
            <a:r>
              <a:rPr lang="en" sz="5200"/>
              <a:t>29,750,000</a:t>
            </a:r>
            <a:endParaRPr sz="5200"/>
          </a:p>
          <a:p>
            <a:pPr indent="0" lvl="0" marL="0" rtl="0" algn="l">
              <a:spcBef>
                <a:spcPts val="0"/>
              </a:spcBef>
              <a:spcAft>
                <a:spcPts val="0"/>
              </a:spcAft>
              <a:buSzPts val="990"/>
              <a:buNone/>
            </a:pPr>
            <a:r>
              <a:rPr lang="en" sz="2400"/>
              <a:t> </a:t>
            </a:r>
            <a:r>
              <a:rPr lang="en" sz="2500"/>
              <a:t>increase in ticket revenue</a:t>
            </a:r>
            <a:endParaRPr sz="2500"/>
          </a:p>
        </p:txBody>
      </p:sp>
      <p:sp>
        <p:nvSpPr>
          <p:cNvPr id="178" name="Google Shape;178;p19"/>
          <p:cNvSpPr txBox="1"/>
          <p:nvPr>
            <p:ph idx="1" type="body"/>
          </p:nvPr>
        </p:nvSpPr>
        <p:spPr>
          <a:xfrm>
            <a:off x="671450" y="2890150"/>
            <a:ext cx="5052300" cy="199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500"/>
          </a:p>
          <a:p>
            <a:pPr indent="0" lvl="0" marL="0" rtl="0" algn="l">
              <a:lnSpc>
                <a:spcPct val="95000"/>
              </a:lnSpc>
              <a:spcBef>
                <a:spcPts val="1200"/>
              </a:spcBef>
              <a:spcAft>
                <a:spcPts val="0"/>
              </a:spcAft>
              <a:buSzPts val="275"/>
              <a:buNone/>
            </a:pPr>
            <a:r>
              <a:t/>
            </a:r>
            <a:endParaRPr sz="425"/>
          </a:p>
          <a:p>
            <a:pPr indent="0" lvl="0" marL="0" rtl="0" algn="l">
              <a:lnSpc>
                <a:spcPct val="95000"/>
              </a:lnSpc>
              <a:spcBef>
                <a:spcPts val="1200"/>
              </a:spcBef>
              <a:spcAft>
                <a:spcPts val="1200"/>
              </a:spcAft>
              <a:buSzPts val="275"/>
              <a:buNone/>
            </a:pPr>
            <a:r>
              <a:t/>
            </a:r>
            <a:endParaRPr sz="425"/>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