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4" r:id="rId3"/>
    <p:sldId id="260" r:id="rId4"/>
    <p:sldId id="279" r:id="rId5"/>
    <p:sldId id="280" r:id="rId6"/>
    <p:sldId id="278" r:id="rId7"/>
    <p:sldId id="281"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A6B"/>
    <a:srgbClr val="F5A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688" autoAdjust="0"/>
  </p:normalViewPr>
  <p:slideViewPr>
    <p:cSldViewPr snapToGrid="0">
      <p:cViewPr varScale="1">
        <p:scale>
          <a:sx n="57" d="100"/>
          <a:sy n="57" d="100"/>
        </p:scale>
        <p:origin x="4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7599E-37C5-4026-B63B-329FC51C6EF2}"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3617AB60-1172-45CC-8733-3003CCECAFC6}">
      <dgm:prSet/>
      <dgm:spPr/>
      <dgm:t>
        <a:bodyPr/>
        <a:lstStyle/>
        <a:p>
          <a:pPr>
            <a:lnSpc>
              <a:spcPct val="100000"/>
            </a:lnSpc>
          </a:pPr>
          <a:r>
            <a:rPr lang="en-US" dirty="0"/>
            <a:t>Model-View-</a:t>
          </a:r>
          <a:r>
            <a:rPr lang="en-US" dirty="0" err="1"/>
            <a:t>ViewModel</a:t>
          </a:r>
          <a:endParaRPr lang="en-US" dirty="0"/>
        </a:p>
      </dgm:t>
    </dgm:pt>
    <dgm:pt modelId="{FEE4BC39-11EF-4F6F-AEAA-809430A31702}" type="parTrans" cxnId="{08065E56-DE7C-488F-8E2C-90AD0E51A13E}">
      <dgm:prSet/>
      <dgm:spPr/>
      <dgm:t>
        <a:bodyPr/>
        <a:lstStyle/>
        <a:p>
          <a:endParaRPr lang="en-US"/>
        </a:p>
      </dgm:t>
    </dgm:pt>
    <dgm:pt modelId="{272A928D-797A-414E-A847-07FB6F738E5B}" type="sibTrans" cxnId="{08065E56-DE7C-488F-8E2C-90AD0E51A13E}">
      <dgm:prSet/>
      <dgm:spPr/>
      <dgm:t>
        <a:bodyPr/>
        <a:lstStyle/>
        <a:p>
          <a:pPr>
            <a:lnSpc>
              <a:spcPct val="100000"/>
            </a:lnSpc>
          </a:pPr>
          <a:endParaRPr lang="en-US"/>
        </a:p>
      </dgm:t>
    </dgm:pt>
    <dgm:pt modelId="{F3F8476B-A9A4-403A-940E-93EC68623CF8}">
      <dgm:prSet/>
      <dgm:spPr/>
      <dgm:t>
        <a:bodyPr/>
        <a:lstStyle/>
        <a:p>
          <a:pPr>
            <a:lnSpc>
              <a:spcPct val="100000"/>
            </a:lnSpc>
          </a:pPr>
          <a:r>
            <a:rPr lang="en-US" dirty="0"/>
            <a:t>View – User Interface</a:t>
          </a:r>
        </a:p>
      </dgm:t>
    </dgm:pt>
    <dgm:pt modelId="{9BDAD89F-07AE-464F-8E10-D12CB7A744DC}" type="parTrans" cxnId="{093C589A-FF50-4DCE-847A-6904BE271A45}">
      <dgm:prSet/>
      <dgm:spPr/>
      <dgm:t>
        <a:bodyPr/>
        <a:lstStyle/>
        <a:p>
          <a:endParaRPr lang="en-US"/>
        </a:p>
      </dgm:t>
    </dgm:pt>
    <dgm:pt modelId="{F28E0AC1-D697-413C-ABC6-E5CBB37A7B67}" type="sibTrans" cxnId="{093C589A-FF50-4DCE-847A-6904BE271A45}">
      <dgm:prSet/>
      <dgm:spPr/>
      <dgm:t>
        <a:bodyPr/>
        <a:lstStyle/>
        <a:p>
          <a:pPr>
            <a:lnSpc>
              <a:spcPct val="100000"/>
            </a:lnSpc>
          </a:pPr>
          <a:endParaRPr lang="en-US"/>
        </a:p>
      </dgm:t>
    </dgm:pt>
    <dgm:pt modelId="{3A38396A-8C3B-4F68-B042-0031D26E52D6}">
      <dgm:prSet/>
      <dgm:spPr/>
      <dgm:t>
        <a:bodyPr/>
        <a:lstStyle/>
        <a:p>
          <a:pPr>
            <a:lnSpc>
              <a:spcPct val="100000"/>
            </a:lnSpc>
          </a:pPr>
          <a:r>
            <a:rPr lang="en-US"/>
            <a:t>Helps to cleanly separate the business and presentation logic of an app from it’s UI</a:t>
          </a:r>
        </a:p>
      </dgm:t>
    </dgm:pt>
    <dgm:pt modelId="{B6E9511A-016F-465C-95CF-6FFC181E163B}" type="parTrans" cxnId="{E9D57A70-59B2-475E-A872-5D83843D0E0B}">
      <dgm:prSet/>
      <dgm:spPr/>
      <dgm:t>
        <a:bodyPr/>
        <a:lstStyle/>
        <a:p>
          <a:endParaRPr lang="en-US"/>
        </a:p>
      </dgm:t>
    </dgm:pt>
    <dgm:pt modelId="{3FCFBC3B-D067-44CC-BB7D-C7A34B863308}" type="sibTrans" cxnId="{E9D57A70-59B2-475E-A872-5D83843D0E0B}">
      <dgm:prSet/>
      <dgm:spPr/>
      <dgm:t>
        <a:bodyPr/>
        <a:lstStyle/>
        <a:p>
          <a:endParaRPr lang="en-US"/>
        </a:p>
      </dgm:t>
    </dgm:pt>
    <dgm:pt modelId="{BC5F6EE8-35C4-411E-B024-5FF8088C4500}">
      <dgm:prSet/>
      <dgm:spPr/>
      <dgm:t>
        <a:bodyPr/>
        <a:lstStyle/>
        <a:p>
          <a:pPr>
            <a:lnSpc>
              <a:spcPct val="100000"/>
            </a:lnSpc>
          </a:pPr>
          <a:r>
            <a:rPr lang="en-US" dirty="0"/>
            <a:t>Model – Underlying Data</a:t>
          </a:r>
        </a:p>
      </dgm:t>
    </dgm:pt>
    <dgm:pt modelId="{06A761D3-DC3F-47DD-AFCA-F8CE9C41A809}" type="parTrans" cxnId="{ECDDB1CF-6B05-48A3-81B9-1166719D23F9}">
      <dgm:prSet/>
      <dgm:spPr/>
      <dgm:t>
        <a:bodyPr/>
        <a:lstStyle/>
        <a:p>
          <a:endParaRPr lang="en-PH"/>
        </a:p>
      </dgm:t>
    </dgm:pt>
    <dgm:pt modelId="{F40B554D-10BB-4998-80A7-6CDC5FA57B2E}" type="sibTrans" cxnId="{ECDDB1CF-6B05-48A3-81B9-1166719D23F9}">
      <dgm:prSet/>
      <dgm:spPr/>
      <dgm:t>
        <a:bodyPr/>
        <a:lstStyle/>
        <a:p>
          <a:pPr>
            <a:lnSpc>
              <a:spcPct val="100000"/>
            </a:lnSpc>
          </a:pPr>
          <a:endParaRPr lang="en-PH"/>
        </a:p>
      </dgm:t>
    </dgm:pt>
    <dgm:pt modelId="{2ED78F73-5759-40D5-AC7D-D705BCC0A8F2}">
      <dgm:prSet/>
      <dgm:spPr/>
      <dgm:t>
        <a:bodyPr/>
        <a:lstStyle/>
        <a:p>
          <a:pPr>
            <a:lnSpc>
              <a:spcPct val="100000"/>
            </a:lnSpc>
          </a:pPr>
          <a:r>
            <a:rPr lang="en-US" dirty="0" err="1"/>
            <a:t>ViewModel</a:t>
          </a:r>
          <a:r>
            <a:rPr lang="en-US" dirty="0"/>
            <a:t> – Intermediary between View and Model</a:t>
          </a:r>
        </a:p>
      </dgm:t>
    </dgm:pt>
    <dgm:pt modelId="{59AC5B2F-4CBD-4303-A6E4-615C3EB59083}" type="parTrans" cxnId="{F4F6019F-4837-4FB4-A43B-08C19F87598D}">
      <dgm:prSet/>
      <dgm:spPr/>
      <dgm:t>
        <a:bodyPr/>
        <a:lstStyle/>
        <a:p>
          <a:endParaRPr lang="en-PH"/>
        </a:p>
      </dgm:t>
    </dgm:pt>
    <dgm:pt modelId="{97A93D7D-E3BF-4342-BE74-94FFA2656829}" type="sibTrans" cxnId="{F4F6019F-4837-4FB4-A43B-08C19F87598D}">
      <dgm:prSet/>
      <dgm:spPr/>
      <dgm:t>
        <a:bodyPr/>
        <a:lstStyle/>
        <a:p>
          <a:pPr>
            <a:lnSpc>
              <a:spcPct val="100000"/>
            </a:lnSpc>
          </a:pPr>
          <a:endParaRPr lang="en-PH"/>
        </a:p>
      </dgm:t>
    </dgm:pt>
    <dgm:pt modelId="{A916B07B-27C6-4D8A-BC7A-6626ED33938A}" type="pres">
      <dgm:prSet presAssocID="{7F57599E-37C5-4026-B63B-329FC51C6EF2}" presName="linear" presStyleCnt="0">
        <dgm:presLayoutVars>
          <dgm:animLvl val="lvl"/>
          <dgm:resizeHandles val="exact"/>
        </dgm:presLayoutVars>
      </dgm:prSet>
      <dgm:spPr/>
    </dgm:pt>
    <dgm:pt modelId="{F607E03B-8490-40AC-A84F-22E3CAE3B95B}" type="pres">
      <dgm:prSet presAssocID="{3617AB60-1172-45CC-8733-3003CCECAFC6}" presName="parentText" presStyleLbl="node1" presStyleIdx="0" presStyleCnt="5">
        <dgm:presLayoutVars>
          <dgm:chMax val="0"/>
          <dgm:bulletEnabled val="1"/>
        </dgm:presLayoutVars>
      </dgm:prSet>
      <dgm:spPr/>
    </dgm:pt>
    <dgm:pt modelId="{A61C4E68-FF57-483E-B10A-5AEBB51B8622}" type="pres">
      <dgm:prSet presAssocID="{272A928D-797A-414E-A847-07FB6F738E5B}" presName="spacer" presStyleCnt="0"/>
      <dgm:spPr/>
    </dgm:pt>
    <dgm:pt modelId="{B674FC23-E814-4715-B813-913D9ED04F92}" type="pres">
      <dgm:prSet presAssocID="{F3F8476B-A9A4-403A-940E-93EC68623CF8}" presName="parentText" presStyleLbl="node1" presStyleIdx="1" presStyleCnt="5">
        <dgm:presLayoutVars>
          <dgm:chMax val="0"/>
          <dgm:bulletEnabled val="1"/>
        </dgm:presLayoutVars>
      </dgm:prSet>
      <dgm:spPr/>
    </dgm:pt>
    <dgm:pt modelId="{2C4755D7-6D9F-4A20-855F-21F03EF853DE}" type="pres">
      <dgm:prSet presAssocID="{F28E0AC1-D697-413C-ABC6-E5CBB37A7B67}" presName="spacer" presStyleCnt="0"/>
      <dgm:spPr/>
    </dgm:pt>
    <dgm:pt modelId="{A447A3E4-603C-4332-9E13-4C98838E8433}" type="pres">
      <dgm:prSet presAssocID="{BC5F6EE8-35C4-411E-B024-5FF8088C4500}" presName="parentText" presStyleLbl="node1" presStyleIdx="2" presStyleCnt="5">
        <dgm:presLayoutVars>
          <dgm:chMax val="0"/>
          <dgm:bulletEnabled val="1"/>
        </dgm:presLayoutVars>
      </dgm:prSet>
      <dgm:spPr/>
    </dgm:pt>
    <dgm:pt modelId="{D0C92F2E-7520-4323-B0F8-1C7C3574B0EA}" type="pres">
      <dgm:prSet presAssocID="{F40B554D-10BB-4998-80A7-6CDC5FA57B2E}" presName="spacer" presStyleCnt="0"/>
      <dgm:spPr/>
    </dgm:pt>
    <dgm:pt modelId="{CFAAAE7B-63DF-4642-8820-441880EB7374}" type="pres">
      <dgm:prSet presAssocID="{2ED78F73-5759-40D5-AC7D-D705BCC0A8F2}" presName="parentText" presStyleLbl="node1" presStyleIdx="3" presStyleCnt="5">
        <dgm:presLayoutVars>
          <dgm:chMax val="0"/>
          <dgm:bulletEnabled val="1"/>
        </dgm:presLayoutVars>
      </dgm:prSet>
      <dgm:spPr/>
    </dgm:pt>
    <dgm:pt modelId="{7CDBAD55-0493-4CB1-8080-8D2A7075B80F}" type="pres">
      <dgm:prSet presAssocID="{97A93D7D-E3BF-4342-BE74-94FFA2656829}" presName="spacer" presStyleCnt="0"/>
      <dgm:spPr/>
    </dgm:pt>
    <dgm:pt modelId="{E2FC7FB4-F415-433E-B013-483E9043F5B7}" type="pres">
      <dgm:prSet presAssocID="{3A38396A-8C3B-4F68-B042-0031D26E52D6}" presName="parentText" presStyleLbl="node1" presStyleIdx="4" presStyleCnt="5">
        <dgm:presLayoutVars>
          <dgm:chMax val="0"/>
          <dgm:bulletEnabled val="1"/>
        </dgm:presLayoutVars>
      </dgm:prSet>
      <dgm:spPr/>
    </dgm:pt>
  </dgm:ptLst>
  <dgm:cxnLst>
    <dgm:cxn modelId="{64E1B139-3483-4893-A745-9ACA3738ED38}" type="presOf" srcId="{3A38396A-8C3B-4F68-B042-0031D26E52D6}" destId="{E2FC7FB4-F415-433E-B013-483E9043F5B7}" srcOrd="0" destOrd="0" presId="urn:microsoft.com/office/officeart/2005/8/layout/vList2"/>
    <dgm:cxn modelId="{E9D57A70-59B2-475E-A872-5D83843D0E0B}" srcId="{7F57599E-37C5-4026-B63B-329FC51C6EF2}" destId="{3A38396A-8C3B-4F68-B042-0031D26E52D6}" srcOrd="4" destOrd="0" parTransId="{B6E9511A-016F-465C-95CF-6FFC181E163B}" sibTransId="{3FCFBC3B-D067-44CC-BB7D-C7A34B863308}"/>
    <dgm:cxn modelId="{08065E56-DE7C-488F-8E2C-90AD0E51A13E}" srcId="{7F57599E-37C5-4026-B63B-329FC51C6EF2}" destId="{3617AB60-1172-45CC-8733-3003CCECAFC6}" srcOrd="0" destOrd="0" parTransId="{FEE4BC39-11EF-4F6F-AEAA-809430A31702}" sibTransId="{272A928D-797A-414E-A847-07FB6F738E5B}"/>
    <dgm:cxn modelId="{7AF48856-CA33-4AC2-9FCA-94EB6F537801}" type="presOf" srcId="{BC5F6EE8-35C4-411E-B024-5FF8088C4500}" destId="{A447A3E4-603C-4332-9E13-4C98838E8433}" srcOrd="0" destOrd="0" presId="urn:microsoft.com/office/officeart/2005/8/layout/vList2"/>
    <dgm:cxn modelId="{2D052359-EE8A-4FAC-8EBA-BC4EBBDE33EA}" type="presOf" srcId="{2ED78F73-5759-40D5-AC7D-D705BCC0A8F2}" destId="{CFAAAE7B-63DF-4642-8820-441880EB7374}" srcOrd="0" destOrd="0" presId="urn:microsoft.com/office/officeart/2005/8/layout/vList2"/>
    <dgm:cxn modelId="{093C589A-FF50-4DCE-847A-6904BE271A45}" srcId="{7F57599E-37C5-4026-B63B-329FC51C6EF2}" destId="{F3F8476B-A9A4-403A-940E-93EC68623CF8}" srcOrd="1" destOrd="0" parTransId="{9BDAD89F-07AE-464F-8E10-D12CB7A744DC}" sibTransId="{F28E0AC1-D697-413C-ABC6-E5CBB37A7B67}"/>
    <dgm:cxn modelId="{F4F6019F-4837-4FB4-A43B-08C19F87598D}" srcId="{7F57599E-37C5-4026-B63B-329FC51C6EF2}" destId="{2ED78F73-5759-40D5-AC7D-D705BCC0A8F2}" srcOrd="3" destOrd="0" parTransId="{59AC5B2F-4CBD-4303-A6E4-615C3EB59083}" sibTransId="{97A93D7D-E3BF-4342-BE74-94FFA2656829}"/>
    <dgm:cxn modelId="{ECDDB1CF-6B05-48A3-81B9-1166719D23F9}" srcId="{7F57599E-37C5-4026-B63B-329FC51C6EF2}" destId="{BC5F6EE8-35C4-411E-B024-5FF8088C4500}" srcOrd="2" destOrd="0" parTransId="{06A761D3-DC3F-47DD-AFCA-F8CE9C41A809}" sibTransId="{F40B554D-10BB-4998-80A7-6CDC5FA57B2E}"/>
    <dgm:cxn modelId="{CC5E2FD2-00DD-4A7D-8F07-65B09AD8D38D}" type="presOf" srcId="{7F57599E-37C5-4026-B63B-329FC51C6EF2}" destId="{A916B07B-27C6-4D8A-BC7A-6626ED33938A}" srcOrd="0" destOrd="0" presId="urn:microsoft.com/office/officeart/2005/8/layout/vList2"/>
    <dgm:cxn modelId="{FA29CAD5-FB2F-4913-A358-BE293AB586CE}" type="presOf" srcId="{3617AB60-1172-45CC-8733-3003CCECAFC6}" destId="{F607E03B-8490-40AC-A84F-22E3CAE3B95B}" srcOrd="0" destOrd="0" presId="urn:microsoft.com/office/officeart/2005/8/layout/vList2"/>
    <dgm:cxn modelId="{0326F1E6-15F2-49DF-85AF-715CB9071B03}" type="presOf" srcId="{F3F8476B-A9A4-403A-940E-93EC68623CF8}" destId="{B674FC23-E814-4715-B813-913D9ED04F92}" srcOrd="0" destOrd="0" presId="urn:microsoft.com/office/officeart/2005/8/layout/vList2"/>
    <dgm:cxn modelId="{ABA916AC-CB41-4DDF-AD1E-7CD9EB22AEEA}" type="presParOf" srcId="{A916B07B-27C6-4D8A-BC7A-6626ED33938A}" destId="{F607E03B-8490-40AC-A84F-22E3CAE3B95B}" srcOrd="0" destOrd="0" presId="urn:microsoft.com/office/officeart/2005/8/layout/vList2"/>
    <dgm:cxn modelId="{7125CF1D-7509-4EC2-82EF-5596F2A87756}" type="presParOf" srcId="{A916B07B-27C6-4D8A-BC7A-6626ED33938A}" destId="{A61C4E68-FF57-483E-B10A-5AEBB51B8622}" srcOrd="1" destOrd="0" presId="urn:microsoft.com/office/officeart/2005/8/layout/vList2"/>
    <dgm:cxn modelId="{6DD5380F-3EAD-4B19-B4BF-28241D0D3AEB}" type="presParOf" srcId="{A916B07B-27C6-4D8A-BC7A-6626ED33938A}" destId="{B674FC23-E814-4715-B813-913D9ED04F92}" srcOrd="2" destOrd="0" presId="urn:microsoft.com/office/officeart/2005/8/layout/vList2"/>
    <dgm:cxn modelId="{CA008068-5F23-4E22-8D7C-6158953D4FEE}" type="presParOf" srcId="{A916B07B-27C6-4D8A-BC7A-6626ED33938A}" destId="{2C4755D7-6D9F-4A20-855F-21F03EF853DE}" srcOrd="3" destOrd="0" presId="urn:microsoft.com/office/officeart/2005/8/layout/vList2"/>
    <dgm:cxn modelId="{C46CEE83-287A-41B8-991C-BC82F41838C7}" type="presParOf" srcId="{A916B07B-27C6-4D8A-BC7A-6626ED33938A}" destId="{A447A3E4-603C-4332-9E13-4C98838E8433}" srcOrd="4" destOrd="0" presId="urn:microsoft.com/office/officeart/2005/8/layout/vList2"/>
    <dgm:cxn modelId="{BEBA6915-7657-487F-8B50-430EF111A027}" type="presParOf" srcId="{A916B07B-27C6-4D8A-BC7A-6626ED33938A}" destId="{D0C92F2E-7520-4323-B0F8-1C7C3574B0EA}" srcOrd="5" destOrd="0" presId="urn:microsoft.com/office/officeart/2005/8/layout/vList2"/>
    <dgm:cxn modelId="{C63C14DC-A3D2-43AC-A880-DCD145D85BCB}" type="presParOf" srcId="{A916B07B-27C6-4D8A-BC7A-6626ED33938A}" destId="{CFAAAE7B-63DF-4642-8820-441880EB7374}" srcOrd="6" destOrd="0" presId="urn:microsoft.com/office/officeart/2005/8/layout/vList2"/>
    <dgm:cxn modelId="{E888618E-A19E-4DE9-8CD8-1055F9496577}" type="presParOf" srcId="{A916B07B-27C6-4D8A-BC7A-6626ED33938A}" destId="{7CDBAD55-0493-4CB1-8080-8D2A7075B80F}" srcOrd="7" destOrd="0" presId="urn:microsoft.com/office/officeart/2005/8/layout/vList2"/>
    <dgm:cxn modelId="{0D9AC610-9324-484B-8CA9-109213286BD1}" type="presParOf" srcId="{A916B07B-27C6-4D8A-BC7A-6626ED33938A}" destId="{E2FC7FB4-F415-433E-B013-483E9043F5B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E03B-8490-40AC-A84F-22E3CAE3B95B}">
      <dsp:nvSpPr>
        <dsp:cNvPr id="0" name=""/>
        <dsp:cNvSpPr/>
      </dsp:nvSpPr>
      <dsp:spPr>
        <a:xfrm>
          <a:off x="0" y="69200"/>
          <a:ext cx="6692748" cy="7818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Model-View-</a:t>
          </a:r>
          <a:r>
            <a:rPr lang="en-US" sz="1800" kern="1200" dirty="0" err="1"/>
            <a:t>ViewModel</a:t>
          </a:r>
          <a:endParaRPr lang="en-US" sz="1800" kern="1200" dirty="0"/>
        </a:p>
      </dsp:txBody>
      <dsp:txXfrm>
        <a:off x="38167" y="107367"/>
        <a:ext cx="6616414" cy="705518"/>
      </dsp:txXfrm>
    </dsp:sp>
    <dsp:sp modelId="{B674FC23-E814-4715-B813-913D9ED04F92}">
      <dsp:nvSpPr>
        <dsp:cNvPr id="0" name=""/>
        <dsp:cNvSpPr/>
      </dsp:nvSpPr>
      <dsp:spPr>
        <a:xfrm>
          <a:off x="0" y="902893"/>
          <a:ext cx="6692748" cy="7818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View – User Interface</a:t>
          </a:r>
        </a:p>
      </dsp:txBody>
      <dsp:txXfrm>
        <a:off x="38167" y="941060"/>
        <a:ext cx="6616414" cy="705518"/>
      </dsp:txXfrm>
    </dsp:sp>
    <dsp:sp modelId="{A447A3E4-603C-4332-9E13-4C98838E8433}">
      <dsp:nvSpPr>
        <dsp:cNvPr id="0" name=""/>
        <dsp:cNvSpPr/>
      </dsp:nvSpPr>
      <dsp:spPr>
        <a:xfrm>
          <a:off x="0" y="1736585"/>
          <a:ext cx="6692748" cy="7818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a:t>Model – Underlying Data</a:t>
          </a:r>
        </a:p>
      </dsp:txBody>
      <dsp:txXfrm>
        <a:off x="38167" y="1774752"/>
        <a:ext cx="6616414" cy="705518"/>
      </dsp:txXfrm>
    </dsp:sp>
    <dsp:sp modelId="{CFAAAE7B-63DF-4642-8820-441880EB7374}">
      <dsp:nvSpPr>
        <dsp:cNvPr id="0" name=""/>
        <dsp:cNvSpPr/>
      </dsp:nvSpPr>
      <dsp:spPr>
        <a:xfrm>
          <a:off x="0" y="2570278"/>
          <a:ext cx="6692748" cy="7818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dirty="0" err="1"/>
            <a:t>ViewModel</a:t>
          </a:r>
          <a:r>
            <a:rPr lang="en-US" sz="1800" kern="1200" dirty="0"/>
            <a:t> – Intermediary between View and Model</a:t>
          </a:r>
        </a:p>
      </dsp:txBody>
      <dsp:txXfrm>
        <a:off x="38167" y="2608445"/>
        <a:ext cx="6616414" cy="705518"/>
      </dsp:txXfrm>
    </dsp:sp>
    <dsp:sp modelId="{E2FC7FB4-F415-433E-B013-483E9043F5B7}">
      <dsp:nvSpPr>
        <dsp:cNvPr id="0" name=""/>
        <dsp:cNvSpPr/>
      </dsp:nvSpPr>
      <dsp:spPr>
        <a:xfrm>
          <a:off x="0" y="3403970"/>
          <a:ext cx="6692748" cy="78185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Helps to cleanly separate the business and presentation logic of an app from it’s UI</a:t>
          </a:r>
        </a:p>
      </dsp:txBody>
      <dsp:txXfrm>
        <a:off x="38167" y="3442137"/>
        <a:ext cx="6616414" cy="70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0D4B9-F984-49C1-BC80-8612640C7CB2}" type="datetimeFigureOut">
              <a:rPr lang="en-PH" smtClean="0"/>
              <a:t>25/10/2019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40AB6-C705-4E55-854D-BCB6D46B134B}" type="slidenum">
              <a:rPr lang="en-PH" smtClean="0"/>
              <a:t>‹#›</a:t>
            </a:fld>
            <a:endParaRPr lang="en-PH"/>
          </a:p>
        </p:txBody>
      </p:sp>
    </p:spTree>
    <p:extLst>
      <p:ext uri="{BB962C8B-B14F-4D97-AF65-F5344CB8AC3E}">
        <p14:creationId xmlns:p14="http://schemas.microsoft.com/office/powerpoint/2010/main" val="223945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Xamarin.Forms</a:t>
            </a:r>
            <a:r>
              <a:rPr lang="en-US" sz="1200" b="0" i="0" kern="1200" dirty="0">
                <a:solidFill>
                  <a:schemeClr val="tx1"/>
                </a:solidFill>
                <a:effectLst/>
                <a:latin typeface="+mn-lt"/>
                <a:ea typeface="+mn-ea"/>
                <a:cs typeface="+mn-cs"/>
              </a:rPr>
              <a:t> developer experience typically involves creating a user interface in XAML, and then adding code-behind that operates on the user interface. As apps are modified, and grow in size and scope, complex maintenance issues can arise. These issues include the tight coupling between the UI controls and the business logic, which increases the cost of making UI modifications, and the difficulty of unit testing such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Model-View-</a:t>
            </a:r>
            <a:r>
              <a:rPr lang="en-US" sz="1200" b="0" i="0" kern="1200" dirty="0" err="1">
                <a:solidFill>
                  <a:schemeClr val="tx1"/>
                </a:solidFill>
                <a:effectLst/>
                <a:latin typeface="+mn-lt"/>
                <a:ea typeface="+mn-ea"/>
                <a:cs typeface="+mn-cs"/>
              </a:rPr>
              <a:t>ViewModel</a:t>
            </a:r>
            <a:r>
              <a:rPr lang="en-US" sz="1200" b="0" i="0" kern="1200" dirty="0">
                <a:solidFill>
                  <a:schemeClr val="tx1"/>
                </a:solidFill>
                <a:effectLst/>
                <a:latin typeface="+mn-lt"/>
                <a:ea typeface="+mn-ea"/>
                <a:cs typeface="+mn-cs"/>
              </a:rPr>
              <a:t> (MVVM) pattern helps to cleanly separate the business and presentation logic of an application from its user interface (UI). Maintaining a clean separation between application logic and the UI helps to address numerous development issues and can make an application easier to test, maintain, and evolve. It can also greatly improve code re-use opportunities and allows developers and UI designers to more easily collaborate when developing their respective parts of an app.</a:t>
            </a:r>
          </a:p>
        </p:txBody>
      </p:sp>
      <p:sp>
        <p:nvSpPr>
          <p:cNvPr id="4" name="Slide Number Placeholder 3"/>
          <p:cNvSpPr>
            <a:spLocks noGrp="1"/>
          </p:cNvSpPr>
          <p:nvPr>
            <p:ph type="sldNum" sz="quarter" idx="5"/>
          </p:nvPr>
        </p:nvSpPr>
        <p:spPr/>
        <p:txBody>
          <a:bodyPr/>
          <a:lstStyle/>
          <a:p>
            <a:fld id="{71F40AB6-C705-4E55-854D-BCB6D46B134B}" type="slidenum">
              <a:rPr lang="en-PH" smtClean="0"/>
              <a:t>3</a:t>
            </a:fld>
            <a:endParaRPr lang="en-PH"/>
          </a:p>
        </p:txBody>
      </p:sp>
    </p:spTree>
    <p:extLst>
      <p:ext uri="{BB962C8B-B14F-4D97-AF65-F5344CB8AC3E}">
        <p14:creationId xmlns:p14="http://schemas.microsoft.com/office/powerpoint/2010/main" val="75636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Xamarin.Forms</a:t>
            </a:r>
            <a:r>
              <a:rPr lang="en-US" baseline="0" dirty="0"/>
              <a:t> was built with MVVM in mind. It is optional, but if you are used to an MVVM style of programming you are going to feel right at home.</a:t>
            </a:r>
          </a:p>
          <a:p>
            <a:r>
              <a:rPr lang="en-US" baseline="0" dirty="0"/>
              <a:t>MVVM is an architectural pattern that is used to abstract our Views/Pages from our Business Logic</a:t>
            </a:r>
          </a:p>
          <a:p>
            <a:r>
              <a:rPr lang="en-US" baseline="0" dirty="0"/>
              <a:t>Let’s look how it works.</a:t>
            </a:r>
          </a:p>
          <a:p>
            <a:endParaRPr lang="en-US" baseline="0" dirty="0"/>
          </a:p>
          <a:p>
            <a:r>
              <a:rPr lang="en-US" baseline="0" dirty="0"/>
              <a:t>Our View just knows how to display Information</a:t>
            </a:r>
          </a:p>
          <a:p>
            <a:r>
              <a:rPr lang="en-US" baseline="0" dirty="0"/>
              <a:t>It can pass data and event back and forth to the </a:t>
            </a:r>
            <a:r>
              <a:rPr lang="en-US" baseline="0" dirty="0" err="1"/>
              <a:t>ViewModel</a:t>
            </a:r>
            <a:endParaRPr lang="en-US" baseline="0" dirty="0"/>
          </a:p>
          <a:p>
            <a:r>
              <a:rPr lang="en-US" baseline="0" dirty="0"/>
              <a:t>The </a:t>
            </a:r>
            <a:r>
              <a:rPr lang="en-US" baseline="0" dirty="0" err="1"/>
              <a:t>ViewModel</a:t>
            </a:r>
            <a:r>
              <a:rPr lang="en-US" baseline="0" dirty="0"/>
              <a:t> simply tells the View what to display and can accept events.</a:t>
            </a:r>
          </a:p>
          <a:p>
            <a:endParaRPr lang="en-US" baseline="0" dirty="0"/>
          </a:p>
          <a:p>
            <a:r>
              <a:rPr lang="en-US" baseline="0" dirty="0"/>
              <a:t>The model sits off to the side and only our </a:t>
            </a:r>
            <a:r>
              <a:rPr lang="en-US" baseline="0" dirty="0" err="1"/>
              <a:t>ViewModel</a:t>
            </a:r>
            <a:r>
              <a:rPr lang="en-US" baseline="0" dirty="0"/>
              <a:t> interact with it to gather data (maybe from the database or REST services)</a:t>
            </a:r>
            <a:endParaRPr lang="en-US" dirty="0"/>
          </a:p>
        </p:txBody>
      </p:sp>
      <p:sp>
        <p:nvSpPr>
          <p:cNvPr id="4" name="Slide Number Placeholder 3"/>
          <p:cNvSpPr>
            <a:spLocks noGrp="1"/>
          </p:cNvSpPr>
          <p:nvPr>
            <p:ph type="sldNum" sz="quarter" idx="5"/>
          </p:nvPr>
        </p:nvSpPr>
        <p:spPr/>
        <p:txBody>
          <a:bodyPr/>
          <a:lstStyle/>
          <a:p>
            <a:fld id="{71F40AB6-C705-4E55-854D-BCB6D46B134B}" type="slidenum">
              <a:rPr lang="en-PH" smtClean="0"/>
              <a:t>4</a:t>
            </a:fld>
            <a:endParaRPr lang="en-PH"/>
          </a:p>
        </p:txBody>
      </p:sp>
    </p:spTree>
    <p:extLst>
      <p:ext uri="{BB962C8B-B14F-4D97-AF65-F5344CB8AC3E}">
        <p14:creationId xmlns:p14="http://schemas.microsoft.com/office/powerpoint/2010/main" val="404062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“Magic” of MVVM is with</a:t>
            </a:r>
            <a:r>
              <a:rPr lang="en-US" baseline="0" dirty="0"/>
              <a:t> a Data Binding framework. This allows us to change data in the </a:t>
            </a:r>
            <a:r>
              <a:rPr lang="en-US" baseline="0" dirty="0" err="1"/>
              <a:t>ViewModel</a:t>
            </a:r>
            <a:r>
              <a:rPr lang="en-US" baseline="0" dirty="0"/>
              <a:t> and our View automatically reacts. </a:t>
            </a:r>
          </a:p>
          <a:p>
            <a:endParaRPr lang="en-US" baseline="0" dirty="0"/>
          </a:p>
          <a:p>
            <a:r>
              <a:rPr lang="en-US" baseline="0" dirty="0" err="1"/>
              <a:t>Xamarin.Forms</a:t>
            </a:r>
            <a:r>
              <a:rPr lang="en-US" baseline="0" dirty="0"/>
              <a:t> has a full data binding framework built right in. Let’s take a look.</a:t>
            </a:r>
          </a:p>
          <a:p>
            <a:endParaRPr lang="en-US" baseline="0" dirty="0"/>
          </a:p>
          <a:p>
            <a:r>
              <a:rPr lang="en-US" baseline="0" dirty="0"/>
              <a:t>Important to note here is that if you have a WPF application that is written in MVVM then you can bring in the </a:t>
            </a:r>
            <a:r>
              <a:rPr lang="en-US" baseline="0" dirty="0" err="1"/>
              <a:t>ViewModel</a:t>
            </a:r>
            <a:r>
              <a:rPr lang="en-US" baseline="0" dirty="0"/>
              <a:t> and Model directly into </a:t>
            </a:r>
            <a:r>
              <a:rPr lang="en-US" baseline="0" dirty="0" err="1"/>
              <a:t>Xamarin.Forms</a:t>
            </a:r>
            <a:r>
              <a:rPr lang="en-US" baseline="0" dirty="0"/>
              <a:t> for reuse. </a:t>
            </a:r>
            <a:endParaRPr lang="en-PH" dirty="0"/>
          </a:p>
        </p:txBody>
      </p:sp>
      <p:sp>
        <p:nvSpPr>
          <p:cNvPr id="4" name="Slide Number Placeholder 3"/>
          <p:cNvSpPr>
            <a:spLocks noGrp="1"/>
          </p:cNvSpPr>
          <p:nvPr>
            <p:ph type="sldNum" sz="quarter" idx="5"/>
          </p:nvPr>
        </p:nvSpPr>
        <p:spPr/>
        <p:txBody>
          <a:bodyPr/>
          <a:lstStyle/>
          <a:p>
            <a:fld id="{71F40AB6-C705-4E55-854D-BCB6D46B134B}" type="slidenum">
              <a:rPr lang="en-PH" smtClean="0"/>
              <a:t>5</a:t>
            </a:fld>
            <a:endParaRPr lang="en-PH"/>
          </a:p>
        </p:txBody>
      </p:sp>
    </p:spTree>
    <p:extLst>
      <p:ext uri="{BB962C8B-B14F-4D97-AF65-F5344CB8AC3E}">
        <p14:creationId xmlns:p14="http://schemas.microsoft.com/office/powerpoint/2010/main" val="113258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F534-2E55-4412-BC3D-E49C1A31E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3EE16E7-41FB-42AF-B2F5-A5F64B5BC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F54151B-C447-4EB2-81C5-2B216B73A18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DF44838-0097-4A1F-AE0F-FD8C4058CF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D5CDF5-3C73-4389-A9F5-C73090A52827}"/>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21488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4D60-43FF-4F63-BC53-0689FB6B53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E1ADC75-4CCC-4A3F-B206-D614A1084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4729944-F10B-4964-858C-29366357220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DEA76676-5819-4730-BA7F-EEEC586A295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7F6CE6F-CE4F-4FBD-A856-D2EBD29A946E}"/>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78361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A76AA-705A-47B0-9F3F-C962CD3819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ADCCCE1-03B4-4F50-AE11-17464D3BC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BE5D0A3-E836-4709-86BB-EAA4E42C689B}"/>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2A35A6FF-E68C-4C09-942F-CE6FEA3EB47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67C2E7-E9A8-4E22-9E0E-C8AE04F59F63}"/>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40373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9933-B35D-4E01-B533-266425BB8B8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BCA47A3-CC1C-426A-9E91-ADE954D43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75116A8-EFF4-4132-A1D3-F7C9A1DC7540}"/>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C0C8AA9-CB5A-4543-83D4-285C72F8D4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8625944-1278-4D82-A424-DD483D4A0236}"/>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350780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3D8D-2034-4E1F-BC57-C77FD31C1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C337963-2762-4710-8EF9-67A78AB1A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3D21D-A2BD-435F-946B-7AF155C97651}"/>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9D2372D7-FC79-4802-A8DA-8A97DC065C8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BB8B8A9-2185-4E5C-935A-598AB014B068}"/>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108996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9948-3AD1-4D58-A6E0-87F6523BD82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B38EAC8-AB17-4BE8-AACE-CC0678557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B0534E5-5F98-48ED-9920-ED67B8A4D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3F1C962-50D8-4AB8-A4EE-A1CE254A6F52}"/>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BE2698A3-0B36-4F11-8D99-03CE6672E77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3280B9E-C40B-4C3B-BD45-6E1AD7A3B5DB}"/>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60232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83AE-CCC8-4CFD-9371-3E51CD0D439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DC12440-B884-4B5F-96F4-3F60AB515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CAAD5-56C1-4161-8A14-5FC7EFA96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F54FB13-A1BC-4EFF-A9E1-0F118E12F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E3F70-FEBD-4A02-9A1A-D2ED738C9B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697A2D0-2CB6-4334-BECB-27F2878C9789}"/>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8" name="Footer Placeholder 7">
            <a:extLst>
              <a:ext uri="{FF2B5EF4-FFF2-40B4-BE49-F238E27FC236}">
                <a16:creationId xmlns:a16="http://schemas.microsoft.com/office/drawing/2014/main" id="{514688F0-4742-43F0-97C6-B31FBFE56BE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3A9836A-3E0E-4122-8B9A-553AA74377FE}"/>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20731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04AF-0FA4-4FEA-9B86-F13D09210B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618F401-93CC-48E5-81A1-1D60B4172F05}"/>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4" name="Footer Placeholder 3">
            <a:extLst>
              <a:ext uri="{FF2B5EF4-FFF2-40B4-BE49-F238E27FC236}">
                <a16:creationId xmlns:a16="http://schemas.microsoft.com/office/drawing/2014/main" id="{C3F95A06-B1C1-4A2A-91B9-71CA1FA557F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EE1D486-67CC-41A7-9C22-6DFF92AC69A0}"/>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400682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BF256-7D62-43BD-B651-B4EAA60C0690}"/>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3" name="Footer Placeholder 2">
            <a:extLst>
              <a:ext uri="{FF2B5EF4-FFF2-40B4-BE49-F238E27FC236}">
                <a16:creationId xmlns:a16="http://schemas.microsoft.com/office/drawing/2014/main" id="{D70AA4F4-7250-4E97-908D-276AEFC2B51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218F7FE-A3CD-499D-A45E-31714B29C2FD}"/>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389652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43CA-C0AD-48C1-AEB2-5F0A885DA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30A11B5-2DB7-4860-B4A8-41A6BE937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9683C6E-AC9D-4C7D-B62A-FB337E1B8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94306-24C1-481B-BC1D-C84D2D3F2922}"/>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139404F1-5BC3-4CA7-AEF6-AE67A9F72FC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8ECEA6A-FABE-4E27-974F-D813E87C7959}"/>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88493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4C4E-15C2-41DD-80BB-42438281E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02FAB410-3301-498E-B2D7-3D92AB6B8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8DBC546-BEE2-44CF-96F6-32BFF49F9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81949-E335-4424-AD46-C5A41F6EE4F4}"/>
              </a:ext>
            </a:extLst>
          </p:cNvPr>
          <p:cNvSpPr>
            <a:spLocks noGrp="1"/>
          </p:cNvSpPr>
          <p:nvPr>
            <p:ph type="dt" sz="half" idx="10"/>
          </p:nvPr>
        </p:nvSpPr>
        <p:spPr/>
        <p:txBody>
          <a:bodyPr/>
          <a:lstStyle/>
          <a:p>
            <a:fld id="{3B9E93D0-FF20-471C-AFC4-167D49AECE01}" type="datetimeFigureOut">
              <a:rPr lang="en-PH" smtClean="0"/>
              <a:t>25/10/2019</a:t>
            </a:fld>
            <a:endParaRPr lang="en-PH"/>
          </a:p>
        </p:txBody>
      </p:sp>
      <p:sp>
        <p:nvSpPr>
          <p:cNvPr id="6" name="Footer Placeholder 5">
            <a:extLst>
              <a:ext uri="{FF2B5EF4-FFF2-40B4-BE49-F238E27FC236}">
                <a16:creationId xmlns:a16="http://schemas.microsoft.com/office/drawing/2014/main" id="{4CC49B2B-6D89-4F73-B669-A663AB3B7D6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40F131C-B60E-46FB-A184-CA40206BE8C5}"/>
              </a:ext>
            </a:extLst>
          </p:cNvPr>
          <p:cNvSpPr>
            <a:spLocks noGrp="1"/>
          </p:cNvSpPr>
          <p:nvPr>
            <p:ph type="sldNum" sz="quarter" idx="12"/>
          </p:nvPr>
        </p:nvSpPr>
        <p:spPr/>
        <p:txBody>
          <a:bodyPr/>
          <a:lstStyle/>
          <a:p>
            <a:fld id="{4F06D812-21E2-4EE6-8DFA-35FD7F1A3A16}" type="slidenum">
              <a:rPr lang="en-PH" smtClean="0"/>
              <a:t>‹#›</a:t>
            </a:fld>
            <a:endParaRPr lang="en-PH"/>
          </a:p>
        </p:txBody>
      </p:sp>
    </p:spTree>
    <p:extLst>
      <p:ext uri="{BB962C8B-B14F-4D97-AF65-F5344CB8AC3E}">
        <p14:creationId xmlns:p14="http://schemas.microsoft.com/office/powerpoint/2010/main" val="25321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72BCE-FAEA-4BC2-959E-4EAA8CEB1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BD7C438-4BBA-437E-9812-F27BB1DCA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F934AD8-FBB6-417F-91D3-095E25937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E93D0-FF20-471C-AFC4-167D49AECE01}" type="datetimeFigureOut">
              <a:rPr lang="en-PH" smtClean="0"/>
              <a:t>25/10/2019</a:t>
            </a:fld>
            <a:endParaRPr lang="en-PH"/>
          </a:p>
        </p:txBody>
      </p:sp>
      <p:sp>
        <p:nvSpPr>
          <p:cNvPr id="5" name="Footer Placeholder 4">
            <a:extLst>
              <a:ext uri="{FF2B5EF4-FFF2-40B4-BE49-F238E27FC236}">
                <a16:creationId xmlns:a16="http://schemas.microsoft.com/office/drawing/2014/main" id="{F93BBC24-4981-4440-8D3A-E7B4DF769E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0A9E548-B8FB-4E6B-A78B-01CB74673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6D812-21E2-4EE6-8DFA-35FD7F1A3A16}" type="slidenum">
              <a:rPr lang="en-PH" smtClean="0"/>
              <a:t>‹#›</a:t>
            </a:fld>
            <a:endParaRPr lang="en-PH"/>
          </a:p>
        </p:txBody>
      </p:sp>
    </p:spTree>
    <p:extLst>
      <p:ext uri="{BB962C8B-B14F-4D97-AF65-F5344CB8AC3E}">
        <p14:creationId xmlns:p14="http://schemas.microsoft.com/office/powerpoint/2010/main" val="173682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7C49-B700-4A28-A522-1F42D545CC71}"/>
              </a:ext>
            </a:extLst>
          </p:cNvPr>
          <p:cNvSpPr>
            <a:spLocks noGrp="1"/>
          </p:cNvSpPr>
          <p:nvPr>
            <p:ph type="title"/>
          </p:nvPr>
        </p:nvSpPr>
        <p:spPr>
          <a:xfrm>
            <a:off x="716335" y="412763"/>
            <a:ext cx="7548776" cy="2281355"/>
          </a:xfrm>
        </p:spPr>
        <p:txBody>
          <a:bodyPr>
            <a:normAutofit/>
          </a:bodyPr>
          <a:lstStyle/>
          <a:p>
            <a:r>
              <a:rPr lang="en-PH" sz="5400" b="1" dirty="0"/>
              <a:t>MVVM and Data Bindings</a:t>
            </a:r>
            <a:endParaRPr lang="ru-RU" sz="5400" b="1" dirty="0">
              <a:solidFill>
                <a:schemeClr val="tx1">
                  <a:lumMod val="95000"/>
                  <a:lumOff val="5000"/>
                </a:schemeClr>
              </a:solidFill>
              <a:effectLst>
                <a:outerShdw blurRad="38100" dist="38100" dir="2700000" algn="tl">
                  <a:srgbClr val="000000">
                    <a:alpha val="43137"/>
                  </a:srgbClr>
                </a:outerShdw>
              </a:effectLst>
            </a:endParaRPr>
          </a:p>
        </p:txBody>
      </p:sp>
      <p:pic>
        <p:nvPicPr>
          <p:cNvPr id="4" name="Picture 3" descr="A hand holding a cellphone&#10;&#10;Description automatically generated">
            <a:extLst>
              <a:ext uri="{FF2B5EF4-FFF2-40B4-BE49-F238E27FC236}">
                <a16:creationId xmlns:a16="http://schemas.microsoft.com/office/drawing/2014/main" id="{77C90AF0-EF60-41D5-B436-F5162AA37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484" y="0"/>
            <a:ext cx="4128516" cy="6858000"/>
          </a:xfrm>
          <a:prstGeom prst="rect">
            <a:avLst/>
          </a:prstGeom>
        </p:spPr>
      </p:pic>
      <p:sp>
        <p:nvSpPr>
          <p:cNvPr id="5" name="TextBox 4">
            <a:hlinkClick r:id="rId3"/>
            <a:extLst>
              <a:ext uri="{FF2B5EF4-FFF2-40B4-BE49-F238E27FC236}">
                <a16:creationId xmlns:a16="http://schemas.microsoft.com/office/drawing/2014/main" id="{A846094B-32B6-4D1A-B84E-3A7F99E707DE}"/>
              </a:ext>
            </a:extLst>
          </p:cNvPr>
          <p:cNvSpPr txBox="1"/>
          <p:nvPr/>
        </p:nvSpPr>
        <p:spPr>
          <a:xfrm>
            <a:off x="716335" y="5349307"/>
            <a:ext cx="6976175" cy="954107"/>
          </a:xfrm>
          <a:prstGeom prst="rect">
            <a:avLst/>
          </a:prstGeom>
          <a:noFill/>
        </p:spPr>
        <p:txBody>
          <a:bodyPr wrap="square" rtlCol="0">
            <a:spAutoFit/>
          </a:bodyPr>
          <a:lstStyle/>
          <a:p>
            <a:r>
              <a:rPr lang="en-PH" sz="3200" dirty="0"/>
              <a:t>Chito Salano</a:t>
            </a:r>
            <a:br>
              <a:rPr lang="en-US" sz="2400" dirty="0"/>
            </a:br>
            <a:r>
              <a:rPr lang="en-US" sz="2400" dirty="0"/>
              <a:t>CTO/Founder at </a:t>
            </a:r>
            <a:r>
              <a:rPr lang="en-US" sz="2400" dirty="0" err="1"/>
              <a:t>Tianggee</a:t>
            </a:r>
            <a:endParaRPr lang="en-PH" sz="3200" dirty="0"/>
          </a:p>
        </p:txBody>
      </p:sp>
      <p:cxnSp>
        <p:nvCxnSpPr>
          <p:cNvPr id="7" name="Straight Connector 6">
            <a:extLst>
              <a:ext uri="{FF2B5EF4-FFF2-40B4-BE49-F238E27FC236}">
                <a16:creationId xmlns:a16="http://schemas.microsoft.com/office/drawing/2014/main" id="{0AF7BD7D-8414-4470-BF01-8D4B916BF22B}"/>
              </a:ext>
            </a:extLst>
          </p:cNvPr>
          <p:cNvCxnSpPr/>
          <p:nvPr/>
        </p:nvCxnSpPr>
        <p:spPr>
          <a:xfrm>
            <a:off x="0" y="2449968"/>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8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6DB18F-5C9E-411F-8AC6-EAAAE0F43C77}"/>
              </a:ext>
            </a:extLst>
          </p:cNvPr>
          <p:cNvSpPr>
            <a:spLocks noGrp="1"/>
          </p:cNvSpPr>
          <p:nvPr>
            <p:ph type="title"/>
          </p:nvPr>
        </p:nvSpPr>
        <p:spPr>
          <a:xfrm>
            <a:off x="0" y="1931832"/>
            <a:ext cx="12192000" cy="3092738"/>
          </a:xfrm>
        </p:spPr>
        <p:txBody>
          <a:bodyPr>
            <a:normAutofit/>
          </a:bodyPr>
          <a:lstStyle/>
          <a:p>
            <a:pPr algn="ctr"/>
            <a:r>
              <a:rPr lang="en-US" sz="5400" dirty="0">
                <a:solidFill>
                  <a:schemeClr val="tx1">
                    <a:lumMod val="95000"/>
                    <a:lumOff val="5000"/>
                  </a:schemeClr>
                </a:solidFill>
                <a:effectLst>
                  <a:outerShdw blurRad="38100" dist="38100" dir="2700000" algn="tl">
                    <a:srgbClr val="000000">
                      <a:alpha val="43137"/>
                    </a:srgbClr>
                  </a:outerShdw>
                </a:effectLst>
              </a:rPr>
              <a:t>What is MVVM Pattern?</a:t>
            </a:r>
            <a:endParaRPr lang="ru-RU" sz="5400" dirty="0">
              <a:solidFill>
                <a:schemeClr val="tx1">
                  <a:lumMod val="95000"/>
                  <a:lumOff val="5000"/>
                </a:schemeClr>
              </a:solidFill>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B57C1065-1300-42D8-AC2A-E79E5619ABD0}"/>
              </a:ext>
            </a:extLst>
          </p:cNvPr>
          <p:cNvCxnSpPr/>
          <p:nvPr/>
        </p:nvCxnSpPr>
        <p:spPr>
          <a:xfrm>
            <a:off x="0" y="1677236"/>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33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51E1D611-0520-48FA-8578-EC2930053E1B}"/>
              </a:ext>
            </a:extLst>
          </p:cNvPr>
          <p:cNvGraphicFramePr>
            <a:graphicFrameLocks noGrp="1"/>
          </p:cNvGraphicFramePr>
          <p:nvPr>
            <p:ph idx="1"/>
            <p:extLst>
              <p:ext uri="{D42A27DB-BD31-4B8C-83A1-F6EECF244321}">
                <p14:modId xmlns:p14="http://schemas.microsoft.com/office/powerpoint/2010/main" val="553714206"/>
              </p:ext>
            </p:extLst>
          </p:nvPr>
        </p:nvGraphicFramePr>
        <p:xfrm>
          <a:off x="2749626" y="1301488"/>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2F39D6-BE53-4E7C-AD89-962E4D788D43}"/>
              </a:ext>
            </a:extLst>
          </p:cNvPr>
          <p:cNvSpPr>
            <a:spLocks noGrp="1"/>
          </p:cNvSpPr>
          <p:nvPr>
            <p:ph type="title"/>
          </p:nvPr>
        </p:nvSpPr>
        <p:spPr>
          <a:xfrm>
            <a:off x="1143001" y="875693"/>
            <a:ext cx="9905998" cy="1478570"/>
          </a:xfrm>
        </p:spPr>
        <p:txBody>
          <a:bodyPr/>
          <a:lstStyle/>
          <a:p>
            <a:r>
              <a:rPr lang="en-US" dirty="0"/>
              <a:t>Model-view-</a:t>
            </a:r>
            <a:r>
              <a:rPr lang="en-US" dirty="0" err="1"/>
              <a:t>viewmodel</a:t>
            </a:r>
            <a:endParaRPr lang="en-PH" dirty="0"/>
          </a:p>
        </p:txBody>
      </p:sp>
      <p:sp>
        <p:nvSpPr>
          <p:cNvPr id="6" name="Rectangle 5">
            <a:extLst>
              <a:ext uri="{FF2B5EF4-FFF2-40B4-BE49-F238E27FC236}">
                <a16:creationId xmlns:a16="http://schemas.microsoft.com/office/drawing/2014/main" id="{A50955AA-C587-47E4-860A-07CEDEB943B0}"/>
              </a:ext>
            </a:extLst>
          </p:cNvPr>
          <p:cNvSpPr/>
          <p:nvPr/>
        </p:nvSpPr>
        <p:spPr>
          <a:xfrm>
            <a:off x="8847736" y="2964382"/>
            <a:ext cx="2533224" cy="103318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latin typeface="Helvetica"/>
                <a:cs typeface="Helvetica"/>
              </a:rPr>
              <a:t>Model</a:t>
            </a:r>
          </a:p>
        </p:txBody>
      </p:sp>
      <p:sp>
        <p:nvSpPr>
          <p:cNvPr id="8" name="Rectangle 7">
            <a:extLst>
              <a:ext uri="{FF2B5EF4-FFF2-40B4-BE49-F238E27FC236}">
                <a16:creationId xmlns:a16="http://schemas.microsoft.com/office/drawing/2014/main" id="{B9C2055D-5D75-4446-A074-FB1B07F87D5B}"/>
              </a:ext>
            </a:extLst>
          </p:cNvPr>
          <p:cNvSpPr/>
          <p:nvPr/>
        </p:nvSpPr>
        <p:spPr>
          <a:xfrm>
            <a:off x="646458" y="2964381"/>
            <a:ext cx="2805884" cy="1033187"/>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600" dirty="0">
                <a:latin typeface="Helvetica"/>
                <a:cs typeface="Helvetica"/>
              </a:rPr>
              <a:t>View</a:t>
            </a:r>
          </a:p>
        </p:txBody>
      </p:sp>
      <p:sp>
        <p:nvSpPr>
          <p:cNvPr id="9" name="Rectangle 8">
            <a:extLst>
              <a:ext uri="{FF2B5EF4-FFF2-40B4-BE49-F238E27FC236}">
                <a16:creationId xmlns:a16="http://schemas.microsoft.com/office/drawing/2014/main" id="{F1BF2F0E-75CA-41D0-8119-1BD29E983D97}"/>
              </a:ext>
            </a:extLst>
          </p:cNvPr>
          <p:cNvSpPr/>
          <p:nvPr/>
        </p:nvSpPr>
        <p:spPr>
          <a:xfrm>
            <a:off x="4839448" y="2964382"/>
            <a:ext cx="2533224" cy="103318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a:latin typeface="Helvetica"/>
                <a:cs typeface="Helvetica"/>
              </a:rPr>
              <a:t>ViewModel</a:t>
            </a:r>
          </a:p>
        </p:txBody>
      </p:sp>
      <p:cxnSp>
        <p:nvCxnSpPr>
          <p:cNvPr id="10" name="Straight Arrow Connector 9">
            <a:extLst>
              <a:ext uri="{FF2B5EF4-FFF2-40B4-BE49-F238E27FC236}">
                <a16:creationId xmlns:a16="http://schemas.microsoft.com/office/drawing/2014/main" id="{506A45F6-FF04-403A-AB9D-1DD784BECF64}"/>
              </a:ext>
            </a:extLst>
          </p:cNvPr>
          <p:cNvCxnSpPr>
            <a:cxnSpLocks/>
          </p:cNvCxnSpPr>
          <p:nvPr/>
        </p:nvCxnSpPr>
        <p:spPr>
          <a:xfrm>
            <a:off x="3496395" y="3704957"/>
            <a:ext cx="1342905" cy="0"/>
          </a:xfrm>
          <a:prstGeom prst="straightConnector1">
            <a:avLst/>
          </a:prstGeom>
          <a:ln w="38100">
            <a:solidFill>
              <a:schemeClr val="bg1"/>
            </a:solidFill>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13822724-A940-4E92-ACF5-FEC644BD1D92}"/>
              </a:ext>
            </a:extLst>
          </p:cNvPr>
          <p:cNvSpPr txBox="1"/>
          <p:nvPr/>
        </p:nvSpPr>
        <p:spPr>
          <a:xfrm>
            <a:off x="694374" y="4172359"/>
            <a:ext cx="2357495" cy="707886"/>
          </a:xfrm>
          <a:prstGeom prst="rect">
            <a:avLst/>
          </a:prstGeom>
          <a:noFill/>
        </p:spPr>
        <p:txBody>
          <a:bodyPr wrap="square" rtlCol="0">
            <a:spAutoFit/>
          </a:bodyPr>
          <a:lstStyle/>
          <a:p>
            <a:r>
              <a:rPr lang="en-US" sz="2000" dirty="0">
                <a:latin typeface="Helvetica Light"/>
                <a:cs typeface="Helvetica Light"/>
              </a:rPr>
              <a:t>How to display information</a:t>
            </a:r>
          </a:p>
        </p:txBody>
      </p:sp>
      <p:sp>
        <p:nvSpPr>
          <p:cNvPr id="12" name="TextBox 11">
            <a:extLst>
              <a:ext uri="{FF2B5EF4-FFF2-40B4-BE49-F238E27FC236}">
                <a16:creationId xmlns:a16="http://schemas.microsoft.com/office/drawing/2014/main" id="{97468247-1515-4867-B959-DA0DE03D376F}"/>
              </a:ext>
            </a:extLst>
          </p:cNvPr>
          <p:cNvSpPr txBox="1"/>
          <p:nvPr/>
        </p:nvSpPr>
        <p:spPr>
          <a:xfrm>
            <a:off x="4839448" y="4181276"/>
            <a:ext cx="2533224" cy="707886"/>
          </a:xfrm>
          <a:prstGeom prst="rect">
            <a:avLst/>
          </a:prstGeom>
          <a:noFill/>
        </p:spPr>
        <p:txBody>
          <a:bodyPr wrap="square" rtlCol="0">
            <a:spAutoFit/>
          </a:bodyPr>
          <a:lstStyle/>
          <a:p>
            <a:r>
              <a:rPr lang="en-US" sz="2000" dirty="0">
                <a:latin typeface="Helvetica Light"/>
                <a:cs typeface="Helvetica Light"/>
              </a:rPr>
              <a:t>What to display</a:t>
            </a:r>
          </a:p>
          <a:p>
            <a:r>
              <a:rPr lang="en-US" sz="2000" dirty="0">
                <a:latin typeface="Helvetica Light"/>
                <a:cs typeface="Helvetica Light"/>
              </a:rPr>
              <a:t>Flow of interaction</a:t>
            </a:r>
          </a:p>
        </p:txBody>
      </p:sp>
      <p:sp>
        <p:nvSpPr>
          <p:cNvPr id="13" name="TextBox 12">
            <a:extLst>
              <a:ext uri="{FF2B5EF4-FFF2-40B4-BE49-F238E27FC236}">
                <a16:creationId xmlns:a16="http://schemas.microsoft.com/office/drawing/2014/main" id="{26457FE2-8E95-4BB6-9A47-07B2A64FFD79}"/>
              </a:ext>
            </a:extLst>
          </p:cNvPr>
          <p:cNvSpPr txBox="1"/>
          <p:nvPr/>
        </p:nvSpPr>
        <p:spPr>
          <a:xfrm>
            <a:off x="8847736" y="4181276"/>
            <a:ext cx="2357495" cy="1015663"/>
          </a:xfrm>
          <a:prstGeom prst="rect">
            <a:avLst/>
          </a:prstGeom>
          <a:noFill/>
        </p:spPr>
        <p:txBody>
          <a:bodyPr wrap="square" rtlCol="0">
            <a:spAutoFit/>
          </a:bodyPr>
          <a:lstStyle/>
          <a:p>
            <a:r>
              <a:rPr lang="en-US" sz="2000" dirty="0">
                <a:latin typeface="Helvetica Light"/>
                <a:cs typeface="Helvetica Light"/>
              </a:rPr>
              <a:t>Business Logic</a:t>
            </a:r>
          </a:p>
          <a:p>
            <a:r>
              <a:rPr lang="en-US" sz="2000" dirty="0">
                <a:latin typeface="Helvetica Light"/>
                <a:cs typeface="Helvetica Light"/>
              </a:rPr>
              <a:t>Data objects</a:t>
            </a:r>
          </a:p>
          <a:p>
            <a:endParaRPr lang="en-US" sz="2000" dirty="0">
              <a:latin typeface="Helvetica Light"/>
              <a:cs typeface="Helvetica Light"/>
            </a:endParaRPr>
          </a:p>
        </p:txBody>
      </p:sp>
      <p:cxnSp>
        <p:nvCxnSpPr>
          <p:cNvPr id="14" name="Straight Arrow Connector 13">
            <a:extLst>
              <a:ext uri="{FF2B5EF4-FFF2-40B4-BE49-F238E27FC236}">
                <a16:creationId xmlns:a16="http://schemas.microsoft.com/office/drawing/2014/main" id="{947CFC30-FAFE-43D8-BE96-4381234C8686}"/>
              </a:ext>
            </a:extLst>
          </p:cNvPr>
          <p:cNvCxnSpPr>
            <a:cxnSpLocks/>
            <a:stCxn id="9" idx="3"/>
            <a:endCxn id="6" idx="1"/>
          </p:cNvCxnSpPr>
          <p:nvPr/>
        </p:nvCxnSpPr>
        <p:spPr>
          <a:xfrm>
            <a:off x="7372672" y="3480975"/>
            <a:ext cx="1475064" cy="0"/>
          </a:xfrm>
          <a:prstGeom prst="straightConnector1">
            <a:avLst/>
          </a:prstGeom>
          <a:ln w="38100">
            <a:solidFill>
              <a:schemeClr val="bg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D5ED03-C87D-4B59-A9A9-F436F32DC9E8}"/>
              </a:ext>
            </a:extLst>
          </p:cNvPr>
          <p:cNvCxnSpPr>
            <a:cxnSpLocks/>
          </p:cNvCxnSpPr>
          <p:nvPr/>
        </p:nvCxnSpPr>
        <p:spPr>
          <a:xfrm>
            <a:off x="3452342" y="3333714"/>
            <a:ext cx="1386958" cy="0"/>
          </a:xfrm>
          <a:prstGeom prst="straightConnector1">
            <a:avLst/>
          </a:prstGeom>
          <a:ln w="38100">
            <a:solidFill>
              <a:schemeClr val="bg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6" name="TextBox 15">
            <a:extLst>
              <a:ext uri="{FF2B5EF4-FFF2-40B4-BE49-F238E27FC236}">
                <a16:creationId xmlns:a16="http://schemas.microsoft.com/office/drawing/2014/main" id="{A02B7110-50CA-4A87-9FC1-756868FED13F}"/>
              </a:ext>
            </a:extLst>
          </p:cNvPr>
          <p:cNvSpPr txBox="1"/>
          <p:nvPr/>
        </p:nvSpPr>
        <p:spPr>
          <a:xfrm>
            <a:off x="3675015" y="3772249"/>
            <a:ext cx="941611" cy="400110"/>
          </a:xfrm>
          <a:prstGeom prst="rect">
            <a:avLst/>
          </a:prstGeom>
          <a:noFill/>
        </p:spPr>
        <p:txBody>
          <a:bodyPr wrap="square" rtlCol="0">
            <a:spAutoFit/>
          </a:bodyPr>
          <a:lstStyle/>
          <a:p>
            <a:r>
              <a:rPr lang="en-US" sz="2000" dirty="0">
                <a:latin typeface="Helvetica Light"/>
                <a:cs typeface="Helvetica Light"/>
              </a:rPr>
              <a:t>Events</a:t>
            </a:r>
            <a:endParaRPr lang="en-US" sz="1600" dirty="0">
              <a:latin typeface="Helvetica Light"/>
              <a:cs typeface="Helvetica Light"/>
            </a:endParaRPr>
          </a:p>
        </p:txBody>
      </p:sp>
      <p:sp>
        <p:nvSpPr>
          <p:cNvPr id="17" name="TextBox 16">
            <a:extLst>
              <a:ext uri="{FF2B5EF4-FFF2-40B4-BE49-F238E27FC236}">
                <a16:creationId xmlns:a16="http://schemas.microsoft.com/office/drawing/2014/main" id="{E9190A65-EE49-4BFB-BD69-15091AD9D5EA}"/>
              </a:ext>
            </a:extLst>
          </p:cNvPr>
          <p:cNvSpPr txBox="1"/>
          <p:nvPr/>
        </p:nvSpPr>
        <p:spPr>
          <a:xfrm>
            <a:off x="3742768" y="2910325"/>
            <a:ext cx="1050570" cy="400110"/>
          </a:xfrm>
          <a:prstGeom prst="rect">
            <a:avLst/>
          </a:prstGeom>
          <a:noFill/>
        </p:spPr>
        <p:txBody>
          <a:bodyPr wrap="square" rtlCol="0">
            <a:spAutoFit/>
          </a:bodyPr>
          <a:lstStyle/>
          <a:p>
            <a:r>
              <a:rPr lang="en-US" sz="2000" dirty="0">
                <a:latin typeface="Helvetica Light"/>
                <a:cs typeface="Helvetica Light"/>
              </a:rPr>
              <a:t>Data</a:t>
            </a:r>
          </a:p>
        </p:txBody>
      </p:sp>
      <p:sp>
        <p:nvSpPr>
          <p:cNvPr id="18" name="TextBox 17">
            <a:extLst>
              <a:ext uri="{FF2B5EF4-FFF2-40B4-BE49-F238E27FC236}">
                <a16:creationId xmlns:a16="http://schemas.microsoft.com/office/drawing/2014/main" id="{E7E7830E-105B-41FB-B08D-647B7911F7FA}"/>
              </a:ext>
            </a:extLst>
          </p:cNvPr>
          <p:cNvSpPr txBox="1"/>
          <p:nvPr/>
        </p:nvSpPr>
        <p:spPr>
          <a:xfrm>
            <a:off x="7742503" y="3063318"/>
            <a:ext cx="921172" cy="400110"/>
          </a:xfrm>
          <a:prstGeom prst="rect">
            <a:avLst/>
          </a:prstGeom>
          <a:noFill/>
        </p:spPr>
        <p:txBody>
          <a:bodyPr wrap="square" rtlCol="0">
            <a:spAutoFit/>
          </a:bodyPr>
          <a:lstStyle/>
          <a:p>
            <a:r>
              <a:rPr lang="en-US" sz="2000" dirty="0">
                <a:latin typeface="Helvetica Light"/>
                <a:cs typeface="Helvetica Light"/>
              </a:rPr>
              <a:t>Data</a:t>
            </a:r>
          </a:p>
        </p:txBody>
      </p:sp>
    </p:spTree>
    <p:extLst>
      <p:ext uri="{BB962C8B-B14F-4D97-AF65-F5344CB8AC3E}">
        <p14:creationId xmlns:p14="http://schemas.microsoft.com/office/powerpoint/2010/main" val="41137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p:bldP spid="13"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592FE-0F5E-496A-B18E-F0043C5E33EB}"/>
              </a:ext>
            </a:extLst>
          </p:cNvPr>
          <p:cNvSpPr>
            <a:spLocks noGrp="1"/>
          </p:cNvSpPr>
          <p:nvPr>
            <p:ph type="title"/>
          </p:nvPr>
        </p:nvSpPr>
        <p:spPr>
          <a:xfrm>
            <a:off x="1143001" y="889980"/>
            <a:ext cx="9905998" cy="1478570"/>
          </a:xfrm>
        </p:spPr>
        <p:txBody>
          <a:bodyPr/>
          <a:lstStyle/>
          <a:p>
            <a:r>
              <a:rPr lang="en-US" dirty="0"/>
              <a:t>Model-view-</a:t>
            </a:r>
            <a:r>
              <a:rPr lang="en-US" dirty="0" err="1"/>
              <a:t>viewmodel</a:t>
            </a:r>
            <a:endParaRPr lang="en-PH" dirty="0"/>
          </a:p>
        </p:txBody>
      </p:sp>
      <p:sp>
        <p:nvSpPr>
          <p:cNvPr id="20" name="Rectangle 19">
            <a:extLst>
              <a:ext uri="{FF2B5EF4-FFF2-40B4-BE49-F238E27FC236}">
                <a16:creationId xmlns:a16="http://schemas.microsoft.com/office/drawing/2014/main" id="{8D6315A9-2EF4-483B-9965-43DC9D6CBFB3}"/>
              </a:ext>
            </a:extLst>
          </p:cNvPr>
          <p:cNvSpPr/>
          <p:nvPr/>
        </p:nvSpPr>
        <p:spPr>
          <a:xfrm>
            <a:off x="9168572" y="3431692"/>
            <a:ext cx="2559578" cy="982502"/>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Helvetica"/>
                <a:cs typeface="Helvetica"/>
              </a:rPr>
              <a:t>Model</a:t>
            </a:r>
          </a:p>
        </p:txBody>
      </p:sp>
      <p:sp>
        <p:nvSpPr>
          <p:cNvPr id="21" name="Rectangle 20">
            <a:extLst>
              <a:ext uri="{FF2B5EF4-FFF2-40B4-BE49-F238E27FC236}">
                <a16:creationId xmlns:a16="http://schemas.microsoft.com/office/drawing/2014/main" id="{4FE360BB-CDD5-4BA6-B4B0-56FA377C8BFD}"/>
              </a:ext>
            </a:extLst>
          </p:cNvPr>
          <p:cNvSpPr/>
          <p:nvPr/>
        </p:nvSpPr>
        <p:spPr>
          <a:xfrm>
            <a:off x="866561" y="3431692"/>
            <a:ext cx="2639158" cy="100640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latin typeface="Helvetica"/>
                <a:cs typeface="Helvetica"/>
              </a:rPr>
              <a:t>View</a:t>
            </a:r>
          </a:p>
        </p:txBody>
      </p:sp>
      <p:sp>
        <p:nvSpPr>
          <p:cNvPr id="22" name="Rectangle 21">
            <a:extLst>
              <a:ext uri="{FF2B5EF4-FFF2-40B4-BE49-F238E27FC236}">
                <a16:creationId xmlns:a16="http://schemas.microsoft.com/office/drawing/2014/main" id="{5ECE2F66-FA56-4027-8B5F-9DC42FD96BAD}"/>
              </a:ext>
            </a:extLst>
          </p:cNvPr>
          <p:cNvSpPr/>
          <p:nvPr/>
        </p:nvSpPr>
        <p:spPr>
          <a:xfrm>
            <a:off x="5894618" y="3431692"/>
            <a:ext cx="2559578" cy="982502"/>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latin typeface="Helvetica"/>
                <a:cs typeface="Helvetica"/>
              </a:rPr>
              <a:t>ViewModel</a:t>
            </a:r>
          </a:p>
        </p:txBody>
      </p:sp>
      <p:cxnSp>
        <p:nvCxnSpPr>
          <p:cNvPr id="23" name="Straight Arrow Connector 22">
            <a:extLst>
              <a:ext uri="{FF2B5EF4-FFF2-40B4-BE49-F238E27FC236}">
                <a16:creationId xmlns:a16="http://schemas.microsoft.com/office/drawing/2014/main" id="{8E975785-A089-4C62-80FD-ED447415BCE2}"/>
              </a:ext>
            </a:extLst>
          </p:cNvPr>
          <p:cNvCxnSpPr/>
          <p:nvPr/>
        </p:nvCxnSpPr>
        <p:spPr>
          <a:xfrm flipV="1">
            <a:off x="3505719" y="4237204"/>
            <a:ext cx="2388899" cy="3178"/>
          </a:xfrm>
          <a:prstGeom prst="straightConnector1">
            <a:avLst/>
          </a:prstGeom>
          <a:ln w="38100">
            <a:solidFill>
              <a:schemeClr val="tx1"/>
            </a:solidFill>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E87FA3CB-0FB8-4B1F-BD9F-AC29C45D1213}"/>
              </a:ext>
            </a:extLst>
          </p:cNvPr>
          <p:cNvCxnSpPr>
            <a:cxnSpLocks/>
            <a:stCxn id="22" idx="3"/>
            <a:endCxn id="20" idx="1"/>
          </p:cNvCxnSpPr>
          <p:nvPr/>
        </p:nvCxnSpPr>
        <p:spPr>
          <a:xfrm>
            <a:off x="8454196" y="3922943"/>
            <a:ext cx="714376" cy="0"/>
          </a:xfrm>
          <a:prstGeom prst="straightConnector1">
            <a:avLst/>
          </a:prstGeom>
          <a:ln w="38100">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a16="http://schemas.microsoft.com/office/drawing/2014/main" id="{664D9C56-5554-4EB5-91C1-93156E3828B6}"/>
              </a:ext>
            </a:extLst>
          </p:cNvPr>
          <p:cNvCxnSpPr/>
          <p:nvPr/>
        </p:nvCxnSpPr>
        <p:spPr>
          <a:xfrm>
            <a:off x="3505719" y="3826648"/>
            <a:ext cx="2388899" cy="0"/>
          </a:xfrm>
          <a:prstGeom prst="straightConnector1">
            <a:avLst/>
          </a:prstGeom>
          <a:ln w="38100">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26" name="Rectangle 25">
            <a:extLst>
              <a:ext uri="{FF2B5EF4-FFF2-40B4-BE49-F238E27FC236}">
                <a16:creationId xmlns:a16="http://schemas.microsoft.com/office/drawing/2014/main" id="{62180BDD-B82F-4596-B5FC-74733BE4B2FD}"/>
              </a:ext>
            </a:extLst>
          </p:cNvPr>
          <p:cNvSpPr/>
          <p:nvPr/>
        </p:nvSpPr>
        <p:spPr>
          <a:xfrm>
            <a:off x="3173155" y="2368550"/>
            <a:ext cx="3023286" cy="3370158"/>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0055160-1F4C-490C-9EC7-FB75C14E3D21}"/>
              </a:ext>
            </a:extLst>
          </p:cNvPr>
          <p:cNvSpPr txBox="1"/>
          <p:nvPr/>
        </p:nvSpPr>
        <p:spPr>
          <a:xfrm>
            <a:off x="3420364" y="4889791"/>
            <a:ext cx="2388899" cy="707886"/>
          </a:xfrm>
          <a:prstGeom prst="rect">
            <a:avLst/>
          </a:prstGeom>
          <a:noFill/>
        </p:spPr>
        <p:txBody>
          <a:bodyPr wrap="square" rtlCol="0">
            <a:spAutoFit/>
          </a:bodyPr>
          <a:lstStyle/>
          <a:p>
            <a:pPr algn="ctr"/>
            <a:r>
              <a:rPr lang="en-US" sz="2000" dirty="0">
                <a:latin typeface="Helvetica"/>
                <a:cs typeface="Helvetica"/>
              </a:rPr>
              <a:t>Xamarin.Forms Data Binding</a:t>
            </a:r>
          </a:p>
        </p:txBody>
      </p:sp>
      <p:sp>
        <p:nvSpPr>
          <p:cNvPr id="28" name="TextBox 27">
            <a:extLst>
              <a:ext uri="{FF2B5EF4-FFF2-40B4-BE49-F238E27FC236}">
                <a16:creationId xmlns:a16="http://schemas.microsoft.com/office/drawing/2014/main" id="{8FEE2DF7-9CD8-4610-AB3A-C1BF52ED0431}"/>
              </a:ext>
            </a:extLst>
          </p:cNvPr>
          <p:cNvSpPr txBox="1"/>
          <p:nvPr/>
        </p:nvSpPr>
        <p:spPr>
          <a:xfrm>
            <a:off x="4246521" y="4237204"/>
            <a:ext cx="933721" cy="400110"/>
          </a:xfrm>
          <a:prstGeom prst="rect">
            <a:avLst/>
          </a:prstGeom>
          <a:noFill/>
        </p:spPr>
        <p:txBody>
          <a:bodyPr wrap="square" rtlCol="0">
            <a:spAutoFit/>
          </a:bodyPr>
          <a:lstStyle/>
          <a:p>
            <a:r>
              <a:rPr lang="en-US" sz="2000" dirty="0">
                <a:latin typeface="Helvetica Light"/>
                <a:cs typeface="Helvetica Light"/>
              </a:rPr>
              <a:t>Events</a:t>
            </a:r>
            <a:endParaRPr lang="en-US" sz="1600" dirty="0">
              <a:latin typeface="Helvetica Light"/>
              <a:cs typeface="Helvetica Light"/>
            </a:endParaRPr>
          </a:p>
        </p:txBody>
      </p:sp>
      <p:sp>
        <p:nvSpPr>
          <p:cNvPr id="29" name="TextBox 28">
            <a:extLst>
              <a:ext uri="{FF2B5EF4-FFF2-40B4-BE49-F238E27FC236}">
                <a16:creationId xmlns:a16="http://schemas.microsoft.com/office/drawing/2014/main" id="{2D0E9762-CEAB-4594-811F-FE404CB8557D}"/>
              </a:ext>
            </a:extLst>
          </p:cNvPr>
          <p:cNvSpPr txBox="1"/>
          <p:nvPr/>
        </p:nvSpPr>
        <p:spPr>
          <a:xfrm>
            <a:off x="4315340" y="3450072"/>
            <a:ext cx="778902" cy="400110"/>
          </a:xfrm>
          <a:prstGeom prst="rect">
            <a:avLst/>
          </a:prstGeom>
          <a:noFill/>
        </p:spPr>
        <p:txBody>
          <a:bodyPr wrap="square" rtlCol="0">
            <a:spAutoFit/>
          </a:bodyPr>
          <a:lstStyle/>
          <a:p>
            <a:r>
              <a:rPr lang="en-US" sz="2000" dirty="0">
                <a:latin typeface="Helvetica Light"/>
                <a:cs typeface="Helvetica Light"/>
              </a:rPr>
              <a:t>Data</a:t>
            </a:r>
            <a:endParaRPr lang="en-US" sz="1600" dirty="0">
              <a:latin typeface="Helvetica Light"/>
              <a:cs typeface="Helvetica Light"/>
            </a:endParaRPr>
          </a:p>
        </p:txBody>
      </p:sp>
    </p:spTree>
    <p:extLst>
      <p:ext uri="{BB962C8B-B14F-4D97-AF65-F5344CB8AC3E}">
        <p14:creationId xmlns:p14="http://schemas.microsoft.com/office/powerpoint/2010/main" val="274823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96DB18F-5C9E-411F-8AC6-EAAAE0F43C77}"/>
              </a:ext>
            </a:extLst>
          </p:cNvPr>
          <p:cNvSpPr>
            <a:spLocks noGrp="1"/>
          </p:cNvSpPr>
          <p:nvPr>
            <p:ph type="title"/>
          </p:nvPr>
        </p:nvSpPr>
        <p:spPr>
          <a:xfrm>
            <a:off x="-1" y="1918952"/>
            <a:ext cx="12192001" cy="3082827"/>
          </a:xfrm>
        </p:spPr>
        <p:txBody>
          <a:bodyPr>
            <a:normAutofit/>
          </a:bodyPr>
          <a:lstStyle/>
          <a:p>
            <a:pPr algn="ctr"/>
            <a:r>
              <a:rPr lang="en-US" sz="5400" dirty="0">
                <a:solidFill>
                  <a:schemeClr val="tx1">
                    <a:lumMod val="95000"/>
                    <a:lumOff val="5000"/>
                  </a:schemeClr>
                </a:solidFill>
                <a:effectLst>
                  <a:outerShdw blurRad="38100" dist="38100" dir="2700000" algn="tl">
                    <a:srgbClr val="000000">
                      <a:alpha val="43137"/>
                    </a:srgbClr>
                  </a:outerShdw>
                </a:effectLst>
              </a:rPr>
              <a:t>DEMO</a:t>
            </a:r>
            <a:endParaRPr lang="ru-RU" sz="4000" dirty="0">
              <a:solidFill>
                <a:schemeClr val="tx1">
                  <a:lumMod val="95000"/>
                  <a:lumOff val="5000"/>
                </a:schemeClr>
              </a:solidFill>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B57C1065-1300-42D8-AC2A-E79E5619ABD0}"/>
              </a:ext>
            </a:extLst>
          </p:cNvPr>
          <p:cNvCxnSpPr/>
          <p:nvPr/>
        </p:nvCxnSpPr>
        <p:spPr>
          <a:xfrm>
            <a:off x="0" y="1548450"/>
            <a:ext cx="4705165" cy="0"/>
          </a:xfrm>
          <a:prstGeom prst="line">
            <a:avLst/>
          </a:prstGeom>
          <a:ln w="127000">
            <a:solidFill>
              <a:srgbClr val="DB5A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6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A9B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55E8D9A-88AB-4004-9B6B-FDDA3E431EF5}"/>
              </a:ext>
            </a:extLst>
          </p:cNvPr>
          <p:cNvSpPr>
            <a:spLocks noGrp="1"/>
          </p:cNvSpPr>
          <p:nvPr>
            <p:ph type="title"/>
          </p:nvPr>
        </p:nvSpPr>
        <p:spPr>
          <a:xfrm>
            <a:off x="1143001" y="832830"/>
            <a:ext cx="9905998" cy="1478570"/>
          </a:xfrm>
        </p:spPr>
        <p:txBody>
          <a:bodyPr/>
          <a:lstStyle/>
          <a:p>
            <a:r>
              <a:rPr lang="en-PH" dirty="0"/>
              <a:t>Data + commanding</a:t>
            </a:r>
          </a:p>
        </p:txBody>
      </p:sp>
      <p:sp>
        <p:nvSpPr>
          <p:cNvPr id="16" name="Rectangle 15">
            <a:extLst>
              <a:ext uri="{FF2B5EF4-FFF2-40B4-BE49-F238E27FC236}">
                <a16:creationId xmlns:a16="http://schemas.microsoft.com/office/drawing/2014/main" id="{1EC479E8-722E-40DB-B911-33F39163181C}"/>
              </a:ext>
            </a:extLst>
          </p:cNvPr>
          <p:cNvSpPr/>
          <p:nvPr/>
        </p:nvSpPr>
        <p:spPr>
          <a:xfrm>
            <a:off x="1620324" y="2311400"/>
            <a:ext cx="2063578" cy="3426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View</a:t>
            </a:r>
            <a:endParaRPr lang="en-PH" dirty="0"/>
          </a:p>
        </p:txBody>
      </p:sp>
      <p:sp>
        <p:nvSpPr>
          <p:cNvPr id="17" name="Rectangle 16">
            <a:extLst>
              <a:ext uri="{FF2B5EF4-FFF2-40B4-BE49-F238E27FC236}">
                <a16:creationId xmlns:a16="http://schemas.microsoft.com/office/drawing/2014/main" id="{539E2DB0-6E9E-4842-9C32-9375B1708BA2}"/>
              </a:ext>
            </a:extLst>
          </p:cNvPr>
          <p:cNvSpPr/>
          <p:nvPr/>
        </p:nvSpPr>
        <p:spPr>
          <a:xfrm>
            <a:off x="4542695" y="2311400"/>
            <a:ext cx="871151" cy="34263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A6335F1B-C510-45D2-98DD-028BD262D583}"/>
              </a:ext>
            </a:extLst>
          </p:cNvPr>
          <p:cNvSpPr txBox="1"/>
          <p:nvPr/>
        </p:nvSpPr>
        <p:spPr>
          <a:xfrm>
            <a:off x="4258490" y="5849077"/>
            <a:ext cx="1686698" cy="400110"/>
          </a:xfrm>
          <a:prstGeom prst="rect">
            <a:avLst/>
          </a:prstGeom>
          <a:noFill/>
        </p:spPr>
        <p:txBody>
          <a:bodyPr wrap="square" rtlCol="0">
            <a:spAutoFit/>
          </a:bodyPr>
          <a:lstStyle/>
          <a:p>
            <a:r>
              <a:rPr lang="en-PH" sz="2000" b="1" dirty="0"/>
              <a:t>Magic Binder</a:t>
            </a:r>
          </a:p>
        </p:txBody>
      </p:sp>
      <p:sp>
        <p:nvSpPr>
          <p:cNvPr id="30" name="Rectangle 29">
            <a:extLst>
              <a:ext uri="{FF2B5EF4-FFF2-40B4-BE49-F238E27FC236}">
                <a16:creationId xmlns:a16="http://schemas.microsoft.com/office/drawing/2014/main" id="{DA9F1341-D46F-467C-ABF2-54DF89FE2027}"/>
              </a:ext>
            </a:extLst>
          </p:cNvPr>
          <p:cNvSpPr/>
          <p:nvPr/>
        </p:nvSpPr>
        <p:spPr>
          <a:xfrm>
            <a:off x="6365316" y="2311400"/>
            <a:ext cx="2063578" cy="342638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err="1"/>
              <a:t>ViewModel</a:t>
            </a:r>
            <a:endParaRPr lang="en-PH" dirty="0"/>
          </a:p>
        </p:txBody>
      </p:sp>
      <p:sp>
        <p:nvSpPr>
          <p:cNvPr id="31" name="Rectangle 30">
            <a:extLst>
              <a:ext uri="{FF2B5EF4-FFF2-40B4-BE49-F238E27FC236}">
                <a16:creationId xmlns:a16="http://schemas.microsoft.com/office/drawing/2014/main" id="{C8D73E2B-A00F-485F-B9AA-75B333F5CA0D}"/>
              </a:ext>
            </a:extLst>
          </p:cNvPr>
          <p:cNvSpPr/>
          <p:nvPr/>
        </p:nvSpPr>
        <p:spPr>
          <a:xfrm>
            <a:off x="9380364" y="3433587"/>
            <a:ext cx="1441623" cy="118200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Model</a:t>
            </a:r>
            <a:endParaRPr lang="en-PH" dirty="0"/>
          </a:p>
        </p:txBody>
      </p:sp>
      <p:sp>
        <p:nvSpPr>
          <p:cNvPr id="32" name="Rectangle 31">
            <a:extLst>
              <a:ext uri="{FF2B5EF4-FFF2-40B4-BE49-F238E27FC236}">
                <a16:creationId xmlns:a16="http://schemas.microsoft.com/office/drawing/2014/main" id="{3F4DBC6D-3157-4A0F-BA74-59902E2ADF52}"/>
              </a:ext>
            </a:extLst>
          </p:cNvPr>
          <p:cNvSpPr/>
          <p:nvPr/>
        </p:nvSpPr>
        <p:spPr>
          <a:xfrm>
            <a:off x="2079346" y="2677887"/>
            <a:ext cx="1145534" cy="7557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Click</a:t>
            </a:r>
            <a:endParaRPr lang="en-PH" dirty="0"/>
          </a:p>
        </p:txBody>
      </p:sp>
      <p:cxnSp>
        <p:nvCxnSpPr>
          <p:cNvPr id="33" name="Straight Arrow Connector 32">
            <a:extLst>
              <a:ext uri="{FF2B5EF4-FFF2-40B4-BE49-F238E27FC236}">
                <a16:creationId xmlns:a16="http://schemas.microsoft.com/office/drawing/2014/main" id="{56BDDC50-9C36-4DF2-92AF-51C7227D0614}"/>
              </a:ext>
            </a:extLst>
          </p:cNvPr>
          <p:cNvCxnSpPr/>
          <p:nvPr/>
        </p:nvCxnSpPr>
        <p:spPr>
          <a:xfrm>
            <a:off x="3457124" y="3044009"/>
            <a:ext cx="12523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884B0D6-7793-4239-8271-999471225A11}"/>
              </a:ext>
            </a:extLst>
          </p:cNvPr>
          <p:cNvSpPr txBox="1"/>
          <p:nvPr/>
        </p:nvSpPr>
        <p:spPr>
          <a:xfrm>
            <a:off x="3516730" y="2545618"/>
            <a:ext cx="1252388" cy="400110"/>
          </a:xfrm>
          <a:prstGeom prst="rect">
            <a:avLst/>
          </a:prstGeom>
          <a:noFill/>
        </p:spPr>
        <p:txBody>
          <a:bodyPr wrap="square" rtlCol="0">
            <a:spAutoFit/>
          </a:bodyPr>
          <a:lstStyle/>
          <a:p>
            <a:r>
              <a:rPr lang="en-PH" sz="2000" b="1" dirty="0"/>
              <a:t>1. Action</a:t>
            </a:r>
          </a:p>
        </p:txBody>
      </p:sp>
      <p:sp>
        <p:nvSpPr>
          <p:cNvPr id="35" name="TextBox 34">
            <a:extLst>
              <a:ext uri="{FF2B5EF4-FFF2-40B4-BE49-F238E27FC236}">
                <a16:creationId xmlns:a16="http://schemas.microsoft.com/office/drawing/2014/main" id="{FCE72E59-3164-4063-BFBE-8B4E87A8F046}"/>
              </a:ext>
            </a:extLst>
          </p:cNvPr>
          <p:cNvSpPr txBox="1"/>
          <p:nvPr/>
        </p:nvSpPr>
        <p:spPr>
          <a:xfrm>
            <a:off x="3812734" y="1889848"/>
            <a:ext cx="2331072" cy="400110"/>
          </a:xfrm>
          <a:prstGeom prst="rect">
            <a:avLst/>
          </a:prstGeom>
          <a:noFill/>
        </p:spPr>
        <p:txBody>
          <a:bodyPr wrap="square" rtlCol="0">
            <a:spAutoFit/>
          </a:bodyPr>
          <a:lstStyle/>
          <a:p>
            <a:r>
              <a:rPr lang="en-PH" sz="2000" b="1" dirty="0"/>
              <a:t>2. Event Handling</a:t>
            </a:r>
          </a:p>
        </p:txBody>
      </p:sp>
      <p:pic>
        <p:nvPicPr>
          <p:cNvPr id="36" name="Picture 2" descr="Image result for thunder icons">
            <a:extLst>
              <a:ext uri="{FF2B5EF4-FFF2-40B4-BE49-F238E27FC236}">
                <a16:creationId xmlns:a16="http://schemas.microsoft.com/office/drawing/2014/main" id="{18BEA18A-C271-480C-9CBD-A3B5610B1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964" y="2545618"/>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thunder icons">
            <a:extLst>
              <a:ext uri="{FF2B5EF4-FFF2-40B4-BE49-F238E27FC236}">
                <a16:creationId xmlns:a16="http://schemas.microsoft.com/office/drawing/2014/main" id="{29EFAEA2-67B0-4A1B-A584-AA437D6D2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019" y="2742974"/>
            <a:ext cx="400110" cy="4001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thunder icons">
            <a:extLst>
              <a:ext uri="{FF2B5EF4-FFF2-40B4-BE49-F238E27FC236}">
                <a16:creationId xmlns:a16="http://schemas.microsoft.com/office/drawing/2014/main" id="{69FEF045-B2E0-47A4-A27D-648F9E08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756" y="2979891"/>
            <a:ext cx="40011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a:extLst>
              <a:ext uri="{FF2B5EF4-FFF2-40B4-BE49-F238E27FC236}">
                <a16:creationId xmlns:a16="http://schemas.microsoft.com/office/drawing/2014/main" id="{D3BA8C19-C114-4E79-AC03-2CAA6C94F457}"/>
              </a:ext>
            </a:extLst>
          </p:cNvPr>
          <p:cNvCxnSpPr/>
          <p:nvPr/>
        </p:nvCxnSpPr>
        <p:spPr>
          <a:xfrm>
            <a:off x="5379866" y="3008723"/>
            <a:ext cx="125238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F9704E7E-1F0D-4B2E-BEC0-845E7F0BFD8C}"/>
              </a:ext>
            </a:extLst>
          </p:cNvPr>
          <p:cNvSpPr txBox="1"/>
          <p:nvPr/>
        </p:nvSpPr>
        <p:spPr>
          <a:xfrm>
            <a:off x="5208474" y="2528724"/>
            <a:ext cx="1663471" cy="400110"/>
          </a:xfrm>
          <a:prstGeom prst="rect">
            <a:avLst/>
          </a:prstGeom>
          <a:noFill/>
        </p:spPr>
        <p:txBody>
          <a:bodyPr wrap="square" rtlCol="0">
            <a:spAutoFit/>
          </a:bodyPr>
          <a:lstStyle/>
          <a:p>
            <a:r>
              <a:rPr lang="en-PH" sz="2000" b="1" dirty="0"/>
              <a:t>3. Command</a:t>
            </a:r>
          </a:p>
        </p:txBody>
      </p:sp>
      <p:sp>
        <p:nvSpPr>
          <p:cNvPr id="41" name="Arrow: Curved Left 40">
            <a:extLst>
              <a:ext uri="{FF2B5EF4-FFF2-40B4-BE49-F238E27FC236}">
                <a16:creationId xmlns:a16="http://schemas.microsoft.com/office/drawing/2014/main" id="{65EF8A85-AD3E-48CA-82C0-30C743A499B0}"/>
              </a:ext>
            </a:extLst>
          </p:cNvPr>
          <p:cNvSpPr/>
          <p:nvPr/>
        </p:nvSpPr>
        <p:spPr>
          <a:xfrm>
            <a:off x="8552464" y="2742974"/>
            <a:ext cx="729048" cy="9930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2" name="TextBox 41">
            <a:extLst>
              <a:ext uri="{FF2B5EF4-FFF2-40B4-BE49-F238E27FC236}">
                <a16:creationId xmlns:a16="http://schemas.microsoft.com/office/drawing/2014/main" id="{9D21540C-BDF2-4172-B731-C9994DF1E13C}"/>
              </a:ext>
            </a:extLst>
          </p:cNvPr>
          <p:cNvSpPr txBox="1"/>
          <p:nvPr/>
        </p:nvSpPr>
        <p:spPr>
          <a:xfrm>
            <a:off x="8428894" y="2294192"/>
            <a:ext cx="2063578" cy="400110"/>
          </a:xfrm>
          <a:prstGeom prst="rect">
            <a:avLst/>
          </a:prstGeom>
          <a:noFill/>
        </p:spPr>
        <p:txBody>
          <a:bodyPr wrap="square" rtlCol="0">
            <a:spAutoFit/>
          </a:bodyPr>
          <a:lstStyle/>
          <a:p>
            <a:r>
              <a:rPr lang="en-PH" sz="2000" b="1" dirty="0"/>
              <a:t>4. Access Data</a:t>
            </a:r>
          </a:p>
        </p:txBody>
      </p:sp>
      <p:cxnSp>
        <p:nvCxnSpPr>
          <p:cNvPr id="43" name="Straight Arrow Connector 42">
            <a:extLst>
              <a:ext uri="{FF2B5EF4-FFF2-40B4-BE49-F238E27FC236}">
                <a16:creationId xmlns:a16="http://schemas.microsoft.com/office/drawing/2014/main" id="{C4221BA0-80CB-4461-B830-84AE48E7B09F}"/>
              </a:ext>
            </a:extLst>
          </p:cNvPr>
          <p:cNvCxnSpPr>
            <a:cxnSpLocks/>
          </p:cNvCxnSpPr>
          <p:nvPr/>
        </p:nvCxnSpPr>
        <p:spPr>
          <a:xfrm flipH="1">
            <a:off x="5206129" y="3853379"/>
            <a:ext cx="1426125" cy="0"/>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D3E34513-A6DB-44AD-BB37-58AB363F09D4}"/>
              </a:ext>
            </a:extLst>
          </p:cNvPr>
          <p:cNvSpPr txBox="1"/>
          <p:nvPr/>
        </p:nvSpPr>
        <p:spPr>
          <a:xfrm>
            <a:off x="4915634" y="3357334"/>
            <a:ext cx="2180852" cy="400110"/>
          </a:xfrm>
          <a:prstGeom prst="rect">
            <a:avLst/>
          </a:prstGeom>
          <a:noFill/>
        </p:spPr>
        <p:txBody>
          <a:bodyPr wrap="square" rtlCol="0">
            <a:spAutoFit/>
          </a:bodyPr>
          <a:lstStyle/>
          <a:p>
            <a:r>
              <a:rPr lang="en-PH" sz="2000" b="1" dirty="0"/>
              <a:t>5. Notify Change</a:t>
            </a:r>
          </a:p>
        </p:txBody>
      </p:sp>
      <p:sp>
        <p:nvSpPr>
          <p:cNvPr id="45" name="Arrow: Curved Left 44">
            <a:extLst>
              <a:ext uri="{FF2B5EF4-FFF2-40B4-BE49-F238E27FC236}">
                <a16:creationId xmlns:a16="http://schemas.microsoft.com/office/drawing/2014/main" id="{A859C164-600B-4DDD-99BE-2422B57F1D01}"/>
              </a:ext>
            </a:extLst>
          </p:cNvPr>
          <p:cNvSpPr/>
          <p:nvPr/>
        </p:nvSpPr>
        <p:spPr>
          <a:xfrm>
            <a:off x="5554667" y="4421918"/>
            <a:ext cx="729048" cy="99301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6" name="TextBox 45">
            <a:extLst>
              <a:ext uri="{FF2B5EF4-FFF2-40B4-BE49-F238E27FC236}">
                <a16:creationId xmlns:a16="http://schemas.microsoft.com/office/drawing/2014/main" id="{BABAC35F-E121-4EB4-8BE4-C5FF54C5A156}"/>
              </a:ext>
            </a:extLst>
          </p:cNvPr>
          <p:cNvSpPr txBox="1"/>
          <p:nvPr/>
        </p:nvSpPr>
        <p:spPr>
          <a:xfrm>
            <a:off x="4782491" y="5386725"/>
            <a:ext cx="2447138" cy="400110"/>
          </a:xfrm>
          <a:prstGeom prst="rect">
            <a:avLst/>
          </a:prstGeom>
          <a:noFill/>
        </p:spPr>
        <p:txBody>
          <a:bodyPr wrap="square" rtlCol="0">
            <a:spAutoFit/>
          </a:bodyPr>
          <a:lstStyle/>
          <a:p>
            <a:r>
              <a:rPr lang="en-PH" sz="2000" b="1" dirty="0"/>
              <a:t>6. Get Changed Data</a:t>
            </a:r>
          </a:p>
        </p:txBody>
      </p:sp>
      <p:cxnSp>
        <p:nvCxnSpPr>
          <p:cNvPr id="47" name="Straight Arrow Connector 46">
            <a:extLst>
              <a:ext uri="{FF2B5EF4-FFF2-40B4-BE49-F238E27FC236}">
                <a16:creationId xmlns:a16="http://schemas.microsoft.com/office/drawing/2014/main" id="{DCAECE82-5FA8-4BA0-AB08-E2E7586E97FC}"/>
              </a:ext>
            </a:extLst>
          </p:cNvPr>
          <p:cNvCxnSpPr>
            <a:cxnSpLocks/>
          </p:cNvCxnSpPr>
          <p:nvPr/>
        </p:nvCxnSpPr>
        <p:spPr>
          <a:xfrm flipH="1">
            <a:off x="3364717" y="5239177"/>
            <a:ext cx="1426125" cy="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16AB3DCE-194F-46F6-9967-37FCFA120AA4}"/>
              </a:ext>
            </a:extLst>
          </p:cNvPr>
          <p:cNvSpPr txBox="1"/>
          <p:nvPr/>
        </p:nvSpPr>
        <p:spPr>
          <a:xfrm>
            <a:off x="3250245" y="4730913"/>
            <a:ext cx="2180852" cy="400110"/>
          </a:xfrm>
          <a:prstGeom prst="rect">
            <a:avLst/>
          </a:prstGeom>
          <a:noFill/>
        </p:spPr>
        <p:txBody>
          <a:bodyPr wrap="square" rtlCol="0">
            <a:spAutoFit/>
          </a:bodyPr>
          <a:lstStyle/>
          <a:p>
            <a:r>
              <a:rPr lang="en-PH" sz="2000" b="1" dirty="0"/>
              <a:t>7. Update UI</a:t>
            </a:r>
          </a:p>
        </p:txBody>
      </p:sp>
      <p:sp>
        <p:nvSpPr>
          <p:cNvPr id="49" name="Rectangle 48">
            <a:extLst>
              <a:ext uri="{FF2B5EF4-FFF2-40B4-BE49-F238E27FC236}">
                <a16:creationId xmlns:a16="http://schemas.microsoft.com/office/drawing/2014/main" id="{5F171C78-9418-4D8A-90E2-B04F2E8616E0}"/>
              </a:ext>
            </a:extLst>
          </p:cNvPr>
          <p:cNvSpPr/>
          <p:nvPr/>
        </p:nvSpPr>
        <p:spPr>
          <a:xfrm>
            <a:off x="2084277" y="4615595"/>
            <a:ext cx="1145534" cy="7557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800" dirty="0"/>
              <a:t>Hello!</a:t>
            </a:r>
            <a:endParaRPr lang="en-PH" dirty="0"/>
          </a:p>
        </p:txBody>
      </p:sp>
    </p:spTree>
    <p:extLst>
      <p:ext uri="{BB962C8B-B14F-4D97-AF65-F5344CB8AC3E}">
        <p14:creationId xmlns:p14="http://schemas.microsoft.com/office/powerpoint/2010/main" val="42717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0" grpId="0"/>
      <p:bldP spid="41" grpId="0" animBg="1"/>
      <p:bldP spid="42" grpId="0"/>
      <p:bldP spid="44" grpId="0"/>
      <p:bldP spid="45" grpId="0" animBg="1"/>
      <p:bldP spid="46" grpId="0"/>
      <p:bldP spid="48" grpId="0"/>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10;&#10;Description automatically generated">
            <a:extLst>
              <a:ext uri="{FF2B5EF4-FFF2-40B4-BE49-F238E27FC236}">
                <a16:creationId xmlns:a16="http://schemas.microsoft.com/office/drawing/2014/main" id="{F87A967C-E4CE-4E48-8374-A0CD97CCA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itle 1">
            <a:extLst>
              <a:ext uri="{FF2B5EF4-FFF2-40B4-BE49-F238E27FC236}">
                <a16:creationId xmlns:a16="http://schemas.microsoft.com/office/drawing/2014/main" id="{AB85E707-AFE5-4176-A0CC-CFC43B6290FA}"/>
              </a:ext>
            </a:extLst>
          </p:cNvPr>
          <p:cNvSpPr txBox="1">
            <a:spLocks/>
          </p:cNvSpPr>
          <p:nvPr/>
        </p:nvSpPr>
        <p:spPr>
          <a:xfrm>
            <a:off x="159798" y="870012"/>
            <a:ext cx="4429957" cy="736847"/>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solidFill>
                <a:effectLst>
                  <a:outerShdw blurRad="38100" dist="38100" dir="2700000" algn="tl">
                    <a:srgbClr val="000000">
                      <a:alpha val="43137"/>
                    </a:srgbClr>
                  </a:outerShdw>
                </a:effectLst>
              </a:rPr>
              <a:t>Questions?</a:t>
            </a:r>
            <a:endParaRPr lang="ru-RU" sz="7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0732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475</Words>
  <Application>Microsoft Office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Helvetica Light</vt:lpstr>
      <vt:lpstr>Office Theme</vt:lpstr>
      <vt:lpstr>MVVM and Data Bindings</vt:lpstr>
      <vt:lpstr>What is MVVM Pattern?</vt:lpstr>
      <vt:lpstr>PowerPoint Presentation</vt:lpstr>
      <vt:lpstr>Model-view-viewmodel</vt:lpstr>
      <vt:lpstr>Model-view-viewmodel</vt:lpstr>
      <vt:lpstr>DEMO</vt:lpstr>
      <vt:lpstr>Data + commanding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 Chito Salano</dc:creator>
  <cp:lastModifiedBy>HaiyanUser2</cp:lastModifiedBy>
  <cp:revision>38</cp:revision>
  <dcterms:created xsi:type="dcterms:W3CDTF">2019-07-05T11:23:21Z</dcterms:created>
  <dcterms:modified xsi:type="dcterms:W3CDTF">2019-10-25T14:10:15Z</dcterms:modified>
</cp:coreProperties>
</file>