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4"/>
  </p:notesMasterIdLst>
  <p:sldIdLst>
    <p:sldId id="256" r:id="rId5"/>
    <p:sldId id="257" r:id="rId6"/>
    <p:sldId id="263" r:id="rId7"/>
    <p:sldId id="1932" r:id="rId8"/>
    <p:sldId id="1934" r:id="rId9"/>
    <p:sldId id="261" r:id="rId10"/>
    <p:sldId id="266" r:id="rId11"/>
    <p:sldId id="265" r:id="rId12"/>
    <p:sldId id="193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1932"/>
            <p14:sldId id="1934"/>
            <p14:sldId id="261"/>
            <p14:sldId id="266"/>
            <p14:sldId id="265"/>
            <p14:sldId id="19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628"/>
    <a:srgbClr val="E2068C"/>
    <a:srgbClr val="FFFFFF"/>
    <a:srgbClr val="7FCC27"/>
    <a:srgbClr val="231F20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DDA57-1879-6577-7F29-C21C9F6F6979}" v="82" dt="2019-09-23T17:57:03.384"/>
    <p1510:client id="{254C6999-FA06-4BD4-9A2F-97295DF80E2E}" v="31" dt="2019-09-23T16:20:38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1311275" eaLnBrk="0" hangingPunct="0"/>
            <a:r>
              <a:rPr lang="en-US" sz="6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10/3/2019 10:53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9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07085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appcenter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nselman.com/blog/MakingATinyNETCore30EntirelySelfcontainedSingleExecutable.aspx" TargetMode="External"/><Relationship Id="rId3" Type="http://schemas.openxmlformats.org/officeDocument/2006/relationships/hyperlink" Target="https://github.com/HopePH/Playground/tree/master/DevOps.WinApp" TargetMode="External"/><Relationship Id="rId7" Type="http://schemas.openxmlformats.org/officeDocument/2006/relationships/hyperlink" Target="https://docs.microsoft.com/en-us/windows/msix/desktop/desktop-to-uwp-packaging-dot-n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windows/msix/overview" TargetMode="External"/><Relationship Id="rId5" Type="http://schemas.openxmlformats.org/officeDocument/2006/relationships/hyperlink" Target="https://aka.ms/devops4clientapps" TargetMode="External"/><Relationship Id="rId4" Type="http://schemas.openxmlformats.org/officeDocument/2006/relationships/hyperlink" Target="https://www.youtube.com/watch?v=vc2edJW34P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Get Started with DevOps for .NET Windows Desktop Apps and Visual Studio App Center</a:t>
            </a:r>
            <a:endParaRPr lang="en-US" sz="4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821145"/>
            <a:ext cx="4291247" cy="1165866"/>
          </a:xfrm>
        </p:spPr>
        <p:txBody>
          <a:bodyPr/>
          <a:lstStyle/>
          <a:p>
            <a:r>
              <a:rPr lang="en-US" dirty="0"/>
              <a:t>Chito Salano</a:t>
            </a:r>
          </a:p>
          <a:p>
            <a:r>
              <a:rPr lang="en-US" sz="2400" dirty="0"/>
              <a:t>Founder, CEO at </a:t>
            </a:r>
            <a:r>
              <a:rPr lang="en-US" sz="2400" dirty="0" err="1"/>
              <a:t>Tianggee</a:t>
            </a:r>
            <a:endParaRPr lang="en-US" sz="2400" dirty="0"/>
          </a:p>
          <a:p>
            <a:r>
              <a:rPr lang="en-US" sz="2400" dirty="0"/>
              <a:t>https://sharetianggee.com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/>
              <a:t>Why DevOps?</a:t>
            </a:r>
          </a:p>
          <a:p>
            <a:r>
              <a:rPr lang="en-US"/>
              <a:t>Deploying .NET Core Desktop Applications</a:t>
            </a:r>
          </a:p>
          <a:p>
            <a:r>
              <a:rPr lang="en-US"/>
              <a:t>Demo</a:t>
            </a:r>
          </a:p>
          <a:p>
            <a:r>
              <a:rPr lang="en-US"/>
              <a:t>Roadmap + Resources</a:t>
            </a:r>
          </a:p>
          <a:p>
            <a:r>
              <a:rPr lang="en-US"/>
              <a:t>Q&amp;A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A99E-E7C3-4585-BCEB-9FAF40B0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High Performance DevOps Companies Achieve…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399178-519F-40AB-BC08-D1A95A7DB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976397" y="1525435"/>
            <a:ext cx="4430632" cy="4430632"/>
          </a:xfrm>
          <a:prstGeom prst="ellipse">
            <a:avLst/>
          </a:prstGeom>
          <a:noFill/>
          <a:ln w="15875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09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07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E32938-C13F-4FE1-BAF7-A18D0D7A21E1}"/>
              </a:ext>
            </a:extLst>
          </p:cNvPr>
          <p:cNvSpPr/>
          <p:nvPr/>
        </p:nvSpPr>
        <p:spPr>
          <a:xfrm>
            <a:off x="1099865" y="3254399"/>
            <a:ext cx="2255028" cy="90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Faster</a:t>
            </a:r>
          </a:p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Time to Market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7A913D-203A-406B-807A-6DBEF90F5735}"/>
              </a:ext>
            </a:extLst>
          </p:cNvPr>
          <p:cNvSpPr/>
          <p:nvPr/>
        </p:nvSpPr>
        <p:spPr>
          <a:xfrm>
            <a:off x="9293581" y="3286467"/>
            <a:ext cx="1472111" cy="90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Increased</a:t>
            </a:r>
          </a:p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Revenue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970939-ECBD-4557-A78E-0E18D0E94BD1}"/>
              </a:ext>
            </a:extLst>
          </p:cNvPr>
          <p:cNvSpPr/>
          <p:nvPr/>
        </p:nvSpPr>
        <p:spPr>
          <a:xfrm>
            <a:off x="8535064" y="5105826"/>
            <a:ext cx="2787701" cy="90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2,604x Faster Mean </a:t>
            </a:r>
          </a:p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Time to Recover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56A38B-60B8-4F80-8B57-B9A4A32BD5FE}"/>
              </a:ext>
            </a:extLst>
          </p:cNvPr>
          <p:cNvSpPr/>
          <p:nvPr/>
        </p:nvSpPr>
        <p:spPr>
          <a:xfrm>
            <a:off x="8594781" y="1670722"/>
            <a:ext cx="2668267" cy="90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2,555x Faster Lead </a:t>
            </a:r>
          </a:p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Time For Changes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20F553-F084-422A-BCB3-AC1C8613C6C9}"/>
              </a:ext>
            </a:extLst>
          </p:cNvPr>
          <p:cNvSpPr/>
          <p:nvPr/>
        </p:nvSpPr>
        <p:spPr>
          <a:xfrm>
            <a:off x="1163140" y="5105826"/>
            <a:ext cx="2520798" cy="90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7x Lower Change </a:t>
            </a:r>
          </a:p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Failure Rate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3F97D5-BD02-407B-A654-7DEC3F454A8D}"/>
              </a:ext>
            </a:extLst>
          </p:cNvPr>
          <p:cNvSpPr/>
          <p:nvPr/>
        </p:nvSpPr>
        <p:spPr>
          <a:xfrm>
            <a:off x="1256391" y="1741667"/>
            <a:ext cx="2334294" cy="90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46x Deployment</a:t>
            </a:r>
          </a:p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Frequency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F86796-6A55-46C7-9F4E-2BE9ACC64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76607" y="3355899"/>
            <a:ext cx="835355" cy="835355"/>
            <a:chOff x="3440179" y="3387107"/>
            <a:chExt cx="869193" cy="869193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EC4256-88EB-4EB9-97E9-62292DD3E4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40179" y="3387107"/>
              <a:ext cx="869193" cy="869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2306" tIns="137845" rIns="172306" bIns="1378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62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speedometer_2">
              <a:extLst>
                <a:ext uri="{FF2B5EF4-FFF2-40B4-BE49-F238E27FC236}">
                  <a16:creationId xmlns:a16="http://schemas.microsoft.com/office/drawing/2014/main" id="{DD3F58D9-3E2B-4068-902C-2BEDBBC2E55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619307" y="3566235"/>
              <a:ext cx="510936" cy="510936"/>
            </a:xfrm>
            <a:custGeom>
              <a:avLst/>
              <a:gdLst>
                <a:gd name="T0" fmla="*/ 155 w 281"/>
                <a:gd name="T1" fmla="*/ 155 h 281"/>
                <a:gd name="T2" fmla="*/ 126 w 281"/>
                <a:gd name="T3" fmla="*/ 155 h 281"/>
                <a:gd name="T4" fmla="*/ 126 w 281"/>
                <a:gd name="T5" fmla="*/ 126 h 281"/>
                <a:gd name="T6" fmla="*/ 155 w 281"/>
                <a:gd name="T7" fmla="*/ 126 h 281"/>
                <a:gd name="T8" fmla="*/ 155 w 281"/>
                <a:gd name="T9" fmla="*/ 155 h 281"/>
                <a:gd name="T10" fmla="*/ 140 w 281"/>
                <a:gd name="T11" fmla="*/ 0 h 281"/>
                <a:gd name="T12" fmla="*/ 0 w 281"/>
                <a:gd name="T13" fmla="*/ 141 h 281"/>
                <a:gd name="T14" fmla="*/ 140 w 281"/>
                <a:gd name="T15" fmla="*/ 281 h 281"/>
                <a:gd name="T16" fmla="*/ 281 w 281"/>
                <a:gd name="T17" fmla="*/ 141 h 281"/>
                <a:gd name="T18" fmla="*/ 140 w 281"/>
                <a:gd name="T19" fmla="*/ 0 h 281"/>
                <a:gd name="T20" fmla="*/ 214 w 281"/>
                <a:gd name="T21" fmla="*/ 210 h 281"/>
                <a:gd name="T22" fmla="*/ 241 w 281"/>
                <a:gd name="T23" fmla="*/ 141 h 281"/>
                <a:gd name="T24" fmla="*/ 235 w 281"/>
                <a:gd name="T25" fmla="*/ 105 h 281"/>
                <a:gd name="T26" fmla="*/ 174 w 281"/>
                <a:gd name="T27" fmla="*/ 45 h 281"/>
                <a:gd name="T28" fmla="*/ 140 w 281"/>
                <a:gd name="T29" fmla="*/ 40 h 281"/>
                <a:gd name="T30" fmla="*/ 40 w 281"/>
                <a:gd name="T31" fmla="*/ 141 h 281"/>
                <a:gd name="T32" fmla="*/ 67 w 281"/>
                <a:gd name="T33" fmla="*/ 210 h 281"/>
                <a:gd name="T34" fmla="*/ 212 w 281"/>
                <a:gd name="T35" fmla="*/ 69 h 281"/>
                <a:gd name="T36" fmla="*/ 157 w 281"/>
                <a:gd name="T37" fmla="*/ 12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281">
                  <a:moveTo>
                    <a:pt x="155" y="155"/>
                  </a:moveTo>
                  <a:cubicBezTo>
                    <a:pt x="147" y="164"/>
                    <a:pt x="134" y="164"/>
                    <a:pt x="126" y="155"/>
                  </a:cubicBezTo>
                  <a:cubicBezTo>
                    <a:pt x="117" y="147"/>
                    <a:pt x="117" y="134"/>
                    <a:pt x="126" y="126"/>
                  </a:cubicBezTo>
                  <a:cubicBezTo>
                    <a:pt x="134" y="118"/>
                    <a:pt x="147" y="117"/>
                    <a:pt x="155" y="126"/>
                  </a:cubicBezTo>
                  <a:cubicBezTo>
                    <a:pt x="164" y="134"/>
                    <a:pt x="164" y="147"/>
                    <a:pt x="155" y="155"/>
                  </a:cubicBezTo>
                  <a:close/>
                  <a:moveTo>
                    <a:pt x="140" y="0"/>
                  </a:moveTo>
                  <a:cubicBezTo>
                    <a:pt x="63" y="0"/>
                    <a:pt x="0" y="63"/>
                    <a:pt x="0" y="141"/>
                  </a:cubicBezTo>
                  <a:cubicBezTo>
                    <a:pt x="0" y="218"/>
                    <a:pt x="63" y="281"/>
                    <a:pt x="140" y="281"/>
                  </a:cubicBezTo>
                  <a:cubicBezTo>
                    <a:pt x="218" y="281"/>
                    <a:pt x="281" y="218"/>
                    <a:pt x="281" y="141"/>
                  </a:cubicBezTo>
                  <a:cubicBezTo>
                    <a:pt x="281" y="63"/>
                    <a:pt x="218" y="0"/>
                    <a:pt x="140" y="0"/>
                  </a:cubicBezTo>
                  <a:close/>
                  <a:moveTo>
                    <a:pt x="214" y="210"/>
                  </a:moveTo>
                  <a:cubicBezTo>
                    <a:pt x="231" y="192"/>
                    <a:pt x="241" y="168"/>
                    <a:pt x="241" y="141"/>
                  </a:cubicBezTo>
                  <a:cubicBezTo>
                    <a:pt x="241" y="128"/>
                    <a:pt x="239" y="116"/>
                    <a:pt x="235" y="105"/>
                  </a:cubicBezTo>
                  <a:moveTo>
                    <a:pt x="174" y="45"/>
                  </a:moveTo>
                  <a:cubicBezTo>
                    <a:pt x="163" y="42"/>
                    <a:pt x="152" y="40"/>
                    <a:pt x="140" y="40"/>
                  </a:cubicBezTo>
                  <a:cubicBezTo>
                    <a:pt x="85" y="40"/>
                    <a:pt x="40" y="85"/>
                    <a:pt x="40" y="141"/>
                  </a:cubicBezTo>
                  <a:cubicBezTo>
                    <a:pt x="40" y="168"/>
                    <a:pt x="50" y="192"/>
                    <a:pt x="67" y="210"/>
                  </a:cubicBezTo>
                  <a:moveTo>
                    <a:pt x="212" y="69"/>
                  </a:moveTo>
                  <a:cubicBezTo>
                    <a:pt x="157" y="124"/>
                    <a:pt x="157" y="124"/>
                    <a:pt x="157" y="124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11948F-4B00-427B-802D-137ABA05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93402" y="3254400"/>
            <a:ext cx="835355" cy="1017447"/>
            <a:chOff x="8035882" y="3281497"/>
            <a:chExt cx="869193" cy="105866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CD29950-2718-4107-934E-799124AF3D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35882" y="3365508"/>
              <a:ext cx="869193" cy="869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2306" tIns="137845" rIns="172306" bIns="1378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62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Business Trans large">
              <a:extLst>
                <a:ext uri="{FF2B5EF4-FFF2-40B4-BE49-F238E27FC236}">
                  <a16:creationId xmlns:a16="http://schemas.microsoft.com/office/drawing/2014/main" id="{1EE3A7F3-0813-41C5-B1CF-02AC3B10176C}"/>
                </a:ext>
              </a:extLst>
            </p:cNvPr>
            <p:cNvSpPr txBox="1"/>
            <p:nvPr/>
          </p:nvSpPr>
          <p:spPr>
            <a:xfrm>
              <a:off x="8279682" y="3281497"/>
              <a:ext cx="376645" cy="10586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896010" rtl="0" eaLnBrk="1" fontAlgn="auto" latinLnBrk="0" hangingPunct="1">
                <a:lnSpc>
                  <a:spcPct val="90000"/>
                </a:lnSpc>
                <a:spcBef>
                  <a:spcPts val="76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75" b="0" i="0" u="none" strike="noStrike" kern="1200" cap="none" spc="10" normalizeH="0" baseline="0" noProof="0">
                  <a:ln w="3175"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/>
                  <a:ea typeface="+mn-ea"/>
                  <a:cs typeface="Segoe UI Light" panose="020B0502040204020203" pitchFamily="34" charset="0"/>
                </a:rPr>
                <a:t>$</a:t>
              </a:r>
              <a:endPara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 Light" panose="020B0502040204020203" pitchFamily="34" charset="0"/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59E3FEED-BD56-4717-BCFD-74A4DE2A5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392356" y="4939575"/>
            <a:ext cx="835355" cy="8353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2306" tIns="137845" rIns="172306" bIns="1378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7844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62" b="0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61954D-409B-4CA4-A238-13A1D3C7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92356" y="1772223"/>
            <a:ext cx="835355" cy="835355"/>
            <a:chOff x="7540587" y="1807263"/>
            <a:chExt cx="852106" cy="8521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BF3672D-6C76-433C-9965-B18DF92537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40587" y="1807263"/>
              <a:ext cx="852106" cy="8521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2306" tIns="137845" rIns="172306" bIns="1378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62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2C72AC7-4471-464C-8175-0F66B0AD5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65848" y="2015603"/>
              <a:ext cx="410330" cy="410330"/>
            </a:xfrm>
            <a:prstGeom prst="rect">
              <a:avLst/>
            </a:prstGeom>
          </p:spPr>
        </p:pic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E1B88222-D3DD-4977-9E5C-E53425388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2465" y="4939575"/>
            <a:ext cx="835355" cy="8353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2306" tIns="137845" rIns="172306" bIns="1378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7844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62" b="0" i="0" u="none" strike="noStrike" kern="0" cap="none" spc="0" normalizeH="0" baseline="0" noProof="0" err="1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1D9300-D02E-4F90-B294-29C97D524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2465" y="1772223"/>
            <a:ext cx="835355" cy="8353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2306" tIns="137845" rIns="172306" bIns="1378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7844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62" b="0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37253D8-853B-4EE9-98F8-F846D855D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2208" y="1962407"/>
            <a:ext cx="454988" cy="454988"/>
          </a:xfrm>
          <a:prstGeom prst="rect">
            <a:avLst/>
          </a:prstGeom>
        </p:spPr>
      </p:pic>
      <p:grpSp>
        <p:nvGrpSpPr>
          <p:cNvPr id="53" name="Graphic 50">
            <a:extLst>
              <a:ext uri="{FF2B5EF4-FFF2-40B4-BE49-F238E27FC236}">
                <a16:creationId xmlns:a16="http://schemas.microsoft.com/office/drawing/2014/main" id="{8642902D-149F-4AB8-9268-9C86C188D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72208" y="5065448"/>
            <a:ext cx="390054" cy="490894"/>
            <a:chOff x="4561339" y="5170313"/>
            <a:chExt cx="397875" cy="500737"/>
          </a:xfrm>
        </p:grpSpPr>
        <p:sp>
          <p:nvSpPr>
            <p:cNvPr id="54" name="Freeform 2">
              <a:extLst>
                <a:ext uri="{FF2B5EF4-FFF2-40B4-BE49-F238E27FC236}">
                  <a16:creationId xmlns:a16="http://schemas.microsoft.com/office/drawing/2014/main" id="{3A52C5FF-7918-4434-836A-00455BDAAA59}"/>
                </a:ext>
              </a:extLst>
            </p:cNvPr>
            <p:cNvSpPr/>
            <p:nvPr/>
          </p:nvSpPr>
          <p:spPr>
            <a:xfrm>
              <a:off x="4561339" y="5170313"/>
              <a:ext cx="392410" cy="418570"/>
            </a:xfrm>
            <a:custGeom>
              <a:avLst/>
              <a:gdLst>
                <a:gd name="connsiteX0" fmla="*/ 13314 w 392409"/>
                <a:gd name="connsiteY0" fmla="*/ 13314 h 418570"/>
                <a:gd name="connsiteX1" fmla="*/ 379563 w 392409"/>
                <a:gd name="connsiteY1" fmla="*/ 13314 h 418570"/>
                <a:gd name="connsiteX2" fmla="*/ 379563 w 392409"/>
                <a:gd name="connsiteY2" fmla="*/ 414920 h 418570"/>
                <a:gd name="connsiteX3" fmla="*/ 13314 w 392409"/>
                <a:gd name="connsiteY3" fmla="*/ 414920 h 41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09" h="418570">
                  <a:moveTo>
                    <a:pt x="13314" y="13314"/>
                  </a:moveTo>
                  <a:lnTo>
                    <a:pt x="379563" y="13314"/>
                  </a:lnTo>
                  <a:lnTo>
                    <a:pt x="379563" y="414920"/>
                  </a:lnTo>
                  <a:lnTo>
                    <a:pt x="13314" y="414920"/>
                  </a:lnTo>
                  <a:close/>
                </a:path>
              </a:pathLst>
            </a:custGeom>
            <a:solidFill>
              <a:schemeClr val="bg2">
                <a:alpha val="0"/>
              </a:schemeClr>
            </a:solidFill>
            <a:ln w="129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8989FEDE-2DD9-4247-89AB-86044C8F0A7C}"/>
                </a:ext>
              </a:extLst>
            </p:cNvPr>
            <p:cNvSpPr/>
            <p:nvPr/>
          </p:nvSpPr>
          <p:spPr>
            <a:xfrm>
              <a:off x="4566804" y="5252480"/>
              <a:ext cx="392410" cy="418570"/>
            </a:xfrm>
            <a:custGeom>
              <a:avLst/>
              <a:gdLst>
                <a:gd name="connsiteX0" fmla="*/ 315796 w 392409"/>
                <a:gd name="connsiteY0" fmla="*/ 179679 h 418570"/>
                <a:gd name="connsiteX1" fmla="*/ 340730 w 392409"/>
                <a:gd name="connsiteY1" fmla="*/ 185402 h 418570"/>
                <a:gd name="connsiteX2" fmla="*/ 360964 w 392409"/>
                <a:gd name="connsiteY2" fmla="*/ 199299 h 418570"/>
                <a:gd name="connsiteX3" fmla="*/ 374454 w 392409"/>
                <a:gd name="connsiteY3" fmla="*/ 219943 h 418570"/>
                <a:gd name="connsiteX4" fmla="*/ 379563 w 392409"/>
                <a:gd name="connsiteY4" fmla="*/ 244876 h 418570"/>
                <a:gd name="connsiteX5" fmla="*/ 379563 w 392409"/>
                <a:gd name="connsiteY5" fmla="*/ 284117 h 418570"/>
                <a:gd name="connsiteX6" fmla="*/ 353402 w 392409"/>
                <a:gd name="connsiteY6" fmla="*/ 284117 h 418570"/>
                <a:gd name="connsiteX7" fmla="*/ 353402 w 392409"/>
                <a:gd name="connsiteY7" fmla="*/ 244876 h 418570"/>
                <a:gd name="connsiteX8" fmla="*/ 351154 w 392409"/>
                <a:gd name="connsiteY8" fmla="*/ 232410 h 418570"/>
                <a:gd name="connsiteX9" fmla="*/ 345227 w 392409"/>
                <a:gd name="connsiteY9" fmla="*/ 221372 h 418570"/>
                <a:gd name="connsiteX10" fmla="*/ 336234 w 392409"/>
                <a:gd name="connsiteY10" fmla="*/ 212789 h 418570"/>
                <a:gd name="connsiteX11" fmla="*/ 324585 w 392409"/>
                <a:gd name="connsiteY11" fmla="*/ 207271 h 418570"/>
                <a:gd name="connsiteX12" fmla="*/ 326424 w 392409"/>
                <a:gd name="connsiteY12" fmla="*/ 219533 h 418570"/>
                <a:gd name="connsiteX13" fmla="*/ 327242 w 392409"/>
                <a:gd name="connsiteY13" fmla="*/ 231796 h 418570"/>
                <a:gd name="connsiteX14" fmla="*/ 327242 w 392409"/>
                <a:gd name="connsiteY14" fmla="*/ 284117 h 418570"/>
                <a:gd name="connsiteX15" fmla="*/ 327038 w 392409"/>
                <a:gd name="connsiteY15" fmla="*/ 286774 h 418570"/>
                <a:gd name="connsiteX16" fmla="*/ 326628 w 392409"/>
                <a:gd name="connsiteY16" fmla="*/ 289431 h 418570"/>
                <a:gd name="connsiteX17" fmla="*/ 327855 w 392409"/>
                <a:gd name="connsiteY17" fmla="*/ 288205 h 418570"/>
                <a:gd name="connsiteX18" fmla="*/ 346658 w 392409"/>
                <a:gd name="connsiteY18" fmla="*/ 316410 h 418570"/>
                <a:gd name="connsiteX19" fmla="*/ 353198 w 392409"/>
                <a:gd name="connsiteY19" fmla="*/ 349723 h 418570"/>
                <a:gd name="connsiteX20" fmla="*/ 346658 w 392409"/>
                <a:gd name="connsiteY20" fmla="*/ 383037 h 418570"/>
                <a:gd name="connsiteX21" fmla="*/ 327855 w 392409"/>
                <a:gd name="connsiteY21" fmla="*/ 411037 h 418570"/>
                <a:gd name="connsiteX22" fmla="*/ 309460 w 392409"/>
                <a:gd name="connsiteY22" fmla="*/ 392644 h 418570"/>
                <a:gd name="connsiteX23" fmla="*/ 322541 w 392409"/>
                <a:gd name="connsiteY23" fmla="*/ 373227 h 418570"/>
                <a:gd name="connsiteX24" fmla="*/ 327038 w 392409"/>
                <a:gd name="connsiteY24" fmla="*/ 349927 h 418570"/>
                <a:gd name="connsiteX25" fmla="*/ 320701 w 392409"/>
                <a:gd name="connsiteY25" fmla="*/ 322950 h 418570"/>
                <a:gd name="connsiteX26" fmla="*/ 302103 w 392409"/>
                <a:gd name="connsiteY26" fmla="*/ 360351 h 418570"/>
                <a:gd name="connsiteX27" fmla="*/ 273693 w 392409"/>
                <a:gd name="connsiteY27" fmla="*/ 389374 h 418570"/>
                <a:gd name="connsiteX28" fmla="*/ 237518 w 392409"/>
                <a:gd name="connsiteY28" fmla="*/ 408176 h 418570"/>
                <a:gd name="connsiteX29" fmla="*/ 196438 w 392409"/>
                <a:gd name="connsiteY29" fmla="*/ 414921 h 418570"/>
                <a:gd name="connsiteX30" fmla="*/ 155154 w 392409"/>
                <a:gd name="connsiteY30" fmla="*/ 408176 h 418570"/>
                <a:gd name="connsiteX31" fmla="*/ 119183 w 392409"/>
                <a:gd name="connsiteY31" fmla="*/ 389374 h 418570"/>
                <a:gd name="connsiteX32" fmla="*/ 90570 w 392409"/>
                <a:gd name="connsiteY32" fmla="*/ 360351 h 418570"/>
                <a:gd name="connsiteX33" fmla="*/ 72175 w 392409"/>
                <a:gd name="connsiteY33" fmla="*/ 322950 h 418570"/>
                <a:gd name="connsiteX34" fmla="*/ 65840 w 392409"/>
                <a:gd name="connsiteY34" fmla="*/ 349927 h 418570"/>
                <a:gd name="connsiteX35" fmla="*/ 70336 w 392409"/>
                <a:gd name="connsiteY35" fmla="*/ 373227 h 418570"/>
                <a:gd name="connsiteX36" fmla="*/ 83416 w 392409"/>
                <a:gd name="connsiteY36" fmla="*/ 392644 h 418570"/>
                <a:gd name="connsiteX37" fmla="*/ 65022 w 392409"/>
                <a:gd name="connsiteY37" fmla="*/ 411037 h 418570"/>
                <a:gd name="connsiteX38" fmla="*/ 46015 w 392409"/>
                <a:gd name="connsiteY38" fmla="*/ 383037 h 418570"/>
                <a:gd name="connsiteX39" fmla="*/ 39475 w 392409"/>
                <a:gd name="connsiteY39" fmla="*/ 349723 h 418570"/>
                <a:gd name="connsiteX40" fmla="*/ 46015 w 392409"/>
                <a:gd name="connsiteY40" fmla="*/ 316410 h 418570"/>
                <a:gd name="connsiteX41" fmla="*/ 65022 w 392409"/>
                <a:gd name="connsiteY41" fmla="*/ 288205 h 418570"/>
                <a:gd name="connsiteX42" fmla="*/ 66248 w 392409"/>
                <a:gd name="connsiteY42" fmla="*/ 289431 h 418570"/>
                <a:gd name="connsiteX43" fmla="*/ 65840 w 392409"/>
                <a:gd name="connsiteY43" fmla="*/ 286774 h 418570"/>
                <a:gd name="connsiteX44" fmla="*/ 65635 w 392409"/>
                <a:gd name="connsiteY44" fmla="*/ 284117 h 418570"/>
                <a:gd name="connsiteX45" fmla="*/ 65635 w 392409"/>
                <a:gd name="connsiteY45" fmla="*/ 231796 h 418570"/>
                <a:gd name="connsiteX46" fmla="*/ 66248 w 392409"/>
                <a:gd name="connsiteY46" fmla="*/ 219533 h 418570"/>
                <a:gd name="connsiteX47" fmla="*/ 68292 w 392409"/>
                <a:gd name="connsiteY47" fmla="*/ 207271 h 418570"/>
                <a:gd name="connsiteX48" fmla="*/ 56642 w 392409"/>
                <a:gd name="connsiteY48" fmla="*/ 212789 h 418570"/>
                <a:gd name="connsiteX49" fmla="*/ 47445 w 392409"/>
                <a:gd name="connsiteY49" fmla="*/ 221372 h 418570"/>
                <a:gd name="connsiteX50" fmla="*/ 41518 w 392409"/>
                <a:gd name="connsiteY50" fmla="*/ 232410 h 418570"/>
                <a:gd name="connsiteX51" fmla="*/ 39475 w 392409"/>
                <a:gd name="connsiteY51" fmla="*/ 244876 h 418570"/>
                <a:gd name="connsiteX52" fmla="*/ 39475 w 392409"/>
                <a:gd name="connsiteY52" fmla="*/ 284117 h 418570"/>
                <a:gd name="connsiteX53" fmla="*/ 13314 w 392409"/>
                <a:gd name="connsiteY53" fmla="*/ 284117 h 418570"/>
                <a:gd name="connsiteX54" fmla="*/ 13314 w 392409"/>
                <a:gd name="connsiteY54" fmla="*/ 244876 h 418570"/>
                <a:gd name="connsiteX55" fmla="*/ 18219 w 392409"/>
                <a:gd name="connsiteY55" fmla="*/ 219943 h 418570"/>
                <a:gd name="connsiteX56" fmla="*/ 31913 w 392409"/>
                <a:gd name="connsiteY56" fmla="*/ 199299 h 418570"/>
                <a:gd name="connsiteX57" fmla="*/ 52146 w 392409"/>
                <a:gd name="connsiteY57" fmla="*/ 185402 h 418570"/>
                <a:gd name="connsiteX58" fmla="*/ 77080 w 392409"/>
                <a:gd name="connsiteY58" fmla="*/ 179679 h 418570"/>
                <a:gd name="connsiteX59" fmla="*/ 93431 w 392409"/>
                <a:gd name="connsiteY59" fmla="*/ 152087 h 418570"/>
                <a:gd name="connsiteX60" fmla="*/ 71767 w 392409"/>
                <a:gd name="connsiteY60" fmla="*/ 144322 h 418570"/>
                <a:gd name="connsiteX61" fmla="*/ 54803 w 392409"/>
                <a:gd name="connsiteY61" fmla="*/ 129810 h 418570"/>
                <a:gd name="connsiteX62" fmla="*/ 43562 w 392409"/>
                <a:gd name="connsiteY62" fmla="*/ 110599 h 418570"/>
                <a:gd name="connsiteX63" fmla="*/ 39475 w 392409"/>
                <a:gd name="connsiteY63" fmla="*/ 87913 h 418570"/>
                <a:gd name="connsiteX64" fmla="*/ 39475 w 392409"/>
                <a:gd name="connsiteY64" fmla="*/ 48672 h 418570"/>
                <a:gd name="connsiteX65" fmla="*/ 65635 w 392409"/>
                <a:gd name="connsiteY65" fmla="*/ 48672 h 418570"/>
                <a:gd name="connsiteX66" fmla="*/ 65635 w 392409"/>
                <a:gd name="connsiteY66" fmla="*/ 87913 h 418570"/>
                <a:gd name="connsiteX67" fmla="*/ 68701 w 392409"/>
                <a:gd name="connsiteY67" fmla="*/ 103241 h 418570"/>
                <a:gd name="connsiteX68" fmla="*/ 77080 w 392409"/>
                <a:gd name="connsiteY68" fmla="*/ 115708 h 418570"/>
                <a:gd name="connsiteX69" fmla="*/ 89548 w 392409"/>
                <a:gd name="connsiteY69" fmla="*/ 124088 h 418570"/>
                <a:gd name="connsiteX70" fmla="*/ 104876 w 392409"/>
                <a:gd name="connsiteY70" fmla="*/ 127154 h 418570"/>
                <a:gd name="connsiteX71" fmla="*/ 117956 w 392409"/>
                <a:gd name="connsiteY71" fmla="*/ 127154 h 418570"/>
                <a:gd name="connsiteX72" fmla="*/ 117956 w 392409"/>
                <a:gd name="connsiteY72" fmla="*/ 127767 h 418570"/>
                <a:gd name="connsiteX73" fmla="*/ 137577 w 392409"/>
                <a:gd name="connsiteY73" fmla="*/ 115708 h 418570"/>
                <a:gd name="connsiteX74" fmla="*/ 132672 w 392409"/>
                <a:gd name="connsiteY74" fmla="*/ 102219 h 418570"/>
                <a:gd name="connsiteX75" fmla="*/ 131037 w 392409"/>
                <a:gd name="connsiteY75" fmla="*/ 87913 h 418570"/>
                <a:gd name="connsiteX76" fmla="*/ 137373 w 392409"/>
                <a:gd name="connsiteY76" fmla="*/ 60321 h 418570"/>
                <a:gd name="connsiteX77" fmla="*/ 108759 w 392409"/>
                <a:gd name="connsiteY77" fmla="*/ 31708 h 418570"/>
                <a:gd name="connsiteX78" fmla="*/ 127154 w 392409"/>
                <a:gd name="connsiteY78" fmla="*/ 13314 h 418570"/>
                <a:gd name="connsiteX79" fmla="*/ 153110 w 392409"/>
                <a:gd name="connsiteY79" fmla="*/ 39270 h 418570"/>
                <a:gd name="connsiteX80" fmla="*/ 173140 w 392409"/>
                <a:gd name="connsiteY80" fmla="*/ 27007 h 418570"/>
                <a:gd name="connsiteX81" fmla="*/ 196438 w 392409"/>
                <a:gd name="connsiteY81" fmla="*/ 22511 h 418570"/>
                <a:gd name="connsiteX82" fmla="*/ 219533 w 392409"/>
                <a:gd name="connsiteY82" fmla="*/ 27007 h 418570"/>
                <a:gd name="connsiteX83" fmla="*/ 239767 w 392409"/>
                <a:gd name="connsiteY83" fmla="*/ 39270 h 418570"/>
                <a:gd name="connsiteX84" fmla="*/ 265724 w 392409"/>
                <a:gd name="connsiteY84" fmla="*/ 13314 h 418570"/>
                <a:gd name="connsiteX85" fmla="*/ 284117 w 392409"/>
                <a:gd name="connsiteY85" fmla="*/ 31708 h 418570"/>
                <a:gd name="connsiteX86" fmla="*/ 255504 w 392409"/>
                <a:gd name="connsiteY86" fmla="*/ 60321 h 418570"/>
                <a:gd name="connsiteX87" fmla="*/ 261840 w 392409"/>
                <a:gd name="connsiteY87" fmla="*/ 87913 h 418570"/>
                <a:gd name="connsiteX88" fmla="*/ 260001 w 392409"/>
                <a:gd name="connsiteY88" fmla="*/ 102219 h 418570"/>
                <a:gd name="connsiteX89" fmla="*/ 255300 w 392409"/>
                <a:gd name="connsiteY89" fmla="*/ 115708 h 418570"/>
                <a:gd name="connsiteX90" fmla="*/ 265314 w 392409"/>
                <a:gd name="connsiteY90" fmla="*/ 121431 h 418570"/>
                <a:gd name="connsiteX91" fmla="*/ 274920 w 392409"/>
                <a:gd name="connsiteY91" fmla="*/ 127767 h 418570"/>
                <a:gd name="connsiteX92" fmla="*/ 274920 w 392409"/>
                <a:gd name="connsiteY92" fmla="*/ 127154 h 418570"/>
                <a:gd name="connsiteX93" fmla="*/ 288001 w 392409"/>
                <a:gd name="connsiteY93" fmla="*/ 127154 h 418570"/>
                <a:gd name="connsiteX94" fmla="*/ 303329 w 392409"/>
                <a:gd name="connsiteY94" fmla="*/ 124088 h 418570"/>
                <a:gd name="connsiteX95" fmla="*/ 315796 w 392409"/>
                <a:gd name="connsiteY95" fmla="*/ 115708 h 418570"/>
                <a:gd name="connsiteX96" fmla="*/ 324176 w 392409"/>
                <a:gd name="connsiteY96" fmla="*/ 103241 h 418570"/>
                <a:gd name="connsiteX97" fmla="*/ 327242 w 392409"/>
                <a:gd name="connsiteY97" fmla="*/ 87913 h 418570"/>
                <a:gd name="connsiteX98" fmla="*/ 327242 w 392409"/>
                <a:gd name="connsiteY98" fmla="*/ 48672 h 418570"/>
                <a:gd name="connsiteX99" fmla="*/ 353402 w 392409"/>
                <a:gd name="connsiteY99" fmla="*/ 48672 h 418570"/>
                <a:gd name="connsiteX100" fmla="*/ 353402 w 392409"/>
                <a:gd name="connsiteY100" fmla="*/ 87913 h 418570"/>
                <a:gd name="connsiteX101" fmla="*/ 349315 w 392409"/>
                <a:gd name="connsiteY101" fmla="*/ 110599 h 418570"/>
                <a:gd name="connsiteX102" fmla="*/ 338073 w 392409"/>
                <a:gd name="connsiteY102" fmla="*/ 129810 h 418570"/>
                <a:gd name="connsiteX103" fmla="*/ 320906 w 392409"/>
                <a:gd name="connsiteY103" fmla="*/ 144322 h 418570"/>
                <a:gd name="connsiteX104" fmla="*/ 299446 w 392409"/>
                <a:gd name="connsiteY104" fmla="*/ 152087 h 418570"/>
                <a:gd name="connsiteX105" fmla="*/ 315796 w 392409"/>
                <a:gd name="connsiteY105" fmla="*/ 179679 h 418570"/>
                <a:gd name="connsiteX106" fmla="*/ 196438 w 392409"/>
                <a:gd name="connsiteY106" fmla="*/ 48672 h 418570"/>
                <a:gd name="connsiteX107" fmla="*/ 181110 w 392409"/>
                <a:gd name="connsiteY107" fmla="*/ 51737 h 418570"/>
                <a:gd name="connsiteX108" fmla="*/ 168643 w 392409"/>
                <a:gd name="connsiteY108" fmla="*/ 60117 h 418570"/>
                <a:gd name="connsiteX109" fmla="*/ 160263 w 392409"/>
                <a:gd name="connsiteY109" fmla="*/ 72584 h 418570"/>
                <a:gd name="connsiteX110" fmla="*/ 157197 w 392409"/>
                <a:gd name="connsiteY110" fmla="*/ 87913 h 418570"/>
                <a:gd name="connsiteX111" fmla="*/ 162103 w 392409"/>
                <a:gd name="connsiteY111" fmla="*/ 106307 h 418570"/>
                <a:gd name="connsiteX112" fmla="*/ 179066 w 392409"/>
                <a:gd name="connsiteY112" fmla="*/ 102832 h 418570"/>
                <a:gd name="connsiteX113" fmla="*/ 196438 w 392409"/>
                <a:gd name="connsiteY113" fmla="*/ 101402 h 418570"/>
                <a:gd name="connsiteX114" fmla="*/ 213606 w 392409"/>
                <a:gd name="connsiteY114" fmla="*/ 102832 h 418570"/>
                <a:gd name="connsiteX115" fmla="*/ 230774 w 392409"/>
                <a:gd name="connsiteY115" fmla="*/ 106307 h 418570"/>
                <a:gd name="connsiteX116" fmla="*/ 235679 w 392409"/>
                <a:gd name="connsiteY116" fmla="*/ 87913 h 418570"/>
                <a:gd name="connsiteX117" fmla="*/ 232613 w 392409"/>
                <a:gd name="connsiteY117" fmla="*/ 72584 h 418570"/>
                <a:gd name="connsiteX118" fmla="*/ 224234 w 392409"/>
                <a:gd name="connsiteY118" fmla="*/ 60117 h 418570"/>
                <a:gd name="connsiteX119" fmla="*/ 211767 w 392409"/>
                <a:gd name="connsiteY119" fmla="*/ 51737 h 418570"/>
                <a:gd name="connsiteX120" fmla="*/ 196438 w 392409"/>
                <a:gd name="connsiteY120" fmla="*/ 48672 h 418570"/>
                <a:gd name="connsiteX121" fmla="*/ 301081 w 392409"/>
                <a:gd name="connsiteY121" fmla="*/ 231796 h 418570"/>
                <a:gd name="connsiteX122" fmla="*/ 292702 w 392409"/>
                <a:gd name="connsiteY122" fmla="*/ 191534 h 418570"/>
                <a:gd name="connsiteX123" fmla="*/ 270015 w 392409"/>
                <a:gd name="connsiteY123" fmla="*/ 158219 h 418570"/>
                <a:gd name="connsiteX124" fmla="*/ 236906 w 392409"/>
                <a:gd name="connsiteY124" fmla="*/ 135533 h 418570"/>
                <a:gd name="connsiteX125" fmla="*/ 196438 w 392409"/>
                <a:gd name="connsiteY125" fmla="*/ 127154 h 418570"/>
                <a:gd name="connsiteX126" fmla="*/ 155971 w 392409"/>
                <a:gd name="connsiteY126" fmla="*/ 135533 h 418570"/>
                <a:gd name="connsiteX127" fmla="*/ 122657 w 392409"/>
                <a:gd name="connsiteY127" fmla="*/ 158219 h 418570"/>
                <a:gd name="connsiteX128" fmla="*/ 100175 w 392409"/>
                <a:gd name="connsiteY128" fmla="*/ 191534 h 418570"/>
                <a:gd name="connsiteX129" fmla="*/ 91796 w 392409"/>
                <a:gd name="connsiteY129" fmla="*/ 231796 h 418570"/>
                <a:gd name="connsiteX130" fmla="*/ 91796 w 392409"/>
                <a:gd name="connsiteY130" fmla="*/ 284117 h 418570"/>
                <a:gd name="connsiteX131" fmla="*/ 99971 w 392409"/>
                <a:gd name="connsiteY131" fmla="*/ 324789 h 418570"/>
                <a:gd name="connsiteX132" fmla="*/ 122453 w 392409"/>
                <a:gd name="connsiteY132" fmla="*/ 358102 h 418570"/>
                <a:gd name="connsiteX133" fmla="*/ 155766 w 392409"/>
                <a:gd name="connsiteY133" fmla="*/ 380585 h 418570"/>
                <a:gd name="connsiteX134" fmla="*/ 196438 w 392409"/>
                <a:gd name="connsiteY134" fmla="*/ 388760 h 418570"/>
                <a:gd name="connsiteX135" fmla="*/ 237110 w 392409"/>
                <a:gd name="connsiteY135" fmla="*/ 380585 h 418570"/>
                <a:gd name="connsiteX136" fmla="*/ 270219 w 392409"/>
                <a:gd name="connsiteY136" fmla="*/ 358102 h 418570"/>
                <a:gd name="connsiteX137" fmla="*/ 292702 w 392409"/>
                <a:gd name="connsiteY137" fmla="*/ 324789 h 418570"/>
                <a:gd name="connsiteX138" fmla="*/ 301081 w 392409"/>
                <a:gd name="connsiteY138" fmla="*/ 284117 h 418570"/>
                <a:gd name="connsiteX139" fmla="*/ 301081 w 392409"/>
                <a:gd name="connsiteY139" fmla="*/ 231796 h 41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392409" h="418570">
                  <a:moveTo>
                    <a:pt x="315796" y="179679"/>
                  </a:moveTo>
                  <a:cubicBezTo>
                    <a:pt x="324653" y="179952"/>
                    <a:pt x="332964" y="181859"/>
                    <a:pt x="340730" y="185402"/>
                  </a:cubicBezTo>
                  <a:cubicBezTo>
                    <a:pt x="348497" y="188808"/>
                    <a:pt x="355241" y="193441"/>
                    <a:pt x="360964" y="199299"/>
                  </a:cubicBezTo>
                  <a:cubicBezTo>
                    <a:pt x="366687" y="205158"/>
                    <a:pt x="371184" y="212040"/>
                    <a:pt x="374454" y="219943"/>
                  </a:cubicBezTo>
                  <a:cubicBezTo>
                    <a:pt x="377860" y="227709"/>
                    <a:pt x="379563" y="236020"/>
                    <a:pt x="379563" y="244876"/>
                  </a:cubicBezTo>
                  <a:lnTo>
                    <a:pt x="379563" y="284117"/>
                  </a:lnTo>
                  <a:lnTo>
                    <a:pt x="353402" y="284117"/>
                  </a:lnTo>
                  <a:lnTo>
                    <a:pt x="353402" y="244876"/>
                  </a:lnTo>
                  <a:cubicBezTo>
                    <a:pt x="353402" y="240517"/>
                    <a:pt x="352653" y="236361"/>
                    <a:pt x="351154" y="232410"/>
                  </a:cubicBezTo>
                  <a:cubicBezTo>
                    <a:pt x="349792" y="228322"/>
                    <a:pt x="347816" y="224643"/>
                    <a:pt x="345227" y="221372"/>
                  </a:cubicBezTo>
                  <a:cubicBezTo>
                    <a:pt x="342775" y="217966"/>
                    <a:pt x="339776" y="215106"/>
                    <a:pt x="336234" y="212789"/>
                  </a:cubicBezTo>
                  <a:cubicBezTo>
                    <a:pt x="332692" y="210337"/>
                    <a:pt x="328809" y="208497"/>
                    <a:pt x="324585" y="207271"/>
                  </a:cubicBezTo>
                  <a:cubicBezTo>
                    <a:pt x="325403" y="211222"/>
                    <a:pt x="326015" y="215310"/>
                    <a:pt x="326424" y="219533"/>
                  </a:cubicBezTo>
                  <a:cubicBezTo>
                    <a:pt x="326970" y="223621"/>
                    <a:pt x="327242" y="227709"/>
                    <a:pt x="327242" y="231796"/>
                  </a:cubicBezTo>
                  <a:lnTo>
                    <a:pt x="327242" y="284117"/>
                  </a:lnTo>
                  <a:cubicBezTo>
                    <a:pt x="327242" y="285071"/>
                    <a:pt x="327174" y="285957"/>
                    <a:pt x="327038" y="286774"/>
                  </a:cubicBezTo>
                  <a:cubicBezTo>
                    <a:pt x="326902" y="287592"/>
                    <a:pt x="326764" y="288477"/>
                    <a:pt x="326628" y="289431"/>
                  </a:cubicBezTo>
                  <a:lnTo>
                    <a:pt x="327855" y="288205"/>
                  </a:lnTo>
                  <a:cubicBezTo>
                    <a:pt x="336030" y="296380"/>
                    <a:pt x="342297" y="305781"/>
                    <a:pt x="346658" y="316410"/>
                  </a:cubicBezTo>
                  <a:cubicBezTo>
                    <a:pt x="351018" y="327037"/>
                    <a:pt x="353198" y="338142"/>
                    <a:pt x="353198" y="349723"/>
                  </a:cubicBezTo>
                  <a:cubicBezTo>
                    <a:pt x="353198" y="361304"/>
                    <a:pt x="351018" y="372410"/>
                    <a:pt x="346658" y="383037"/>
                  </a:cubicBezTo>
                  <a:cubicBezTo>
                    <a:pt x="342297" y="393529"/>
                    <a:pt x="336030" y="402862"/>
                    <a:pt x="327855" y="411037"/>
                  </a:cubicBezTo>
                  <a:lnTo>
                    <a:pt x="309460" y="392644"/>
                  </a:lnTo>
                  <a:cubicBezTo>
                    <a:pt x="315183" y="386921"/>
                    <a:pt x="319544" y="380449"/>
                    <a:pt x="322541" y="373227"/>
                  </a:cubicBezTo>
                  <a:cubicBezTo>
                    <a:pt x="325539" y="365869"/>
                    <a:pt x="327038" y="358102"/>
                    <a:pt x="327038" y="349927"/>
                  </a:cubicBezTo>
                  <a:cubicBezTo>
                    <a:pt x="327038" y="340662"/>
                    <a:pt x="324925" y="331670"/>
                    <a:pt x="320701" y="322950"/>
                  </a:cubicBezTo>
                  <a:cubicBezTo>
                    <a:pt x="316478" y="336575"/>
                    <a:pt x="310278" y="349042"/>
                    <a:pt x="302103" y="360351"/>
                  </a:cubicBezTo>
                  <a:cubicBezTo>
                    <a:pt x="294063" y="371660"/>
                    <a:pt x="284595" y="381334"/>
                    <a:pt x="273693" y="389374"/>
                  </a:cubicBezTo>
                  <a:cubicBezTo>
                    <a:pt x="262794" y="397413"/>
                    <a:pt x="250735" y="403679"/>
                    <a:pt x="237518" y="408176"/>
                  </a:cubicBezTo>
                  <a:cubicBezTo>
                    <a:pt x="224438" y="412672"/>
                    <a:pt x="210746" y="414921"/>
                    <a:pt x="196438" y="414921"/>
                  </a:cubicBezTo>
                  <a:cubicBezTo>
                    <a:pt x="182131" y="414921"/>
                    <a:pt x="168371" y="412672"/>
                    <a:pt x="155154" y="408176"/>
                  </a:cubicBezTo>
                  <a:cubicBezTo>
                    <a:pt x="142073" y="403679"/>
                    <a:pt x="130083" y="397413"/>
                    <a:pt x="119183" y="389374"/>
                  </a:cubicBezTo>
                  <a:cubicBezTo>
                    <a:pt x="108283" y="381334"/>
                    <a:pt x="98745" y="371660"/>
                    <a:pt x="90570" y="360351"/>
                  </a:cubicBezTo>
                  <a:cubicBezTo>
                    <a:pt x="82531" y="349042"/>
                    <a:pt x="76399" y="336575"/>
                    <a:pt x="72175" y="322950"/>
                  </a:cubicBezTo>
                  <a:cubicBezTo>
                    <a:pt x="67951" y="331670"/>
                    <a:pt x="65840" y="340662"/>
                    <a:pt x="65840" y="349927"/>
                  </a:cubicBezTo>
                  <a:cubicBezTo>
                    <a:pt x="65840" y="358102"/>
                    <a:pt x="67338" y="365869"/>
                    <a:pt x="70336" y="373227"/>
                  </a:cubicBezTo>
                  <a:cubicBezTo>
                    <a:pt x="73333" y="380449"/>
                    <a:pt x="77694" y="386921"/>
                    <a:pt x="83416" y="392644"/>
                  </a:cubicBezTo>
                  <a:lnTo>
                    <a:pt x="65022" y="411037"/>
                  </a:lnTo>
                  <a:cubicBezTo>
                    <a:pt x="56847" y="402862"/>
                    <a:pt x="50511" y="393529"/>
                    <a:pt x="46015" y="383037"/>
                  </a:cubicBezTo>
                  <a:cubicBezTo>
                    <a:pt x="41655" y="372410"/>
                    <a:pt x="39475" y="361304"/>
                    <a:pt x="39475" y="349723"/>
                  </a:cubicBezTo>
                  <a:cubicBezTo>
                    <a:pt x="39475" y="338142"/>
                    <a:pt x="41655" y="327037"/>
                    <a:pt x="46015" y="316410"/>
                  </a:cubicBezTo>
                  <a:cubicBezTo>
                    <a:pt x="50511" y="305781"/>
                    <a:pt x="56847" y="296380"/>
                    <a:pt x="65022" y="288205"/>
                  </a:cubicBezTo>
                  <a:lnTo>
                    <a:pt x="66248" y="289431"/>
                  </a:lnTo>
                  <a:cubicBezTo>
                    <a:pt x="66112" y="288477"/>
                    <a:pt x="65976" y="287592"/>
                    <a:pt x="65840" y="286774"/>
                  </a:cubicBezTo>
                  <a:cubicBezTo>
                    <a:pt x="65703" y="285957"/>
                    <a:pt x="65635" y="285071"/>
                    <a:pt x="65635" y="284117"/>
                  </a:cubicBezTo>
                  <a:lnTo>
                    <a:pt x="65635" y="231796"/>
                  </a:lnTo>
                  <a:cubicBezTo>
                    <a:pt x="65635" y="227709"/>
                    <a:pt x="65840" y="223621"/>
                    <a:pt x="66248" y="219533"/>
                  </a:cubicBezTo>
                  <a:cubicBezTo>
                    <a:pt x="66793" y="215310"/>
                    <a:pt x="67475" y="211222"/>
                    <a:pt x="68292" y="207271"/>
                  </a:cubicBezTo>
                  <a:cubicBezTo>
                    <a:pt x="64068" y="208497"/>
                    <a:pt x="60185" y="210337"/>
                    <a:pt x="56642" y="212789"/>
                  </a:cubicBezTo>
                  <a:cubicBezTo>
                    <a:pt x="53100" y="215106"/>
                    <a:pt x="50034" y="217966"/>
                    <a:pt x="47445" y="221372"/>
                  </a:cubicBezTo>
                  <a:cubicBezTo>
                    <a:pt x="44993" y="224643"/>
                    <a:pt x="43017" y="228322"/>
                    <a:pt x="41518" y="232410"/>
                  </a:cubicBezTo>
                  <a:cubicBezTo>
                    <a:pt x="40156" y="236361"/>
                    <a:pt x="39475" y="240517"/>
                    <a:pt x="39475" y="244876"/>
                  </a:cubicBezTo>
                  <a:lnTo>
                    <a:pt x="39475" y="284117"/>
                  </a:lnTo>
                  <a:lnTo>
                    <a:pt x="13314" y="284117"/>
                  </a:lnTo>
                  <a:lnTo>
                    <a:pt x="13314" y="244876"/>
                  </a:lnTo>
                  <a:cubicBezTo>
                    <a:pt x="13314" y="236020"/>
                    <a:pt x="14949" y="227709"/>
                    <a:pt x="18219" y="219943"/>
                  </a:cubicBezTo>
                  <a:cubicBezTo>
                    <a:pt x="21625" y="212040"/>
                    <a:pt x="26190" y="205158"/>
                    <a:pt x="31913" y="199299"/>
                  </a:cubicBezTo>
                  <a:cubicBezTo>
                    <a:pt x="37635" y="193441"/>
                    <a:pt x="44380" y="188808"/>
                    <a:pt x="52146" y="185402"/>
                  </a:cubicBezTo>
                  <a:cubicBezTo>
                    <a:pt x="59913" y="181859"/>
                    <a:pt x="68224" y="179952"/>
                    <a:pt x="77080" y="179679"/>
                  </a:cubicBezTo>
                  <a:cubicBezTo>
                    <a:pt x="81304" y="170142"/>
                    <a:pt x="86754" y="160944"/>
                    <a:pt x="93431" y="152087"/>
                  </a:cubicBezTo>
                  <a:cubicBezTo>
                    <a:pt x="85664" y="150726"/>
                    <a:pt x="78443" y="148137"/>
                    <a:pt x="71767" y="144322"/>
                  </a:cubicBezTo>
                  <a:cubicBezTo>
                    <a:pt x="65226" y="140370"/>
                    <a:pt x="59572" y="135533"/>
                    <a:pt x="54803" y="129810"/>
                  </a:cubicBezTo>
                  <a:cubicBezTo>
                    <a:pt x="50034" y="124088"/>
                    <a:pt x="46287" y="117684"/>
                    <a:pt x="43562" y="110599"/>
                  </a:cubicBezTo>
                  <a:cubicBezTo>
                    <a:pt x="40837" y="103377"/>
                    <a:pt x="39475" y="95815"/>
                    <a:pt x="39475" y="87913"/>
                  </a:cubicBezTo>
                  <a:lnTo>
                    <a:pt x="39475" y="48672"/>
                  </a:lnTo>
                  <a:lnTo>
                    <a:pt x="65635" y="48672"/>
                  </a:lnTo>
                  <a:lnTo>
                    <a:pt x="65635" y="87913"/>
                  </a:lnTo>
                  <a:cubicBezTo>
                    <a:pt x="65635" y="93363"/>
                    <a:pt x="66657" y="98472"/>
                    <a:pt x="68701" y="103241"/>
                  </a:cubicBezTo>
                  <a:cubicBezTo>
                    <a:pt x="70745" y="108010"/>
                    <a:pt x="73538" y="112166"/>
                    <a:pt x="77080" y="115708"/>
                  </a:cubicBezTo>
                  <a:cubicBezTo>
                    <a:pt x="80623" y="119251"/>
                    <a:pt x="84779" y="122044"/>
                    <a:pt x="89548" y="124088"/>
                  </a:cubicBezTo>
                  <a:cubicBezTo>
                    <a:pt x="94317" y="126132"/>
                    <a:pt x="99426" y="127154"/>
                    <a:pt x="104876" y="127154"/>
                  </a:cubicBezTo>
                  <a:lnTo>
                    <a:pt x="117956" y="127154"/>
                  </a:lnTo>
                  <a:lnTo>
                    <a:pt x="117956" y="127767"/>
                  </a:lnTo>
                  <a:cubicBezTo>
                    <a:pt x="124360" y="122998"/>
                    <a:pt x="130900" y="118978"/>
                    <a:pt x="137577" y="115708"/>
                  </a:cubicBezTo>
                  <a:cubicBezTo>
                    <a:pt x="135533" y="111348"/>
                    <a:pt x="133898" y="106852"/>
                    <a:pt x="132672" y="102219"/>
                  </a:cubicBezTo>
                  <a:cubicBezTo>
                    <a:pt x="131582" y="97450"/>
                    <a:pt x="131037" y="92681"/>
                    <a:pt x="131037" y="87913"/>
                  </a:cubicBezTo>
                  <a:cubicBezTo>
                    <a:pt x="131037" y="78375"/>
                    <a:pt x="133149" y="69178"/>
                    <a:pt x="137373" y="60321"/>
                  </a:cubicBezTo>
                  <a:lnTo>
                    <a:pt x="108759" y="31708"/>
                  </a:lnTo>
                  <a:lnTo>
                    <a:pt x="127154" y="13314"/>
                  </a:lnTo>
                  <a:lnTo>
                    <a:pt x="153110" y="39270"/>
                  </a:lnTo>
                  <a:cubicBezTo>
                    <a:pt x="159241" y="33956"/>
                    <a:pt x="165918" y="29869"/>
                    <a:pt x="173140" y="27007"/>
                  </a:cubicBezTo>
                  <a:cubicBezTo>
                    <a:pt x="180496" y="24010"/>
                    <a:pt x="188263" y="22511"/>
                    <a:pt x="196438" y="22511"/>
                  </a:cubicBezTo>
                  <a:cubicBezTo>
                    <a:pt x="204614" y="22511"/>
                    <a:pt x="212311" y="24010"/>
                    <a:pt x="219533" y="27007"/>
                  </a:cubicBezTo>
                  <a:cubicBezTo>
                    <a:pt x="226891" y="29869"/>
                    <a:pt x="233636" y="33956"/>
                    <a:pt x="239767" y="39270"/>
                  </a:cubicBezTo>
                  <a:lnTo>
                    <a:pt x="265724" y="13314"/>
                  </a:lnTo>
                  <a:lnTo>
                    <a:pt x="284117" y="31708"/>
                  </a:lnTo>
                  <a:lnTo>
                    <a:pt x="255504" y="60321"/>
                  </a:lnTo>
                  <a:cubicBezTo>
                    <a:pt x="259728" y="69178"/>
                    <a:pt x="261840" y="78375"/>
                    <a:pt x="261840" y="87913"/>
                  </a:cubicBezTo>
                  <a:cubicBezTo>
                    <a:pt x="261840" y="92681"/>
                    <a:pt x="261227" y="97450"/>
                    <a:pt x="260001" y="102219"/>
                  </a:cubicBezTo>
                  <a:cubicBezTo>
                    <a:pt x="258910" y="106852"/>
                    <a:pt x="257343" y="111348"/>
                    <a:pt x="255300" y="115708"/>
                  </a:cubicBezTo>
                  <a:cubicBezTo>
                    <a:pt x="258842" y="117480"/>
                    <a:pt x="262180" y="119387"/>
                    <a:pt x="265314" y="121431"/>
                  </a:cubicBezTo>
                  <a:cubicBezTo>
                    <a:pt x="268584" y="123338"/>
                    <a:pt x="271786" y="125450"/>
                    <a:pt x="274920" y="127767"/>
                  </a:cubicBezTo>
                  <a:lnTo>
                    <a:pt x="274920" y="127154"/>
                  </a:lnTo>
                  <a:lnTo>
                    <a:pt x="288001" y="127154"/>
                  </a:lnTo>
                  <a:cubicBezTo>
                    <a:pt x="293451" y="127154"/>
                    <a:pt x="298560" y="126132"/>
                    <a:pt x="303329" y="124088"/>
                  </a:cubicBezTo>
                  <a:cubicBezTo>
                    <a:pt x="308099" y="122044"/>
                    <a:pt x="312254" y="119251"/>
                    <a:pt x="315796" y="115708"/>
                  </a:cubicBezTo>
                  <a:cubicBezTo>
                    <a:pt x="319338" y="112166"/>
                    <a:pt x="322132" y="108010"/>
                    <a:pt x="324176" y="103241"/>
                  </a:cubicBezTo>
                  <a:cubicBezTo>
                    <a:pt x="326220" y="98472"/>
                    <a:pt x="327242" y="93363"/>
                    <a:pt x="327242" y="87913"/>
                  </a:cubicBezTo>
                  <a:lnTo>
                    <a:pt x="327242" y="48672"/>
                  </a:lnTo>
                  <a:lnTo>
                    <a:pt x="353402" y="48672"/>
                  </a:lnTo>
                  <a:lnTo>
                    <a:pt x="353402" y="87913"/>
                  </a:lnTo>
                  <a:cubicBezTo>
                    <a:pt x="353402" y="95815"/>
                    <a:pt x="352039" y="103377"/>
                    <a:pt x="349315" y="110599"/>
                  </a:cubicBezTo>
                  <a:cubicBezTo>
                    <a:pt x="346590" y="117684"/>
                    <a:pt x="342843" y="124088"/>
                    <a:pt x="338073" y="129810"/>
                  </a:cubicBezTo>
                  <a:cubicBezTo>
                    <a:pt x="333304" y="135533"/>
                    <a:pt x="327582" y="140370"/>
                    <a:pt x="320906" y="144322"/>
                  </a:cubicBezTo>
                  <a:cubicBezTo>
                    <a:pt x="314365" y="148137"/>
                    <a:pt x="307213" y="150726"/>
                    <a:pt x="299446" y="152087"/>
                  </a:cubicBezTo>
                  <a:cubicBezTo>
                    <a:pt x="306122" y="160944"/>
                    <a:pt x="311573" y="170142"/>
                    <a:pt x="315796" y="179679"/>
                  </a:cubicBezTo>
                  <a:close/>
                  <a:moveTo>
                    <a:pt x="196438" y="48672"/>
                  </a:moveTo>
                  <a:cubicBezTo>
                    <a:pt x="190988" y="48672"/>
                    <a:pt x="185879" y="49693"/>
                    <a:pt x="181110" y="51737"/>
                  </a:cubicBezTo>
                  <a:cubicBezTo>
                    <a:pt x="176340" y="53781"/>
                    <a:pt x="172185" y="56574"/>
                    <a:pt x="168643" y="60117"/>
                  </a:cubicBezTo>
                  <a:cubicBezTo>
                    <a:pt x="165101" y="63659"/>
                    <a:pt x="162307" y="67815"/>
                    <a:pt x="160263" y="72584"/>
                  </a:cubicBezTo>
                  <a:cubicBezTo>
                    <a:pt x="158219" y="77353"/>
                    <a:pt x="157197" y="82462"/>
                    <a:pt x="157197" y="87913"/>
                  </a:cubicBezTo>
                  <a:cubicBezTo>
                    <a:pt x="157197" y="94725"/>
                    <a:pt x="158832" y="100857"/>
                    <a:pt x="162103" y="106307"/>
                  </a:cubicBezTo>
                  <a:cubicBezTo>
                    <a:pt x="167825" y="104808"/>
                    <a:pt x="173480" y="103650"/>
                    <a:pt x="179066" y="102832"/>
                  </a:cubicBezTo>
                  <a:cubicBezTo>
                    <a:pt x="184789" y="101879"/>
                    <a:pt x="190580" y="101402"/>
                    <a:pt x="196438" y="101402"/>
                  </a:cubicBezTo>
                  <a:cubicBezTo>
                    <a:pt x="202297" y="101402"/>
                    <a:pt x="208020" y="101879"/>
                    <a:pt x="213606" y="102832"/>
                  </a:cubicBezTo>
                  <a:cubicBezTo>
                    <a:pt x="219329" y="103650"/>
                    <a:pt x="225052" y="104808"/>
                    <a:pt x="230774" y="106307"/>
                  </a:cubicBezTo>
                  <a:cubicBezTo>
                    <a:pt x="234044" y="100857"/>
                    <a:pt x="235679" y="94725"/>
                    <a:pt x="235679" y="87913"/>
                  </a:cubicBezTo>
                  <a:cubicBezTo>
                    <a:pt x="235679" y="82462"/>
                    <a:pt x="234658" y="77353"/>
                    <a:pt x="232613" y="72584"/>
                  </a:cubicBezTo>
                  <a:cubicBezTo>
                    <a:pt x="230570" y="67815"/>
                    <a:pt x="227776" y="63659"/>
                    <a:pt x="224234" y="60117"/>
                  </a:cubicBezTo>
                  <a:cubicBezTo>
                    <a:pt x="220692" y="56574"/>
                    <a:pt x="216536" y="53781"/>
                    <a:pt x="211767" y="51737"/>
                  </a:cubicBezTo>
                  <a:cubicBezTo>
                    <a:pt x="206998" y="49693"/>
                    <a:pt x="201889" y="48672"/>
                    <a:pt x="196438" y="48672"/>
                  </a:cubicBezTo>
                  <a:close/>
                  <a:moveTo>
                    <a:pt x="301081" y="231796"/>
                  </a:moveTo>
                  <a:cubicBezTo>
                    <a:pt x="301081" y="217626"/>
                    <a:pt x="298288" y="204205"/>
                    <a:pt x="292702" y="191534"/>
                  </a:cubicBezTo>
                  <a:cubicBezTo>
                    <a:pt x="287115" y="178861"/>
                    <a:pt x="279553" y="167758"/>
                    <a:pt x="270015" y="158219"/>
                  </a:cubicBezTo>
                  <a:cubicBezTo>
                    <a:pt x="260613" y="148681"/>
                    <a:pt x="249577" y="141119"/>
                    <a:pt x="236906" y="135533"/>
                  </a:cubicBezTo>
                  <a:cubicBezTo>
                    <a:pt x="224234" y="129947"/>
                    <a:pt x="210746" y="127154"/>
                    <a:pt x="196438" y="127154"/>
                  </a:cubicBezTo>
                  <a:cubicBezTo>
                    <a:pt x="182131" y="127154"/>
                    <a:pt x="168643" y="129947"/>
                    <a:pt x="155971" y="135533"/>
                  </a:cubicBezTo>
                  <a:cubicBezTo>
                    <a:pt x="143300" y="141119"/>
                    <a:pt x="132195" y="148681"/>
                    <a:pt x="122657" y="158219"/>
                  </a:cubicBezTo>
                  <a:cubicBezTo>
                    <a:pt x="113256" y="167758"/>
                    <a:pt x="105762" y="178861"/>
                    <a:pt x="100175" y="191534"/>
                  </a:cubicBezTo>
                  <a:cubicBezTo>
                    <a:pt x="94589" y="204205"/>
                    <a:pt x="91796" y="217626"/>
                    <a:pt x="91796" y="231796"/>
                  </a:cubicBezTo>
                  <a:lnTo>
                    <a:pt x="91796" y="284117"/>
                  </a:lnTo>
                  <a:cubicBezTo>
                    <a:pt x="91796" y="298561"/>
                    <a:pt x="94521" y="312117"/>
                    <a:pt x="99971" y="324789"/>
                  </a:cubicBezTo>
                  <a:cubicBezTo>
                    <a:pt x="105557" y="337460"/>
                    <a:pt x="113051" y="348566"/>
                    <a:pt x="122453" y="358102"/>
                  </a:cubicBezTo>
                  <a:cubicBezTo>
                    <a:pt x="131991" y="367505"/>
                    <a:pt x="143095" y="374998"/>
                    <a:pt x="155766" y="380585"/>
                  </a:cubicBezTo>
                  <a:cubicBezTo>
                    <a:pt x="168439" y="386035"/>
                    <a:pt x="181995" y="388760"/>
                    <a:pt x="196438" y="388760"/>
                  </a:cubicBezTo>
                  <a:cubicBezTo>
                    <a:pt x="210882" y="388760"/>
                    <a:pt x="224438" y="386035"/>
                    <a:pt x="237110" y="380585"/>
                  </a:cubicBezTo>
                  <a:cubicBezTo>
                    <a:pt x="249781" y="374998"/>
                    <a:pt x="260818" y="367505"/>
                    <a:pt x="270219" y="358102"/>
                  </a:cubicBezTo>
                  <a:cubicBezTo>
                    <a:pt x="279757" y="348566"/>
                    <a:pt x="287251" y="337460"/>
                    <a:pt x="292702" y="324789"/>
                  </a:cubicBezTo>
                  <a:cubicBezTo>
                    <a:pt x="298288" y="312117"/>
                    <a:pt x="301081" y="298561"/>
                    <a:pt x="301081" y="284117"/>
                  </a:cubicBezTo>
                  <a:lnTo>
                    <a:pt x="301081" y="231796"/>
                  </a:lnTo>
                  <a:close/>
                </a:path>
              </a:pathLst>
            </a:custGeom>
            <a:solidFill>
              <a:schemeClr val="accent1"/>
            </a:solidFill>
            <a:ln w="129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EF605C0-90F2-4CC5-9545-8084D4F3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66934" y="5140566"/>
            <a:ext cx="486198" cy="415776"/>
            <a:chOff x="9171621" y="3922983"/>
            <a:chExt cx="702004" cy="600324"/>
          </a:xfrm>
        </p:grpSpPr>
        <p:sp>
          <p:nvSpPr>
            <p:cNvPr id="57" name="Freeform 1">
              <a:extLst>
                <a:ext uri="{FF2B5EF4-FFF2-40B4-BE49-F238E27FC236}">
                  <a16:creationId xmlns:a16="http://schemas.microsoft.com/office/drawing/2014/main" id="{C8B5D222-F9CB-4164-8D16-C3D03C98F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0672" y="3922983"/>
              <a:ext cx="244188" cy="600324"/>
            </a:xfrm>
            <a:custGeom>
              <a:avLst/>
              <a:gdLst>
                <a:gd name="T0" fmla="*/ 3215 w 3770"/>
                <a:gd name="T1" fmla="*/ 2209 h 9873"/>
                <a:gd name="T2" fmla="*/ 3067 w 3770"/>
                <a:gd name="T3" fmla="*/ 2615 h 9873"/>
                <a:gd name="T4" fmla="*/ 2794 w 3770"/>
                <a:gd name="T5" fmla="*/ 2942 h 9873"/>
                <a:gd name="T6" fmla="*/ 2427 w 3770"/>
                <a:gd name="T7" fmla="*/ 3146 h 9873"/>
                <a:gd name="T8" fmla="*/ 2381 w 3770"/>
                <a:gd name="T9" fmla="*/ 8881 h 9873"/>
                <a:gd name="T10" fmla="*/ 2248 w 3770"/>
                <a:gd name="T11" fmla="*/ 9123 h 9873"/>
                <a:gd name="T12" fmla="*/ 2029 w 3770"/>
                <a:gd name="T13" fmla="*/ 9295 h 9873"/>
                <a:gd name="T14" fmla="*/ 1819 w 3770"/>
                <a:gd name="T15" fmla="*/ 9349 h 9873"/>
                <a:gd name="T16" fmla="*/ 1592 w 3770"/>
                <a:gd name="T17" fmla="*/ 9279 h 9873"/>
                <a:gd name="T18" fmla="*/ 1405 w 3770"/>
                <a:gd name="T19" fmla="*/ 9123 h 9873"/>
                <a:gd name="T20" fmla="*/ 1296 w 3770"/>
                <a:gd name="T21" fmla="*/ 8827 h 9873"/>
                <a:gd name="T22" fmla="*/ 1155 w 3770"/>
                <a:gd name="T23" fmla="*/ 3060 h 9873"/>
                <a:gd name="T24" fmla="*/ 819 w 3770"/>
                <a:gd name="T25" fmla="*/ 2747 h 9873"/>
                <a:gd name="T26" fmla="*/ 601 w 3770"/>
                <a:gd name="T27" fmla="*/ 2357 h 9873"/>
                <a:gd name="T28" fmla="*/ 531 w 3770"/>
                <a:gd name="T29" fmla="*/ 1920 h 9873"/>
                <a:gd name="T30" fmla="*/ 648 w 3770"/>
                <a:gd name="T31" fmla="*/ 1405 h 9873"/>
                <a:gd name="T32" fmla="*/ 913 w 3770"/>
                <a:gd name="T33" fmla="*/ 960 h 9873"/>
                <a:gd name="T34" fmla="*/ 1085 w 3770"/>
                <a:gd name="T35" fmla="*/ 882 h 9873"/>
                <a:gd name="T36" fmla="*/ 1109 w 3770"/>
                <a:gd name="T37" fmla="*/ 1623 h 9873"/>
                <a:gd name="T38" fmla="*/ 1233 w 3770"/>
                <a:gd name="T39" fmla="*/ 1998 h 9873"/>
                <a:gd name="T40" fmla="*/ 1507 w 3770"/>
                <a:gd name="T41" fmla="*/ 2248 h 9873"/>
                <a:gd name="T42" fmla="*/ 1905 w 3770"/>
                <a:gd name="T43" fmla="*/ 2341 h 9873"/>
                <a:gd name="T44" fmla="*/ 2185 w 3770"/>
                <a:gd name="T45" fmla="*/ 2272 h 9873"/>
                <a:gd name="T46" fmla="*/ 2497 w 3770"/>
                <a:gd name="T47" fmla="*/ 2029 h 9873"/>
                <a:gd name="T48" fmla="*/ 2693 w 3770"/>
                <a:gd name="T49" fmla="*/ 1678 h 9873"/>
                <a:gd name="T50" fmla="*/ 2724 w 3770"/>
                <a:gd name="T51" fmla="*/ 859 h 9873"/>
                <a:gd name="T52" fmla="*/ 2997 w 3770"/>
                <a:gd name="T53" fmla="*/ 1116 h 9873"/>
                <a:gd name="T54" fmla="*/ 3169 w 3770"/>
                <a:gd name="T55" fmla="*/ 1452 h 9873"/>
                <a:gd name="T56" fmla="*/ 2162 w 3770"/>
                <a:gd name="T57" fmla="*/ 0 h 9873"/>
                <a:gd name="T58" fmla="*/ 2131 w 3770"/>
                <a:gd name="T59" fmla="*/ 1655 h 9873"/>
                <a:gd name="T60" fmla="*/ 1928 w 3770"/>
                <a:gd name="T61" fmla="*/ 1811 h 9873"/>
                <a:gd name="T62" fmla="*/ 1748 w 3770"/>
                <a:gd name="T63" fmla="*/ 1764 h 9873"/>
                <a:gd name="T64" fmla="*/ 1623 w 3770"/>
                <a:gd name="T65" fmla="*/ 1576 h 9873"/>
                <a:gd name="T66" fmla="*/ 1256 w 3770"/>
                <a:gd name="T67" fmla="*/ 149 h 9873"/>
                <a:gd name="T68" fmla="*/ 773 w 3770"/>
                <a:gd name="T69" fmla="*/ 382 h 9873"/>
                <a:gd name="T70" fmla="*/ 476 w 3770"/>
                <a:gd name="T71" fmla="*/ 648 h 9873"/>
                <a:gd name="T72" fmla="*/ 219 w 3770"/>
                <a:gd name="T73" fmla="*/ 1015 h 9873"/>
                <a:gd name="T74" fmla="*/ 0 w 3770"/>
                <a:gd name="T75" fmla="*/ 1967 h 9873"/>
                <a:gd name="T76" fmla="*/ 55 w 3770"/>
                <a:gd name="T77" fmla="*/ 2396 h 9873"/>
                <a:gd name="T78" fmla="*/ 258 w 3770"/>
                <a:gd name="T79" fmla="*/ 2888 h 9873"/>
                <a:gd name="T80" fmla="*/ 617 w 3770"/>
                <a:gd name="T81" fmla="*/ 3309 h 9873"/>
                <a:gd name="T82" fmla="*/ 773 w 3770"/>
                <a:gd name="T83" fmla="*/ 8780 h 9873"/>
                <a:gd name="T84" fmla="*/ 882 w 3770"/>
                <a:gd name="T85" fmla="*/ 9295 h 9873"/>
                <a:gd name="T86" fmla="*/ 1148 w 3770"/>
                <a:gd name="T87" fmla="*/ 9623 h 9873"/>
                <a:gd name="T88" fmla="*/ 1647 w 3770"/>
                <a:gd name="T89" fmla="*/ 9856 h 9873"/>
                <a:gd name="T90" fmla="*/ 2068 w 3770"/>
                <a:gd name="T91" fmla="*/ 9841 h 9873"/>
                <a:gd name="T92" fmla="*/ 2505 w 3770"/>
                <a:gd name="T93" fmla="*/ 9599 h 9873"/>
                <a:gd name="T94" fmla="*/ 2771 w 3770"/>
                <a:gd name="T95" fmla="*/ 9295 h 9873"/>
                <a:gd name="T96" fmla="*/ 2919 w 3770"/>
                <a:gd name="T97" fmla="*/ 8819 h 9873"/>
                <a:gd name="T98" fmla="*/ 3192 w 3770"/>
                <a:gd name="T99" fmla="*/ 3239 h 9873"/>
                <a:gd name="T100" fmla="*/ 3544 w 3770"/>
                <a:gd name="T101" fmla="*/ 2770 h 9873"/>
                <a:gd name="T102" fmla="*/ 3769 w 3770"/>
                <a:gd name="T103" fmla="*/ 1897 h 9873"/>
                <a:gd name="T104" fmla="*/ 3676 w 3770"/>
                <a:gd name="T105" fmla="*/ 1343 h 9873"/>
                <a:gd name="T106" fmla="*/ 3332 w 3770"/>
                <a:gd name="T107" fmla="*/ 726 h 9873"/>
                <a:gd name="T108" fmla="*/ 2763 w 3770"/>
                <a:gd name="T109" fmla="*/ 266 h 9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70" h="9873">
                  <a:moveTo>
                    <a:pt x="3246" y="1951"/>
                  </a:moveTo>
                  <a:lnTo>
                    <a:pt x="3246" y="1951"/>
                  </a:lnTo>
                  <a:lnTo>
                    <a:pt x="3239" y="2037"/>
                  </a:lnTo>
                  <a:lnTo>
                    <a:pt x="3231" y="2123"/>
                  </a:lnTo>
                  <a:lnTo>
                    <a:pt x="3215" y="2209"/>
                  </a:lnTo>
                  <a:lnTo>
                    <a:pt x="3200" y="2295"/>
                  </a:lnTo>
                  <a:lnTo>
                    <a:pt x="3177" y="2380"/>
                  </a:lnTo>
                  <a:lnTo>
                    <a:pt x="3146" y="2458"/>
                  </a:lnTo>
                  <a:lnTo>
                    <a:pt x="3107" y="2537"/>
                  </a:lnTo>
                  <a:lnTo>
                    <a:pt x="3067" y="2615"/>
                  </a:lnTo>
                  <a:lnTo>
                    <a:pt x="3020" y="2685"/>
                  </a:lnTo>
                  <a:lnTo>
                    <a:pt x="2974" y="2755"/>
                  </a:lnTo>
                  <a:lnTo>
                    <a:pt x="2919" y="2817"/>
                  </a:lnTo>
                  <a:lnTo>
                    <a:pt x="2856" y="2880"/>
                  </a:lnTo>
                  <a:lnTo>
                    <a:pt x="2794" y="2942"/>
                  </a:lnTo>
                  <a:lnTo>
                    <a:pt x="2724" y="2997"/>
                  </a:lnTo>
                  <a:lnTo>
                    <a:pt x="2646" y="3052"/>
                  </a:lnTo>
                  <a:lnTo>
                    <a:pt x="2568" y="3099"/>
                  </a:lnTo>
                  <a:lnTo>
                    <a:pt x="2568" y="3099"/>
                  </a:lnTo>
                  <a:lnTo>
                    <a:pt x="2427" y="3146"/>
                  </a:lnTo>
                  <a:lnTo>
                    <a:pt x="2427" y="3146"/>
                  </a:lnTo>
                  <a:lnTo>
                    <a:pt x="2396" y="8772"/>
                  </a:lnTo>
                  <a:lnTo>
                    <a:pt x="2396" y="8772"/>
                  </a:lnTo>
                  <a:lnTo>
                    <a:pt x="2388" y="8827"/>
                  </a:lnTo>
                  <a:lnTo>
                    <a:pt x="2381" y="8881"/>
                  </a:lnTo>
                  <a:lnTo>
                    <a:pt x="2365" y="8928"/>
                  </a:lnTo>
                  <a:lnTo>
                    <a:pt x="2342" y="8982"/>
                  </a:lnTo>
                  <a:lnTo>
                    <a:pt x="2318" y="9029"/>
                  </a:lnTo>
                  <a:lnTo>
                    <a:pt x="2287" y="9076"/>
                  </a:lnTo>
                  <a:lnTo>
                    <a:pt x="2248" y="9123"/>
                  </a:lnTo>
                  <a:lnTo>
                    <a:pt x="2217" y="9162"/>
                  </a:lnTo>
                  <a:lnTo>
                    <a:pt x="2170" y="9201"/>
                  </a:lnTo>
                  <a:lnTo>
                    <a:pt x="2123" y="9240"/>
                  </a:lnTo>
                  <a:lnTo>
                    <a:pt x="2076" y="9272"/>
                  </a:lnTo>
                  <a:lnTo>
                    <a:pt x="2029" y="9295"/>
                  </a:lnTo>
                  <a:lnTo>
                    <a:pt x="1975" y="9319"/>
                  </a:lnTo>
                  <a:lnTo>
                    <a:pt x="1928" y="9334"/>
                  </a:lnTo>
                  <a:lnTo>
                    <a:pt x="1873" y="9341"/>
                  </a:lnTo>
                  <a:lnTo>
                    <a:pt x="1819" y="9349"/>
                  </a:lnTo>
                  <a:lnTo>
                    <a:pt x="1819" y="9349"/>
                  </a:lnTo>
                  <a:lnTo>
                    <a:pt x="1780" y="9341"/>
                  </a:lnTo>
                  <a:lnTo>
                    <a:pt x="1740" y="9334"/>
                  </a:lnTo>
                  <a:lnTo>
                    <a:pt x="1694" y="9326"/>
                  </a:lnTo>
                  <a:lnTo>
                    <a:pt x="1647" y="9303"/>
                  </a:lnTo>
                  <a:lnTo>
                    <a:pt x="1592" y="9279"/>
                  </a:lnTo>
                  <a:lnTo>
                    <a:pt x="1546" y="9248"/>
                  </a:lnTo>
                  <a:lnTo>
                    <a:pt x="1491" y="9209"/>
                  </a:lnTo>
                  <a:lnTo>
                    <a:pt x="1436" y="9162"/>
                  </a:lnTo>
                  <a:lnTo>
                    <a:pt x="1436" y="9162"/>
                  </a:lnTo>
                  <a:lnTo>
                    <a:pt x="1405" y="9123"/>
                  </a:lnTo>
                  <a:lnTo>
                    <a:pt x="1374" y="9076"/>
                  </a:lnTo>
                  <a:lnTo>
                    <a:pt x="1335" y="8990"/>
                  </a:lnTo>
                  <a:lnTo>
                    <a:pt x="1303" y="8905"/>
                  </a:lnTo>
                  <a:lnTo>
                    <a:pt x="1296" y="8827"/>
                  </a:lnTo>
                  <a:lnTo>
                    <a:pt x="1296" y="8827"/>
                  </a:lnTo>
                  <a:lnTo>
                    <a:pt x="1327" y="3200"/>
                  </a:lnTo>
                  <a:lnTo>
                    <a:pt x="1327" y="3200"/>
                  </a:lnTo>
                  <a:lnTo>
                    <a:pt x="1233" y="3107"/>
                  </a:lnTo>
                  <a:lnTo>
                    <a:pt x="1233" y="3107"/>
                  </a:lnTo>
                  <a:lnTo>
                    <a:pt x="1155" y="3060"/>
                  </a:lnTo>
                  <a:lnTo>
                    <a:pt x="1085" y="3005"/>
                  </a:lnTo>
                  <a:lnTo>
                    <a:pt x="1015" y="2950"/>
                  </a:lnTo>
                  <a:lnTo>
                    <a:pt x="944" y="2888"/>
                  </a:lnTo>
                  <a:lnTo>
                    <a:pt x="882" y="2817"/>
                  </a:lnTo>
                  <a:lnTo>
                    <a:pt x="819" y="2747"/>
                  </a:lnTo>
                  <a:lnTo>
                    <a:pt x="773" y="2677"/>
                  </a:lnTo>
                  <a:lnTo>
                    <a:pt x="719" y="2599"/>
                  </a:lnTo>
                  <a:lnTo>
                    <a:pt x="680" y="2521"/>
                  </a:lnTo>
                  <a:lnTo>
                    <a:pt x="640" y="2443"/>
                  </a:lnTo>
                  <a:lnTo>
                    <a:pt x="601" y="2357"/>
                  </a:lnTo>
                  <a:lnTo>
                    <a:pt x="578" y="2272"/>
                  </a:lnTo>
                  <a:lnTo>
                    <a:pt x="554" y="2186"/>
                  </a:lnTo>
                  <a:lnTo>
                    <a:pt x="539" y="2092"/>
                  </a:lnTo>
                  <a:lnTo>
                    <a:pt x="531" y="2006"/>
                  </a:lnTo>
                  <a:lnTo>
                    <a:pt x="531" y="1920"/>
                  </a:lnTo>
                  <a:lnTo>
                    <a:pt x="531" y="1920"/>
                  </a:lnTo>
                  <a:lnTo>
                    <a:pt x="547" y="1788"/>
                  </a:lnTo>
                  <a:lnTo>
                    <a:pt x="578" y="1662"/>
                  </a:lnTo>
                  <a:lnTo>
                    <a:pt x="609" y="1530"/>
                  </a:lnTo>
                  <a:lnTo>
                    <a:pt x="648" y="1405"/>
                  </a:lnTo>
                  <a:lnTo>
                    <a:pt x="703" y="1280"/>
                  </a:lnTo>
                  <a:lnTo>
                    <a:pt x="757" y="1163"/>
                  </a:lnTo>
                  <a:lnTo>
                    <a:pt x="827" y="1054"/>
                  </a:lnTo>
                  <a:lnTo>
                    <a:pt x="913" y="960"/>
                  </a:lnTo>
                  <a:lnTo>
                    <a:pt x="913" y="960"/>
                  </a:lnTo>
                  <a:lnTo>
                    <a:pt x="937" y="945"/>
                  </a:lnTo>
                  <a:lnTo>
                    <a:pt x="960" y="929"/>
                  </a:lnTo>
                  <a:lnTo>
                    <a:pt x="1007" y="913"/>
                  </a:lnTo>
                  <a:lnTo>
                    <a:pt x="1062" y="890"/>
                  </a:lnTo>
                  <a:lnTo>
                    <a:pt x="1085" y="882"/>
                  </a:lnTo>
                  <a:lnTo>
                    <a:pt x="1109" y="867"/>
                  </a:lnTo>
                  <a:lnTo>
                    <a:pt x="1109" y="867"/>
                  </a:lnTo>
                  <a:lnTo>
                    <a:pt x="1101" y="1530"/>
                  </a:lnTo>
                  <a:lnTo>
                    <a:pt x="1101" y="1530"/>
                  </a:lnTo>
                  <a:lnTo>
                    <a:pt x="1109" y="1623"/>
                  </a:lnTo>
                  <a:lnTo>
                    <a:pt x="1117" y="1702"/>
                  </a:lnTo>
                  <a:lnTo>
                    <a:pt x="1132" y="1788"/>
                  </a:lnTo>
                  <a:lnTo>
                    <a:pt x="1163" y="1858"/>
                  </a:lnTo>
                  <a:lnTo>
                    <a:pt x="1194" y="1928"/>
                  </a:lnTo>
                  <a:lnTo>
                    <a:pt x="1233" y="1998"/>
                  </a:lnTo>
                  <a:lnTo>
                    <a:pt x="1272" y="2060"/>
                  </a:lnTo>
                  <a:lnTo>
                    <a:pt x="1327" y="2115"/>
                  </a:lnTo>
                  <a:lnTo>
                    <a:pt x="1382" y="2162"/>
                  </a:lnTo>
                  <a:lnTo>
                    <a:pt x="1444" y="2209"/>
                  </a:lnTo>
                  <a:lnTo>
                    <a:pt x="1507" y="2248"/>
                  </a:lnTo>
                  <a:lnTo>
                    <a:pt x="1577" y="2279"/>
                  </a:lnTo>
                  <a:lnTo>
                    <a:pt x="1654" y="2303"/>
                  </a:lnTo>
                  <a:lnTo>
                    <a:pt x="1733" y="2326"/>
                  </a:lnTo>
                  <a:lnTo>
                    <a:pt x="1819" y="2334"/>
                  </a:lnTo>
                  <a:lnTo>
                    <a:pt x="1905" y="2341"/>
                  </a:lnTo>
                  <a:lnTo>
                    <a:pt x="1905" y="2341"/>
                  </a:lnTo>
                  <a:lnTo>
                    <a:pt x="1982" y="2334"/>
                  </a:lnTo>
                  <a:lnTo>
                    <a:pt x="2052" y="2319"/>
                  </a:lnTo>
                  <a:lnTo>
                    <a:pt x="2123" y="2303"/>
                  </a:lnTo>
                  <a:lnTo>
                    <a:pt x="2185" y="2272"/>
                  </a:lnTo>
                  <a:lnTo>
                    <a:pt x="2256" y="2232"/>
                  </a:lnTo>
                  <a:lnTo>
                    <a:pt x="2318" y="2193"/>
                  </a:lnTo>
                  <a:lnTo>
                    <a:pt x="2381" y="2146"/>
                  </a:lnTo>
                  <a:lnTo>
                    <a:pt x="2443" y="2092"/>
                  </a:lnTo>
                  <a:lnTo>
                    <a:pt x="2497" y="2029"/>
                  </a:lnTo>
                  <a:lnTo>
                    <a:pt x="2544" y="1967"/>
                  </a:lnTo>
                  <a:lnTo>
                    <a:pt x="2591" y="1905"/>
                  </a:lnTo>
                  <a:lnTo>
                    <a:pt x="2630" y="1835"/>
                  </a:lnTo>
                  <a:lnTo>
                    <a:pt x="2662" y="1756"/>
                  </a:lnTo>
                  <a:lnTo>
                    <a:pt x="2693" y="1678"/>
                  </a:lnTo>
                  <a:lnTo>
                    <a:pt x="2709" y="1600"/>
                  </a:lnTo>
                  <a:lnTo>
                    <a:pt x="2724" y="1522"/>
                  </a:lnTo>
                  <a:lnTo>
                    <a:pt x="2724" y="1522"/>
                  </a:lnTo>
                  <a:lnTo>
                    <a:pt x="2724" y="859"/>
                  </a:lnTo>
                  <a:lnTo>
                    <a:pt x="2724" y="859"/>
                  </a:lnTo>
                  <a:lnTo>
                    <a:pt x="2787" y="898"/>
                  </a:lnTo>
                  <a:lnTo>
                    <a:pt x="2848" y="953"/>
                  </a:lnTo>
                  <a:lnTo>
                    <a:pt x="2895" y="999"/>
                  </a:lnTo>
                  <a:lnTo>
                    <a:pt x="2950" y="1062"/>
                  </a:lnTo>
                  <a:lnTo>
                    <a:pt x="2997" y="1116"/>
                  </a:lnTo>
                  <a:lnTo>
                    <a:pt x="3036" y="1178"/>
                  </a:lnTo>
                  <a:lnTo>
                    <a:pt x="3075" y="1241"/>
                  </a:lnTo>
                  <a:lnTo>
                    <a:pt x="3114" y="1311"/>
                  </a:lnTo>
                  <a:lnTo>
                    <a:pt x="3146" y="1382"/>
                  </a:lnTo>
                  <a:lnTo>
                    <a:pt x="3169" y="1452"/>
                  </a:lnTo>
                  <a:lnTo>
                    <a:pt x="3192" y="1530"/>
                  </a:lnTo>
                  <a:lnTo>
                    <a:pt x="3215" y="1608"/>
                  </a:lnTo>
                  <a:lnTo>
                    <a:pt x="3239" y="1772"/>
                  </a:lnTo>
                  <a:lnTo>
                    <a:pt x="3246" y="1951"/>
                  </a:lnTo>
                  <a:close/>
                  <a:moveTo>
                    <a:pt x="2162" y="0"/>
                  </a:moveTo>
                  <a:lnTo>
                    <a:pt x="2162" y="0"/>
                  </a:lnTo>
                  <a:lnTo>
                    <a:pt x="2154" y="1530"/>
                  </a:lnTo>
                  <a:lnTo>
                    <a:pt x="2154" y="1530"/>
                  </a:lnTo>
                  <a:lnTo>
                    <a:pt x="2146" y="1592"/>
                  </a:lnTo>
                  <a:lnTo>
                    <a:pt x="2131" y="1655"/>
                  </a:lnTo>
                  <a:lnTo>
                    <a:pt x="2107" y="1702"/>
                  </a:lnTo>
                  <a:lnTo>
                    <a:pt x="2076" y="1741"/>
                  </a:lnTo>
                  <a:lnTo>
                    <a:pt x="2037" y="1772"/>
                  </a:lnTo>
                  <a:lnTo>
                    <a:pt x="1990" y="1795"/>
                  </a:lnTo>
                  <a:lnTo>
                    <a:pt x="1928" y="1811"/>
                  </a:lnTo>
                  <a:lnTo>
                    <a:pt x="1866" y="1811"/>
                  </a:lnTo>
                  <a:lnTo>
                    <a:pt x="1866" y="1811"/>
                  </a:lnTo>
                  <a:lnTo>
                    <a:pt x="1827" y="1811"/>
                  </a:lnTo>
                  <a:lnTo>
                    <a:pt x="1787" y="1788"/>
                  </a:lnTo>
                  <a:lnTo>
                    <a:pt x="1748" y="1764"/>
                  </a:lnTo>
                  <a:lnTo>
                    <a:pt x="1709" y="1733"/>
                  </a:lnTo>
                  <a:lnTo>
                    <a:pt x="1678" y="1694"/>
                  </a:lnTo>
                  <a:lnTo>
                    <a:pt x="1647" y="1655"/>
                  </a:lnTo>
                  <a:lnTo>
                    <a:pt x="1631" y="1615"/>
                  </a:lnTo>
                  <a:lnTo>
                    <a:pt x="1623" y="1576"/>
                  </a:lnTo>
                  <a:lnTo>
                    <a:pt x="1623" y="1576"/>
                  </a:lnTo>
                  <a:lnTo>
                    <a:pt x="1639" y="55"/>
                  </a:lnTo>
                  <a:lnTo>
                    <a:pt x="1639" y="55"/>
                  </a:lnTo>
                  <a:lnTo>
                    <a:pt x="1256" y="149"/>
                  </a:lnTo>
                  <a:lnTo>
                    <a:pt x="1256" y="149"/>
                  </a:lnTo>
                  <a:lnTo>
                    <a:pt x="1148" y="188"/>
                  </a:lnTo>
                  <a:lnTo>
                    <a:pt x="1046" y="227"/>
                  </a:lnTo>
                  <a:lnTo>
                    <a:pt x="952" y="281"/>
                  </a:lnTo>
                  <a:lnTo>
                    <a:pt x="858" y="328"/>
                  </a:lnTo>
                  <a:lnTo>
                    <a:pt x="773" y="382"/>
                  </a:lnTo>
                  <a:lnTo>
                    <a:pt x="687" y="445"/>
                  </a:lnTo>
                  <a:lnTo>
                    <a:pt x="609" y="515"/>
                  </a:lnTo>
                  <a:lnTo>
                    <a:pt x="539" y="586"/>
                  </a:lnTo>
                  <a:lnTo>
                    <a:pt x="539" y="586"/>
                  </a:lnTo>
                  <a:lnTo>
                    <a:pt x="476" y="648"/>
                  </a:lnTo>
                  <a:lnTo>
                    <a:pt x="414" y="718"/>
                  </a:lnTo>
                  <a:lnTo>
                    <a:pt x="359" y="788"/>
                  </a:lnTo>
                  <a:lnTo>
                    <a:pt x="313" y="859"/>
                  </a:lnTo>
                  <a:lnTo>
                    <a:pt x="266" y="937"/>
                  </a:lnTo>
                  <a:lnTo>
                    <a:pt x="219" y="1015"/>
                  </a:lnTo>
                  <a:lnTo>
                    <a:pt x="149" y="1186"/>
                  </a:lnTo>
                  <a:lnTo>
                    <a:pt x="86" y="1366"/>
                  </a:lnTo>
                  <a:lnTo>
                    <a:pt x="39" y="1561"/>
                  </a:lnTo>
                  <a:lnTo>
                    <a:pt x="16" y="1756"/>
                  </a:lnTo>
                  <a:lnTo>
                    <a:pt x="0" y="1967"/>
                  </a:lnTo>
                  <a:lnTo>
                    <a:pt x="0" y="1967"/>
                  </a:lnTo>
                  <a:lnTo>
                    <a:pt x="8" y="2076"/>
                  </a:lnTo>
                  <a:lnTo>
                    <a:pt x="16" y="2186"/>
                  </a:lnTo>
                  <a:lnTo>
                    <a:pt x="31" y="2287"/>
                  </a:lnTo>
                  <a:lnTo>
                    <a:pt x="55" y="2396"/>
                  </a:lnTo>
                  <a:lnTo>
                    <a:pt x="78" y="2497"/>
                  </a:lnTo>
                  <a:lnTo>
                    <a:pt x="117" y="2599"/>
                  </a:lnTo>
                  <a:lnTo>
                    <a:pt x="156" y="2701"/>
                  </a:lnTo>
                  <a:lnTo>
                    <a:pt x="203" y="2794"/>
                  </a:lnTo>
                  <a:lnTo>
                    <a:pt x="258" y="2888"/>
                  </a:lnTo>
                  <a:lnTo>
                    <a:pt x="321" y="2981"/>
                  </a:lnTo>
                  <a:lnTo>
                    <a:pt x="382" y="3068"/>
                  </a:lnTo>
                  <a:lnTo>
                    <a:pt x="460" y="3153"/>
                  </a:lnTo>
                  <a:lnTo>
                    <a:pt x="539" y="3231"/>
                  </a:lnTo>
                  <a:lnTo>
                    <a:pt x="617" y="3309"/>
                  </a:lnTo>
                  <a:lnTo>
                    <a:pt x="711" y="3379"/>
                  </a:lnTo>
                  <a:lnTo>
                    <a:pt x="804" y="3442"/>
                  </a:lnTo>
                  <a:lnTo>
                    <a:pt x="804" y="3442"/>
                  </a:lnTo>
                  <a:lnTo>
                    <a:pt x="773" y="8780"/>
                  </a:lnTo>
                  <a:lnTo>
                    <a:pt x="773" y="8780"/>
                  </a:lnTo>
                  <a:lnTo>
                    <a:pt x="773" y="8889"/>
                  </a:lnTo>
                  <a:lnTo>
                    <a:pt x="788" y="8990"/>
                  </a:lnTo>
                  <a:lnTo>
                    <a:pt x="812" y="9099"/>
                  </a:lnTo>
                  <a:lnTo>
                    <a:pt x="843" y="9201"/>
                  </a:lnTo>
                  <a:lnTo>
                    <a:pt x="882" y="9295"/>
                  </a:lnTo>
                  <a:lnTo>
                    <a:pt x="929" y="9380"/>
                  </a:lnTo>
                  <a:lnTo>
                    <a:pt x="991" y="9466"/>
                  </a:lnTo>
                  <a:lnTo>
                    <a:pt x="1054" y="9544"/>
                  </a:lnTo>
                  <a:lnTo>
                    <a:pt x="1054" y="9544"/>
                  </a:lnTo>
                  <a:lnTo>
                    <a:pt x="1148" y="9623"/>
                  </a:lnTo>
                  <a:lnTo>
                    <a:pt x="1241" y="9693"/>
                  </a:lnTo>
                  <a:lnTo>
                    <a:pt x="1342" y="9747"/>
                  </a:lnTo>
                  <a:lnTo>
                    <a:pt x="1444" y="9794"/>
                  </a:lnTo>
                  <a:lnTo>
                    <a:pt x="1546" y="9833"/>
                  </a:lnTo>
                  <a:lnTo>
                    <a:pt x="1647" y="9856"/>
                  </a:lnTo>
                  <a:lnTo>
                    <a:pt x="1756" y="9864"/>
                  </a:lnTo>
                  <a:lnTo>
                    <a:pt x="1866" y="9872"/>
                  </a:lnTo>
                  <a:lnTo>
                    <a:pt x="1866" y="9872"/>
                  </a:lnTo>
                  <a:lnTo>
                    <a:pt x="1967" y="9864"/>
                  </a:lnTo>
                  <a:lnTo>
                    <a:pt x="2068" y="9841"/>
                  </a:lnTo>
                  <a:lnTo>
                    <a:pt x="2162" y="9817"/>
                  </a:lnTo>
                  <a:lnTo>
                    <a:pt x="2256" y="9770"/>
                  </a:lnTo>
                  <a:lnTo>
                    <a:pt x="2342" y="9724"/>
                  </a:lnTo>
                  <a:lnTo>
                    <a:pt x="2427" y="9670"/>
                  </a:lnTo>
                  <a:lnTo>
                    <a:pt x="2505" y="9599"/>
                  </a:lnTo>
                  <a:lnTo>
                    <a:pt x="2583" y="9537"/>
                  </a:lnTo>
                  <a:lnTo>
                    <a:pt x="2583" y="9537"/>
                  </a:lnTo>
                  <a:lnTo>
                    <a:pt x="2646" y="9458"/>
                  </a:lnTo>
                  <a:lnTo>
                    <a:pt x="2716" y="9380"/>
                  </a:lnTo>
                  <a:lnTo>
                    <a:pt x="2771" y="9295"/>
                  </a:lnTo>
                  <a:lnTo>
                    <a:pt x="2817" y="9209"/>
                  </a:lnTo>
                  <a:lnTo>
                    <a:pt x="2864" y="9115"/>
                  </a:lnTo>
                  <a:lnTo>
                    <a:pt x="2887" y="9021"/>
                  </a:lnTo>
                  <a:lnTo>
                    <a:pt x="2911" y="8920"/>
                  </a:lnTo>
                  <a:lnTo>
                    <a:pt x="2919" y="8819"/>
                  </a:lnTo>
                  <a:lnTo>
                    <a:pt x="2919" y="8819"/>
                  </a:lnTo>
                  <a:lnTo>
                    <a:pt x="2950" y="3473"/>
                  </a:lnTo>
                  <a:lnTo>
                    <a:pt x="2950" y="3473"/>
                  </a:lnTo>
                  <a:lnTo>
                    <a:pt x="3192" y="3239"/>
                  </a:lnTo>
                  <a:lnTo>
                    <a:pt x="3192" y="3239"/>
                  </a:lnTo>
                  <a:lnTo>
                    <a:pt x="3192" y="3239"/>
                  </a:lnTo>
                  <a:lnTo>
                    <a:pt x="3262" y="3161"/>
                  </a:lnTo>
                  <a:lnTo>
                    <a:pt x="3325" y="3091"/>
                  </a:lnTo>
                  <a:lnTo>
                    <a:pt x="3442" y="2935"/>
                  </a:lnTo>
                  <a:lnTo>
                    <a:pt x="3544" y="2770"/>
                  </a:lnTo>
                  <a:lnTo>
                    <a:pt x="3621" y="2599"/>
                  </a:lnTo>
                  <a:lnTo>
                    <a:pt x="3683" y="2427"/>
                  </a:lnTo>
                  <a:lnTo>
                    <a:pt x="3730" y="2256"/>
                  </a:lnTo>
                  <a:lnTo>
                    <a:pt x="3762" y="2076"/>
                  </a:lnTo>
                  <a:lnTo>
                    <a:pt x="3769" y="1897"/>
                  </a:lnTo>
                  <a:lnTo>
                    <a:pt x="3769" y="1897"/>
                  </a:lnTo>
                  <a:lnTo>
                    <a:pt x="3762" y="1756"/>
                  </a:lnTo>
                  <a:lnTo>
                    <a:pt x="3746" y="1615"/>
                  </a:lnTo>
                  <a:lnTo>
                    <a:pt x="3715" y="1476"/>
                  </a:lnTo>
                  <a:lnTo>
                    <a:pt x="3676" y="1343"/>
                  </a:lnTo>
                  <a:lnTo>
                    <a:pt x="3629" y="1210"/>
                  </a:lnTo>
                  <a:lnTo>
                    <a:pt x="3567" y="1078"/>
                  </a:lnTo>
                  <a:lnTo>
                    <a:pt x="3497" y="960"/>
                  </a:lnTo>
                  <a:lnTo>
                    <a:pt x="3418" y="835"/>
                  </a:lnTo>
                  <a:lnTo>
                    <a:pt x="3332" y="726"/>
                  </a:lnTo>
                  <a:lnTo>
                    <a:pt x="3231" y="617"/>
                  </a:lnTo>
                  <a:lnTo>
                    <a:pt x="3130" y="523"/>
                  </a:lnTo>
                  <a:lnTo>
                    <a:pt x="3013" y="429"/>
                  </a:lnTo>
                  <a:lnTo>
                    <a:pt x="2895" y="343"/>
                  </a:lnTo>
                  <a:lnTo>
                    <a:pt x="2763" y="266"/>
                  </a:lnTo>
                  <a:lnTo>
                    <a:pt x="2630" y="196"/>
                  </a:lnTo>
                  <a:lnTo>
                    <a:pt x="2489" y="141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2">
              <a:extLst>
                <a:ext uri="{FF2B5EF4-FFF2-40B4-BE49-F238E27FC236}">
                  <a16:creationId xmlns:a16="http://schemas.microsoft.com/office/drawing/2014/main" id="{9B2E840A-AE30-4814-A37D-F3B83C38C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1621" y="4110936"/>
              <a:ext cx="141657" cy="223882"/>
            </a:xfrm>
            <a:custGeom>
              <a:avLst/>
              <a:gdLst>
                <a:gd name="T0" fmla="*/ 1842 w 2186"/>
                <a:gd name="T1" fmla="*/ 3683 h 3684"/>
                <a:gd name="T2" fmla="*/ 0 w 2186"/>
                <a:gd name="T3" fmla="*/ 1841 h 3684"/>
                <a:gd name="T4" fmla="*/ 1842 w 2186"/>
                <a:gd name="T5" fmla="*/ 0 h 3684"/>
                <a:gd name="T6" fmla="*/ 2185 w 2186"/>
                <a:gd name="T7" fmla="*/ 343 h 3684"/>
                <a:gd name="T8" fmla="*/ 679 w 2186"/>
                <a:gd name="T9" fmla="*/ 1841 h 3684"/>
                <a:gd name="T10" fmla="*/ 2185 w 2186"/>
                <a:gd name="T11" fmla="*/ 3348 h 3684"/>
                <a:gd name="T12" fmla="*/ 1842 w 2186"/>
                <a:gd name="T13" fmla="*/ 3683 h 3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6" h="3684">
                  <a:moveTo>
                    <a:pt x="1842" y="3683"/>
                  </a:moveTo>
                  <a:lnTo>
                    <a:pt x="0" y="1841"/>
                  </a:lnTo>
                  <a:lnTo>
                    <a:pt x="1842" y="0"/>
                  </a:lnTo>
                  <a:lnTo>
                    <a:pt x="2185" y="343"/>
                  </a:lnTo>
                  <a:lnTo>
                    <a:pt x="679" y="1841"/>
                  </a:lnTo>
                  <a:lnTo>
                    <a:pt x="2185" y="3348"/>
                  </a:lnTo>
                  <a:lnTo>
                    <a:pt x="1842" y="368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3">
              <a:extLst>
                <a:ext uri="{FF2B5EF4-FFF2-40B4-BE49-F238E27FC236}">
                  <a16:creationId xmlns:a16="http://schemas.microsoft.com/office/drawing/2014/main" id="{A71AEFDE-607F-4151-93EB-9DB70DB42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539" y="4110936"/>
              <a:ext cx="141086" cy="223882"/>
            </a:xfrm>
            <a:custGeom>
              <a:avLst/>
              <a:gdLst>
                <a:gd name="T0" fmla="*/ 335 w 2177"/>
                <a:gd name="T1" fmla="*/ 3683 h 3684"/>
                <a:gd name="T2" fmla="*/ 0 w 2177"/>
                <a:gd name="T3" fmla="*/ 3348 h 3684"/>
                <a:gd name="T4" fmla="*/ 1505 w 2177"/>
                <a:gd name="T5" fmla="*/ 1841 h 3684"/>
                <a:gd name="T6" fmla="*/ 0 w 2177"/>
                <a:gd name="T7" fmla="*/ 343 h 3684"/>
                <a:gd name="T8" fmla="*/ 335 w 2177"/>
                <a:gd name="T9" fmla="*/ 0 h 3684"/>
                <a:gd name="T10" fmla="*/ 2176 w 2177"/>
                <a:gd name="T11" fmla="*/ 1841 h 3684"/>
                <a:gd name="T12" fmla="*/ 335 w 2177"/>
                <a:gd name="T13" fmla="*/ 3683 h 3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7" h="3684">
                  <a:moveTo>
                    <a:pt x="335" y="3683"/>
                  </a:moveTo>
                  <a:lnTo>
                    <a:pt x="0" y="3348"/>
                  </a:lnTo>
                  <a:lnTo>
                    <a:pt x="1505" y="1841"/>
                  </a:lnTo>
                  <a:lnTo>
                    <a:pt x="0" y="343"/>
                  </a:lnTo>
                  <a:lnTo>
                    <a:pt x="335" y="0"/>
                  </a:lnTo>
                  <a:lnTo>
                    <a:pt x="2176" y="1841"/>
                  </a:lnTo>
                  <a:lnTo>
                    <a:pt x="335" y="368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5EC65A98-11AB-491D-981B-D77CBCDEFA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8" r="12268"/>
          <a:stretch/>
        </p:blipFill>
        <p:spPr>
          <a:xfrm>
            <a:off x="4311080" y="2378731"/>
            <a:ext cx="4044839" cy="270505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BA8EE83-C81D-472A-8428-BCA310B32E40}"/>
              </a:ext>
            </a:extLst>
          </p:cNvPr>
          <p:cNvSpPr txBox="1"/>
          <p:nvPr/>
        </p:nvSpPr>
        <p:spPr>
          <a:xfrm>
            <a:off x="5521622" y="4359900"/>
            <a:ext cx="14369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A855C1-52BF-48BD-8FE7-C9110772938C}"/>
              </a:ext>
            </a:extLst>
          </p:cNvPr>
          <p:cNvSpPr/>
          <p:nvPr/>
        </p:nvSpPr>
        <p:spPr>
          <a:xfrm>
            <a:off x="158476" y="6135911"/>
            <a:ext cx="11683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737373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Source: </a:t>
            </a:r>
            <a:r>
              <a:rPr lang="en-GB" sz="1800">
                <a:solidFill>
                  <a:srgbClr val="737373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2018 Accelerate: State of DevOps: Strategies for a New Economy." N. </a:t>
            </a:r>
            <a:r>
              <a:rPr lang="en-GB" sz="1800" err="1">
                <a:solidFill>
                  <a:srgbClr val="737373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Forsgren</a:t>
            </a:r>
            <a:r>
              <a:rPr lang="en-GB" sz="1800">
                <a:solidFill>
                  <a:srgbClr val="737373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, J. Humble, G. Kim. </a:t>
            </a:r>
          </a:p>
          <a:p>
            <a:r>
              <a:rPr lang="en-GB" sz="1800">
                <a:solidFill>
                  <a:srgbClr val="737373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DevOps Research and Assessment (DORA)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911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263AC3-9346-4E77-AAD1-BDF8C5EBB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/>
              <a:t>Self-contained via MSIX Packaging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Targeting a shared, side-by-side framework</a:t>
            </a:r>
          </a:p>
          <a:p>
            <a:endParaRPr lang="en-US"/>
          </a:p>
          <a:p>
            <a:r>
              <a:rPr lang="en-US"/>
              <a:t>Compiled as a single .exe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2A0DDD-553E-49B4-8201-4FBABFA2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Deploying .NET Core Windows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859192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DevOps + App Center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019CD0-5BF3-4E48-B391-EF827DC5C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033831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/>
              <a:t>App Center Azure DevOps task for Deploy</a:t>
            </a:r>
          </a:p>
          <a:p>
            <a:r>
              <a:rPr lang="en-US"/>
              <a:t>Supporting automatic updates with MSIX</a:t>
            </a:r>
          </a:p>
          <a:p>
            <a:r>
              <a:rPr lang="en-US"/>
              <a:t>.NET Core 3 CLI cross-platform aps</a:t>
            </a:r>
          </a:p>
          <a:p>
            <a:r>
              <a:rPr lang="en-US"/>
              <a:t>Better build + test support directly in App Center</a:t>
            </a:r>
          </a:p>
          <a:p>
            <a:r>
              <a:rPr lang="en-US" err="1"/>
              <a:t>MBaaS</a:t>
            </a:r>
            <a:r>
              <a:rPr lang="en-US"/>
              <a:t> for Desktop + Mobile apps</a:t>
            </a:r>
          </a:p>
          <a:p>
            <a:r>
              <a:rPr lang="en-US" err="1"/>
              <a:t>WinAppDriver</a:t>
            </a:r>
            <a:r>
              <a:rPr lang="en-US"/>
              <a:t> support for automatic UI testing</a:t>
            </a:r>
          </a:p>
          <a:p>
            <a:pPr marL="335915" indent="-335915"/>
            <a:r>
              <a:rPr lang="en-US" sz="3900">
                <a:cs typeface="Segoe UI Light"/>
              </a:rPr>
              <a:t>Windows React Native with CodePush</a:t>
            </a:r>
          </a:p>
          <a:p>
            <a:pPr marL="0" indent="0">
              <a:buNone/>
            </a:pPr>
            <a:r>
              <a:rPr lang="en-US"/>
              <a:t>Feedback?: </a:t>
            </a:r>
            <a:r>
              <a:rPr lang="en-US">
                <a:hlinkClick r:id="rId2"/>
              </a:rPr>
              <a:t>https://github.com/microsoft/appcenter</a:t>
            </a:r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21F1EF-02BD-41CD-877D-0F979FDE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8829684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4451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151628"/>
                </a:solidFill>
              </a:rPr>
              <a:t>Repo for this talk: </a:t>
            </a:r>
            <a:r>
              <a:rPr lang="en-PH" sz="2400" dirty="0">
                <a:hlinkClick r:id="rId3"/>
              </a:rPr>
              <a:t>https://github.com/HopePH/Playground/tree/master/DevOps.WinApp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151628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51628"/>
                </a:solidFill>
              </a:rPr>
              <a:t>More advanced talk &amp; repo: </a:t>
            </a:r>
            <a:r>
              <a:rPr lang="en-US" sz="2400" dirty="0">
                <a:hlinkClick r:id="rId4"/>
              </a:rPr>
              <a:t>https://www.youtube.com/watch?v=vc2edJW34Ps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hlinkClick r:id="rId5"/>
              </a:rPr>
              <a:t>https://aka.ms/devops4clientapps  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MSIX Packaging:</a:t>
            </a:r>
          </a:p>
          <a:p>
            <a:pPr marL="0" indent="0">
              <a:buNone/>
            </a:pPr>
            <a:r>
              <a:rPr lang="en-US" sz="2400" dirty="0">
                <a:hlinkClick r:id="rId6"/>
              </a:rPr>
              <a:t>https://docs.microsoft.com/en-us/windows/msix/overview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7"/>
              </a:rPr>
              <a:t>https://docs.microsoft.com/en-us/windows/msix/desktop/desktop-to-uwp-packaging-dot-net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151628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51628"/>
                </a:solidFill>
              </a:rPr>
              <a:t>Publishing Optimizations:</a:t>
            </a:r>
          </a:p>
          <a:p>
            <a:pPr marL="0" indent="0">
              <a:buNone/>
            </a:pPr>
            <a:r>
              <a:rPr lang="en-US" sz="2400" dirty="0">
                <a:hlinkClick r:id="rId8"/>
              </a:rPr>
              <a:t>https://www.hanselman.com/blog/MakingATinyNETCore30EntirelySelfcontainedSingleExecutable.aspx</a:t>
            </a:r>
            <a:endParaRPr lang="en-US" sz="2400" dirty="0">
              <a:solidFill>
                <a:srgbClr val="151628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8115788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CB93-C152-4A3D-BED8-2A7B45E0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203817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6bf66d5e-98fc-492b-a6bd-eebb218d86b9">jogallow@microsoft.com</LastSharedByUser>
    <SharedWithUsers xmlns="6bf66d5e-98fc-492b-a6bd-eebb218d86b9">
      <UserInfo>
        <DisplayName>Martin Woodward</DisplayName>
        <AccountId>67</AccountId>
        <AccountType/>
      </UserInfo>
    </SharedWithUsers>
    <LastSharedByTime xmlns="6bf66d5e-98fc-492b-a6bd-eebb218d86b9">2018-03-16T04:12:59+00:00</LastSharedByTime>
    <MediaServiceKeyPoints xmlns="1f90797d-425c-4e7b-aa53-304fe94a9d6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2B39AB1B18743A7DEF88B8C2DA1D6" ma:contentTypeVersion="15" ma:contentTypeDescription="Create a new document." ma:contentTypeScope="" ma:versionID="3f33ba7837a7f0243f61b8c16054facd">
  <xsd:schema xmlns:xsd="http://www.w3.org/2001/XMLSchema" xmlns:xs="http://www.w3.org/2001/XMLSchema" xmlns:p="http://schemas.microsoft.com/office/2006/metadata/properties" xmlns:ns3="6bf66d5e-98fc-492b-a6bd-eebb218d86b9" xmlns:ns4="1f90797d-425c-4e7b-aa53-304fe94a9d62" targetNamespace="http://schemas.microsoft.com/office/2006/metadata/properties" ma:root="true" ma:fieldsID="f371f85c79e906a2c5f1d6c95115a41a" ns3:_="" ns4:_="">
    <xsd:import namespace="6bf66d5e-98fc-492b-a6bd-eebb218d86b9"/>
    <xsd:import namespace="1f90797d-425c-4e7b-aa53-304fe94a9d6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66d5e-98fc-492b-a6bd-eebb218d86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0797d-425c-4e7b-aa53-304fe94a9d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6bf66d5e-98fc-492b-a6bd-eebb218d86b9"/>
    <ds:schemaRef ds:uri="1f90797d-425c-4e7b-aa53-304fe94a9d62"/>
  </ds:schemaRefs>
</ds:datastoreItem>
</file>

<file path=customXml/itemProps2.xml><?xml version="1.0" encoding="utf-8"?>
<ds:datastoreItem xmlns:ds="http://schemas.openxmlformats.org/officeDocument/2006/customXml" ds:itemID="{6B21410C-094A-4B65-92ED-E4DBBAA2F2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f66d5e-98fc-492b-a6bd-eebb218d86b9"/>
    <ds:schemaRef ds:uri="1f90797d-425c-4e7b-aa53-304fe94a9d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334</Words>
  <Application>Microsoft Office PowerPoint</Application>
  <PresentationFormat>Widescreen</PresentationFormat>
  <Paragraphs>65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Dotnet_Template</vt:lpstr>
      <vt:lpstr>PowerPoint Presentation</vt:lpstr>
      <vt:lpstr>Get Started with DevOps for .NET Windows Desktop Apps and Visual Studio App Center</vt:lpstr>
      <vt:lpstr>Agenda</vt:lpstr>
      <vt:lpstr>High Performance DevOps Companies Achieve…</vt:lpstr>
      <vt:lpstr>Deploying .NET Core Windows Applications</vt:lpstr>
      <vt:lpstr>Azure DevOps + App Center</vt:lpstr>
      <vt:lpstr>Roadmap</vt:lpstr>
      <vt:lpstr>Resources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HaiyanUser2</cp:lastModifiedBy>
  <cp:revision>5</cp:revision>
  <dcterms:created xsi:type="dcterms:W3CDTF">2018-01-09T22:22:16Z</dcterms:created>
  <dcterms:modified xsi:type="dcterms:W3CDTF">2019-10-03T05:36:49Z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0x010100D632B39AB1B18743A7DEF88B8C2DA1D6</vt:lpwstr>
  </property>
</Properties>
</file>