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4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63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B051-1B8B-424C-A0B1-3876981DBA68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F68E-5BB3-4611-9DAC-386517BFB8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7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7F68E-5BB3-4611-9DAC-386517BFB84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424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20/07/2019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o.microsoft.com/fwlink/?linkid=2006808&amp;clcid=0x4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716334" y="412763"/>
            <a:ext cx="7548900" cy="228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Journey from Being </a:t>
            </a:r>
            <a:br>
              <a:rPr lang="en-PH" dirty="0"/>
            </a:br>
            <a:r>
              <a:rPr lang="en-PH" dirty="0"/>
              <a:t>a Java Dev to a Net Dev</a:t>
            </a:r>
          </a:p>
        </p:txBody>
      </p:sp>
      <p:pic>
        <p:nvPicPr>
          <p:cNvPr id="17" name="Shape 17" descr="A hand holding a cellphone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484" y="0"/>
            <a:ext cx="4128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>
            <a:hlinkClick r:id="rId4"/>
          </p:cNvPr>
          <p:cNvSpPr txBox="1"/>
          <p:nvPr/>
        </p:nvSpPr>
        <p:spPr>
          <a:xfrm>
            <a:off x="716334" y="3172777"/>
            <a:ext cx="6976200" cy="8309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PH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Christopher Cadag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PH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Junior Mobile App Developer</a:t>
            </a:r>
            <a:r>
              <a:rPr lang="en-PH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PH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PH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Tianggee</a:t>
            </a:r>
            <a:endParaRPr lang="en-PH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0" y="244996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C50CF4-7A02-4095-9424-12DF31A16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2" y="3989096"/>
            <a:ext cx="437536" cy="437536"/>
          </a:xfrm>
          <a:prstGeom prst="rect">
            <a:avLst/>
          </a:prstGeom>
        </p:spPr>
      </p:pic>
      <p:sp>
        <p:nvSpPr>
          <p:cNvPr id="8" name="Shape 18">
            <a:hlinkClick r:id="rId4"/>
            <a:extLst>
              <a:ext uri="{FF2B5EF4-FFF2-40B4-BE49-F238E27FC236}">
                <a16:creationId xmlns:a16="http://schemas.microsoft.com/office/drawing/2014/main" id="{74AF904F-351B-4FF5-8E76-6688BF8EF908}"/>
              </a:ext>
            </a:extLst>
          </p:cNvPr>
          <p:cNvSpPr txBox="1"/>
          <p:nvPr/>
        </p:nvSpPr>
        <p:spPr>
          <a:xfrm>
            <a:off x="1156436" y="4053996"/>
            <a:ext cx="2088908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PH" sz="1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Christopher Cadag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F72B5B-6CE7-4662-B6C0-778011C4B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351" y="4024500"/>
            <a:ext cx="388821" cy="388821"/>
          </a:xfrm>
          <a:prstGeom prst="rect">
            <a:avLst/>
          </a:prstGeom>
        </p:spPr>
      </p:pic>
      <p:sp>
        <p:nvSpPr>
          <p:cNvPr id="12" name="Shape 18">
            <a:hlinkClick r:id="rId4"/>
            <a:extLst>
              <a:ext uri="{FF2B5EF4-FFF2-40B4-BE49-F238E27FC236}">
                <a16:creationId xmlns:a16="http://schemas.microsoft.com/office/drawing/2014/main" id="{E904D95C-B311-4586-A0C7-E6B16574FDAB}"/>
              </a:ext>
            </a:extLst>
          </p:cNvPr>
          <p:cNvSpPr txBox="1"/>
          <p:nvPr/>
        </p:nvSpPr>
        <p:spPr>
          <a:xfrm>
            <a:off x="3545676" y="4053996"/>
            <a:ext cx="2569992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PH" sz="1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josephcadag</a:t>
            </a:r>
            <a:endParaRPr lang="en-PH" sz="1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Ways to Access Android/Java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23">
            <a:hlinkClick r:id="rId2"/>
          </p:cNvPr>
          <p:cNvSpPr txBox="1"/>
          <p:nvPr/>
        </p:nvSpPr>
        <p:spPr>
          <a:xfrm>
            <a:off x="681683" y="1578127"/>
            <a:ext cx="10861387" cy="3539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lang="en-PH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Bindings Library </a:t>
            </a:r>
            <a:r>
              <a:rPr lang="en-PH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automatically wraps the library with C# wrappers so you can invoke Java code via C#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PH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Native Interface (JNI) </a:t>
            </a:r>
            <a:r>
              <a:rPr lang="en-PH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invoke calls in Java Library code directly. JNI is a programming framework that enables Java code to call and be called by native applications or libraries.</a:t>
            </a:r>
            <a:endParaRPr lang="en-PH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26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Xamarin Android Architecture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1004620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FCCC83-D8EF-4F2D-9985-75811514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37" y="1601270"/>
            <a:ext cx="10175726" cy="45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Binding a Java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" name="Shape 23">
            <a:hlinkClick r:id="rId2"/>
          </p:cNvPr>
          <p:cNvSpPr txBox="1"/>
          <p:nvPr/>
        </p:nvSpPr>
        <p:spPr>
          <a:xfrm>
            <a:off x="681683" y="1578127"/>
            <a:ext cx="10861387" cy="5016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 Bindings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Make the APIs in the .JAR file available to C# code through automatically-generated code wrappers.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Wraps one or more existing Java libraries into an assembly that you can link in to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Managed Callable Wrappers (MCW)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Used by Xamarin Android to implement bindings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Provide support for subclass Java types and for overriding virtual methods on Java types.</a:t>
            </a:r>
          </a:p>
        </p:txBody>
      </p:sp>
    </p:spTree>
    <p:extLst>
      <p:ext uri="{BB962C8B-B14F-4D97-AF65-F5344CB8AC3E}">
        <p14:creationId xmlns:p14="http://schemas.microsoft.com/office/powerpoint/2010/main" val="4085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716334" y="412763"/>
            <a:ext cx="7548900" cy="228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Demo</a:t>
            </a:r>
          </a:p>
        </p:txBody>
      </p:sp>
      <p:cxnSp>
        <p:nvCxnSpPr>
          <p:cNvPr id="19" name="Shape 19"/>
          <p:cNvCxnSpPr/>
          <p:nvPr/>
        </p:nvCxnSpPr>
        <p:spPr>
          <a:xfrm>
            <a:off x="0" y="244996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21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Creating the Binding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3EDC71F-7443-4726-900B-FA04AF0F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3" y="3038165"/>
            <a:ext cx="5160395" cy="3600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9BDA8-A5BE-418E-9E43-96C87FEF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8165"/>
            <a:ext cx="5445409" cy="36253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0FBC405-67B1-483F-80A2-E7E1B324BCFD}"/>
              </a:ext>
            </a:extLst>
          </p:cNvPr>
          <p:cNvSpPr/>
          <p:nvPr/>
        </p:nvSpPr>
        <p:spPr>
          <a:xfrm>
            <a:off x="287386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DFA6D-CF22-43EE-8016-4A3013C61E6A}"/>
              </a:ext>
            </a:extLst>
          </p:cNvPr>
          <p:cNvSpPr/>
          <p:nvPr/>
        </p:nvSpPr>
        <p:spPr>
          <a:xfrm>
            <a:off x="716334" y="1446660"/>
            <a:ext cx="48093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In Visual Studio for Mac or Visual Studio, create a new Solution and select the </a:t>
            </a:r>
            <a:r>
              <a:rPr lang="en-US" sz="2300" b="1" i="1" dirty="0">
                <a:latin typeface="Calibri-BoldItalic"/>
              </a:rPr>
              <a:t>Android Bindings Library </a:t>
            </a:r>
            <a:r>
              <a:rPr lang="en-US" sz="2300" dirty="0">
                <a:latin typeface="Calibri" panose="020F0502020204030204" pitchFamily="34" charset="0"/>
              </a:rPr>
              <a:t>template.</a:t>
            </a:r>
            <a:endParaRPr lang="en-PH" sz="23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7BF53A-352D-4384-B026-36CA3B08209A}"/>
              </a:ext>
            </a:extLst>
          </p:cNvPr>
          <p:cNvSpPr/>
          <p:nvPr/>
        </p:nvSpPr>
        <p:spPr>
          <a:xfrm>
            <a:off x="6154995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9106C-6796-4E00-B7CB-3CB068BC7F6D}"/>
              </a:ext>
            </a:extLst>
          </p:cNvPr>
          <p:cNvSpPr/>
          <p:nvPr/>
        </p:nvSpPr>
        <p:spPr>
          <a:xfrm>
            <a:off x="6558116" y="1446660"/>
            <a:ext cx="516039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The template includes a </a:t>
            </a:r>
            <a:r>
              <a:rPr lang="en-US" sz="2300" b="1" dirty="0"/>
              <a:t>Jars </a:t>
            </a:r>
            <a:r>
              <a:rPr lang="en-US" sz="2300" dirty="0"/>
              <a:t>folder where you add your .JAR(s) to the Bindings Library project. Right-click the </a:t>
            </a:r>
            <a:r>
              <a:rPr lang="en-US" sz="2300" b="1" dirty="0"/>
              <a:t>Jars </a:t>
            </a:r>
            <a:r>
              <a:rPr lang="en-US" sz="2300" dirty="0"/>
              <a:t>folder and select </a:t>
            </a:r>
            <a:r>
              <a:rPr lang="en-PH" sz="2300" b="1" i="1" dirty="0"/>
              <a:t>Add &gt; Existing Item.</a:t>
            </a:r>
            <a:endParaRPr lang="en-PH" sz="2300" dirty="0"/>
          </a:p>
        </p:txBody>
      </p:sp>
    </p:spTree>
    <p:extLst>
      <p:ext uri="{BB962C8B-B14F-4D97-AF65-F5344CB8AC3E}">
        <p14:creationId xmlns:p14="http://schemas.microsoft.com/office/powerpoint/2010/main" val="336719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Creating the Binding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0FBC405-67B1-483F-80A2-E7E1B324BCFD}"/>
              </a:ext>
            </a:extLst>
          </p:cNvPr>
          <p:cNvSpPr/>
          <p:nvPr/>
        </p:nvSpPr>
        <p:spPr>
          <a:xfrm>
            <a:off x="287386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DFA6D-CF22-43EE-8016-4A3013C61E6A}"/>
              </a:ext>
            </a:extLst>
          </p:cNvPr>
          <p:cNvSpPr/>
          <p:nvPr/>
        </p:nvSpPr>
        <p:spPr>
          <a:xfrm>
            <a:off x="716334" y="1446660"/>
            <a:ext cx="4809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Navigate to the </a:t>
            </a:r>
            <a:r>
              <a:rPr lang="en-US" sz="2400" b="1" dirty="0"/>
              <a:t>.jar file</a:t>
            </a:r>
            <a:r>
              <a:rPr lang="en-US" sz="2400" dirty="0"/>
              <a:t>, select it and</a:t>
            </a:r>
          </a:p>
          <a:p>
            <a:r>
              <a:rPr lang="en-PH" sz="2400" dirty="0"/>
              <a:t>click Add.</a:t>
            </a:r>
            <a:endParaRPr lang="en-PH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7BF53A-352D-4384-B026-36CA3B08209A}"/>
              </a:ext>
            </a:extLst>
          </p:cNvPr>
          <p:cNvSpPr/>
          <p:nvPr/>
        </p:nvSpPr>
        <p:spPr>
          <a:xfrm>
            <a:off x="6154995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9106C-6796-4E00-B7CB-3CB068BC7F6D}"/>
              </a:ext>
            </a:extLst>
          </p:cNvPr>
          <p:cNvSpPr/>
          <p:nvPr/>
        </p:nvSpPr>
        <p:spPr>
          <a:xfrm>
            <a:off x="6558116" y="1446660"/>
            <a:ext cx="5160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Verify that the </a:t>
            </a:r>
            <a:r>
              <a:rPr lang="en-US" sz="2400" b="1" dirty="0"/>
              <a:t>.jar file </a:t>
            </a:r>
            <a:r>
              <a:rPr lang="en-US" sz="2400" dirty="0"/>
              <a:t>was</a:t>
            </a:r>
          </a:p>
          <a:p>
            <a:r>
              <a:rPr lang="en-US" sz="2400" dirty="0"/>
              <a:t>successfully added to the project.</a:t>
            </a:r>
            <a:endParaRPr lang="en-PH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55071-03D0-41E3-9C2B-55A6961B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9" y="2809921"/>
            <a:ext cx="6011396" cy="2739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909048-F239-46A4-8800-46A22F55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21"/>
            <a:ext cx="5979321" cy="27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Creating the Binding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0FBC405-67B1-483F-80A2-E7E1B324BCFD}"/>
              </a:ext>
            </a:extLst>
          </p:cNvPr>
          <p:cNvSpPr/>
          <p:nvPr/>
        </p:nvSpPr>
        <p:spPr>
          <a:xfrm>
            <a:off x="287386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DFA6D-CF22-43EE-8016-4A3013C61E6A}"/>
              </a:ext>
            </a:extLst>
          </p:cNvPr>
          <p:cNvSpPr/>
          <p:nvPr/>
        </p:nvSpPr>
        <p:spPr>
          <a:xfrm>
            <a:off x="716334" y="1446660"/>
            <a:ext cx="6126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 the build action to </a:t>
            </a:r>
            <a:r>
              <a:rPr lang="en-US" sz="2400" dirty="0" err="1"/>
              <a:t>EmbeddedJar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Right-click the .jar file and select </a:t>
            </a:r>
            <a:r>
              <a:rPr lang="en-PH" sz="2400" dirty="0"/>
              <a:t>Properties &gt; Build Action.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EmbeddedJar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PH" sz="2400" dirty="0"/>
              <a:t>the JAR will be embedded in the Bindings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 err="1"/>
              <a:t>InputJar</a:t>
            </a:r>
            <a:r>
              <a:rPr lang="en-PH" sz="2400" b="1" dirty="0"/>
              <a:t> </a:t>
            </a:r>
            <a:r>
              <a:rPr lang="en-PH" sz="2400" dirty="0"/>
              <a:t>– the JAR will be kept separate from the Bindings Library</a:t>
            </a:r>
            <a:endParaRPr lang="en-PH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1EEFD-3725-4867-A5E3-2A84BD80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14" y="700490"/>
            <a:ext cx="4705200" cy="59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16334" y="0"/>
            <a:ext cx="11544492" cy="9143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Calibri"/>
              <a:buNone/>
            </a:pPr>
            <a:r>
              <a:rPr lang="en-PH" dirty="0">
                <a:solidFill>
                  <a:srgbClr val="0C0C0C"/>
                </a:solidFill>
              </a:rPr>
              <a:t>Creating the Binding Library</a:t>
            </a:r>
            <a:endParaRPr dirty="0">
              <a:solidFill>
                <a:srgbClr val="0C0C0C"/>
              </a:solidFill>
            </a:endParaRPr>
          </a:p>
        </p:txBody>
      </p:sp>
      <p:cxnSp>
        <p:nvCxnSpPr>
          <p:cNvPr id="22" name="Shape 22"/>
          <p:cNvCxnSpPr>
            <a:cxnSpLocks/>
          </p:cNvCxnSpPr>
          <p:nvPr/>
        </p:nvCxnSpPr>
        <p:spPr>
          <a:xfrm>
            <a:off x="0" y="994788"/>
            <a:ext cx="4705200" cy="0"/>
          </a:xfrm>
          <a:prstGeom prst="straightConnector1">
            <a:avLst/>
          </a:prstGeom>
          <a:noFill/>
          <a:ln w="127000" cap="flat" cmpd="sng">
            <a:solidFill>
              <a:srgbClr val="DB5A6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0FBC405-67B1-483F-80A2-E7E1B324BCFD}"/>
              </a:ext>
            </a:extLst>
          </p:cNvPr>
          <p:cNvSpPr/>
          <p:nvPr/>
        </p:nvSpPr>
        <p:spPr>
          <a:xfrm>
            <a:off x="287386" y="1291788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DFA6D-CF22-43EE-8016-4A3013C61E6A}"/>
              </a:ext>
            </a:extLst>
          </p:cNvPr>
          <p:cNvSpPr/>
          <p:nvPr/>
        </p:nvSpPr>
        <p:spPr>
          <a:xfrm>
            <a:off x="716334" y="1446660"/>
            <a:ext cx="6126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 the target API level for your Bindings Library</a:t>
            </a:r>
            <a:endParaRPr lang="en-PH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65E43-D503-4300-B95A-857DAF73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6" y="1892193"/>
            <a:ext cx="7448243" cy="365480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72B54A-1FBC-4BF5-9880-64FFD4C218C1}"/>
              </a:ext>
            </a:extLst>
          </p:cNvPr>
          <p:cNvSpPr/>
          <p:nvPr/>
        </p:nvSpPr>
        <p:spPr>
          <a:xfrm>
            <a:off x="287386" y="5578554"/>
            <a:ext cx="568850" cy="568850"/>
          </a:xfrm>
          <a:prstGeom prst="ellipse">
            <a:avLst/>
          </a:prstGeom>
          <a:solidFill>
            <a:srgbClr val="DB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44419-24C5-463B-81B1-807FA7BD3EC2}"/>
              </a:ext>
            </a:extLst>
          </p:cNvPr>
          <p:cNvSpPr/>
          <p:nvPr/>
        </p:nvSpPr>
        <p:spPr>
          <a:xfrm>
            <a:off x="716333" y="5733426"/>
            <a:ext cx="11279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Finally, build the Bindings Library. Bindings Library project should build successfully and produce an output .DLL at the following location: </a:t>
            </a:r>
            <a:r>
              <a:rPr lang="en-PH" sz="2400" b="1" dirty="0" err="1"/>
              <a:t>JarBinding</a:t>
            </a:r>
            <a:r>
              <a:rPr lang="en-PH" sz="2400" b="1" dirty="0"/>
              <a:t>/bin/Debug/JarBinding.dll</a:t>
            </a:r>
            <a:endParaRPr lang="en-PH" sz="4400" b="1" dirty="0"/>
          </a:p>
        </p:txBody>
      </p:sp>
    </p:spTree>
    <p:extLst>
      <p:ext uri="{BB962C8B-B14F-4D97-AF65-F5344CB8AC3E}">
        <p14:creationId xmlns:p14="http://schemas.microsoft.com/office/powerpoint/2010/main" val="41277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349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Calibri-BoldItalic</vt:lpstr>
      <vt:lpstr>Office Theme</vt:lpstr>
      <vt:lpstr>Journey from Being  a Java Dev to a Net Dev</vt:lpstr>
      <vt:lpstr>Ways to Access Android/Java Library</vt:lpstr>
      <vt:lpstr>Xamarin Android Architecture</vt:lpstr>
      <vt:lpstr>Binding a Java Library</vt:lpstr>
      <vt:lpstr>Demo</vt:lpstr>
      <vt:lpstr>Creating the Binding Library</vt:lpstr>
      <vt:lpstr>Creating the Binding Library</vt:lpstr>
      <vt:lpstr>Creating the Binding Library</vt:lpstr>
      <vt:lpstr>Creating the Binding Library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from Being  a Java Dev to a Net Dev</dc:title>
  <cp:lastModifiedBy>Cadag Joseph (ERNI)</cp:lastModifiedBy>
  <cp:revision>10</cp:revision>
  <dcterms:modified xsi:type="dcterms:W3CDTF">2019-07-20T11:40:07Z</dcterms:modified>
</cp:coreProperties>
</file>