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36"/>
  </p:notesMasterIdLst>
  <p:handoutMasterIdLst>
    <p:handoutMasterId r:id="rId37"/>
  </p:handoutMasterIdLst>
  <p:sldIdLst>
    <p:sldId id="382" r:id="rId2"/>
    <p:sldId id="359" r:id="rId3"/>
    <p:sldId id="279" r:id="rId4"/>
    <p:sldId id="291" r:id="rId5"/>
    <p:sldId id="292" r:id="rId6"/>
    <p:sldId id="302" r:id="rId7"/>
    <p:sldId id="303" r:id="rId8"/>
    <p:sldId id="305" r:id="rId9"/>
    <p:sldId id="306" r:id="rId10"/>
    <p:sldId id="307" r:id="rId11"/>
    <p:sldId id="323" r:id="rId12"/>
    <p:sldId id="326" r:id="rId13"/>
    <p:sldId id="360" r:id="rId14"/>
    <p:sldId id="353" r:id="rId15"/>
    <p:sldId id="371" r:id="rId16"/>
    <p:sldId id="372" r:id="rId17"/>
    <p:sldId id="361" r:id="rId18"/>
    <p:sldId id="362" r:id="rId19"/>
    <p:sldId id="363" r:id="rId20"/>
    <p:sldId id="383" r:id="rId21"/>
    <p:sldId id="365" r:id="rId22"/>
    <p:sldId id="384" r:id="rId23"/>
    <p:sldId id="367" r:id="rId24"/>
    <p:sldId id="375" r:id="rId25"/>
    <p:sldId id="376" r:id="rId26"/>
    <p:sldId id="368" r:id="rId27"/>
    <p:sldId id="380" r:id="rId28"/>
    <p:sldId id="377" r:id="rId29"/>
    <p:sldId id="381" r:id="rId30"/>
    <p:sldId id="369" r:id="rId31"/>
    <p:sldId id="370" r:id="rId32"/>
    <p:sldId id="378" r:id="rId33"/>
    <p:sldId id="331" r:id="rId34"/>
    <p:sldId id="385"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77" userDrawn="1">
          <p15:clr>
            <a:srgbClr val="A4A3A4"/>
          </p15:clr>
        </p15:guide>
        <p15:guide id="4" pos="554" userDrawn="1">
          <p15:clr>
            <a:srgbClr val="A4A3A4"/>
          </p15:clr>
        </p15:guide>
        <p15:guide id="5" pos="340" userDrawn="1">
          <p15:clr>
            <a:srgbClr val="A4A3A4"/>
          </p15:clr>
        </p15:guide>
        <p15:guide id="6" orient="horz" pos="1085" userDrawn="1">
          <p15:clr>
            <a:srgbClr val="A4A3A4"/>
          </p15:clr>
        </p15:guide>
        <p15:guide id="7" orient="horz" pos="703" userDrawn="1">
          <p15:clr>
            <a:srgbClr val="A4A3A4"/>
          </p15:clr>
        </p15:guide>
        <p15:guide id="8" orient="horz" pos="382" userDrawn="1">
          <p15:clr>
            <a:srgbClr val="A4A3A4"/>
          </p15:clr>
        </p15:guide>
        <p15:guide id="9" pos="748" userDrawn="1">
          <p15:clr>
            <a:srgbClr val="A4A3A4"/>
          </p15:clr>
        </p15:guide>
        <p15:guide id="10" pos="930" userDrawn="1">
          <p15:clr>
            <a:srgbClr val="A4A3A4"/>
          </p15:clr>
        </p15:guide>
        <p15:guide id="11" pos="3067" userDrawn="1">
          <p15:clr>
            <a:srgbClr val="A4A3A4"/>
          </p15:clr>
        </p15:guide>
        <p15:guide id="12" pos="3243" userDrawn="1">
          <p15:clr>
            <a:srgbClr val="A4A3A4"/>
          </p15:clr>
        </p15:guide>
        <p15:guide id="13" pos="3411" userDrawn="1">
          <p15:clr>
            <a:srgbClr val="A4A3A4"/>
          </p15:clr>
        </p15:guide>
        <p15:guide id="14" pos="35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6F5CF"/>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6" autoAdjust="0"/>
    <p:restoredTop sz="93721" autoAdjust="0"/>
  </p:normalViewPr>
  <p:slideViewPr>
    <p:cSldViewPr>
      <p:cViewPr varScale="1">
        <p:scale>
          <a:sx n="62" d="100"/>
          <a:sy n="62" d="100"/>
        </p:scale>
        <p:origin x="846" y="60"/>
      </p:cViewPr>
      <p:guideLst>
        <p:guide orient="horz" pos="2160"/>
        <p:guide pos="2880"/>
        <p:guide pos="277"/>
        <p:guide pos="554"/>
        <p:guide pos="340"/>
        <p:guide orient="horz" pos="1085"/>
        <p:guide orient="horz" pos="703"/>
        <p:guide orient="horz" pos="382"/>
        <p:guide pos="748"/>
        <p:guide pos="930"/>
        <p:guide pos="3067"/>
        <p:guide pos="3243"/>
        <p:guide pos="3411"/>
        <p:guide pos="35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showGuides="1">
      <p:cViewPr varScale="1">
        <p:scale>
          <a:sx n="85" d="100"/>
          <a:sy n="85" d="100"/>
        </p:scale>
        <p:origin x="9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3" Type="http://schemas.openxmlformats.org/officeDocument/2006/relationships/slide" Target="slides/slide6.xml"/><Relationship Id="rId7" Type="http://schemas.openxmlformats.org/officeDocument/2006/relationships/slide" Target="slides/slide1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EE847-EAD2-FE40-8C84-DA51222318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1F9DFB5F-DB72-3648-AF91-4FECE9B6B05B}">
      <dgm:prSet/>
      <dgm:spPr>
        <a:xfrm>
          <a:off x="2266893" y="133406"/>
          <a:ext cx="5289419" cy="45337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Pipelining</a:t>
          </a:r>
        </a:p>
      </dgm:t>
    </dgm:pt>
    <dgm:pt modelId="{4AE55039-A559-5B46-940A-75ACC4386115}" type="parTrans" cxnId="{D4A65260-D363-034C-BC13-9724735933CB}">
      <dgm:prSet/>
      <dgm:spPr/>
      <dgm:t>
        <a:bodyPr/>
        <a:lstStyle/>
        <a:p>
          <a:endParaRPr lang="en-US"/>
        </a:p>
      </dgm:t>
    </dgm:pt>
    <dgm:pt modelId="{E8DDD59A-4B47-2445-810B-652711BDAF3F}" type="sibTrans" cxnId="{D4A65260-D363-034C-BC13-9724735933CB}">
      <dgm:prSet/>
      <dgm:spPr/>
      <dgm:t>
        <a:bodyPr/>
        <a:lstStyle/>
        <a:p>
          <a:endParaRPr lang="en-US"/>
        </a:p>
      </dgm:t>
    </dgm:pt>
    <dgm:pt modelId="{D0904AE8-993E-5942-97B6-306A66DF04F0}">
      <dgm:prSet/>
      <dgm:spPr>
        <a:xfrm>
          <a:off x="4911603" y="133406"/>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Processor moves data or instructions into a conceptual pipe with all stages of the pipe processing simultaneously</a:t>
          </a:r>
        </a:p>
      </dgm:t>
    </dgm:pt>
    <dgm:pt modelId="{9F75FF9E-95F7-3A42-86AC-D87CBB9B2829}" type="parTrans" cxnId="{3F703D20-B38D-0440-87DC-35CF43E74087}">
      <dgm:prSet/>
      <dgm:spPr/>
      <dgm:t>
        <a:bodyPr/>
        <a:lstStyle/>
        <a:p>
          <a:endParaRPr lang="en-US"/>
        </a:p>
      </dgm:t>
    </dgm:pt>
    <dgm:pt modelId="{C6C74CB0-07D1-2444-933E-62ABDDE156FE}" type="sibTrans" cxnId="{3F703D20-B38D-0440-87DC-35CF43E74087}">
      <dgm:prSet/>
      <dgm:spPr/>
      <dgm:t>
        <a:bodyPr/>
        <a:lstStyle/>
        <a:p>
          <a:endParaRPr lang="en-US"/>
        </a:p>
      </dgm:t>
    </dgm:pt>
    <dgm:pt modelId="{9CFA17D8-46EF-D540-AC03-B1D783B08EBB}">
      <dgm:prSet/>
      <dgm:spPr>
        <a:xfrm>
          <a:off x="2266893" y="858812"/>
          <a:ext cx="5289419" cy="358169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Branch prediction</a:t>
          </a:r>
        </a:p>
      </dgm:t>
    </dgm:pt>
    <dgm:pt modelId="{76F69678-778B-5942-BA13-4C4F290378CC}" type="parTrans" cxnId="{2EC13DCA-044A-5F4E-BFC5-433958E2AAB6}">
      <dgm:prSet/>
      <dgm:spPr/>
      <dgm:t>
        <a:bodyPr/>
        <a:lstStyle/>
        <a:p>
          <a:endParaRPr lang="en-US"/>
        </a:p>
      </dgm:t>
    </dgm:pt>
    <dgm:pt modelId="{C9D2CDA4-3B56-B44E-9256-FA215816FA39}" type="sibTrans" cxnId="{2EC13DCA-044A-5F4E-BFC5-433958E2AAB6}">
      <dgm:prSet/>
      <dgm:spPr/>
      <dgm:t>
        <a:bodyPr/>
        <a:lstStyle/>
        <a:p>
          <a:endParaRPr lang="en-US"/>
        </a:p>
      </dgm:t>
    </dgm:pt>
    <dgm:pt modelId="{39E21E8D-BCE6-874A-8E05-4FFC68AFADA3}">
      <dgm:prSet/>
      <dgm:spPr>
        <a:xfrm>
          <a:off x="4911603" y="858812"/>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Processor looks ahead in the instruction code fetched from memory and predicts which branches, or groups of instructions, are likely to be processed next</a:t>
          </a:r>
        </a:p>
      </dgm:t>
    </dgm:pt>
    <dgm:pt modelId="{D7E8EFC3-C4E7-A34B-B349-9059739AD4BB}" type="parTrans" cxnId="{D89EA3E6-2CA9-904E-B95E-CE3A420575DE}">
      <dgm:prSet/>
      <dgm:spPr/>
      <dgm:t>
        <a:bodyPr/>
        <a:lstStyle/>
        <a:p>
          <a:endParaRPr lang="en-US"/>
        </a:p>
      </dgm:t>
    </dgm:pt>
    <dgm:pt modelId="{A8B5980D-5E5F-7D4B-B523-AC127D7ABF5F}" type="sibTrans" cxnId="{D89EA3E6-2CA9-904E-B95E-CE3A420575DE}">
      <dgm:prSet/>
      <dgm:spPr/>
      <dgm:t>
        <a:bodyPr/>
        <a:lstStyle/>
        <a:p>
          <a:endParaRPr lang="en-US"/>
        </a:p>
      </dgm:t>
    </dgm:pt>
    <dgm:pt modelId="{30C97FF5-6C28-2047-A086-66AB02D8C9E6}">
      <dgm:prSet/>
      <dgm:spPr>
        <a:xfrm>
          <a:off x="2266893" y="2309624"/>
          <a:ext cx="5289419" cy="1677501"/>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Data flow analysis</a:t>
          </a:r>
        </a:p>
      </dgm:t>
    </dgm:pt>
    <dgm:pt modelId="{8B33C48A-2DB3-7044-9606-73F5DE3532D7}" type="parTrans" cxnId="{8F91E62B-0F7C-5A42-841A-E7940D3EE6E8}">
      <dgm:prSet/>
      <dgm:spPr/>
      <dgm:t>
        <a:bodyPr/>
        <a:lstStyle/>
        <a:p>
          <a:endParaRPr lang="en-US"/>
        </a:p>
      </dgm:t>
    </dgm:pt>
    <dgm:pt modelId="{39F20121-8F60-EF4F-86A6-AFD0374E46AF}" type="sibTrans" cxnId="{8F91E62B-0F7C-5A42-841A-E7940D3EE6E8}">
      <dgm:prSet/>
      <dgm:spPr/>
      <dgm:t>
        <a:bodyPr/>
        <a:lstStyle/>
        <a:p>
          <a:endParaRPr lang="en-US"/>
        </a:p>
      </dgm:t>
    </dgm:pt>
    <dgm:pt modelId="{1ADEEF36-6D40-D44F-9B35-90E0CDA42AB8}">
      <dgm:prSet/>
      <dgm:spPr>
        <a:xfrm>
          <a:off x="4911603" y="2309624"/>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Processor analyzes which instructions are dependent on each other’s results, or data, to create an optimized schedule of instructions</a:t>
          </a:r>
        </a:p>
      </dgm:t>
    </dgm:pt>
    <dgm:pt modelId="{8BF2F0E2-2B88-9D4E-9A6B-A4483BF6CDE4}" type="parTrans" cxnId="{46F765FF-7156-694C-984E-6EAE0E5C28A5}">
      <dgm:prSet/>
      <dgm:spPr/>
      <dgm:t>
        <a:bodyPr/>
        <a:lstStyle/>
        <a:p>
          <a:endParaRPr lang="en-US"/>
        </a:p>
      </dgm:t>
    </dgm:pt>
    <dgm:pt modelId="{81FDBB88-0681-8E4E-8D8B-BB30C3BAFA65}" type="sibTrans" cxnId="{46F765FF-7156-694C-984E-6EAE0E5C28A5}">
      <dgm:prSet/>
      <dgm:spPr/>
      <dgm:t>
        <a:bodyPr/>
        <a:lstStyle/>
        <a:p>
          <a:endParaRPr lang="en-US"/>
        </a:p>
      </dgm:t>
    </dgm:pt>
    <dgm:pt modelId="{96FA048A-5310-FE4D-81B2-9D70B7C257AA}">
      <dgm:prSet/>
      <dgm:spPr>
        <a:xfrm>
          <a:off x="2266893" y="3035030"/>
          <a:ext cx="5289419" cy="72540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Speculative execution</a:t>
          </a:r>
        </a:p>
      </dgm:t>
    </dgm:pt>
    <dgm:pt modelId="{E46BF334-3C6C-F643-8363-F7310281F45D}" type="parTrans" cxnId="{1950FF33-8146-2642-B11E-74530D295442}">
      <dgm:prSet/>
      <dgm:spPr/>
      <dgm:t>
        <a:bodyPr/>
        <a:lstStyle/>
        <a:p>
          <a:endParaRPr lang="en-US"/>
        </a:p>
      </dgm:t>
    </dgm:pt>
    <dgm:pt modelId="{AC35690D-9D17-014B-8008-2A5C688BF974}" type="sibTrans" cxnId="{1950FF33-8146-2642-B11E-74530D295442}">
      <dgm:prSet/>
      <dgm:spPr/>
      <dgm:t>
        <a:bodyPr/>
        <a:lstStyle/>
        <a:p>
          <a:endParaRPr lang="en-US"/>
        </a:p>
      </dgm:t>
    </dgm:pt>
    <dgm:pt modelId="{0DA0EBF7-C177-5C4F-9EAE-1A180967A483}">
      <dgm:prSet/>
      <dgm:spPr>
        <a:xfrm>
          <a:off x="4911603" y="3035030"/>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Using branch prediction and data flow analysis, some processors speculatively execute instructions ahead of their actual appearance in the program execution, holding the results in temporary locations, keeping execution engines as busy as possible</a:t>
          </a:r>
        </a:p>
      </dgm:t>
    </dgm:pt>
    <dgm:pt modelId="{4A466D16-CBA1-5143-B43C-964C8F088F9E}" type="parTrans" cxnId="{CB9B861B-73E3-1449-BB22-CAF83A6C153E}">
      <dgm:prSet/>
      <dgm:spPr/>
      <dgm:t>
        <a:bodyPr/>
        <a:lstStyle/>
        <a:p>
          <a:endParaRPr lang="en-US"/>
        </a:p>
      </dgm:t>
    </dgm:pt>
    <dgm:pt modelId="{2CF877C0-D3B3-774A-BDC9-CCB09F6CE2DF}" type="sibTrans" cxnId="{CB9B861B-73E3-1449-BB22-CAF83A6C153E}">
      <dgm:prSet/>
      <dgm:spPr/>
      <dgm:t>
        <a:bodyPr/>
        <a:lstStyle/>
        <a:p>
          <a:endParaRPr lang="en-US"/>
        </a:p>
      </dgm:t>
    </dgm:pt>
    <dgm:pt modelId="{8A26F3A1-AB6C-5049-B361-FAF4609B2616}">
      <dgm:prSet/>
      <dgm:spPr>
        <a:xfrm>
          <a:off x="2266893" y="1584218"/>
          <a:ext cx="5289419" cy="262959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Superscalar execution</a:t>
          </a:r>
        </a:p>
      </dgm:t>
    </dgm:pt>
    <dgm:pt modelId="{AC6437F1-8798-1544-BB20-AB95D8409774}" type="parTrans" cxnId="{760301D8-6D8F-3C4B-A4AB-150C60644331}">
      <dgm:prSet/>
      <dgm:spPr/>
      <dgm:t>
        <a:bodyPr/>
        <a:lstStyle/>
        <a:p>
          <a:endParaRPr lang="en-US"/>
        </a:p>
      </dgm:t>
    </dgm:pt>
    <dgm:pt modelId="{1EE08078-6E4D-7842-9B72-3F0C7C3378C4}" type="sibTrans" cxnId="{760301D8-6D8F-3C4B-A4AB-150C60644331}">
      <dgm:prSet/>
      <dgm:spPr/>
      <dgm:t>
        <a:bodyPr/>
        <a:lstStyle/>
        <a:p>
          <a:endParaRPr lang="en-US"/>
        </a:p>
      </dgm:t>
    </dgm:pt>
    <dgm:pt modelId="{CE02E82E-38D7-9F49-B76A-A9DEA9406EA8}">
      <dgm:prSet/>
      <dgm:spPr>
        <a:xfrm>
          <a:off x="4911603" y="1584218"/>
          <a:ext cx="2644709" cy="725406"/>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This is the ability to issue more than one instruction in every processor clock cycle. (In effect, multiple parallel pipelines are used.)</a:t>
          </a:r>
        </a:p>
      </dgm:t>
    </dgm:pt>
    <dgm:pt modelId="{E3906516-8F1C-4E44-BF3B-DE1A16420EAE}" type="parTrans" cxnId="{A9BAD250-28CD-0A43-8EEB-F79FC2853276}">
      <dgm:prSet/>
      <dgm:spPr/>
      <dgm:t>
        <a:bodyPr/>
        <a:lstStyle/>
        <a:p>
          <a:endParaRPr lang="en-US"/>
        </a:p>
      </dgm:t>
    </dgm:pt>
    <dgm:pt modelId="{D0DB07B7-D114-984D-A8F2-E3D6867CD40F}" type="sibTrans" cxnId="{A9BAD250-28CD-0A43-8EEB-F79FC2853276}">
      <dgm:prSet/>
      <dgm:spPr/>
      <dgm:t>
        <a:bodyPr/>
        <a:lstStyle/>
        <a:p>
          <a:endParaRPr lang="en-US"/>
        </a:p>
      </dgm:t>
    </dgm:pt>
    <dgm:pt modelId="{B5438589-107F-BE44-8E79-B96C087882C3}" type="pres">
      <dgm:prSet presAssocID="{8BAEE847-EAD2-FE40-8C84-DA512223181C}" presName="Name0" presStyleCnt="0">
        <dgm:presLayoutVars>
          <dgm:chMax val="7"/>
          <dgm:dir/>
          <dgm:animLvl val="lvl"/>
          <dgm:resizeHandles val="exact"/>
        </dgm:presLayoutVars>
      </dgm:prSet>
      <dgm:spPr/>
    </dgm:pt>
    <dgm:pt modelId="{8F8399CD-6D80-A04B-A73D-FAE536245E54}" type="pres">
      <dgm:prSet presAssocID="{1F9DFB5F-DB72-3648-AF91-4FECE9B6B05B}" presName="circle1" presStyleLbl="node1" presStyleIdx="0" presStyleCnt="5"/>
      <dgm:spPr>
        <a:xfrm>
          <a:off x="0" y="133406"/>
          <a:ext cx="4533787" cy="453378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8351538-822B-924A-B1CC-4E89FE8D8B98}" type="pres">
      <dgm:prSet presAssocID="{1F9DFB5F-DB72-3648-AF91-4FECE9B6B05B}" presName="space" presStyleCnt="0"/>
      <dgm:spPr/>
    </dgm:pt>
    <dgm:pt modelId="{1C95AEB3-1C20-5849-B1AE-D3E218984151}" type="pres">
      <dgm:prSet presAssocID="{1F9DFB5F-DB72-3648-AF91-4FECE9B6B05B}" presName="rect1" presStyleLbl="alignAcc1" presStyleIdx="0" presStyleCnt="5"/>
      <dgm:spPr/>
    </dgm:pt>
    <dgm:pt modelId="{E5E6FCE1-34FD-AE40-955F-2C56C6769BE6}" type="pres">
      <dgm:prSet presAssocID="{9CFA17D8-46EF-D540-AC03-B1D783B08EBB}" presName="vertSpace2" presStyleLbl="node1" presStyleIdx="0" presStyleCnt="5"/>
      <dgm:spPr/>
    </dgm:pt>
    <dgm:pt modelId="{95965867-777A-B244-9440-59A3ABA67E2E}" type="pres">
      <dgm:prSet presAssocID="{9CFA17D8-46EF-D540-AC03-B1D783B08EBB}" presName="circle2" presStyleLbl="node1" presStyleIdx="1" presStyleCnt="5"/>
      <dgm:spPr>
        <a:xfrm>
          <a:off x="476047" y="858812"/>
          <a:ext cx="3581692" cy="358169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62C26FB8-F960-704B-9B69-4C5DA54F634F}" type="pres">
      <dgm:prSet presAssocID="{9CFA17D8-46EF-D540-AC03-B1D783B08EBB}" presName="rect2" presStyleLbl="alignAcc1" presStyleIdx="1" presStyleCnt="5"/>
      <dgm:spPr/>
    </dgm:pt>
    <dgm:pt modelId="{21097EEF-7F32-5B40-849F-5D64D8FB6490}" type="pres">
      <dgm:prSet presAssocID="{8A26F3A1-AB6C-5049-B361-FAF4609B2616}" presName="vertSpace3" presStyleLbl="node1" presStyleIdx="1" presStyleCnt="5"/>
      <dgm:spPr/>
    </dgm:pt>
    <dgm:pt modelId="{8980E4CE-FAE8-4640-865E-DD474CAE12ED}" type="pres">
      <dgm:prSet presAssocID="{8A26F3A1-AB6C-5049-B361-FAF4609B2616}" presName="circle3" presStyleLbl="node1" presStyleIdx="2" presStyleCnt="5"/>
      <dgm:spPr>
        <a:xfrm>
          <a:off x="952095" y="1584218"/>
          <a:ext cx="2629596" cy="262959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A0AD6EA-0B5C-914A-9F0A-CC84B3884EAA}" type="pres">
      <dgm:prSet presAssocID="{8A26F3A1-AB6C-5049-B361-FAF4609B2616}" presName="rect3" presStyleLbl="alignAcc1" presStyleIdx="2" presStyleCnt="5"/>
      <dgm:spPr/>
    </dgm:pt>
    <dgm:pt modelId="{C5C34AE3-0941-7F41-AEFA-33EA5ED8EA8E}" type="pres">
      <dgm:prSet presAssocID="{30C97FF5-6C28-2047-A086-66AB02D8C9E6}" presName="vertSpace4" presStyleLbl="node1" presStyleIdx="2" presStyleCnt="5"/>
      <dgm:spPr/>
    </dgm:pt>
    <dgm:pt modelId="{8FC3D4C7-6020-F347-A658-FE974C7C2633}" type="pres">
      <dgm:prSet presAssocID="{30C97FF5-6C28-2047-A086-66AB02D8C9E6}" presName="circle4" presStyleLbl="node1" presStyleIdx="3" presStyleCnt="5"/>
      <dgm:spPr>
        <a:xfrm>
          <a:off x="1428143" y="2309624"/>
          <a:ext cx="1677501" cy="1677501"/>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912B40C-E4AB-4443-8E49-43D36F560895}" type="pres">
      <dgm:prSet presAssocID="{30C97FF5-6C28-2047-A086-66AB02D8C9E6}" presName="rect4" presStyleLbl="alignAcc1" presStyleIdx="3" presStyleCnt="5"/>
      <dgm:spPr/>
    </dgm:pt>
    <dgm:pt modelId="{8D91002D-285F-B140-9CB7-BDD1A1FA0E36}" type="pres">
      <dgm:prSet presAssocID="{96FA048A-5310-FE4D-81B2-9D70B7C257AA}" presName="vertSpace5" presStyleLbl="node1" presStyleIdx="3" presStyleCnt="5"/>
      <dgm:spPr/>
    </dgm:pt>
    <dgm:pt modelId="{8CA8964D-0088-5C41-B5B6-C7928BBF95DC}" type="pres">
      <dgm:prSet presAssocID="{96FA048A-5310-FE4D-81B2-9D70B7C257AA}" presName="circle5" presStyleLbl="node1" presStyleIdx="4" presStyleCnt="5"/>
      <dgm:spPr>
        <a:xfrm>
          <a:off x="1904190" y="3035030"/>
          <a:ext cx="725406" cy="72540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E35B49C-BBBC-DB45-BDFD-E61EAF99AC87}" type="pres">
      <dgm:prSet presAssocID="{96FA048A-5310-FE4D-81B2-9D70B7C257AA}" presName="rect5" presStyleLbl="alignAcc1" presStyleIdx="4" presStyleCnt="5"/>
      <dgm:spPr/>
    </dgm:pt>
    <dgm:pt modelId="{FDF68C10-93C2-9847-8923-5DAB69061B5C}" type="pres">
      <dgm:prSet presAssocID="{1F9DFB5F-DB72-3648-AF91-4FECE9B6B05B}" presName="rect1ParTx" presStyleLbl="alignAcc1" presStyleIdx="4" presStyleCnt="5">
        <dgm:presLayoutVars>
          <dgm:chMax val="1"/>
          <dgm:bulletEnabled val="1"/>
        </dgm:presLayoutVars>
      </dgm:prSet>
      <dgm:spPr/>
    </dgm:pt>
    <dgm:pt modelId="{9625A8A9-4E22-1C45-8780-F620536E0AB6}" type="pres">
      <dgm:prSet presAssocID="{1F9DFB5F-DB72-3648-AF91-4FECE9B6B05B}" presName="rect1ChTx" presStyleLbl="alignAcc1" presStyleIdx="4" presStyleCnt="5">
        <dgm:presLayoutVars>
          <dgm:bulletEnabled val="1"/>
        </dgm:presLayoutVars>
      </dgm:prSet>
      <dgm:spPr/>
    </dgm:pt>
    <dgm:pt modelId="{1296813F-D39B-814D-848B-44B53BD6057E}" type="pres">
      <dgm:prSet presAssocID="{9CFA17D8-46EF-D540-AC03-B1D783B08EBB}" presName="rect2ParTx" presStyleLbl="alignAcc1" presStyleIdx="4" presStyleCnt="5">
        <dgm:presLayoutVars>
          <dgm:chMax val="1"/>
          <dgm:bulletEnabled val="1"/>
        </dgm:presLayoutVars>
      </dgm:prSet>
      <dgm:spPr/>
    </dgm:pt>
    <dgm:pt modelId="{B8C4BD7A-9494-904F-8FD8-EAB30AD1C9C2}" type="pres">
      <dgm:prSet presAssocID="{9CFA17D8-46EF-D540-AC03-B1D783B08EBB}" presName="rect2ChTx" presStyleLbl="alignAcc1" presStyleIdx="4" presStyleCnt="5">
        <dgm:presLayoutVars>
          <dgm:bulletEnabled val="1"/>
        </dgm:presLayoutVars>
      </dgm:prSet>
      <dgm:spPr/>
    </dgm:pt>
    <dgm:pt modelId="{4CD70E50-5CB8-974F-99E3-860FEAB27838}" type="pres">
      <dgm:prSet presAssocID="{8A26F3A1-AB6C-5049-B361-FAF4609B2616}" presName="rect3ParTx" presStyleLbl="alignAcc1" presStyleIdx="4" presStyleCnt="5">
        <dgm:presLayoutVars>
          <dgm:chMax val="1"/>
          <dgm:bulletEnabled val="1"/>
        </dgm:presLayoutVars>
      </dgm:prSet>
      <dgm:spPr/>
    </dgm:pt>
    <dgm:pt modelId="{9D7E2566-676D-9E41-99C2-0953099D924D}" type="pres">
      <dgm:prSet presAssocID="{8A26F3A1-AB6C-5049-B361-FAF4609B2616}" presName="rect3ChTx" presStyleLbl="alignAcc1" presStyleIdx="4" presStyleCnt="5">
        <dgm:presLayoutVars>
          <dgm:bulletEnabled val="1"/>
        </dgm:presLayoutVars>
      </dgm:prSet>
      <dgm:spPr/>
    </dgm:pt>
    <dgm:pt modelId="{C047E8FF-ABA5-3248-AA1A-9A4239A7E3E6}" type="pres">
      <dgm:prSet presAssocID="{30C97FF5-6C28-2047-A086-66AB02D8C9E6}" presName="rect4ParTx" presStyleLbl="alignAcc1" presStyleIdx="4" presStyleCnt="5">
        <dgm:presLayoutVars>
          <dgm:chMax val="1"/>
          <dgm:bulletEnabled val="1"/>
        </dgm:presLayoutVars>
      </dgm:prSet>
      <dgm:spPr/>
    </dgm:pt>
    <dgm:pt modelId="{B4AAA73C-1031-C544-BDD6-9B9C29452A80}" type="pres">
      <dgm:prSet presAssocID="{30C97FF5-6C28-2047-A086-66AB02D8C9E6}" presName="rect4ChTx" presStyleLbl="alignAcc1" presStyleIdx="4" presStyleCnt="5">
        <dgm:presLayoutVars>
          <dgm:bulletEnabled val="1"/>
        </dgm:presLayoutVars>
      </dgm:prSet>
      <dgm:spPr/>
    </dgm:pt>
    <dgm:pt modelId="{67BD0849-4A79-D541-90FC-E48AB8D34DEE}" type="pres">
      <dgm:prSet presAssocID="{96FA048A-5310-FE4D-81B2-9D70B7C257AA}" presName="rect5ParTx" presStyleLbl="alignAcc1" presStyleIdx="4" presStyleCnt="5">
        <dgm:presLayoutVars>
          <dgm:chMax val="1"/>
          <dgm:bulletEnabled val="1"/>
        </dgm:presLayoutVars>
      </dgm:prSet>
      <dgm:spPr/>
    </dgm:pt>
    <dgm:pt modelId="{BB5D0C00-E641-934E-AE39-CCC5D85D9568}" type="pres">
      <dgm:prSet presAssocID="{96FA048A-5310-FE4D-81B2-9D70B7C257AA}" presName="rect5ChTx" presStyleLbl="alignAcc1" presStyleIdx="4" presStyleCnt="5">
        <dgm:presLayoutVars>
          <dgm:bulletEnabled val="1"/>
        </dgm:presLayoutVars>
      </dgm:prSet>
      <dgm:spPr/>
    </dgm:pt>
  </dgm:ptLst>
  <dgm:cxnLst>
    <dgm:cxn modelId="{8C44C30A-E064-7744-B4A2-1C94E483A490}" type="presOf" srcId="{CE02E82E-38D7-9F49-B76A-A9DEA9406EA8}" destId="{9D7E2566-676D-9E41-99C2-0953099D924D}" srcOrd="0" destOrd="0" presId="urn:microsoft.com/office/officeart/2005/8/layout/target3"/>
    <dgm:cxn modelId="{C517610C-5B74-2F41-A242-FA5CFF08BF4A}" type="presOf" srcId="{0DA0EBF7-C177-5C4F-9EAE-1A180967A483}" destId="{BB5D0C00-E641-934E-AE39-CCC5D85D9568}" srcOrd="0" destOrd="0" presId="urn:microsoft.com/office/officeart/2005/8/layout/target3"/>
    <dgm:cxn modelId="{0543E415-2607-204C-A468-518EB5E730BA}" type="presOf" srcId="{30C97FF5-6C28-2047-A086-66AB02D8C9E6}" destId="{C047E8FF-ABA5-3248-AA1A-9A4239A7E3E6}" srcOrd="1" destOrd="0" presId="urn:microsoft.com/office/officeart/2005/8/layout/target3"/>
    <dgm:cxn modelId="{CB9B861B-73E3-1449-BB22-CAF83A6C153E}" srcId="{96FA048A-5310-FE4D-81B2-9D70B7C257AA}" destId="{0DA0EBF7-C177-5C4F-9EAE-1A180967A483}" srcOrd="0" destOrd="0" parTransId="{4A466D16-CBA1-5143-B43C-964C8F088F9E}" sibTransId="{2CF877C0-D3B3-774A-BDC9-CCB09F6CE2DF}"/>
    <dgm:cxn modelId="{3F703D20-B38D-0440-87DC-35CF43E74087}" srcId="{1F9DFB5F-DB72-3648-AF91-4FECE9B6B05B}" destId="{D0904AE8-993E-5942-97B6-306A66DF04F0}" srcOrd="0" destOrd="0" parTransId="{9F75FF9E-95F7-3A42-86AC-D87CBB9B2829}" sibTransId="{C6C74CB0-07D1-2444-933E-62ABDDE156FE}"/>
    <dgm:cxn modelId="{8F91E62B-0F7C-5A42-841A-E7940D3EE6E8}" srcId="{8BAEE847-EAD2-FE40-8C84-DA512223181C}" destId="{30C97FF5-6C28-2047-A086-66AB02D8C9E6}" srcOrd="3" destOrd="0" parTransId="{8B33C48A-2DB3-7044-9606-73F5DE3532D7}" sibTransId="{39F20121-8F60-EF4F-86A6-AFD0374E46AF}"/>
    <dgm:cxn modelId="{1F75482D-39EF-5641-9DD0-57C267687981}" type="presOf" srcId="{8A26F3A1-AB6C-5049-B361-FAF4609B2616}" destId="{4CD70E50-5CB8-974F-99E3-860FEAB27838}" srcOrd="1" destOrd="0" presId="urn:microsoft.com/office/officeart/2005/8/layout/target3"/>
    <dgm:cxn modelId="{1950FF33-8146-2642-B11E-74530D295442}" srcId="{8BAEE847-EAD2-FE40-8C84-DA512223181C}" destId="{96FA048A-5310-FE4D-81B2-9D70B7C257AA}" srcOrd="4" destOrd="0" parTransId="{E46BF334-3C6C-F643-8363-F7310281F45D}" sibTransId="{AC35690D-9D17-014B-8008-2A5C688BF974}"/>
    <dgm:cxn modelId="{D4A65260-D363-034C-BC13-9724735933CB}" srcId="{8BAEE847-EAD2-FE40-8C84-DA512223181C}" destId="{1F9DFB5F-DB72-3648-AF91-4FECE9B6B05B}" srcOrd="0" destOrd="0" parTransId="{4AE55039-A559-5B46-940A-75ACC4386115}" sibTransId="{E8DDD59A-4B47-2445-810B-652711BDAF3F}"/>
    <dgm:cxn modelId="{A9BAD250-28CD-0A43-8EEB-F79FC2853276}" srcId="{8A26F3A1-AB6C-5049-B361-FAF4609B2616}" destId="{CE02E82E-38D7-9F49-B76A-A9DEA9406EA8}" srcOrd="0" destOrd="0" parTransId="{E3906516-8F1C-4E44-BF3B-DE1A16420EAE}" sibTransId="{D0DB07B7-D114-984D-A8F2-E3D6867CD40F}"/>
    <dgm:cxn modelId="{3124647B-CEF8-0348-A8DC-6017A38138EE}" type="presOf" srcId="{39E21E8D-BCE6-874A-8E05-4FFC68AFADA3}" destId="{B8C4BD7A-9494-904F-8FD8-EAB30AD1C9C2}" srcOrd="0" destOrd="0" presId="urn:microsoft.com/office/officeart/2005/8/layout/target3"/>
    <dgm:cxn modelId="{9EA4899C-801D-5844-8093-9EE9020D6B92}" type="presOf" srcId="{8BAEE847-EAD2-FE40-8C84-DA512223181C}" destId="{B5438589-107F-BE44-8E79-B96C087882C3}" srcOrd="0" destOrd="0" presId="urn:microsoft.com/office/officeart/2005/8/layout/target3"/>
    <dgm:cxn modelId="{DBA6C5A0-FE3E-9842-A01C-F83FB7771255}" type="presOf" srcId="{D0904AE8-993E-5942-97B6-306A66DF04F0}" destId="{9625A8A9-4E22-1C45-8780-F620536E0AB6}" srcOrd="0" destOrd="0" presId="urn:microsoft.com/office/officeart/2005/8/layout/target3"/>
    <dgm:cxn modelId="{493CC3A7-89C9-FC4D-AA12-8C4FCAA641E6}" type="presOf" srcId="{1F9DFB5F-DB72-3648-AF91-4FECE9B6B05B}" destId="{FDF68C10-93C2-9847-8923-5DAB69061B5C}" srcOrd="1" destOrd="0" presId="urn:microsoft.com/office/officeart/2005/8/layout/target3"/>
    <dgm:cxn modelId="{B5E7D4A8-5E1B-B541-96F4-801FA261EC47}" type="presOf" srcId="{96FA048A-5310-FE4D-81B2-9D70B7C257AA}" destId="{67BD0849-4A79-D541-90FC-E48AB8D34DEE}" srcOrd="1" destOrd="0" presId="urn:microsoft.com/office/officeart/2005/8/layout/target3"/>
    <dgm:cxn modelId="{4FD956BC-F778-8147-824F-46C487539D26}" type="presOf" srcId="{1F9DFB5F-DB72-3648-AF91-4FECE9B6B05B}" destId="{1C95AEB3-1C20-5849-B1AE-D3E218984151}" srcOrd="0" destOrd="0" presId="urn:microsoft.com/office/officeart/2005/8/layout/target3"/>
    <dgm:cxn modelId="{2EC13DCA-044A-5F4E-BFC5-433958E2AAB6}" srcId="{8BAEE847-EAD2-FE40-8C84-DA512223181C}" destId="{9CFA17D8-46EF-D540-AC03-B1D783B08EBB}" srcOrd="1" destOrd="0" parTransId="{76F69678-778B-5942-BA13-4C4F290378CC}" sibTransId="{C9D2CDA4-3B56-B44E-9256-FA215816FA39}"/>
    <dgm:cxn modelId="{70761CD2-A649-644E-9CB9-F7DC2012EE36}" type="presOf" srcId="{9CFA17D8-46EF-D540-AC03-B1D783B08EBB}" destId="{1296813F-D39B-814D-848B-44B53BD6057E}" srcOrd="1" destOrd="0" presId="urn:microsoft.com/office/officeart/2005/8/layout/target3"/>
    <dgm:cxn modelId="{97423DD5-2B0D-ED49-A726-E649080C84EC}" type="presOf" srcId="{9CFA17D8-46EF-D540-AC03-B1D783B08EBB}" destId="{62C26FB8-F960-704B-9B69-4C5DA54F634F}" srcOrd="0" destOrd="0" presId="urn:microsoft.com/office/officeart/2005/8/layout/target3"/>
    <dgm:cxn modelId="{760301D8-6D8F-3C4B-A4AB-150C60644331}" srcId="{8BAEE847-EAD2-FE40-8C84-DA512223181C}" destId="{8A26F3A1-AB6C-5049-B361-FAF4609B2616}" srcOrd="2" destOrd="0" parTransId="{AC6437F1-8798-1544-BB20-AB95D8409774}" sibTransId="{1EE08078-6E4D-7842-9B72-3F0C7C3378C4}"/>
    <dgm:cxn modelId="{3DFF21E3-F2C8-4C49-9D7F-7E92EB9D4F2C}" type="presOf" srcId="{96FA048A-5310-FE4D-81B2-9D70B7C257AA}" destId="{4E35B49C-BBBC-DB45-BDFD-E61EAF99AC87}" srcOrd="0" destOrd="0" presId="urn:microsoft.com/office/officeart/2005/8/layout/target3"/>
    <dgm:cxn modelId="{205C9DE3-2B2A-374C-A313-28A852AD70DF}" type="presOf" srcId="{1ADEEF36-6D40-D44F-9B35-90E0CDA42AB8}" destId="{B4AAA73C-1031-C544-BDD6-9B9C29452A80}" srcOrd="0" destOrd="0" presId="urn:microsoft.com/office/officeart/2005/8/layout/target3"/>
    <dgm:cxn modelId="{AA4077E6-98AB-8548-A1A9-4EDCD357F6AF}" type="presOf" srcId="{30C97FF5-6C28-2047-A086-66AB02D8C9E6}" destId="{3912B40C-E4AB-4443-8E49-43D36F560895}" srcOrd="0" destOrd="0" presId="urn:microsoft.com/office/officeart/2005/8/layout/target3"/>
    <dgm:cxn modelId="{D89EA3E6-2CA9-904E-B95E-CE3A420575DE}" srcId="{9CFA17D8-46EF-D540-AC03-B1D783B08EBB}" destId="{39E21E8D-BCE6-874A-8E05-4FFC68AFADA3}" srcOrd="0" destOrd="0" parTransId="{D7E8EFC3-C4E7-A34B-B349-9059739AD4BB}" sibTransId="{A8B5980D-5E5F-7D4B-B523-AC127D7ABF5F}"/>
    <dgm:cxn modelId="{46F765FF-7156-694C-984E-6EAE0E5C28A5}" srcId="{30C97FF5-6C28-2047-A086-66AB02D8C9E6}" destId="{1ADEEF36-6D40-D44F-9B35-90E0CDA42AB8}" srcOrd="0" destOrd="0" parTransId="{8BF2F0E2-2B88-9D4E-9A6B-A4483BF6CDE4}" sibTransId="{81FDBB88-0681-8E4E-8D8B-BB30C3BAFA65}"/>
    <dgm:cxn modelId="{301294FF-4AF4-D043-8E38-F8EB23367CB3}" type="presOf" srcId="{8A26F3A1-AB6C-5049-B361-FAF4609B2616}" destId="{8A0AD6EA-0B5C-914A-9F0A-CC84B3884EAA}" srcOrd="0" destOrd="0" presId="urn:microsoft.com/office/officeart/2005/8/layout/target3"/>
    <dgm:cxn modelId="{9337C14B-1017-AC44-91CB-F0CA4DC8148D}" type="presParOf" srcId="{B5438589-107F-BE44-8E79-B96C087882C3}" destId="{8F8399CD-6D80-A04B-A73D-FAE536245E54}" srcOrd="0" destOrd="0" presId="urn:microsoft.com/office/officeart/2005/8/layout/target3"/>
    <dgm:cxn modelId="{163E5219-EE5D-1B4E-ACD5-9CE2B956510E}" type="presParOf" srcId="{B5438589-107F-BE44-8E79-B96C087882C3}" destId="{C8351538-822B-924A-B1CC-4E89FE8D8B98}" srcOrd="1" destOrd="0" presId="urn:microsoft.com/office/officeart/2005/8/layout/target3"/>
    <dgm:cxn modelId="{9D8077DD-7DA2-594D-B3F3-BC397BEA446A}" type="presParOf" srcId="{B5438589-107F-BE44-8E79-B96C087882C3}" destId="{1C95AEB3-1C20-5849-B1AE-D3E218984151}" srcOrd="2" destOrd="0" presId="urn:microsoft.com/office/officeart/2005/8/layout/target3"/>
    <dgm:cxn modelId="{EF9A5943-94B4-EC45-80D5-9D88AB543EB2}" type="presParOf" srcId="{B5438589-107F-BE44-8E79-B96C087882C3}" destId="{E5E6FCE1-34FD-AE40-955F-2C56C6769BE6}" srcOrd="3" destOrd="0" presId="urn:microsoft.com/office/officeart/2005/8/layout/target3"/>
    <dgm:cxn modelId="{3769CB35-6124-BE47-82AD-A1EEF720959C}" type="presParOf" srcId="{B5438589-107F-BE44-8E79-B96C087882C3}" destId="{95965867-777A-B244-9440-59A3ABA67E2E}" srcOrd="4" destOrd="0" presId="urn:microsoft.com/office/officeart/2005/8/layout/target3"/>
    <dgm:cxn modelId="{1CA8701D-C0A4-DC41-A43A-88918726A5B6}" type="presParOf" srcId="{B5438589-107F-BE44-8E79-B96C087882C3}" destId="{62C26FB8-F960-704B-9B69-4C5DA54F634F}" srcOrd="5" destOrd="0" presId="urn:microsoft.com/office/officeart/2005/8/layout/target3"/>
    <dgm:cxn modelId="{2838EB30-9379-E042-8BA4-A0A280417150}" type="presParOf" srcId="{B5438589-107F-BE44-8E79-B96C087882C3}" destId="{21097EEF-7F32-5B40-849F-5D64D8FB6490}" srcOrd="6" destOrd="0" presId="urn:microsoft.com/office/officeart/2005/8/layout/target3"/>
    <dgm:cxn modelId="{9BB45B1D-656D-FC4D-9532-5278DBE01C23}" type="presParOf" srcId="{B5438589-107F-BE44-8E79-B96C087882C3}" destId="{8980E4CE-FAE8-4640-865E-DD474CAE12ED}" srcOrd="7" destOrd="0" presId="urn:microsoft.com/office/officeart/2005/8/layout/target3"/>
    <dgm:cxn modelId="{0CCBD73A-C2E5-B247-AE15-32F655193A9D}" type="presParOf" srcId="{B5438589-107F-BE44-8E79-B96C087882C3}" destId="{8A0AD6EA-0B5C-914A-9F0A-CC84B3884EAA}" srcOrd="8" destOrd="0" presId="urn:microsoft.com/office/officeart/2005/8/layout/target3"/>
    <dgm:cxn modelId="{C0F6B8D5-8098-5D4C-98D6-A7F9626720DB}" type="presParOf" srcId="{B5438589-107F-BE44-8E79-B96C087882C3}" destId="{C5C34AE3-0941-7F41-AEFA-33EA5ED8EA8E}" srcOrd="9" destOrd="0" presId="urn:microsoft.com/office/officeart/2005/8/layout/target3"/>
    <dgm:cxn modelId="{C0125645-5CD3-8746-BA79-4184EA7DA9E1}" type="presParOf" srcId="{B5438589-107F-BE44-8E79-B96C087882C3}" destId="{8FC3D4C7-6020-F347-A658-FE974C7C2633}" srcOrd="10" destOrd="0" presId="urn:microsoft.com/office/officeart/2005/8/layout/target3"/>
    <dgm:cxn modelId="{B522517D-4297-C44E-9B0D-4039E46AFA24}" type="presParOf" srcId="{B5438589-107F-BE44-8E79-B96C087882C3}" destId="{3912B40C-E4AB-4443-8E49-43D36F560895}" srcOrd="11" destOrd="0" presId="urn:microsoft.com/office/officeart/2005/8/layout/target3"/>
    <dgm:cxn modelId="{E161E772-0EA3-794C-B896-92A24A2298EC}" type="presParOf" srcId="{B5438589-107F-BE44-8E79-B96C087882C3}" destId="{8D91002D-285F-B140-9CB7-BDD1A1FA0E36}" srcOrd="12" destOrd="0" presId="urn:microsoft.com/office/officeart/2005/8/layout/target3"/>
    <dgm:cxn modelId="{08386E96-D699-CF41-AE08-2AAD0B39FB45}" type="presParOf" srcId="{B5438589-107F-BE44-8E79-B96C087882C3}" destId="{8CA8964D-0088-5C41-B5B6-C7928BBF95DC}" srcOrd="13" destOrd="0" presId="urn:microsoft.com/office/officeart/2005/8/layout/target3"/>
    <dgm:cxn modelId="{5969DB80-B243-0341-9494-70E131A79C21}" type="presParOf" srcId="{B5438589-107F-BE44-8E79-B96C087882C3}" destId="{4E35B49C-BBBC-DB45-BDFD-E61EAF99AC87}" srcOrd="14" destOrd="0" presId="urn:microsoft.com/office/officeart/2005/8/layout/target3"/>
    <dgm:cxn modelId="{5DD8A149-6B30-7548-A206-FC2CA8546DD3}" type="presParOf" srcId="{B5438589-107F-BE44-8E79-B96C087882C3}" destId="{FDF68C10-93C2-9847-8923-5DAB69061B5C}" srcOrd="15" destOrd="0" presId="urn:microsoft.com/office/officeart/2005/8/layout/target3"/>
    <dgm:cxn modelId="{80F29C6B-BB39-8A49-BB25-7D13885F5DD2}" type="presParOf" srcId="{B5438589-107F-BE44-8E79-B96C087882C3}" destId="{9625A8A9-4E22-1C45-8780-F620536E0AB6}" srcOrd="16" destOrd="0" presId="urn:microsoft.com/office/officeart/2005/8/layout/target3"/>
    <dgm:cxn modelId="{13F5F08D-CE69-8342-9A37-43AE6D23DDB6}" type="presParOf" srcId="{B5438589-107F-BE44-8E79-B96C087882C3}" destId="{1296813F-D39B-814D-848B-44B53BD6057E}" srcOrd="17" destOrd="0" presId="urn:microsoft.com/office/officeart/2005/8/layout/target3"/>
    <dgm:cxn modelId="{0F98E1D4-37E0-6E43-B731-D970A6053B92}" type="presParOf" srcId="{B5438589-107F-BE44-8E79-B96C087882C3}" destId="{B8C4BD7A-9494-904F-8FD8-EAB30AD1C9C2}" srcOrd="18" destOrd="0" presId="urn:microsoft.com/office/officeart/2005/8/layout/target3"/>
    <dgm:cxn modelId="{FC9C352E-88E2-1649-896D-A2F9EE815967}" type="presParOf" srcId="{B5438589-107F-BE44-8E79-B96C087882C3}" destId="{4CD70E50-5CB8-974F-99E3-860FEAB27838}" srcOrd="19" destOrd="0" presId="urn:microsoft.com/office/officeart/2005/8/layout/target3"/>
    <dgm:cxn modelId="{DDDE13AE-CC34-8446-9A0C-A649F9F6223A}" type="presParOf" srcId="{B5438589-107F-BE44-8E79-B96C087882C3}" destId="{9D7E2566-676D-9E41-99C2-0953099D924D}" srcOrd="20" destOrd="0" presId="urn:microsoft.com/office/officeart/2005/8/layout/target3"/>
    <dgm:cxn modelId="{F97C5BBA-6C8E-924D-9834-74B9C0B99ECA}" type="presParOf" srcId="{B5438589-107F-BE44-8E79-B96C087882C3}" destId="{C047E8FF-ABA5-3248-AA1A-9A4239A7E3E6}" srcOrd="21" destOrd="0" presId="urn:microsoft.com/office/officeart/2005/8/layout/target3"/>
    <dgm:cxn modelId="{5D083E1E-D0C1-0645-A810-66B443A8962C}" type="presParOf" srcId="{B5438589-107F-BE44-8E79-B96C087882C3}" destId="{B4AAA73C-1031-C544-BDD6-9B9C29452A80}" srcOrd="22" destOrd="0" presId="urn:microsoft.com/office/officeart/2005/8/layout/target3"/>
    <dgm:cxn modelId="{7AEA94CD-3EDF-F340-9697-00E5D0134088}" type="presParOf" srcId="{B5438589-107F-BE44-8E79-B96C087882C3}" destId="{67BD0849-4A79-D541-90FC-E48AB8D34DEE}" srcOrd="23" destOrd="0" presId="urn:microsoft.com/office/officeart/2005/8/layout/target3"/>
    <dgm:cxn modelId="{DAB33B87-0516-414F-B1FE-7F17EDBB379D}" type="presParOf" srcId="{B5438589-107F-BE44-8E79-B96C087882C3}" destId="{BB5D0C00-E641-934E-AE39-CCC5D85D9568}"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3D2" qsCatId="3D" csTypeId="urn:microsoft.com/office/officeart/2005/8/colors/colorful3" csCatId="colorful" phldr="1"/>
      <dgm:spPr/>
      <dgm:t>
        <a:bodyPr/>
        <a:lstStyle/>
        <a:p>
          <a:endParaRPr lang="en-US"/>
        </a:p>
      </dgm:t>
    </dgm:pt>
    <dgm:pt modelId="{9AB80C6C-0116-6D42-BEF1-145881EFCDD8}">
      <dgm:prSet/>
      <dgm:spPr>
        <a:xfrm>
          <a:off x="3012701" y="0"/>
          <a:ext cx="3226668" cy="3226668"/>
        </a:xfrm>
        <a:prstGeom prst="triangle">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US" b="1" dirty="0">
              <a:solidFill>
                <a:srgbClr val="663366">
                  <a:lumMod val="50000"/>
                </a:srgbClr>
              </a:solidFill>
              <a:effectLst/>
              <a:latin typeface="Rockwell"/>
              <a:ea typeface="+mn-ea"/>
              <a:cs typeface="+mn-cs"/>
            </a:rPr>
            <a:t>Increase the number of bits that are retrieved at one time by making DRAMs “wider” rather than “deeper” and by using 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a:xfrm>
          <a:off x="1399367" y="3226668"/>
          <a:ext cx="3226668" cy="3226668"/>
        </a:xfrm>
        <a:prstGeom prst="triangle">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b="1" dirty="0">
              <a:solidFill>
                <a:srgbClr val="663366">
                  <a:lumMod val="50000"/>
                </a:srgbClr>
              </a:solidFill>
              <a:effectLst/>
              <a:latin typeface="Rockwell"/>
              <a:ea typeface="+mn-ea"/>
              <a:cs typeface="+mn-cs"/>
            </a:rPr>
            <a:t>Change the DRAM interface to make it more efficient by including a cache or other buffering scheme on the DRAM chip</a:t>
          </a:r>
        </a:p>
        <a:p>
          <a:pPr defTabSz="533400" rtl="0">
            <a:lnSpc>
              <a:spcPct val="90000"/>
            </a:lnSpc>
            <a:spcBef>
              <a:spcPct val="0"/>
            </a:spcBef>
            <a:spcAft>
              <a:spcPct val="35000"/>
            </a:spcAft>
          </a:pPr>
          <a:endParaRPr lang="en-US" b="0" dirty="0">
            <a:solidFill>
              <a:srgbClr val="663366">
                <a:lumMod val="50000"/>
              </a:srgbClr>
            </a:solidFill>
            <a:effectLst/>
            <a:latin typeface="Rockwell"/>
            <a:ea typeface="+mn-ea"/>
            <a:cs typeface="+mn-cs"/>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a:xfrm rot="10800000">
          <a:off x="3012701" y="3226668"/>
          <a:ext cx="3226668" cy="3226668"/>
        </a:xfrm>
        <a:prstGeom prst="triangle">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US" b="1" dirty="0">
              <a:solidFill>
                <a:srgbClr val="663366">
                  <a:lumMod val="50000"/>
                </a:srgbClr>
              </a:solidFill>
              <a:effectLst/>
              <a:latin typeface="Rockwell"/>
              <a:ea typeface="+mn-ea"/>
              <a:cs typeface="+mn-cs"/>
            </a:rPr>
            <a:t>Reduce the frequency of memory access by incorporating increasingly complex and 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a:xfrm>
          <a:off x="4554322" y="3226668"/>
          <a:ext cx="3370093" cy="3226668"/>
        </a:xfrm>
        <a:prstGeom prst="triangle">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t>
        <a:bodyPr/>
        <a:lstStyle/>
        <a:p>
          <a:pPr rtl="0"/>
          <a:r>
            <a:rPr lang="en-US" b="1" dirty="0">
              <a:solidFill>
                <a:srgbClr val="663366">
                  <a:lumMod val="50000"/>
                </a:srgbClr>
              </a:solidFill>
              <a:effectLst/>
              <a:latin typeface="Rockwell"/>
              <a:ea typeface="+mn-ea"/>
              <a:cs typeface="+mn-cs"/>
            </a:rPr>
            <a:t>Increase the interconnect bandwidth between processors and memory by using higher speed buses 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3D2" qsCatId="3D" csTypeId="urn:microsoft.com/office/officeart/2005/8/colors/accent2_4" csCatId="accent2"/>
      <dgm:spPr/>
      <dgm:t>
        <a:bodyPr/>
        <a:lstStyle/>
        <a:p>
          <a:endParaRPr lang="en-US"/>
        </a:p>
      </dgm:t>
    </dgm:pt>
    <dgm:pt modelId="{C19F7702-5F4C-F44B-9333-C56759486144}">
      <dgm:prSet/>
      <dgm:spPr>
        <a:xfrm>
          <a:off x="5676900" y="0"/>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a:xfrm>
          <a:off x="5676900" y="1120806"/>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a:xfrm>
          <a:off x="5676900" y="2241613"/>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a:xfrm>
          <a:off x="5676900" y="3362420"/>
          <a:ext cx="2343150" cy="1120806"/>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a:xfrm>
          <a:off x="2218020" y="3570570"/>
          <a:ext cx="669359" cy="669359"/>
        </a:xfrm>
        <a:prstGeom prst="ellipse">
          <a:avLst/>
        </a:prstGeom>
        <a:gradFill rotWithShape="0">
          <a:gsLst>
            <a:gs pos="0">
              <a:srgbClr val="330F42">
                <a:shade val="50000"/>
                <a:hueOff val="0"/>
                <a:satOff val="0"/>
                <a:lumOff val="0"/>
                <a:alphaOff val="0"/>
                <a:shade val="40000"/>
                <a:alpha val="100000"/>
                <a:satMod val="150000"/>
                <a:lumMod val="100000"/>
              </a:srgbClr>
            </a:gs>
            <a:gs pos="100000">
              <a:srgbClr val="330F42">
                <a:shade val="50000"/>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xfrm>
          <a:off x="5091112" y="560403"/>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DDA5D090-4EDE-CC46-88A9-94E77850F40F}" type="pres">
      <dgm:prSet presAssocID="{C19F7702-5F4C-F44B-9333-C56759486144}" presName="d1" presStyleLbl="callout" presStyleIdx="1" presStyleCnt="8"/>
      <dgm:spPr>
        <a:xfrm rot="5400000">
          <a:off x="2146554" y="929449"/>
          <a:ext cx="3311652" cy="2577465"/>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EAFBFBDD-6B2F-6542-A0F4-55DD8CB829AA}" type="pres">
      <dgm:prSet presAssocID="{E155F29C-A5B5-0E46-A2C7-79E6A500D145}" presName="circle2" presStyleLbl="lnNode1" presStyleIdx="1" presStyleCnt="4"/>
      <dgm:spPr>
        <a:xfrm>
          <a:off x="1548660" y="2901210"/>
          <a:ext cx="2008079" cy="2008079"/>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xfrm>
          <a:off x="5091112" y="1681210"/>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816E5757-0CAD-CD46-B964-B653CB3D2F71}" type="pres">
      <dgm:prSet presAssocID="{E155F29C-A5B5-0E46-A2C7-79E6A500D145}" presName="d2" presStyleLbl="callout" presStyleIdx="3" presStyleCnt="8"/>
      <dgm:spPr>
        <a:xfrm rot="5400000">
          <a:off x="2719844" y="2031901"/>
          <a:ext cx="2719616" cy="201901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09E5408D-8A11-C349-983A-FF27A4CD0E3B}" type="pres">
      <dgm:prSet presAssocID="{8CAB68A3-B26F-2B4B-B51A-0CF38939513F}" presName="circle3" presStyleLbl="lnNode1" presStyleIdx="2" presStyleCnt="4"/>
      <dgm:spPr>
        <a:xfrm>
          <a:off x="879300" y="2231850"/>
          <a:ext cx="3346799" cy="3346799"/>
        </a:xfrm>
        <a:prstGeom prst="ellipse">
          <a:avLst/>
        </a:prstGeom>
        <a:gradFill rotWithShape="0">
          <a:gsLst>
            <a:gs pos="0">
              <a:srgbClr val="330F42">
                <a:shade val="50000"/>
                <a:hueOff val="-474532"/>
                <a:satOff val="-67666"/>
                <a:lumOff val="67010"/>
                <a:alphaOff val="0"/>
                <a:shade val="40000"/>
                <a:alpha val="100000"/>
                <a:satMod val="150000"/>
                <a:lumMod val="100000"/>
              </a:srgbClr>
            </a:gs>
            <a:gs pos="100000">
              <a:srgbClr val="330F42">
                <a:shade val="50000"/>
                <a:hueOff val="-474532"/>
                <a:satOff val="-67666"/>
                <a:lumOff val="6701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xfrm>
          <a:off x="5091112" y="2802016"/>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09E031DD-5B6F-B149-9EF5-9E627F32C5E0}" type="pres">
      <dgm:prSet presAssocID="{8CAB68A3-B26F-2B4B-B51A-0CF38939513F}" presName="d3" presStyleLbl="callout" presStyleIdx="5" presStyleCnt="8"/>
      <dgm:spPr>
        <a:xfrm rot="5400000">
          <a:off x="3274780" y="3059372"/>
          <a:ext cx="2074468" cy="155819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F85D9B43-A645-1046-AAFB-474175001081}" type="pres">
      <dgm:prSet presAssocID="{2BB322CA-E42D-4846-BC15-76177995191D}" presName="circle4" presStyleLbl="lnNode1" presStyleIdx="3" presStyleCnt="4"/>
      <dgm:spPr>
        <a:xfrm>
          <a:off x="209550" y="1562100"/>
          <a:ext cx="4686300" cy="4686300"/>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xfrm>
          <a:off x="5091112" y="3922823"/>
          <a:ext cx="585787"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 modelId="{C5CA4BDE-6447-5546-B9F5-65BD75E05390}" type="pres">
      <dgm:prSet presAssocID="{2BB322CA-E42D-4846-BC15-76177995191D}" presName="d4" presStyleLbl="callout" presStyleIdx="7" presStyleCnt="8"/>
      <dgm:spPr>
        <a:xfrm rot="5400000">
          <a:off x="3831044" y="4090905"/>
          <a:ext cx="1425884" cy="1088783"/>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CCD5E-80E2-3A44-B11A-8C361097630C}" type="doc">
      <dgm:prSet loTypeId="urn:microsoft.com/office/officeart/2009/3/layout/RandomtoResultProcess" loCatId="" qsTypeId="urn:microsoft.com/office/officeart/2005/8/quickstyle/simple4" qsCatId="simple" csTypeId="urn:microsoft.com/office/officeart/2005/8/colors/accent1_2" csCatId="accent1" phldr="1"/>
      <dgm:spPr/>
      <dgm:t>
        <a:bodyPr/>
        <a:lstStyle/>
        <a:p>
          <a:endParaRPr lang="en-US"/>
        </a:p>
      </dgm:t>
    </dgm:pt>
    <dgm:pt modelId="{F373D96E-277A-F248-BEFC-BB05999BA7D2}">
      <dgm:prSet custT="1"/>
      <dgm:spPr>
        <a:xfrm>
          <a:off x="467530" y="792085"/>
          <a:ext cx="3068231" cy="1826650"/>
        </a:xfrm>
        <a:prstGeom prst="rect">
          <a:avLst/>
        </a:prstGeom>
        <a:noFill/>
        <a:ln>
          <a:noFill/>
        </a:ln>
        <a:effectLst/>
      </dgm:spPr>
      <dgm:t>
        <a:bodyPr/>
        <a:lstStyle/>
        <a:p>
          <a:pPr rtl="0"/>
          <a:r>
            <a:rPr lang="en-US" sz="1600" dirty="0">
              <a:solidFill>
                <a:sysClr val="windowText" lastClr="000000">
                  <a:hueOff val="0"/>
                  <a:satOff val="0"/>
                  <a:lumOff val="0"/>
                  <a:alphaOff val="0"/>
                </a:sysClr>
              </a:solidFill>
              <a:latin typeface="Rockwell"/>
              <a:ea typeface="+mn-ea"/>
              <a:cs typeface="+mn-cs"/>
            </a:rPr>
            <a:t>The use of benchmarks to compare systems involves calculating the mean value of a set of data points related to execution time</a:t>
          </a:r>
        </a:p>
      </dgm:t>
    </dgm:pt>
    <dgm:pt modelId="{3E485428-A086-5B49-A5F5-1D1F6B08FB16}" type="parTrans" cxnId="{15DAF72D-C0B5-5142-B363-68780831E5D5}">
      <dgm:prSet/>
      <dgm:spPr/>
      <dgm:t>
        <a:bodyPr/>
        <a:lstStyle/>
        <a:p>
          <a:endParaRPr lang="en-US"/>
        </a:p>
      </dgm:t>
    </dgm:pt>
    <dgm:pt modelId="{5659C211-EEC4-F347-A4A8-5D723C736BEF}" type="sibTrans" cxnId="{15DAF72D-C0B5-5142-B363-68780831E5D5}">
      <dgm:prSet/>
      <dgm:spPr/>
      <dgm:t>
        <a:bodyPr/>
        <a:lstStyle/>
        <a:p>
          <a:endParaRPr lang="en-US"/>
        </a:p>
      </dgm:t>
    </dgm:pt>
    <dgm:pt modelId="{DD0F4F60-6631-6B40-8686-B004367C4D92}">
      <dgm:prSet/>
      <dgm:spPr>
        <a:xfrm>
          <a:off x="5975496" y="361209"/>
          <a:ext cx="2624171" cy="2624171"/>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The three common formulas used for calculating a mean are:</a:t>
          </a:r>
        </a:p>
      </dgm:t>
    </dgm:pt>
    <dgm:pt modelId="{DD55C5D8-E030-BB47-8945-A05D7CFE88C9}" type="parTrans" cxnId="{47ED93B6-8084-9E49-81A7-B5013E48762C}">
      <dgm:prSet/>
      <dgm:spPr/>
      <dgm:t>
        <a:bodyPr/>
        <a:lstStyle/>
        <a:p>
          <a:endParaRPr lang="en-US"/>
        </a:p>
      </dgm:t>
    </dgm:pt>
    <dgm:pt modelId="{39AD8E6F-8E50-EC4B-85D5-9DB8D83B68C3}" type="sibTrans" cxnId="{47ED93B6-8084-9E49-81A7-B5013E48762C}">
      <dgm:prSet/>
      <dgm:spPr/>
      <dgm:t>
        <a:bodyPr/>
        <a:lstStyle/>
        <a:p>
          <a:endParaRPr lang="en-US"/>
        </a:p>
      </dgm:t>
    </dgm:pt>
    <dgm:pt modelId="{B2FBCD6A-54FE-B542-9519-67E274874FF1}">
      <dgm:prSet/>
      <dgm:spPr>
        <a:xfrm>
          <a:off x="5743951" y="3241624"/>
          <a:ext cx="3087261" cy="1903810"/>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Arithmetic</a:t>
          </a:r>
        </a:p>
      </dgm:t>
    </dgm:pt>
    <dgm:pt modelId="{E0C72D82-0310-B04B-A25A-8BE48CC74923}" type="parTrans" cxnId="{717AEADA-8864-DB47-BB24-C3B1C1ABF1B3}">
      <dgm:prSet/>
      <dgm:spPr/>
      <dgm:t>
        <a:bodyPr/>
        <a:lstStyle/>
        <a:p>
          <a:endParaRPr lang="en-US"/>
        </a:p>
      </dgm:t>
    </dgm:pt>
    <dgm:pt modelId="{8129F492-23AF-DC46-B490-3C4D734D091B}" type="sibTrans" cxnId="{717AEADA-8864-DB47-BB24-C3B1C1ABF1B3}">
      <dgm:prSet/>
      <dgm:spPr/>
      <dgm:t>
        <a:bodyPr/>
        <a:lstStyle/>
        <a:p>
          <a:endParaRPr lang="en-US"/>
        </a:p>
      </dgm:t>
    </dgm:pt>
    <dgm:pt modelId="{DC73189C-2B2C-414E-A825-F28086CDF68F}">
      <dgm:prSet/>
      <dgm:spPr>
        <a:xfrm>
          <a:off x="5743951" y="3241624"/>
          <a:ext cx="3087261" cy="1903810"/>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Geometric</a:t>
          </a:r>
        </a:p>
      </dgm:t>
    </dgm:pt>
    <dgm:pt modelId="{89608E38-E90D-484B-B1B0-7436F70EE348}" type="parTrans" cxnId="{C06991C3-310D-6248-8B13-E7FB3C195213}">
      <dgm:prSet/>
      <dgm:spPr/>
      <dgm:t>
        <a:bodyPr/>
        <a:lstStyle/>
        <a:p>
          <a:endParaRPr lang="en-US"/>
        </a:p>
      </dgm:t>
    </dgm:pt>
    <dgm:pt modelId="{FC371C7E-A10F-4241-8EF0-6627D157ED69}" type="sibTrans" cxnId="{C06991C3-310D-6248-8B13-E7FB3C195213}">
      <dgm:prSet/>
      <dgm:spPr/>
      <dgm:t>
        <a:bodyPr/>
        <a:lstStyle/>
        <a:p>
          <a:endParaRPr lang="en-US"/>
        </a:p>
      </dgm:t>
    </dgm:pt>
    <dgm:pt modelId="{0E05BFA2-8617-0F43-B214-7C00AF34B1A7}">
      <dgm:prSet/>
      <dgm:spPr>
        <a:xfrm>
          <a:off x="5743951" y="3241624"/>
          <a:ext cx="3087261" cy="1903810"/>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Harmonic</a:t>
          </a:r>
        </a:p>
      </dgm:t>
    </dgm:pt>
    <dgm:pt modelId="{1FB4FD77-A42B-1640-85C6-A86171FBCDD8}" type="parTrans" cxnId="{FDE142B4-009A-A541-9924-BCFB2F782CC5}">
      <dgm:prSet/>
      <dgm:spPr/>
      <dgm:t>
        <a:bodyPr/>
        <a:lstStyle/>
        <a:p>
          <a:endParaRPr lang="en-US"/>
        </a:p>
      </dgm:t>
    </dgm:pt>
    <dgm:pt modelId="{A54BC4C2-CCE8-994A-963F-A12932673626}" type="sibTrans" cxnId="{FDE142B4-009A-A541-9924-BCFB2F782CC5}">
      <dgm:prSet/>
      <dgm:spPr/>
      <dgm:t>
        <a:bodyPr/>
        <a:lstStyle/>
        <a:p>
          <a:endParaRPr lang="en-US"/>
        </a:p>
      </dgm:t>
    </dgm:pt>
    <dgm:pt modelId="{F58F0E2F-AAB6-5342-BFF8-991D4516B3BE}" type="pres">
      <dgm:prSet presAssocID="{97ECCD5E-80E2-3A44-B11A-8C361097630C}" presName="Name0" presStyleCnt="0">
        <dgm:presLayoutVars>
          <dgm:dir/>
          <dgm:animOne val="branch"/>
          <dgm:animLvl val="lvl"/>
        </dgm:presLayoutVars>
      </dgm:prSet>
      <dgm:spPr/>
    </dgm:pt>
    <dgm:pt modelId="{3B44DD63-D2E4-5948-866C-79E85685C6F8}" type="pres">
      <dgm:prSet presAssocID="{F373D96E-277A-F248-BEFC-BB05999BA7D2}" presName="chaos" presStyleCnt="0"/>
      <dgm:spPr/>
    </dgm:pt>
    <dgm:pt modelId="{6FE1CAF1-52FE-7046-B81F-BDF191BD9C70}" type="pres">
      <dgm:prSet presAssocID="{F373D96E-277A-F248-BEFC-BB05999BA7D2}" presName="parTx1" presStyleLbl="revTx" presStyleIdx="0" presStyleCnt="2" custScaleX="99503" custScaleY="179758" custLinFactNeighborX="-912" custLinFactNeighborY="9689"/>
      <dgm:spPr/>
    </dgm:pt>
    <dgm:pt modelId="{23EC8D5F-12D7-3045-824E-1EBE6EC0DA87}" type="pres">
      <dgm:prSet presAssocID="{F373D96E-277A-F248-BEFC-BB05999BA7D2}" presName="c1" presStyleLbl="node1" presStyleIdx="0" presStyleCnt="19"/>
      <dgm:spPr>
        <a:xfrm>
          <a:off x="484485" y="789810"/>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65EBE8AA-496A-9044-9166-227A1A95ACA7}" type="pres">
      <dgm:prSet presAssocID="{F373D96E-277A-F248-BEFC-BB05999BA7D2}" presName="c2" presStyleLbl="node1" presStyleIdx="1" presStyleCnt="19"/>
      <dgm:spPr>
        <a:xfrm>
          <a:off x="656183" y="446414"/>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7BA6B76-FC1F-7440-AD23-69366A167E9E}" type="pres">
      <dgm:prSet presAssocID="{F373D96E-277A-F248-BEFC-BB05999BA7D2}" presName="c3" presStyleLbl="node1" presStyleIdx="2" presStyleCnt="19"/>
      <dgm:spPr>
        <a:xfrm>
          <a:off x="1068258" y="515094"/>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761D4602-FCF1-EC44-BAEB-D29BB52E79F5}" type="pres">
      <dgm:prSet presAssocID="{F373D96E-277A-F248-BEFC-BB05999BA7D2}" presName="c4" presStyleLbl="node1" presStyleIdx="3" presStyleCnt="19"/>
      <dgm:spPr>
        <a:xfrm>
          <a:off x="1411654" y="137358"/>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6634AE5-4E64-4545-A50C-BF76EC66CDF5}" type="pres">
      <dgm:prSet presAssocID="{F373D96E-277A-F248-BEFC-BB05999BA7D2}" presName="c5" presStyleLbl="node1" presStyleIdx="4" presStyleCnt="19"/>
      <dgm:spPr>
        <a:xfrm>
          <a:off x="1858069" y="0"/>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5020ECF-6948-F043-A3D9-8653C554B1EE}" type="pres">
      <dgm:prSet presAssocID="{F373D96E-277A-F248-BEFC-BB05999BA7D2}" presName="c6" presStyleLbl="node1" presStyleIdx="5" presStyleCnt="19"/>
      <dgm:spPr>
        <a:xfrm>
          <a:off x="2407503" y="240377"/>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14DC0AD-94CE-164F-A295-2821BE0536AE}" type="pres">
      <dgm:prSet presAssocID="{F373D96E-277A-F248-BEFC-BB05999BA7D2}" presName="c7" presStyleLbl="node1" presStyleIdx="6" presStyleCnt="19"/>
      <dgm:spPr>
        <a:xfrm>
          <a:off x="2750899" y="412075"/>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9C7E3514-3776-924B-80C3-ED188849CC01}" type="pres">
      <dgm:prSet presAssocID="{F373D96E-277A-F248-BEFC-BB05999BA7D2}" presName="c8" presStyleLbl="node1" presStyleIdx="7" presStyleCnt="19"/>
      <dgm:spPr>
        <a:xfrm>
          <a:off x="3231653" y="789810"/>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17861A7-FB72-5C46-8083-46FD5CBF931A}" type="pres">
      <dgm:prSet presAssocID="{F373D96E-277A-F248-BEFC-BB05999BA7D2}" presName="c9" presStyleLbl="node1" presStyleIdx="8" presStyleCnt="19"/>
      <dgm:spPr>
        <a:xfrm>
          <a:off x="3437691" y="1167546"/>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FF2B306-AD03-A340-BC52-DA8268BB7D1C}" type="pres">
      <dgm:prSet presAssocID="{F373D96E-277A-F248-BEFC-BB05999BA7D2}" presName="c10" presStyleLbl="node1" presStyleIdx="9" presStyleCnt="19"/>
      <dgm:spPr>
        <a:xfrm>
          <a:off x="1652032" y="446414"/>
          <a:ext cx="630727" cy="63072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98CC96C8-CA9F-164A-A764-0A28899BCBA0}" type="pres">
      <dgm:prSet presAssocID="{F373D96E-277A-F248-BEFC-BB05999BA7D2}" presName="c11" presStyleLbl="node1" presStyleIdx="10" presStyleCnt="19"/>
      <dgm:spPr>
        <a:xfrm>
          <a:off x="312787" y="1751319"/>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D7B22FF-1E11-0244-8A4F-C7B8463BE01D}" type="pres">
      <dgm:prSet presAssocID="{F373D96E-277A-F248-BEFC-BB05999BA7D2}" presName="c12" presStyleLbl="node1" presStyleIdx="11" presStyleCnt="19"/>
      <dgm:spPr>
        <a:xfrm>
          <a:off x="518825" y="2060376"/>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3DFAB88-1950-D744-9663-84F4CF065671}" type="pres">
      <dgm:prSet presAssocID="{F373D96E-277A-F248-BEFC-BB05999BA7D2}" presName="c13" presStyleLbl="node1" presStyleIdx="12" presStyleCnt="19"/>
      <dgm:spPr>
        <a:xfrm>
          <a:off x="1033919" y="2335093"/>
          <a:ext cx="560646" cy="56064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F36C34B-D575-3040-B173-F80081FED309}" type="pres">
      <dgm:prSet presAssocID="{F373D96E-277A-F248-BEFC-BB05999BA7D2}" presName="c14" presStyleLbl="node1" presStyleIdx="13" presStyleCnt="19"/>
      <dgm:spPr>
        <a:xfrm>
          <a:off x="1755050" y="2781507"/>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E859EDBF-6A62-0849-91EC-978FDDF45A74}" type="pres">
      <dgm:prSet presAssocID="{F373D96E-277A-F248-BEFC-BB05999BA7D2}" presName="c15" presStyleLbl="node1" presStyleIdx="14" presStyleCnt="19"/>
      <dgm:spPr>
        <a:xfrm>
          <a:off x="1892409" y="2335093"/>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3386A97-175D-2B44-9449-F09E5EAD36AC}" type="pres">
      <dgm:prSet presAssocID="{F373D96E-277A-F248-BEFC-BB05999BA7D2}" presName="c16" presStyleLbl="node1" presStyleIdx="15" presStyleCnt="19"/>
      <dgm:spPr>
        <a:xfrm>
          <a:off x="2235805" y="2815847"/>
          <a:ext cx="245282" cy="24528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AF113925-8077-3643-8A5A-06D494DD0C3D}" type="pres">
      <dgm:prSet presAssocID="{F373D96E-277A-F248-BEFC-BB05999BA7D2}" presName="c17" presStyleLbl="node1" presStyleIdx="16" presStyleCnt="19"/>
      <dgm:spPr>
        <a:xfrm>
          <a:off x="2544861" y="2266413"/>
          <a:ext cx="560646" cy="56064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0FD71A2A-0BB1-2E49-B85B-4BCFA3DFF50D}" type="pres">
      <dgm:prSet presAssocID="{F373D96E-277A-F248-BEFC-BB05999BA7D2}" presName="c18" presStyleLbl="node1" presStyleIdx="17" presStyleCnt="19"/>
      <dgm:spPr>
        <a:xfrm>
          <a:off x="3300333" y="2129055"/>
          <a:ext cx="385444" cy="38544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513A4637-92BB-D34C-BFDA-5A5F903DDE44}" type="pres">
      <dgm:prSet presAssocID="{5659C211-EEC4-F347-A4A8-5D723C736BEF}" presName="chevronComposite1" presStyleCnt="0"/>
      <dgm:spPr/>
    </dgm:pt>
    <dgm:pt modelId="{CEB6D211-22A7-2040-BC3E-A98146FE7836}" type="pres">
      <dgm:prSet presAssocID="{5659C211-EEC4-F347-A4A8-5D723C736BEF}" presName="chevron1" presStyleLbl="sibTrans2D1" presStyleIdx="0" presStyleCnt="2"/>
      <dgm:spPr>
        <a:xfrm>
          <a:off x="3685777" y="514522"/>
          <a:ext cx="1131995" cy="2161103"/>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7B5F403B-D41E-474D-8CEF-4E0DB2BDDBEB}" type="pres">
      <dgm:prSet presAssocID="{5659C211-EEC4-F347-A4A8-5D723C736BEF}" presName="spChevron1" presStyleCnt="0"/>
      <dgm:spPr/>
    </dgm:pt>
    <dgm:pt modelId="{F8D0FFB0-7C35-0844-8F40-4DEB16322365}" type="pres">
      <dgm:prSet presAssocID="{5659C211-EEC4-F347-A4A8-5D723C736BEF}" presName="overlap" presStyleCnt="0"/>
      <dgm:spPr/>
    </dgm:pt>
    <dgm:pt modelId="{4FD40165-9380-FF4A-A85D-EF442391D52B}" type="pres">
      <dgm:prSet presAssocID="{5659C211-EEC4-F347-A4A8-5D723C736BEF}" presName="chevronComposite2" presStyleCnt="0"/>
      <dgm:spPr/>
    </dgm:pt>
    <dgm:pt modelId="{2BA67F08-4E4D-1143-BA40-F8ED51B66E93}" type="pres">
      <dgm:prSet presAssocID="{5659C211-EEC4-F347-A4A8-5D723C736BEF}" presName="chevron2" presStyleLbl="sibTrans2D1" presStyleIdx="1" presStyleCnt="2"/>
      <dgm:spPr>
        <a:xfrm>
          <a:off x="4611955" y="514522"/>
          <a:ext cx="1131995" cy="2161103"/>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7E0DC2B9-5A13-2244-8201-AE69728BECA9}" type="pres">
      <dgm:prSet presAssocID="{5659C211-EEC4-F347-A4A8-5D723C736BEF}" presName="spChevron2" presStyleCnt="0"/>
      <dgm:spPr/>
    </dgm:pt>
    <dgm:pt modelId="{A0071241-ECE5-C442-94C3-4158E749CF1C}" type="pres">
      <dgm:prSet presAssocID="{DD0F4F60-6631-6B40-8686-B004367C4D92}" presName="last" presStyleCnt="0"/>
      <dgm:spPr/>
    </dgm:pt>
    <dgm:pt modelId="{6EBE1EB4-9C2A-8542-9125-CFA06C031778}" type="pres">
      <dgm:prSet presAssocID="{DD0F4F60-6631-6B40-8686-B004367C4D92}" presName="circleTx" presStyleLbl="node1" presStyleIdx="18" presStyleCnt="19"/>
      <dgm:spPr/>
    </dgm:pt>
    <dgm:pt modelId="{82557D34-A17C-864B-8E1C-F04F3DBB2468}" type="pres">
      <dgm:prSet presAssocID="{DD0F4F60-6631-6B40-8686-B004367C4D92}" presName="desTxN" presStyleLbl="revTx" presStyleIdx="1" presStyleCnt="2">
        <dgm:presLayoutVars>
          <dgm:bulletEnabled val="1"/>
        </dgm:presLayoutVars>
      </dgm:prSet>
      <dgm:spPr/>
    </dgm:pt>
    <dgm:pt modelId="{B789CB38-A2E3-EB41-8529-519BE65D568D}" type="pres">
      <dgm:prSet presAssocID="{DD0F4F60-6631-6B40-8686-B004367C4D92}" presName="spN" presStyleCnt="0"/>
      <dgm:spPr/>
    </dgm:pt>
  </dgm:ptLst>
  <dgm:cxnLst>
    <dgm:cxn modelId="{0E391D03-9CAD-AE4A-8DC7-8B28ED989B48}" type="presOf" srcId="{97ECCD5E-80E2-3A44-B11A-8C361097630C}" destId="{F58F0E2F-AAB6-5342-BFF8-991D4516B3BE}" srcOrd="0" destOrd="0" presId="urn:microsoft.com/office/officeart/2009/3/layout/RandomtoResultProcess"/>
    <dgm:cxn modelId="{363B0804-D068-4744-9255-3B8B018C0A10}" type="presOf" srcId="{DC73189C-2B2C-414E-A825-F28086CDF68F}" destId="{82557D34-A17C-864B-8E1C-F04F3DBB2468}" srcOrd="0" destOrd="1" presId="urn:microsoft.com/office/officeart/2009/3/layout/RandomtoResultProcess"/>
    <dgm:cxn modelId="{81FE9804-C5EA-E042-BFFE-B86A5BB7AAB3}" type="presOf" srcId="{0E05BFA2-8617-0F43-B214-7C00AF34B1A7}" destId="{82557D34-A17C-864B-8E1C-F04F3DBB2468}" srcOrd="0" destOrd="2" presId="urn:microsoft.com/office/officeart/2009/3/layout/RandomtoResultProcess"/>
    <dgm:cxn modelId="{E20B2229-FE46-FF47-B211-AA6F10041D18}" type="presOf" srcId="{DD0F4F60-6631-6B40-8686-B004367C4D92}" destId="{6EBE1EB4-9C2A-8542-9125-CFA06C031778}" srcOrd="0" destOrd="0" presId="urn:microsoft.com/office/officeart/2009/3/layout/RandomtoResultProcess"/>
    <dgm:cxn modelId="{15DAF72D-C0B5-5142-B363-68780831E5D5}" srcId="{97ECCD5E-80E2-3A44-B11A-8C361097630C}" destId="{F373D96E-277A-F248-BEFC-BB05999BA7D2}" srcOrd="0" destOrd="0" parTransId="{3E485428-A086-5B49-A5F5-1D1F6B08FB16}" sibTransId="{5659C211-EEC4-F347-A4A8-5D723C736BEF}"/>
    <dgm:cxn modelId="{5039B785-C2CC-FF4C-BAF5-AFB02A8240EC}" type="presOf" srcId="{F373D96E-277A-F248-BEFC-BB05999BA7D2}" destId="{6FE1CAF1-52FE-7046-B81F-BDF191BD9C70}" srcOrd="0" destOrd="0" presId="urn:microsoft.com/office/officeart/2009/3/layout/RandomtoResultProcess"/>
    <dgm:cxn modelId="{FDE142B4-009A-A541-9924-BCFB2F782CC5}" srcId="{DD0F4F60-6631-6B40-8686-B004367C4D92}" destId="{0E05BFA2-8617-0F43-B214-7C00AF34B1A7}" srcOrd="2" destOrd="0" parTransId="{1FB4FD77-A42B-1640-85C6-A86171FBCDD8}" sibTransId="{A54BC4C2-CCE8-994A-963F-A12932673626}"/>
    <dgm:cxn modelId="{47ED93B6-8084-9E49-81A7-B5013E48762C}" srcId="{97ECCD5E-80E2-3A44-B11A-8C361097630C}" destId="{DD0F4F60-6631-6B40-8686-B004367C4D92}" srcOrd="1" destOrd="0" parTransId="{DD55C5D8-E030-BB47-8945-A05D7CFE88C9}" sibTransId="{39AD8E6F-8E50-EC4B-85D5-9DB8D83B68C3}"/>
    <dgm:cxn modelId="{C06991C3-310D-6248-8B13-E7FB3C195213}" srcId="{DD0F4F60-6631-6B40-8686-B004367C4D92}" destId="{DC73189C-2B2C-414E-A825-F28086CDF68F}" srcOrd="1" destOrd="0" parTransId="{89608E38-E90D-484B-B1B0-7436F70EE348}" sibTransId="{FC371C7E-A10F-4241-8EF0-6627D157ED69}"/>
    <dgm:cxn modelId="{717AEADA-8864-DB47-BB24-C3B1C1ABF1B3}" srcId="{DD0F4F60-6631-6B40-8686-B004367C4D92}" destId="{B2FBCD6A-54FE-B542-9519-67E274874FF1}" srcOrd="0" destOrd="0" parTransId="{E0C72D82-0310-B04B-A25A-8BE48CC74923}" sibTransId="{8129F492-23AF-DC46-B490-3C4D734D091B}"/>
    <dgm:cxn modelId="{4AD033FA-4C3C-EB44-BEBB-07DC19C2D63A}" type="presOf" srcId="{B2FBCD6A-54FE-B542-9519-67E274874FF1}" destId="{82557D34-A17C-864B-8E1C-F04F3DBB2468}" srcOrd="0" destOrd="0" presId="urn:microsoft.com/office/officeart/2009/3/layout/RandomtoResultProcess"/>
    <dgm:cxn modelId="{6043C595-FDEC-0C45-9CC1-200BB14BB5AB}" type="presParOf" srcId="{F58F0E2F-AAB6-5342-BFF8-991D4516B3BE}" destId="{3B44DD63-D2E4-5948-866C-79E85685C6F8}" srcOrd="0" destOrd="0" presId="urn:microsoft.com/office/officeart/2009/3/layout/RandomtoResultProcess"/>
    <dgm:cxn modelId="{A8E37244-CBD0-8544-83D3-583A67C1A2BB}" type="presParOf" srcId="{3B44DD63-D2E4-5948-866C-79E85685C6F8}" destId="{6FE1CAF1-52FE-7046-B81F-BDF191BD9C70}" srcOrd="0" destOrd="0" presId="urn:microsoft.com/office/officeart/2009/3/layout/RandomtoResultProcess"/>
    <dgm:cxn modelId="{D6116657-EBFB-AE42-8616-866D6EB8F67B}" type="presParOf" srcId="{3B44DD63-D2E4-5948-866C-79E85685C6F8}" destId="{23EC8D5F-12D7-3045-824E-1EBE6EC0DA87}" srcOrd="1" destOrd="0" presId="urn:microsoft.com/office/officeart/2009/3/layout/RandomtoResultProcess"/>
    <dgm:cxn modelId="{955EFDA8-6F98-6D48-A90B-E84294A2E882}" type="presParOf" srcId="{3B44DD63-D2E4-5948-866C-79E85685C6F8}" destId="{65EBE8AA-496A-9044-9166-227A1A95ACA7}" srcOrd="2" destOrd="0" presId="urn:microsoft.com/office/officeart/2009/3/layout/RandomtoResultProcess"/>
    <dgm:cxn modelId="{571952BA-47B7-7841-A9F7-C028C9B62CD6}" type="presParOf" srcId="{3B44DD63-D2E4-5948-866C-79E85685C6F8}" destId="{C7BA6B76-FC1F-7440-AD23-69366A167E9E}" srcOrd="3" destOrd="0" presId="urn:microsoft.com/office/officeart/2009/3/layout/RandomtoResultProcess"/>
    <dgm:cxn modelId="{F7CF99B1-6488-B24E-971D-5409698C6317}" type="presParOf" srcId="{3B44DD63-D2E4-5948-866C-79E85685C6F8}" destId="{761D4602-FCF1-EC44-BAEB-D29BB52E79F5}" srcOrd="4" destOrd="0" presId="urn:microsoft.com/office/officeart/2009/3/layout/RandomtoResultProcess"/>
    <dgm:cxn modelId="{4420EDA4-81ED-9C49-A483-C0E96F537EAE}" type="presParOf" srcId="{3B44DD63-D2E4-5948-866C-79E85685C6F8}" destId="{B6634AE5-4E64-4545-A50C-BF76EC66CDF5}" srcOrd="5" destOrd="0" presId="urn:microsoft.com/office/officeart/2009/3/layout/RandomtoResultProcess"/>
    <dgm:cxn modelId="{55AECE8E-84B7-C64D-B434-A5C850D86F13}" type="presParOf" srcId="{3B44DD63-D2E4-5948-866C-79E85685C6F8}" destId="{F5020ECF-6948-F043-A3D9-8653C554B1EE}" srcOrd="6" destOrd="0" presId="urn:microsoft.com/office/officeart/2009/3/layout/RandomtoResultProcess"/>
    <dgm:cxn modelId="{A304D2E1-7A01-F945-8E20-4E6568777349}" type="presParOf" srcId="{3B44DD63-D2E4-5948-866C-79E85685C6F8}" destId="{414DC0AD-94CE-164F-A295-2821BE0536AE}" srcOrd="7" destOrd="0" presId="urn:microsoft.com/office/officeart/2009/3/layout/RandomtoResultProcess"/>
    <dgm:cxn modelId="{D962579D-3CF4-D54F-9CEC-F74F5C444344}" type="presParOf" srcId="{3B44DD63-D2E4-5948-866C-79E85685C6F8}" destId="{9C7E3514-3776-924B-80C3-ED188849CC01}" srcOrd="8" destOrd="0" presId="urn:microsoft.com/office/officeart/2009/3/layout/RandomtoResultProcess"/>
    <dgm:cxn modelId="{AA88B85A-34F4-C44B-84CB-79516AADD7C0}" type="presParOf" srcId="{3B44DD63-D2E4-5948-866C-79E85685C6F8}" destId="{F17861A7-FB72-5C46-8083-46FD5CBF931A}" srcOrd="9" destOrd="0" presId="urn:microsoft.com/office/officeart/2009/3/layout/RandomtoResultProcess"/>
    <dgm:cxn modelId="{2F9344D5-1C64-3542-B0AD-66B95E93B748}" type="presParOf" srcId="{3B44DD63-D2E4-5948-866C-79E85685C6F8}" destId="{3FF2B306-AD03-A340-BC52-DA8268BB7D1C}" srcOrd="10" destOrd="0" presId="urn:microsoft.com/office/officeart/2009/3/layout/RandomtoResultProcess"/>
    <dgm:cxn modelId="{02974578-B194-BF4E-98FA-7E6907273F6E}" type="presParOf" srcId="{3B44DD63-D2E4-5948-866C-79E85685C6F8}" destId="{98CC96C8-CA9F-164A-A764-0A28899BCBA0}" srcOrd="11" destOrd="0" presId="urn:microsoft.com/office/officeart/2009/3/layout/RandomtoResultProcess"/>
    <dgm:cxn modelId="{4F2A55E6-8A85-BA46-B76F-E12C6B2225D2}" type="presParOf" srcId="{3B44DD63-D2E4-5948-866C-79E85685C6F8}" destId="{3D7B22FF-1E11-0244-8A4F-C7B8463BE01D}" srcOrd="12" destOrd="0" presId="urn:microsoft.com/office/officeart/2009/3/layout/RandomtoResultProcess"/>
    <dgm:cxn modelId="{73295004-F9EE-CB4A-A229-C31183F96397}" type="presParOf" srcId="{3B44DD63-D2E4-5948-866C-79E85685C6F8}" destId="{83DFAB88-1950-D744-9663-84F4CF065671}" srcOrd="13" destOrd="0" presId="urn:microsoft.com/office/officeart/2009/3/layout/RandomtoResultProcess"/>
    <dgm:cxn modelId="{8E591365-E215-2047-A1E7-08F851BFF9C8}" type="presParOf" srcId="{3B44DD63-D2E4-5948-866C-79E85685C6F8}" destId="{8F36C34B-D575-3040-B173-F80081FED309}" srcOrd="14" destOrd="0" presId="urn:microsoft.com/office/officeart/2009/3/layout/RandomtoResultProcess"/>
    <dgm:cxn modelId="{85050316-164C-504E-BE89-52B92F19CB4B}" type="presParOf" srcId="{3B44DD63-D2E4-5948-866C-79E85685C6F8}" destId="{E859EDBF-6A62-0849-91EC-978FDDF45A74}" srcOrd="15" destOrd="0" presId="urn:microsoft.com/office/officeart/2009/3/layout/RandomtoResultProcess"/>
    <dgm:cxn modelId="{3126FA68-25ED-8E4C-B613-E3E5BD4E4FDC}" type="presParOf" srcId="{3B44DD63-D2E4-5948-866C-79E85685C6F8}" destId="{43386A97-175D-2B44-9449-F09E5EAD36AC}" srcOrd="16" destOrd="0" presId="urn:microsoft.com/office/officeart/2009/3/layout/RandomtoResultProcess"/>
    <dgm:cxn modelId="{AACBF2C7-C5C1-4040-82D8-99288BFA405A}" type="presParOf" srcId="{3B44DD63-D2E4-5948-866C-79E85685C6F8}" destId="{AF113925-8077-3643-8A5A-06D494DD0C3D}" srcOrd="17" destOrd="0" presId="urn:microsoft.com/office/officeart/2009/3/layout/RandomtoResultProcess"/>
    <dgm:cxn modelId="{C2D29361-52A8-ED43-B9C6-F6E7293E1A92}" type="presParOf" srcId="{3B44DD63-D2E4-5948-866C-79E85685C6F8}" destId="{0FD71A2A-0BB1-2E49-B85B-4BCFA3DFF50D}" srcOrd="18" destOrd="0" presId="urn:microsoft.com/office/officeart/2009/3/layout/RandomtoResultProcess"/>
    <dgm:cxn modelId="{43993C24-C9D5-1445-AFD0-8509314CDF8D}" type="presParOf" srcId="{F58F0E2F-AAB6-5342-BFF8-991D4516B3BE}" destId="{513A4637-92BB-D34C-BFDA-5A5F903DDE44}" srcOrd="1" destOrd="0" presId="urn:microsoft.com/office/officeart/2009/3/layout/RandomtoResultProcess"/>
    <dgm:cxn modelId="{1A6FAD5B-1028-8F4F-A275-9F090DFD0B7B}" type="presParOf" srcId="{513A4637-92BB-D34C-BFDA-5A5F903DDE44}" destId="{CEB6D211-22A7-2040-BC3E-A98146FE7836}" srcOrd="0" destOrd="0" presId="urn:microsoft.com/office/officeart/2009/3/layout/RandomtoResultProcess"/>
    <dgm:cxn modelId="{41EB8739-51CE-C948-9D07-E0741226F415}" type="presParOf" srcId="{513A4637-92BB-D34C-BFDA-5A5F903DDE44}" destId="{7B5F403B-D41E-474D-8CEF-4E0DB2BDDBEB}" srcOrd="1" destOrd="0" presId="urn:microsoft.com/office/officeart/2009/3/layout/RandomtoResultProcess"/>
    <dgm:cxn modelId="{43E6E48B-C913-6E49-9507-89017FEAD5B1}" type="presParOf" srcId="{F58F0E2F-AAB6-5342-BFF8-991D4516B3BE}" destId="{F8D0FFB0-7C35-0844-8F40-4DEB16322365}" srcOrd="2" destOrd="0" presId="urn:microsoft.com/office/officeart/2009/3/layout/RandomtoResultProcess"/>
    <dgm:cxn modelId="{553D2488-62FB-474D-B2A2-5340CDE8F6E3}" type="presParOf" srcId="{F58F0E2F-AAB6-5342-BFF8-991D4516B3BE}" destId="{4FD40165-9380-FF4A-A85D-EF442391D52B}" srcOrd="3" destOrd="0" presId="urn:microsoft.com/office/officeart/2009/3/layout/RandomtoResultProcess"/>
    <dgm:cxn modelId="{5297DFB4-E531-6B4A-8257-E7E741823959}" type="presParOf" srcId="{4FD40165-9380-FF4A-A85D-EF442391D52B}" destId="{2BA67F08-4E4D-1143-BA40-F8ED51B66E93}" srcOrd="0" destOrd="0" presId="urn:microsoft.com/office/officeart/2009/3/layout/RandomtoResultProcess"/>
    <dgm:cxn modelId="{B630E08E-888D-5841-A78C-69550CF9CC08}" type="presParOf" srcId="{4FD40165-9380-FF4A-A85D-EF442391D52B}" destId="{7E0DC2B9-5A13-2244-8201-AE69728BECA9}" srcOrd="1" destOrd="0" presId="urn:microsoft.com/office/officeart/2009/3/layout/RandomtoResultProcess"/>
    <dgm:cxn modelId="{225AAFB3-CBC3-C94B-8820-031E519E7381}" type="presParOf" srcId="{F58F0E2F-AAB6-5342-BFF8-991D4516B3BE}" destId="{A0071241-ECE5-C442-94C3-4158E749CF1C}" srcOrd="4" destOrd="0" presId="urn:microsoft.com/office/officeart/2009/3/layout/RandomtoResultProcess"/>
    <dgm:cxn modelId="{28D3153F-83A6-1D46-9FF1-18EA8EB63A44}" type="presParOf" srcId="{A0071241-ECE5-C442-94C3-4158E749CF1C}" destId="{6EBE1EB4-9C2A-8542-9125-CFA06C031778}" srcOrd="0" destOrd="0" presId="urn:microsoft.com/office/officeart/2009/3/layout/RandomtoResultProcess"/>
    <dgm:cxn modelId="{F181B10A-4109-3F42-B49D-4FAEC6B76516}" type="presParOf" srcId="{A0071241-ECE5-C442-94C3-4158E749CF1C}" destId="{82557D34-A17C-864B-8E1C-F04F3DBB2468}" srcOrd="1" destOrd="0" presId="urn:microsoft.com/office/officeart/2009/3/layout/RandomtoResultProcess"/>
    <dgm:cxn modelId="{83C6F41D-237E-FA4A-8EAF-12095920AC63}" type="presParOf" srcId="{A0071241-ECE5-C442-94C3-4158E749CF1C}" destId="{B789CB38-A2E3-EB41-8529-519BE65D568D}"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99CD-6D80-A04B-A73D-FAE536245E54}">
      <dsp:nvSpPr>
        <dsp:cNvPr id="0" name=""/>
        <dsp:cNvSpPr/>
      </dsp:nvSpPr>
      <dsp:spPr>
        <a:xfrm>
          <a:off x="0" y="133406"/>
          <a:ext cx="4533787" cy="453378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C95AEB3-1C20-5849-B1AE-D3E218984151}">
      <dsp:nvSpPr>
        <dsp:cNvPr id="0" name=""/>
        <dsp:cNvSpPr/>
      </dsp:nvSpPr>
      <dsp:spPr>
        <a:xfrm>
          <a:off x="2266893" y="133406"/>
          <a:ext cx="5289419" cy="45337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Pipelining</a:t>
          </a:r>
        </a:p>
      </dsp:txBody>
      <dsp:txXfrm>
        <a:off x="2266893" y="133406"/>
        <a:ext cx="2644709" cy="725406"/>
      </dsp:txXfrm>
    </dsp:sp>
    <dsp:sp modelId="{95965867-777A-B244-9440-59A3ABA67E2E}">
      <dsp:nvSpPr>
        <dsp:cNvPr id="0" name=""/>
        <dsp:cNvSpPr/>
      </dsp:nvSpPr>
      <dsp:spPr>
        <a:xfrm>
          <a:off x="476047" y="858812"/>
          <a:ext cx="3581692" cy="358169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2C26FB8-F960-704B-9B69-4C5DA54F634F}">
      <dsp:nvSpPr>
        <dsp:cNvPr id="0" name=""/>
        <dsp:cNvSpPr/>
      </dsp:nvSpPr>
      <dsp:spPr>
        <a:xfrm>
          <a:off x="2266893" y="858812"/>
          <a:ext cx="5289419" cy="358169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Branch prediction</a:t>
          </a:r>
        </a:p>
      </dsp:txBody>
      <dsp:txXfrm>
        <a:off x="2266893" y="858812"/>
        <a:ext cx="2644709" cy="725406"/>
      </dsp:txXfrm>
    </dsp:sp>
    <dsp:sp modelId="{8980E4CE-FAE8-4640-865E-DD474CAE12ED}">
      <dsp:nvSpPr>
        <dsp:cNvPr id="0" name=""/>
        <dsp:cNvSpPr/>
      </dsp:nvSpPr>
      <dsp:spPr>
        <a:xfrm>
          <a:off x="952095" y="1584218"/>
          <a:ext cx="2629596" cy="262959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0AD6EA-0B5C-914A-9F0A-CC84B3884EAA}">
      <dsp:nvSpPr>
        <dsp:cNvPr id="0" name=""/>
        <dsp:cNvSpPr/>
      </dsp:nvSpPr>
      <dsp:spPr>
        <a:xfrm>
          <a:off x="2266893" y="1584218"/>
          <a:ext cx="5289419" cy="262959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Superscalar execution</a:t>
          </a:r>
        </a:p>
      </dsp:txBody>
      <dsp:txXfrm>
        <a:off x="2266893" y="1584218"/>
        <a:ext cx="2644709" cy="725406"/>
      </dsp:txXfrm>
    </dsp:sp>
    <dsp:sp modelId="{8FC3D4C7-6020-F347-A658-FE974C7C2633}">
      <dsp:nvSpPr>
        <dsp:cNvPr id="0" name=""/>
        <dsp:cNvSpPr/>
      </dsp:nvSpPr>
      <dsp:spPr>
        <a:xfrm>
          <a:off x="1428143" y="2309624"/>
          <a:ext cx="1677501" cy="1677501"/>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12B40C-E4AB-4443-8E49-43D36F560895}">
      <dsp:nvSpPr>
        <dsp:cNvPr id="0" name=""/>
        <dsp:cNvSpPr/>
      </dsp:nvSpPr>
      <dsp:spPr>
        <a:xfrm>
          <a:off x="2266893" y="2309624"/>
          <a:ext cx="5289419" cy="1677501"/>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Data flow analysis</a:t>
          </a:r>
        </a:p>
      </dsp:txBody>
      <dsp:txXfrm>
        <a:off x="2266893" y="2309624"/>
        <a:ext cx="2644709" cy="725406"/>
      </dsp:txXfrm>
    </dsp:sp>
    <dsp:sp modelId="{8CA8964D-0088-5C41-B5B6-C7928BBF95DC}">
      <dsp:nvSpPr>
        <dsp:cNvPr id="0" name=""/>
        <dsp:cNvSpPr/>
      </dsp:nvSpPr>
      <dsp:spPr>
        <a:xfrm>
          <a:off x="1904190" y="3035030"/>
          <a:ext cx="725406" cy="725406"/>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35B49C-BBBC-DB45-BDFD-E61EAF99AC87}">
      <dsp:nvSpPr>
        <dsp:cNvPr id="0" name=""/>
        <dsp:cNvSpPr/>
      </dsp:nvSpPr>
      <dsp:spPr>
        <a:xfrm>
          <a:off x="2266893" y="3035030"/>
          <a:ext cx="5289419" cy="725406"/>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Speculative execution</a:t>
          </a:r>
        </a:p>
      </dsp:txBody>
      <dsp:txXfrm>
        <a:off x="2266893" y="3035030"/>
        <a:ext cx="2644709" cy="725406"/>
      </dsp:txXfrm>
    </dsp:sp>
    <dsp:sp modelId="{9625A8A9-4E22-1C45-8780-F620536E0AB6}">
      <dsp:nvSpPr>
        <dsp:cNvPr id="0" name=""/>
        <dsp:cNvSpPr/>
      </dsp:nvSpPr>
      <dsp:spPr>
        <a:xfrm>
          <a:off x="4911603" y="133406"/>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Processor moves data or instructions into a conceptual pipe with all stages of the pipe processing simultaneously</a:t>
          </a:r>
        </a:p>
      </dsp:txBody>
      <dsp:txXfrm>
        <a:off x="4911603" y="133406"/>
        <a:ext cx="2644709" cy="725406"/>
      </dsp:txXfrm>
    </dsp:sp>
    <dsp:sp modelId="{B8C4BD7A-9494-904F-8FD8-EAB30AD1C9C2}">
      <dsp:nvSpPr>
        <dsp:cNvPr id="0" name=""/>
        <dsp:cNvSpPr/>
      </dsp:nvSpPr>
      <dsp:spPr>
        <a:xfrm>
          <a:off x="4911603" y="858812"/>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Processor looks ahead in the instruction code fetched from memory and predicts which branches, or groups of instructions, are likely to be processed next</a:t>
          </a:r>
        </a:p>
      </dsp:txBody>
      <dsp:txXfrm>
        <a:off x="4911603" y="858812"/>
        <a:ext cx="2644709" cy="725406"/>
      </dsp:txXfrm>
    </dsp:sp>
    <dsp:sp modelId="{9D7E2566-676D-9E41-99C2-0953099D924D}">
      <dsp:nvSpPr>
        <dsp:cNvPr id="0" name=""/>
        <dsp:cNvSpPr/>
      </dsp:nvSpPr>
      <dsp:spPr>
        <a:xfrm>
          <a:off x="4911603" y="1584218"/>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This is the ability to issue more than one instruction in every processor clock cycle. (In effect, multiple parallel pipelines are used.)</a:t>
          </a:r>
        </a:p>
      </dsp:txBody>
      <dsp:txXfrm>
        <a:off x="4911603" y="1584218"/>
        <a:ext cx="2644709" cy="725406"/>
      </dsp:txXfrm>
    </dsp:sp>
    <dsp:sp modelId="{B4AAA73C-1031-C544-BDD6-9B9C29452A80}">
      <dsp:nvSpPr>
        <dsp:cNvPr id="0" name=""/>
        <dsp:cNvSpPr/>
      </dsp:nvSpPr>
      <dsp:spPr>
        <a:xfrm>
          <a:off x="4911603" y="2309624"/>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Processor analyzes which instructions are dependent on each other’s results, or data, to create an optimized schedule of instructions</a:t>
          </a:r>
        </a:p>
      </dsp:txBody>
      <dsp:txXfrm>
        <a:off x="4911603" y="2309624"/>
        <a:ext cx="2644709" cy="725406"/>
      </dsp:txXfrm>
    </dsp:sp>
    <dsp:sp modelId="{BB5D0C00-E641-934E-AE39-CCC5D85D9568}">
      <dsp:nvSpPr>
        <dsp:cNvPr id="0" name=""/>
        <dsp:cNvSpPr/>
      </dsp:nvSpPr>
      <dsp:spPr>
        <a:xfrm>
          <a:off x="4911603" y="3035030"/>
          <a:ext cx="2644709" cy="7254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a:solidFill>
                <a:sysClr val="windowText" lastClr="000000">
                  <a:hueOff val="0"/>
                  <a:satOff val="0"/>
                  <a:lumOff val="0"/>
                  <a:alphaOff val="0"/>
                </a:sysClr>
              </a:solidFill>
              <a:latin typeface="Rockwell"/>
              <a:ea typeface="+mn-ea"/>
              <a:cs typeface="+mn-cs"/>
            </a:rPr>
            <a:t>Using branch prediction and data flow analysis, some processors speculatively execute instructions ahead of their actual appearance in the program execution, holding the results in temporary locations, keeping execution engines as busy as possible</a:t>
          </a:r>
        </a:p>
      </dsp:txBody>
      <dsp:txXfrm>
        <a:off x="4911603" y="3035030"/>
        <a:ext cx="2644709" cy="725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12701" y="0"/>
          <a:ext cx="3226668" cy="3226668"/>
        </a:xfrm>
        <a:prstGeom prst="triangle">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rgbClr val="663366">
                  <a:lumMod val="50000"/>
                </a:srgbClr>
              </a:solidFill>
              <a:effectLst/>
              <a:latin typeface="Rockwell"/>
              <a:ea typeface="+mn-ea"/>
              <a:cs typeface="+mn-cs"/>
            </a:rPr>
            <a:t>Increase the number of bits that are retrieved at one time by making DRAMs “wider” rather than “deeper” and by using wide bus data paths</a:t>
          </a:r>
        </a:p>
      </dsp:txBody>
      <dsp:txXfrm>
        <a:off x="3819368" y="1613334"/>
        <a:ext cx="1613334" cy="1613334"/>
      </dsp:txXfrm>
    </dsp:sp>
    <dsp:sp modelId="{4A58DB61-09B5-E94D-AEC1-6280D22B2A8E}">
      <dsp:nvSpPr>
        <dsp:cNvPr id="0" name=""/>
        <dsp:cNvSpPr/>
      </dsp:nvSpPr>
      <dsp:spPr>
        <a:xfrm>
          <a:off x="1399367" y="3226668"/>
          <a:ext cx="3226668" cy="3226668"/>
        </a:xfrm>
        <a:prstGeom prst="triangle">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00" b="1" kern="1200" dirty="0">
              <a:solidFill>
                <a:srgbClr val="663366">
                  <a:lumMod val="50000"/>
                </a:srgbClr>
              </a:solidFill>
              <a:effectLst/>
              <a:latin typeface="Rockwell"/>
              <a:ea typeface="+mn-ea"/>
              <a:cs typeface="+mn-cs"/>
            </a:rPr>
            <a:t>Change the DRAM interface to make it more efficient by including a cache or other buffering scheme on the DRAM chip</a:t>
          </a:r>
        </a:p>
        <a:p>
          <a:pPr lvl="0" algn="ctr" defTabSz="533400" rtl="0">
            <a:lnSpc>
              <a:spcPct val="90000"/>
            </a:lnSpc>
            <a:spcBef>
              <a:spcPct val="0"/>
            </a:spcBef>
            <a:spcAft>
              <a:spcPct val="35000"/>
            </a:spcAft>
            <a:buNone/>
          </a:pPr>
          <a:endParaRPr lang="en-US" sz="1100" b="0" kern="1200" dirty="0">
            <a:solidFill>
              <a:srgbClr val="663366">
                <a:lumMod val="50000"/>
              </a:srgbClr>
            </a:solidFill>
            <a:effectLst/>
            <a:latin typeface="Rockwell"/>
            <a:ea typeface="+mn-ea"/>
            <a:cs typeface="+mn-cs"/>
          </a:endParaRPr>
        </a:p>
      </dsp:txBody>
      <dsp:txXfrm>
        <a:off x="2206034" y="4840002"/>
        <a:ext cx="1613334" cy="1613334"/>
      </dsp:txXfrm>
    </dsp:sp>
    <dsp:sp modelId="{200ABC57-7D7F-C84D-A1A6-CF6A59C98A27}">
      <dsp:nvSpPr>
        <dsp:cNvPr id="0" name=""/>
        <dsp:cNvSpPr/>
      </dsp:nvSpPr>
      <dsp:spPr>
        <a:xfrm rot="10800000">
          <a:off x="3012701" y="3226668"/>
          <a:ext cx="3226668" cy="3226668"/>
        </a:xfrm>
        <a:prstGeom prst="triangle">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rgbClr val="663366">
                  <a:lumMod val="50000"/>
                </a:srgbClr>
              </a:solidFill>
              <a:effectLst/>
              <a:latin typeface="Rockwell"/>
              <a:ea typeface="+mn-ea"/>
              <a:cs typeface="+mn-cs"/>
            </a:rPr>
            <a:t>Reduce the frequency of memory access by incorporating increasingly complex and efficient cache structures between the processor and main memory</a:t>
          </a:r>
        </a:p>
      </dsp:txBody>
      <dsp:txXfrm rot="10800000">
        <a:off x="3819368" y="3226668"/>
        <a:ext cx="1613334" cy="1613334"/>
      </dsp:txXfrm>
    </dsp:sp>
    <dsp:sp modelId="{4CEF2A95-22F9-8B4C-8350-C2D662044B6C}">
      <dsp:nvSpPr>
        <dsp:cNvPr id="0" name=""/>
        <dsp:cNvSpPr/>
      </dsp:nvSpPr>
      <dsp:spPr>
        <a:xfrm>
          <a:off x="4554322" y="3226668"/>
          <a:ext cx="3370093" cy="3226668"/>
        </a:xfrm>
        <a:prstGeom prst="triangle">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solidFill>
                <a:srgbClr val="663366">
                  <a:lumMod val="50000"/>
                </a:srgbClr>
              </a:solidFill>
              <a:effectLst/>
              <a:latin typeface="Rockwell"/>
              <a:ea typeface="+mn-ea"/>
              <a:cs typeface="+mn-cs"/>
            </a:rPr>
            <a:t>Increase the interconnect bandwidth between processors and memory by using higher speed buses and a hierarchy of buses to buffer and structure data flow</a:t>
          </a:r>
        </a:p>
      </dsp:txBody>
      <dsp:txXfrm>
        <a:off x="5396845" y="4840002"/>
        <a:ext cx="1685047" cy="1613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198421" y="1479145"/>
          <a:ext cx="4437435" cy="4437435"/>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32604" y="2113328"/>
          <a:ext cx="3169068" cy="3169068"/>
        </a:xfrm>
        <a:prstGeom prst="ellipse">
          <a:avLst/>
        </a:prstGeom>
        <a:gradFill rotWithShape="0">
          <a:gsLst>
            <a:gs pos="0">
              <a:srgbClr val="330F42">
                <a:shade val="50000"/>
                <a:hueOff val="-474532"/>
                <a:satOff val="-67666"/>
                <a:lumOff val="67010"/>
                <a:alphaOff val="0"/>
                <a:shade val="40000"/>
                <a:alpha val="100000"/>
                <a:satMod val="150000"/>
                <a:lumMod val="100000"/>
              </a:srgbClr>
            </a:gs>
            <a:gs pos="100000">
              <a:srgbClr val="330F42">
                <a:shade val="50000"/>
                <a:hueOff val="-474532"/>
                <a:satOff val="-67666"/>
                <a:lumOff val="6701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466418" y="2747142"/>
          <a:ext cx="1901440" cy="1901440"/>
        </a:xfrm>
        <a:prstGeom prst="ellipse">
          <a:avLst/>
        </a:prstGeom>
        <a:gradFill rotWithShape="0">
          <a:gsLst>
            <a:gs pos="0">
              <a:srgbClr val="330F42">
                <a:shade val="50000"/>
                <a:hueOff val="-237266"/>
                <a:satOff val="-33833"/>
                <a:lumOff val="33505"/>
                <a:alphaOff val="0"/>
                <a:shade val="40000"/>
                <a:alpha val="100000"/>
                <a:satMod val="150000"/>
                <a:lumMod val="100000"/>
              </a:srgbClr>
            </a:gs>
            <a:gs pos="100000">
              <a:srgbClr val="330F42">
                <a:shade val="50000"/>
                <a:hueOff val="-237266"/>
                <a:satOff val="-33833"/>
                <a:lumOff val="33505"/>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100232" y="3380955"/>
          <a:ext cx="633813" cy="633813"/>
        </a:xfrm>
        <a:prstGeom prst="ellipse">
          <a:avLst/>
        </a:prstGeom>
        <a:gradFill rotWithShape="0">
          <a:gsLst>
            <a:gs pos="0">
              <a:srgbClr val="330F42">
                <a:shade val="50000"/>
                <a:hueOff val="0"/>
                <a:satOff val="0"/>
                <a:lumOff val="0"/>
                <a:alphaOff val="0"/>
                <a:shade val="40000"/>
                <a:alpha val="100000"/>
                <a:satMod val="150000"/>
                <a:lumMod val="100000"/>
              </a:srgbClr>
            </a:gs>
            <a:gs pos="100000">
              <a:srgbClr val="330F42">
                <a:shade val="50000"/>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375429" y="0"/>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The use of multiple processors on the same chip provides the potential to increase performance without increasing the clock rate</a:t>
          </a:r>
        </a:p>
      </dsp:txBody>
      <dsp:txXfrm>
        <a:off x="5375429" y="0"/>
        <a:ext cx="2218717" cy="1061286"/>
      </dsp:txXfrm>
    </dsp:sp>
    <dsp:sp modelId="{34B48968-EEAE-C24A-A838-020141B43AD6}">
      <dsp:nvSpPr>
        <dsp:cNvPr id="0" name=""/>
        <dsp:cNvSpPr/>
      </dsp:nvSpPr>
      <dsp:spPr>
        <a:xfrm>
          <a:off x="4820749" y="530643"/>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A5D090-4EDE-CC46-88A9-94E77850F40F}">
      <dsp:nvSpPr>
        <dsp:cNvPr id="0" name=""/>
        <dsp:cNvSpPr/>
      </dsp:nvSpPr>
      <dsp:spPr>
        <a:xfrm rot="5400000">
          <a:off x="2032561" y="880091"/>
          <a:ext cx="3135787" cy="2440589"/>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513BC700-EE34-1A44-899C-A6CEEACA89E1}">
      <dsp:nvSpPr>
        <dsp:cNvPr id="0" name=""/>
        <dsp:cNvSpPr/>
      </dsp:nvSpPr>
      <dsp:spPr>
        <a:xfrm>
          <a:off x="5375429" y="1061286"/>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Strategy is to use two simpler processors on the chip rather than one more complex processor</a:t>
          </a:r>
        </a:p>
      </dsp:txBody>
      <dsp:txXfrm>
        <a:off x="5375429" y="1061286"/>
        <a:ext cx="2218717" cy="1061286"/>
      </dsp:txXfrm>
    </dsp:sp>
    <dsp:sp modelId="{CD79B02B-ADDF-1141-8C86-45D10350966D}">
      <dsp:nvSpPr>
        <dsp:cNvPr id="0" name=""/>
        <dsp:cNvSpPr/>
      </dsp:nvSpPr>
      <dsp:spPr>
        <a:xfrm>
          <a:off x="4820749" y="1591929"/>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816E5757-0CAD-CD46-B964-B653CB3D2F71}">
      <dsp:nvSpPr>
        <dsp:cNvPr id="0" name=""/>
        <dsp:cNvSpPr/>
      </dsp:nvSpPr>
      <dsp:spPr>
        <a:xfrm rot="5400000">
          <a:off x="2575407" y="1923997"/>
          <a:ext cx="2575191" cy="191179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4D028ED-D856-004F-82AE-25A1792DF594}">
      <dsp:nvSpPr>
        <dsp:cNvPr id="0" name=""/>
        <dsp:cNvSpPr/>
      </dsp:nvSpPr>
      <dsp:spPr>
        <a:xfrm>
          <a:off x="5375429" y="2122573"/>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With two processors larger caches are justified</a:t>
          </a:r>
        </a:p>
      </dsp:txBody>
      <dsp:txXfrm>
        <a:off x="5375429" y="2122573"/>
        <a:ext cx="2218717" cy="1061286"/>
      </dsp:txXfrm>
    </dsp:sp>
    <dsp:sp modelId="{844D6AD4-814E-9A49-8479-BBC4355D2906}">
      <dsp:nvSpPr>
        <dsp:cNvPr id="0" name=""/>
        <dsp:cNvSpPr/>
      </dsp:nvSpPr>
      <dsp:spPr>
        <a:xfrm>
          <a:off x="4820749" y="2653216"/>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9E031DD-5B6F-B149-9EF5-9E627F32C5E0}">
      <dsp:nvSpPr>
        <dsp:cNvPr id="0" name=""/>
        <dsp:cNvSpPr/>
      </dsp:nvSpPr>
      <dsp:spPr>
        <a:xfrm rot="5400000">
          <a:off x="3100873" y="2896905"/>
          <a:ext cx="1964304" cy="1475447"/>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7DB2A403-2088-DF4C-B961-D8DCC748BA56}">
      <dsp:nvSpPr>
        <dsp:cNvPr id="0" name=""/>
        <dsp:cNvSpPr/>
      </dsp:nvSpPr>
      <dsp:spPr>
        <a:xfrm>
          <a:off x="5375429" y="3183859"/>
          <a:ext cx="2218717" cy="1061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As caches became larger it made performance sense to create two and then three levels of cache on a chip</a:t>
          </a:r>
        </a:p>
      </dsp:txBody>
      <dsp:txXfrm>
        <a:off x="5375429" y="3183859"/>
        <a:ext cx="2218717" cy="1061286"/>
      </dsp:txXfrm>
    </dsp:sp>
    <dsp:sp modelId="{DEF37567-F691-5D47-8D86-7EF938ACCD23}">
      <dsp:nvSpPr>
        <dsp:cNvPr id="0" name=""/>
        <dsp:cNvSpPr/>
      </dsp:nvSpPr>
      <dsp:spPr>
        <a:xfrm>
          <a:off x="4820749" y="3714502"/>
          <a:ext cx="554679" cy="0"/>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5CA4BDE-6447-5546-B9F5-65BD75E05390}">
      <dsp:nvSpPr>
        <dsp:cNvPr id="0" name=""/>
        <dsp:cNvSpPr/>
      </dsp:nvSpPr>
      <dsp:spPr>
        <a:xfrm rot="5400000">
          <a:off x="3627597" y="3873658"/>
          <a:ext cx="1350163" cy="1030964"/>
        </a:xfrm>
        <a:prstGeom prst="line">
          <a:avLst/>
        </a:prstGeom>
        <a:solidFill>
          <a:srgbClr val="330F42">
            <a:hueOff val="0"/>
            <a:satOff val="0"/>
            <a:lumOff val="0"/>
            <a:alphaOff val="0"/>
          </a:srgbClr>
        </a:solidFill>
        <a:ln w="25400" cap="flat" cmpd="sng" algn="ctr">
          <a:solidFill>
            <a:srgbClr val="330F42">
              <a:hueOff val="0"/>
              <a:satOff val="0"/>
              <a:lumOff val="0"/>
              <a:alphaOff val="0"/>
            </a:srgb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1CAF1-52FE-7046-B81F-BDF191BD9C70}">
      <dsp:nvSpPr>
        <dsp:cNvPr id="0" name=""/>
        <dsp:cNvSpPr/>
      </dsp:nvSpPr>
      <dsp:spPr>
        <a:xfrm>
          <a:off x="444153" y="752480"/>
          <a:ext cx="2914819" cy="173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The use of benchmarks to compare systems involves calculating the mean value of a set of data points related to execution time</a:t>
          </a:r>
        </a:p>
      </dsp:txBody>
      <dsp:txXfrm>
        <a:off x="444153" y="752480"/>
        <a:ext cx="2914819" cy="1735317"/>
      </dsp:txXfrm>
    </dsp:sp>
    <dsp:sp modelId="{23EC8D5F-12D7-3045-824E-1EBE6EC0DA87}">
      <dsp:nvSpPr>
        <dsp:cNvPr id="0" name=""/>
        <dsp:cNvSpPr/>
      </dsp:nvSpPr>
      <dsp:spPr>
        <a:xfrm>
          <a:off x="460261" y="75032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EBE8AA-496A-9044-9166-227A1A95ACA7}">
      <dsp:nvSpPr>
        <dsp:cNvPr id="0" name=""/>
        <dsp:cNvSpPr/>
      </dsp:nvSpPr>
      <dsp:spPr>
        <a:xfrm>
          <a:off x="623374" y="424094"/>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7BA6B76-FC1F-7440-AD23-69366A167E9E}">
      <dsp:nvSpPr>
        <dsp:cNvPr id="0" name=""/>
        <dsp:cNvSpPr/>
      </dsp:nvSpPr>
      <dsp:spPr>
        <a:xfrm>
          <a:off x="1014845" y="489339"/>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61D4602-FCF1-EC44-BAEB-D29BB52E79F5}">
      <dsp:nvSpPr>
        <dsp:cNvPr id="0" name=""/>
        <dsp:cNvSpPr/>
      </dsp:nvSpPr>
      <dsp:spPr>
        <a:xfrm>
          <a:off x="1341072" y="13049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6634AE5-4E64-4545-A50C-BF76EC66CDF5}">
      <dsp:nvSpPr>
        <dsp:cNvPr id="0" name=""/>
        <dsp:cNvSpPr/>
      </dsp:nvSpPr>
      <dsp:spPr>
        <a:xfrm>
          <a:off x="1765166" y="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5020ECF-6948-F043-A3D9-8653C554B1EE}">
      <dsp:nvSpPr>
        <dsp:cNvPr id="0" name=""/>
        <dsp:cNvSpPr/>
      </dsp:nvSpPr>
      <dsp:spPr>
        <a:xfrm>
          <a:off x="2287128" y="228358"/>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14DC0AD-94CE-164F-A295-2821BE0536AE}">
      <dsp:nvSpPr>
        <dsp:cNvPr id="0" name=""/>
        <dsp:cNvSpPr/>
      </dsp:nvSpPr>
      <dsp:spPr>
        <a:xfrm>
          <a:off x="2613354" y="391471"/>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C7E3514-3776-924B-80C3-ED188849CC01}">
      <dsp:nvSpPr>
        <dsp:cNvPr id="0" name=""/>
        <dsp:cNvSpPr/>
      </dsp:nvSpPr>
      <dsp:spPr>
        <a:xfrm>
          <a:off x="3070071" y="750320"/>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17861A7-FB72-5C46-8083-46FD5CBF931A}">
      <dsp:nvSpPr>
        <dsp:cNvPr id="0" name=""/>
        <dsp:cNvSpPr/>
      </dsp:nvSpPr>
      <dsp:spPr>
        <a:xfrm>
          <a:off x="3265806" y="1109169"/>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FF2B306-AD03-A340-BC52-DA8268BB7D1C}">
      <dsp:nvSpPr>
        <dsp:cNvPr id="0" name=""/>
        <dsp:cNvSpPr/>
      </dsp:nvSpPr>
      <dsp:spPr>
        <a:xfrm>
          <a:off x="1569430" y="424094"/>
          <a:ext cx="599191" cy="599191"/>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8CC96C8-CA9F-164A-A764-0A28899BCBA0}">
      <dsp:nvSpPr>
        <dsp:cNvPr id="0" name=""/>
        <dsp:cNvSpPr/>
      </dsp:nvSpPr>
      <dsp:spPr>
        <a:xfrm>
          <a:off x="297148" y="1663753"/>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D7B22FF-1E11-0244-8A4F-C7B8463BE01D}">
      <dsp:nvSpPr>
        <dsp:cNvPr id="0" name=""/>
        <dsp:cNvSpPr/>
      </dsp:nvSpPr>
      <dsp:spPr>
        <a:xfrm>
          <a:off x="492884" y="1957357"/>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3DFAB88-1950-D744-9663-84F4CF065671}">
      <dsp:nvSpPr>
        <dsp:cNvPr id="0" name=""/>
        <dsp:cNvSpPr/>
      </dsp:nvSpPr>
      <dsp:spPr>
        <a:xfrm>
          <a:off x="982223" y="2218338"/>
          <a:ext cx="532614" cy="53261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F36C34B-D575-3040-B173-F80081FED309}">
      <dsp:nvSpPr>
        <dsp:cNvPr id="0" name=""/>
        <dsp:cNvSpPr/>
      </dsp:nvSpPr>
      <dsp:spPr>
        <a:xfrm>
          <a:off x="1667298" y="2642432"/>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859EDBF-6A62-0849-91EC-978FDDF45A74}">
      <dsp:nvSpPr>
        <dsp:cNvPr id="0" name=""/>
        <dsp:cNvSpPr/>
      </dsp:nvSpPr>
      <dsp:spPr>
        <a:xfrm>
          <a:off x="1797788" y="2218338"/>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3386A97-175D-2B44-9449-F09E5EAD36AC}">
      <dsp:nvSpPr>
        <dsp:cNvPr id="0" name=""/>
        <dsp:cNvSpPr/>
      </dsp:nvSpPr>
      <dsp:spPr>
        <a:xfrm>
          <a:off x="2124015" y="2675055"/>
          <a:ext cx="233018" cy="233018"/>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F113925-8077-3643-8A5A-06D494DD0C3D}">
      <dsp:nvSpPr>
        <dsp:cNvPr id="0" name=""/>
        <dsp:cNvSpPr/>
      </dsp:nvSpPr>
      <dsp:spPr>
        <a:xfrm>
          <a:off x="2417618" y="2153093"/>
          <a:ext cx="532614" cy="53261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FD71A2A-0BB1-2E49-B85B-4BCFA3DFF50D}">
      <dsp:nvSpPr>
        <dsp:cNvPr id="0" name=""/>
        <dsp:cNvSpPr/>
      </dsp:nvSpPr>
      <dsp:spPr>
        <a:xfrm>
          <a:off x="3135316" y="2022602"/>
          <a:ext cx="366172" cy="3661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EB6D211-22A7-2040-BC3E-A98146FE7836}">
      <dsp:nvSpPr>
        <dsp:cNvPr id="0" name=""/>
        <dsp:cNvSpPr/>
      </dsp:nvSpPr>
      <dsp:spPr>
        <a:xfrm>
          <a:off x="3501488" y="488796"/>
          <a:ext cx="1075395" cy="2053048"/>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BA67F08-4E4D-1143-BA40-F8ED51B66E93}">
      <dsp:nvSpPr>
        <dsp:cNvPr id="0" name=""/>
        <dsp:cNvSpPr/>
      </dsp:nvSpPr>
      <dsp:spPr>
        <a:xfrm>
          <a:off x="4381358" y="488796"/>
          <a:ext cx="1075395" cy="2053048"/>
        </a:xfrm>
        <a:prstGeom prst="chevron">
          <a:avLst>
            <a:gd name="adj" fmla="val 62310"/>
          </a:avLst>
        </a:prstGeom>
        <a:gradFill rotWithShape="0">
          <a:gsLst>
            <a:gs pos="0">
              <a:srgbClr val="663366">
                <a:tint val="60000"/>
                <a:hueOff val="0"/>
                <a:satOff val="0"/>
                <a:lumOff val="0"/>
                <a:alphaOff val="0"/>
                <a:shade val="40000"/>
                <a:alpha val="100000"/>
                <a:satMod val="150000"/>
                <a:lumMod val="100000"/>
              </a:srgbClr>
            </a:gs>
            <a:gs pos="100000">
              <a:srgbClr val="663366">
                <a:tint val="6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EBE1EB4-9C2A-8542-9125-CFA06C031778}">
      <dsp:nvSpPr>
        <dsp:cNvPr id="0" name=""/>
        <dsp:cNvSpPr/>
      </dsp:nvSpPr>
      <dsp:spPr>
        <a:xfrm>
          <a:off x="5676721" y="343149"/>
          <a:ext cx="2492963" cy="249296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The three common formulas used for calculating a mean are:</a:t>
          </a:r>
        </a:p>
      </dsp:txBody>
      <dsp:txXfrm>
        <a:off x="6041807" y="708235"/>
        <a:ext cx="1762791" cy="1762791"/>
      </dsp:txXfrm>
    </dsp:sp>
    <dsp:sp modelId="{82557D34-A17C-864B-8E1C-F04F3DBB2468}">
      <dsp:nvSpPr>
        <dsp:cNvPr id="0" name=""/>
        <dsp:cNvSpPr/>
      </dsp:nvSpPr>
      <dsp:spPr>
        <a:xfrm>
          <a:off x="5456753" y="3079542"/>
          <a:ext cx="2932897" cy="180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285750" lvl="1" indent="-285750" algn="l" defTabSz="1644650" rtl="0">
            <a:lnSpc>
              <a:spcPct val="90000"/>
            </a:lnSpc>
            <a:spcBef>
              <a:spcPct val="0"/>
            </a:spcBef>
            <a:spcAft>
              <a:spcPct val="15000"/>
            </a:spcAft>
            <a:buChar char="•"/>
          </a:pPr>
          <a:r>
            <a:rPr lang="en-US" sz="3700" kern="1200">
              <a:solidFill>
                <a:sysClr val="windowText" lastClr="000000">
                  <a:hueOff val="0"/>
                  <a:satOff val="0"/>
                  <a:lumOff val="0"/>
                  <a:alphaOff val="0"/>
                </a:sysClr>
              </a:solidFill>
              <a:latin typeface="Rockwell"/>
              <a:ea typeface="+mn-ea"/>
              <a:cs typeface="+mn-cs"/>
            </a:rPr>
            <a:t>Arithmetic</a:t>
          </a:r>
        </a:p>
        <a:p>
          <a:pPr marL="285750" lvl="1" indent="-285750" algn="l" defTabSz="1644650" rtl="0">
            <a:lnSpc>
              <a:spcPct val="90000"/>
            </a:lnSpc>
            <a:spcBef>
              <a:spcPct val="0"/>
            </a:spcBef>
            <a:spcAft>
              <a:spcPct val="15000"/>
            </a:spcAft>
            <a:buChar char="•"/>
          </a:pPr>
          <a:r>
            <a:rPr lang="en-US" sz="3700" kern="1200">
              <a:solidFill>
                <a:sysClr val="windowText" lastClr="000000">
                  <a:hueOff val="0"/>
                  <a:satOff val="0"/>
                  <a:lumOff val="0"/>
                  <a:alphaOff val="0"/>
                </a:sysClr>
              </a:solidFill>
              <a:latin typeface="Rockwell"/>
              <a:ea typeface="+mn-ea"/>
              <a:cs typeface="+mn-cs"/>
            </a:rPr>
            <a:t>Geometric</a:t>
          </a:r>
        </a:p>
        <a:p>
          <a:pPr marL="285750" lvl="1" indent="-285750" algn="l" defTabSz="1644650" rtl="0">
            <a:lnSpc>
              <a:spcPct val="90000"/>
            </a:lnSpc>
            <a:spcBef>
              <a:spcPct val="0"/>
            </a:spcBef>
            <a:spcAft>
              <a:spcPct val="15000"/>
            </a:spcAft>
            <a:buChar char="•"/>
          </a:pPr>
          <a:r>
            <a:rPr lang="en-US" sz="3700" kern="1200">
              <a:solidFill>
                <a:sysClr val="windowText" lastClr="000000">
                  <a:hueOff val="0"/>
                  <a:satOff val="0"/>
                  <a:lumOff val="0"/>
                  <a:alphaOff val="0"/>
                </a:sysClr>
              </a:solidFill>
              <a:latin typeface="Rockwell"/>
              <a:ea typeface="+mn-ea"/>
              <a:cs typeface="+mn-cs"/>
            </a:rPr>
            <a:t>Harmonic</a:t>
          </a:r>
        </a:p>
      </dsp:txBody>
      <dsp:txXfrm>
        <a:off x="5456753" y="3079542"/>
        <a:ext cx="2932897" cy="180862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a:t>© 2016 Pearson Education, Inc., Upper Saddle River, NJ. All rights reserved.</a:t>
            </a: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9092161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a:t>© 2016 Pearson Education, Inc., Upper Saddle River, NJ. All rights reserved.</a:t>
            </a:r>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200438766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Year by year, the cost of computer systems continues to drop dramatically, while the</a:t>
            </a:r>
          </a:p>
          <a:p>
            <a:r>
              <a:rPr kumimoji="1" lang="en-US" sz="1200" b="0" i="0" u="none" strike="noStrike" kern="1200" baseline="0" dirty="0">
                <a:solidFill>
                  <a:schemeClr val="tx1"/>
                </a:solidFill>
                <a:latin typeface="Times New Roman" pitchFamily="-110" charset="0"/>
                <a:ea typeface="+mn-ea"/>
                <a:cs typeface="+mn-cs"/>
              </a:rPr>
              <a:t>performance and capacity of those systems continue to rise equally dramatically.</a:t>
            </a:r>
          </a:p>
          <a:p>
            <a:r>
              <a:rPr kumimoji="1" lang="en-US" sz="1200" b="0" i="0" u="none" strike="noStrike" kern="1200" baseline="0" dirty="0">
                <a:solidFill>
                  <a:schemeClr val="tx1"/>
                </a:solidFill>
                <a:latin typeface="Times New Roman" pitchFamily="-110" charset="0"/>
                <a:ea typeface="+mn-ea"/>
                <a:cs typeface="+mn-cs"/>
              </a:rPr>
              <a:t>Today’s laptops have the computing power of an IBM mainframe from 10 or 15</a:t>
            </a:r>
          </a:p>
          <a:p>
            <a:r>
              <a:rPr kumimoji="1" lang="en-US" sz="1200" b="0" i="0" u="none" strike="noStrike" kern="1200" baseline="0" dirty="0">
                <a:solidFill>
                  <a:schemeClr val="tx1"/>
                </a:solidFill>
                <a:latin typeface="Times New Roman" pitchFamily="-110" charset="0"/>
                <a:ea typeface="+mn-ea"/>
                <a:cs typeface="+mn-cs"/>
              </a:rPr>
              <a:t>years ago. Thus, we have virtually “free” computer power. Processors are so inexpensive</a:t>
            </a:r>
          </a:p>
          <a:p>
            <a:r>
              <a:rPr kumimoji="1" lang="en-US" sz="1200" b="0" i="0" u="none" strike="noStrike" kern="1200" baseline="0" dirty="0">
                <a:solidFill>
                  <a:schemeClr val="tx1"/>
                </a:solidFill>
                <a:latin typeface="Times New Roman" pitchFamily="-110" charset="0"/>
                <a:ea typeface="+mn-ea"/>
                <a:cs typeface="+mn-cs"/>
              </a:rPr>
              <a:t>that we now have microprocessors we throw away. The digital pregnancy test is</a:t>
            </a:r>
          </a:p>
          <a:p>
            <a:r>
              <a:rPr kumimoji="1" lang="en-US" sz="1200" b="0" i="0" u="none" strike="noStrike" kern="1200" baseline="0" dirty="0">
                <a:solidFill>
                  <a:schemeClr val="tx1"/>
                </a:solidFill>
                <a:latin typeface="Times New Roman" pitchFamily="-110" charset="0"/>
                <a:ea typeface="+mn-ea"/>
                <a:cs typeface="+mn-cs"/>
              </a:rPr>
              <a:t>an example (used once and then thrown away). And this continuing technological</a:t>
            </a:r>
          </a:p>
          <a:p>
            <a:r>
              <a:rPr kumimoji="1" lang="en-US" sz="1200" b="0" i="0" u="none" strike="noStrike" kern="1200" baseline="0" dirty="0">
                <a:solidFill>
                  <a:schemeClr val="tx1"/>
                </a:solidFill>
                <a:latin typeface="Times New Roman" pitchFamily="-110" charset="0"/>
                <a:ea typeface="+mn-ea"/>
                <a:cs typeface="+mn-cs"/>
              </a:rPr>
              <a:t>revolution has enabled the development of applications of astounding complexity</a:t>
            </a:r>
          </a:p>
          <a:p>
            <a:r>
              <a:rPr kumimoji="1" lang="en-US" sz="1200" b="0" i="0" u="none" strike="noStrike" kern="1200" baseline="0" dirty="0">
                <a:solidFill>
                  <a:schemeClr val="tx1"/>
                </a:solidFill>
                <a:latin typeface="Times New Roman" pitchFamily="-110" charset="0"/>
                <a:ea typeface="+mn-ea"/>
                <a:cs typeface="+mn-cs"/>
              </a:rPr>
              <a:t>and power. For example, desktop applications that require the great power of</a:t>
            </a:r>
          </a:p>
          <a:p>
            <a:r>
              <a:rPr kumimoji="1" lang="en-US" sz="1200" b="0" i="0" u="none" strike="noStrike" kern="1200" baseline="0" dirty="0">
                <a:solidFill>
                  <a:schemeClr val="tx1"/>
                </a:solidFill>
                <a:latin typeface="Times New Roman" pitchFamily="-110" charset="0"/>
                <a:ea typeface="+mn-ea"/>
                <a:cs typeface="+mn-cs"/>
              </a:rPr>
              <a:t>today’s microprocessor-based systems include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Image processing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Three-dimensional rendering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Speech recognition</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Videoconferencing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Multimedia authoring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Voice and video annotation of files</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Simulation modeling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Workstation systems now support highly sophisticated engineering and scientific</a:t>
            </a:r>
          </a:p>
          <a:p>
            <a:r>
              <a:rPr kumimoji="1" lang="en-US" sz="1200" b="0" i="0" u="none" strike="noStrike" kern="1200" baseline="0" dirty="0">
                <a:solidFill>
                  <a:schemeClr val="tx1"/>
                </a:solidFill>
                <a:latin typeface="Times New Roman" pitchFamily="-110" charset="0"/>
                <a:ea typeface="+mn-ea"/>
                <a:cs typeface="+mn-cs"/>
              </a:rPr>
              <a:t>applications and have the capacity to support image and video applications. In addition,</a:t>
            </a:r>
          </a:p>
          <a:p>
            <a:r>
              <a:rPr kumimoji="1" lang="en-US" sz="1200" b="0" i="0" u="none" strike="noStrike" kern="1200" baseline="0" dirty="0">
                <a:solidFill>
                  <a:schemeClr val="tx1"/>
                </a:solidFill>
                <a:latin typeface="Times New Roman" pitchFamily="-110" charset="0"/>
                <a:ea typeface="+mn-ea"/>
                <a:cs typeface="+mn-cs"/>
              </a:rPr>
              <a:t>businesses are relying on increasingly powerful servers to handle transaction</a:t>
            </a:r>
          </a:p>
          <a:p>
            <a:r>
              <a:rPr kumimoji="1" lang="en-US" sz="1200" b="0" i="0" u="none" strike="noStrike" kern="1200" baseline="0" dirty="0">
                <a:solidFill>
                  <a:schemeClr val="tx1"/>
                </a:solidFill>
                <a:latin typeface="Times New Roman" pitchFamily="-110" charset="0"/>
                <a:ea typeface="+mn-ea"/>
                <a:cs typeface="+mn-cs"/>
              </a:rPr>
              <a:t>and database processing and to support massive client/server networks that have</a:t>
            </a:r>
          </a:p>
          <a:p>
            <a:r>
              <a:rPr kumimoji="1" lang="en-US" sz="1200" b="0" i="0" u="none" strike="noStrike" kern="1200" baseline="0" dirty="0">
                <a:solidFill>
                  <a:schemeClr val="tx1"/>
                </a:solidFill>
                <a:latin typeface="Times New Roman" pitchFamily="-110" charset="0"/>
                <a:ea typeface="+mn-ea"/>
                <a:cs typeface="+mn-cs"/>
              </a:rPr>
              <a:t>replaced the huge mainframe computer centers of yesteryear. As well, cloud service</a:t>
            </a:r>
          </a:p>
          <a:p>
            <a:r>
              <a:rPr kumimoji="1" lang="en-US" sz="1200" b="0" i="0" u="none" strike="noStrike" kern="1200" baseline="0" dirty="0">
                <a:solidFill>
                  <a:schemeClr val="tx1"/>
                </a:solidFill>
                <a:latin typeface="Times New Roman" pitchFamily="-110" charset="0"/>
                <a:ea typeface="+mn-ea"/>
                <a:cs typeface="+mn-cs"/>
              </a:rPr>
              <a:t>providers use massive high-performance banks of servers to satisfy high-volume,</a:t>
            </a:r>
          </a:p>
          <a:p>
            <a:r>
              <a:rPr kumimoji="1" lang="en-US" sz="1200" b="0" i="0" u="none" strike="noStrike" kern="1200" baseline="0" dirty="0">
                <a:solidFill>
                  <a:schemeClr val="tx1"/>
                </a:solidFill>
                <a:latin typeface="Times New Roman" pitchFamily="-110" charset="0"/>
                <a:ea typeface="+mn-ea"/>
                <a:cs typeface="+mn-cs"/>
              </a:rPr>
              <a:t>high-transaction-rate applications for a broad spectrum of clients.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What is fascinating about all this from the perspective of computer organization</a:t>
            </a:r>
          </a:p>
          <a:p>
            <a:r>
              <a:rPr kumimoji="1" lang="en-US" sz="1200" b="0" i="0" u="none" strike="noStrike" kern="1200" baseline="0" dirty="0">
                <a:solidFill>
                  <a:schemeClr val="tx1"/>
                </a:solidFill>
                <a:latin typeface="Times New Roman" pitchFamily="-110" charset="0"/>
                <a:ea typeface="+mn-ea"/>
                <a:cs typeface="+mn-cs"/>
              </a:rPr>
              <a:t>and architecture is that, on the one hand, the basic building blocks for today’s</a:t>
            </a:r>
          </a:p>
          <a:p>
            <a:r>
              <a:rPr kumimoji="1" lang="en-US" sz="1200" b="0" i="0" u="none" strike="noStrike" kern="1200" baseline="0" dirty="0">
                <a:solidFill>
                  <a:schemeClr val="tx1"/>
                </a:solidFill>
                <a:latin typeface="Times New Roman" pitchFamily="-110" charset="0"/>
                <a:ea typeface="+mn-ea"/>
                <a:cs typeface="+mn-cs"/>
              </a:rPr>
              <a:t>computer miracles are virtually the same as those of the IAS computer from over</a:t>
            </a:r>
          </a:p>
          <a:p>
            <a:r>
              <a:rPr kumimoji="1" lang="en-US" sz="1200" b="0" i="0" u="none" strike="noStrike" kern="1200" baseline="0" dirty="0">
                <a:solidFill>
                  <a:schemeClr val="tx1"/>
                </a:solidFill>
                <a:latin typeface="Times New Roman" pitchFamily="-110" charset="0"/>
                <a:ea typeface="+mn-ea"/>
                <a:cs typeface="+mn-cs"/>
              </a:rPr>
              <a:t>50 years ago, while on the other hand, the techniques for squeezing the maximum</a:t>
            </a:r>
          </a:p>
          <a:p>
            <a:r>
              <a:rPr kumimoji="1" lang="en-US" sz="1200" b="0" i="0" u="none" strike="noStrike" kern="1200" baseline="0" dirty="0">
                <a:solidFill>
                  <a:schemeClr val="tx1"/>
                </a:solidFill>
                <a:latin typeface="Times New Roman" pitchFamily="-110" charset="0"/>
                <a:ea typeface="+mn-ea"/>
                <a:cs typeface="+mn-cs"/>
              </a:rPr>
              <a:t>performance out of the materials at hand have become increasingly sophisticated.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This observation serves as a guiding principle for the presentation in this</a:t>
            </a:r>
          </a:p>
          <a:p>
            <a:r>
              <a:rPr kumimoji="1" lang="en-US" sz="1200" b="0" i="0" u="none" strike="noStrike" kern="1200" baseline="0" dirty="0">
                <a:solidFill>
                  <a:schemeClr val="tx1"/>
                </a:solidFill>
                <a:latin typeface="Times New Roman" pitchFamily="-110" charset="0"/>
                <a:ea typeface="+mn-ea"/>
                <a:cs typeface="+mn-cs"/>
              </a:rPr>
              <a:t>book. As we progress through the various elements and components of a computer,</a:t>
            </a:r>
          </a:p>
          <a:p>
            <a:r>
              <a:rPr kumimoji="1" lang="en-US" sz="1200" b="0" i="0" u="none" strike="noStrike" kern="1200" baseline="0" dirty="0">
                <a:solidFill>
                  <a:schemeClr val="tx1"/>
                </a:solidFill>
                <a:latin typeface="Times New Roman" pitchFamily="-110" charset="0"/>
                <a:ea typeface="+mn-ea"/>
                <a:cs typeface="+mn-cs"/>
              </a:rPr>
              <a:t>two objectives are pursued. First, the book explains the fundamental functionality</a:t>
            </a:r>
          </a:p>
          <a:p>
            <a:r>
              <a:rPr kumimoji="1" lang="en-US" sz="1200" b="0" i="0" u="none" strike="noStrike" kern="1200" baseline="0" dirty="0">
                <a:solidFill>
                  <a:schemeClr val="tx1"/>
                </a:solidFill>
                <a:latin typeface="Times New Roman" pitchFamily="-110" charset="0"/>
                <a:ea typeface="+mn-ea"/>
                <a:cs typeface="+mn-cs"/>
              </a:rPr>
              <a:t>in each area under consideration, and second, the book explores those techniques</a:t>
            </a:r>
          </a:p>
          <a:p>
            <a:r>
              <a:rPr kumimoji="1" lang="en-US" sz="1200" b="0" i="0" u="none" strike="noStrike" kern="1200" baseline="0" dirty="0">
                <a:solidFill>
                  <a:schemeClr val="tx1"/>
                </a:solidFill>
                <a:latin typeface="Times New Roman" pitchFamily="-110" charset="0"/>
                <a:ea typeface="+mn-ea"/>
                <a:cs typeface="+mn-cs"/>
              </a:rPr>
              <a:t>required to achieve maximum performance. In the remainder of this section, we</a:t>
            </a:r>
          </a:p>
          <a:p>
            <a:r>
              <a:rPr kumimoji="1" lang="en-US" sz="1200" b="0" i="0" u="none" strike="noStrike" kern="1200" baseline="0" dirty="0">
                <a:solidFill>
                  <a:schemeClr val="tx1"/>
                </a:solidFill>
                <a:latin typeface="Times New Roman" pitchFamily="-110" charset="0"/>
                <a:ea typeface="+mn-ea"/>
                <a:cs typeface="+mn-cs"/>
              </a:rPr>
              <a:t>highlight some of the driving factors behind the need to design for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765294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b="0" i="0" u="none" strike="noStrike" kern="1200" baseline="0" dirty="0">
                <a:solidFill>
                  <a:schemeClr val="tx1"/>
                </a:solidFill>
                <a:latin typeface="Times New Roman" pitchFamily="-110" charset="0"/>
                <a:ea typeface="+mn-ea"/>
                <a:cs typeface="+mn-cs"/>
              </a:rPr>
              <a:t>Computer system designers look for ways to improve system performance by</a:t>
            </a:r>
          </a:p>
          <a:p>
            <a:r>
              <a:rPr kumimoji="1" lang="en-US" sz="1200" b="0" i="0" u="none" strike="noStrike" kern="1200" baseline="0" dirty="0">
                <a:solidFill>
                  <a:schemeClr val="tx1"/>
                </a:solidFill>
                <a:latin typeface="Times New Roman" pitchFamily="-110" charset="0"/>
                <a:ea typeface="+mn-ea"/>
                <a:cs typeface="+mn-cs"/>
              </a:rPr>
              <a:t>advances in technology or change in design. Examples include the use of parallel</a:t>
            </a:r>
          </a:p>
          <a:p>
            <a:r>
              <a:rPr kumimoji="1" lang="en-US" sz="1200" b="0" i="0" u="none" strike="noStrike" kern="1200" baseline="0" dirty="0">
                <a:solidFill>
                  <a:schemeClr val="tx1"/>
                </a:solidFill>
                <a:latin typeface="Times New Roman" pitchFamily="-110" charset="0"/>
                <a:ea typeface="+mn-ea"/>
                <a:cs typeface="+mn-cs"/>
              </a:rPr>
              <a:t>processors, the use of a memory cache hierarchy, and speedup in memory access</a:t>
            </a:r>
          </a:p>
          <a:p>
            <a:r>
              <a:rPr kumimoji="1" lang="en-US" sz="1200" b="0" i="0" u="none" strike="noStrike" kern="1200" baseline="0" dirty="0">
                <a:solidFill>
                  <a:schemeClr val="tx1"/>
                </a:solidFill>
                <a:latin typeface="Times New Roman" pitchFamily="-110" charset="0"/>
                <a:ea typeface="+mn-ea"/>
                <a:cs typeface="+mn-cs"/>
              </a:rPr>
              <a:t>time and I/O transfer rate due to technology improvements. In all of these cases, it is</a:t>
            </a:r>
          </a:p>
          <a:p>
            <a:r>
              <a:rPr kumimoji="1" lang="en-US" sz="1200" b="0" i="0" u="none" strike="noStrike" kern="1200" baseline="0" dirty="0">
                <a:solidFill>
                  <a:schemeClr val="tx1"/>
                </a:solidFill>
                <a:latin typeface="Times New Roman" pitchFamily="-110" charset="0"/>
                <a:ea typeface="+mn-ea"/>
                <a:cs typeface="+mn-cs"/>
              </a:rPr>
              <a:t>important to note that a speedup in one aspect of the technology or design does not</a:t>
            </a:r>
          </a:p>
          <a:p>
            <a:r>
              <a:rPr kumimoji="1" lang="en-US" sz="1200" b="0" i="0" u="none" strike="noStrike" kern="1200" baseline="0" dirty="0">
                <a:solidFill>
                  <a:schemeClr val="tx1"/>
                </a:solidFill>
                <a:latin typeface="Times New Roman" pitchFamily="-110" charset="0"/>
                <a:ea typeface="+mn-ea"/>
                <a:cs typeface="+mn-cs"/>
              </a:rPr>
              <a:t>result in a corresponding improvement in performance. This limitation is succinctly</a:t>
            </a:r>
          </a:p>
          <a:p>
            <a:r>
              <a:rPr kumimoji="1" lang="en-US" sz="1200" b="0" i="0" u="none" strike="noStrike" kern="1200" baseline="0" dirty="0">
                <a:solidFill>
                  <a:schemeClr val="tx1"/>
                </a:solidFill>
                <a:latin typeface="Times New Roman" pitchFamily="-110" charset="0"/>
                <a:ea typeface="+mn-ea"/>
                <a:cs typeface="+mn-cs"/>
              </a:rPr>
              <a:t>expressed by Amdahl’s law.</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was first proposed by Gene Amdahl in 1967 ([AMDA67],</a:t>
            </a:r>
          </a:p>
          <a:p>
            <a:r>
              <a:rPr kumimoji="1" lang="en-US" sz="1200" b="0" i="0" u="none" strike="noStrike" kern="1200" baseline="0" dirty="0">
                <a:solidFill>
                  <a:schemeClr val="tx1"/>
                </a:solidFill>
                <a:latin typeface="Times New Roman" pitchFamily="-110" charset="0"/>
                <a:ea typeface="+mn-ea"/>
                <a:cs typeface="+mn-cs"/>
              </a:rPr>
              <a:t>[AMDA13]) and deals with the potential speedup of a program using multiple processors</a:t>
            </a:r>
          </a:p>
          <a:p>
            <a:r>
              <a:rPr kumimoji="1" lang="en-US" sz="1200" b="0" i="0" u="none" strike="noStrike" kern="1200" baseline="0" dirty="0">
                <a:solidFill>
                  <a:schemeClr val="tx1"/>
                </a:solidFill>
                <a:latin typeface="Times New Roman" pitchFamily="-110" charset="0"/>
                <a:ea typeface="+mn-ea"/>
                <a:cs typeface="+mn-cs"/>
              </a:rPr>
              <a:t>compared to a single processor.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Nevertheless, Amdahl’s law illustrates the problems facing industry in the development</a:t>
            </a:r>
          </a:p>
          <a:p>
            <a:r>
              <a:rPr kumimoji="1" lang="en-US" sz="1200" b="0" i="0" u="none" strike="noStrike" kern="1200" baseline="0" dirty="0">
                <a:solidFill>
                  <a:schemeClr val="tx1"/>
                </a:solidFill>
                <a:latin typeface="Times New Roman" pitchFamily="-110" charset="0"/>
                <a:ea typeface="+mn-ea"/>
                <a:cs typeface="+mn-cs"/>
              </a:rPr>
              <a:t>of multicore machines with an ever-growing number of cores: The software</a:t>
            </a:r>
          </a:p>
          <a:p>
            <a:r>
              <a:rPr kumimoji="1" lang="en-US" sz="1200" b="0" i="0" u="none" strike="noStrike" kern="1200" baseline="0" dirty="0">
                <a:solidFill>
                  <a:schemeClr val="tx1"/>
                </a:solidFill>
                <a:latin typeface="Times New Roman" pitchFamily="-110" charset="0"/>
                <a:ea typeface="+mn-ea"/>
                <a:cs typeface="+mn-cs"/>
              </a:rPr>
              <a:t>that runs on such machines must be adapted to a highly parallel execution environment</a:t>
            </a:r>
          </a:p>
          <a:p>
            <a:r>
              <a:rPr kumimoji="1" lang="en-US" sz="1200" b="0" i="0" u="none" strike="noStrike" kern="1200" baseline="0" dirty="0">
                <a:solidFill>
                  <a:schemeClr val="tx1"/>
                </a:solidFill>
                <a:latin typeface="Times New Roman" pitchFamily="-110" charset="0"/>
                <a:ea typeface="+mn-ea"/>
                <a:cs typeface="+mn-cs"/>
              </a:rPr>
              <a:t>to exploit the power of parallel processing.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can be generalized to evaluate any design or technical improvement</a:t>
            </a:r>
          </a:p>
          <a:p>
            <a:r>
              <a:rPr kumimoji="1" lang="en-US" sz="1200" b="0" i="0" u="none" strike="noStrike" kern="1200" baseline="0" dirty="0">
                <a:solidFill>
                  <a:schemeClr val="tx1"/>
                </a:solidFill>
                <a:latin typeface="Times New Roman" pitchFamily="-110" charset="0"/>
                <a:ea typeface="+mn-ea"/>
                <a:cs typeface="+mn-cs"/>
              </a:rPr>
              <a:t>in a computer system.</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Figures 2.3 and 2.4.</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To summarize, under steady state conditions, the average number of items in</a:t>
            </a:r>
          </a:p>
          <a:p>
            <a:r>
              <a:rPr kumimoji="1" lang="en-US" sz="1200" kern="1200" dirty="0">
                <a:solidFill>
                  <a:schemeClr val="tx1"/>
                </a:solidFill>
                <a:effectLst/>
                <a:latin typeface="Times New Roman" pitchFamily="-110" charset="0"/>
                <a:ea typeface="+mn-ea"/>
                <a:cs typeface="+mn-cs"/>
              </a:rPr>
              <a:t>a queuing system equals the average rate at which items arrive multiplied by the</a:t>
            </a:r>
          </a:p>
          <a:p>
            <a:r>
              <a:rPr kumimoji="1" lang="en-US" sz="1200" kern="1200" dirty="0">
                <a:solidFill>
                  <a:schemeClr val="tx1"/>
                </a:solidFill>
                <a:effectLst/>
                <a:latin typeface="Times New Roman" pitchFamily="-110" charset="0"/>
                <a:ea typeface="+mn-ea"/>
                <a:cs typeface="+mn-cs"/>
              </a:rPr>
              <a:t>average time that an item spends in the system. This relationship requires very few</a:t>
            </a:r>
          </a:p>
          <a:p>
            <a:r>
              <a:rPr kumimoji="1" lang="en-US" sz="1200" kern="1200" dirty="0">
                <a:solidFill>
                  <a:schemeClr val="tx1"/>
                </a:solidFill>
                <a:effectLst/>
                <a:latin typeface="Times New Roman" pitchFamily="-110" charset="0"/>
                <a:ea typeface="+mn-ea"/>
                <a:cs typeface="+mn-cs"/>
              </a:rPr>
              <a:t>assumptions. We do not need to know what the service time distribution is, what</a:t>
            </a:r>
          </a:p>
          <a:p>
            <a:r>
              <a:rPr kumimoji="1" lang="en-US" sz="1200" kern="1200" dirty="0">
                <a:solidFill>
                  <a:schemeClr val="tx1"/>
                </a:solidFill>
                <a:effectLst/>
                <a:latin typeface="Times New Roman" pitchFamily="-110" charset="0"/>
                <a:ea typeface="+mn-ea"/>
                <a:cs typeface="+mn-cs"/>
              </a:rPr>
              <a:t>the distribution of arrival times is, or the order or priority in which items are served.</a:t>
            </a:r>
          </a:p>
          <a:p>
            <a:r>
              <a:rPr kumimoji="1" lang="en-US" sz="1200" kern="1200" dirty="0">
                <a:solidFill>
                  <a:schemeClr val="tx1"/>
                </a:solidFill>
                <a:effectLst/>
                <a:latin typeface="Times New Roman" pitchFamily="-110" charset="0"/>
                <a:ea typeface="+mn-ea"/>
                <a:cs typeface="+mn-cs"/>
              </a:rPr>
              <a:t>Because of its simplicity and generality, Little’s Law is extremely useful and has</a:t>
            </a:r>
          </a:p>
          <a:p>
            <a:r>
              <a:rPr kumimoji="1" lang="en-US" sz="1200" kern="1200" dirty="0">
                <a:solidFill>
                  <a:schemeClr val="tx1"/>
                </a:solidFill>
                <a:effectLst/>
                <a:latin typeface="Times New Roman" pitchFamily="-110" charset="0"/>
                <a:ea typeface="+mn-ea"/>
                <a:cs typeface="+mn-cs"/>
              </a:rPr>
              <a:t>experienced somewhat of a revival due to the interest in performance problems</a:t>
            </a:r>
          </a:p>
          <a:p>
            <a:r>
              <a:rPr kumimoji="1" lang="en-US" sz="1200" kern="1200" dirty="0">
                <a:solidFill>
                  <a:schemeClr val="tx1"/>
                </a:solidFill>
                <a:effectLst/>
                <a:latin typeface="Times New Roman" pitchFamily="-110" charset="0"/>
                <a:ea typeface="+mn-ea"/>
                <a:cs typeface="+mn-cs"/>
              </a:rPr>
              <a:t>related to multicore computers.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sine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2.5).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a:t>
            </a:r>
            <a:r>
              <a:rPr kumimoji="1" lang="en-US" sz="1200" b="1" kern="1200" baseline="0" dirty="0">
                <a:solidFill>
                  <a:schemeClr val="tx1"/>
                </a:solidFill>
                <a:latin typeface="Times New Roman" pitchFamily="-110" charset="0"/>
                <a:ea typeface="+mn-ea"/>
                <a:cs typeface="+mn-cs"/>
              </a:rPr>
              <a:t>clock cycle</a:t>
            </a:r>
            <a:r>
              <a:rPr kumimoji="1" lang="en-US" sz="1200" b="0" kern="1200" baseline="0" dirty="0">
                <a:solidFill>
                  <a:schemeClr val="tx1"/>
                </a:solidFill>
                <a:latin typeface="Times New Roman" pitchFamily="-110" charset="0"/>
                <a:ea typeface="+mn-ea"/>
                <a:cs typeface="+mn-cs"/>
              </a:rPr>
              <a:t>, or a </a:t>
            </a:r>
            <a:r>
              <a:rPr kumimoji="1" lang="en-US" sz="1200" b="1" kern="1200" baseline="0" dirty="0">
                <a:solidFill>
                  <a:schemeClr val="tx1"/>
                </a:solidFill>
                <a:latin typeface="Times New Roman" pitchFamily="-110" charset="0"/>
                <a:ea typeface="+mn-ea"/>
                <a:cs typeface="+mn-cs"/>
              </a:rPr>
              <a:t>clock tick</a:t>
            </a:r>
            <a:r>
              <a:rPr kumimoji="1" lang="en-US" sz="1200" b="0" kern="1200" baseline="0" dirty="0">
                <a:solidFill>
                  <a:schemeClr val="tx1"/>
                </a:solidFill>
                <a:latin typeface="Times New Roman" pitchFamily="-110" charset="0"/>
                <a:ea typeface="+mn-ea"/>
                <a:cs typeface="+mn-cs"/>
              </a:rPr>
              <a:t>.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Table 2.1 is a matrix in which one dimension shows the five</a:t>
            </a:r>
          </a:p>
          <a:p>
            <a:r>
              <a:rPr kumimoji="1" lang="en-US" sz="1200" kern="1200" baseline="0" dirty="0">
                <a:solidFill>
                  <a:schemeClr val="tx1"/>
                </a:solidFill>
                <a:latin typeface="Times New Roman" pitchFamily="-110" charset="0"/>
                <a:ea typeface="+mn-ea"/>
                <a:cs typeface="+mn-cs"/>
              </a:rPr>
              <a:t>performance factors and the other dimension shows the four system attributes. An</a:t>
            </a:r>
          </a:p>
          <a:p>
            <a:r>
              <a:rPr kumimoji="1" lang="en-US" sz="1200" kern="1200" baseline="0" dirty="0">
                <a:solidFill>
                  <a:schemeClr val="tx1"/>
                </a:solidFill>
                <a:latin typeface="Times New Roman" pitchFamily="-110" charset="0"/>
                <a:ea typeface="+mn-ea"/>
                <a:cs typeface="+mn-cs"/>
              </a:rPr>
              <a:t>X in a cell indicates a system attribute that affects a performance factor.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common measure of performance for a processor is the rate at which</a:t>
            </a:r>
          </a:p>
          <a:p>
            <a:r>
              <a:rPr kumimoji="1" lang="en-US" sz="1200" kern="1200" baseline="0" dirty="0">
                <a:solidFill>
                  <a:schemeClr val="tx1"/>
                </a:solidFill>
                <a:latin typeface="Times New Roman" pitchFamily="-110" charset="0"/>
                <a:ea typeface="+mn-ea"/>
                <a:cs typeface="+mn-cs"/>
              </a:rPr>
              <a:t>instructions are executed, expressed as millions of instructions per second (MIPS),</a:t>
            </a:r>
          </a:p>
          <a:p>
            <a:r>
              <a:rPr kumimoji="1" lang="en-US" sz="1200" kern="1200" baseline="0" dirty="0">
                <a:solidFill>
                  <a:schemeClr val="tx1"/>
                </a:solidFill>
                <a:latin typeface="Times New Roman" pitchFamily="-110" charset="0"/>
                <a:ea typeface="+mn-ea"/>
                <a:cs typeface="+mn-cs"/>
              </a:rPr>
              <a:t>referred to as the </a:t>
            </a:r>
            <a:r>
              <a:rPr kumimoji="1" lang="en-US" sz="1200" b="1" kern="1200" baseline="0" dirty="0">
                <a:solidFill>
                  <a:schemeClr val="tx1"/>
                </a:solidFill>
                <a:latin typeface="Times New Roman" pitchFamily="-110" charset="0"/>
                <a:ea typeface="+mn-ea"/>
                <a:cs typeface="+mn-cs"/>
              </a:rPr>
              <a:t>MIPS rate.</a:t>
            </a:r>
          </a:p>
          <a:p>
            <a:endParaRPr kumimoji="1" lang="en-US" sz="1200" b="1"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Another common performance measure deals only with floating-point instructions.</a:t>
            </a:r>
          </a:p>
          <a:p>
            <a:r>
              <a:rPr kumimoji="1" lang="en-US" sz="1200" b="0" i="0" u="none" strike="noStrike" kern="1200" baseline="0" dirty="0">
                <a:solidFill>
                  <a:schemeClr val="tx1"/>
                </a:solidFill>
                <a:latin typeface="Times New Roman" pitchFamily="-110" charset="0"/>
                <a:ea typeface="+mn-ea"/>
                <a:cs typeface="+mn-cs"/>
              </a:rPr>
              <a:t>These are common in many scientific and game applications. Floating-point</a:t>
            </a:r>
          </a:p>
          <a:p>
            <a:r>
              <a:rPr kumimoji="1" lang="en-US" sz="1200" b="0" i="0" u="none" strike="noStrike" kern="1200" baseline="0" dirty="0">
                <a:solidFill>
                  <a:schemeClr val="tx1"/>
                </a:solidFill>
                <a:latin typeface="Times New Roman" pitchFamily="-110" charset="0"/>
                <a:ea typeface="+mn-ea"/>
                <a:cs typeface="+mn-cs"/>
              </a:rPr>
              <a:t>performance is expressed as millions of floating-point operations per second</a:t>
            </a:r>
          </a:p>
          <a:p>
            <a:r>
              <a:rPr kumimoji="1" lang="en-US" sz="1200" b="0" i="0" u="none" strike="noStrike" kern="1200" baseline="0" dirty="0">
                <a:solidFill>
                  <a:schemeClr val="tx1"/>
                </a:solidFill>
                <a:latin typeface="Times New Roman" pitchFamily="-110" charset="0"/>
                <a:ea typeface="+mn-ea"/>
                <a:cs typeface="+mn-cs"/>
              </a:rPr>
              <a:t>(MFLOPS).</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In evaluating some aspect of computer system performance, it is often the case that a</a:t>
            </a:r>
          </a:p>
          <a:p>
            <a:r>
              <a:rPr kumimoji="1" lang="en-US" sz="1200" b="0" i="0" u="none" strike="noStrike" kern="1200" baseline="0" dirty="0">
                <a:solidFill>
                  <a:schemeClr val="tx1"/>
                </a:solidFill>
                <a:latin typeface="Times New Roman" pitchFamily="-110" charset="0"/>
                <a:ea typeface="+mn-ea"/>
                <a:cs typeface="+mn-cs"/>
              </a:rPr>
              <a:t>single number, such as execution time or memory consumed, is used to characterize</a:t>
            </a:r>
          </a:p>
          <a:p>
            <a:r>
              <a:rPr kumimoji="1" lang="en-US" sz="1200" b="0" i="0" u="none" strike="noStrike" kern="1200" baseline="0" dirty="0">
                <a:solidFill>
                  <a:schemeClr val="tx1"/>
                </a:solidFill>
                <a:latin typeface="Times New Roman" pitchFamily="-110" charset="0"/>
                <a:ea typeface="+mn-ea"/>
                <a:cs typeface="+mn-cs"/>
              </a:rPr>
              <a:t>performance and to compare systems. Clearly, a single number can provide only a</a:t>
            </a:r>
          </a:p>
          <a:p>
            <a:r>
              <a:rPr kumimoji="1" lang="en-US" sz="1200" b="0" i="0" u="none" strike="noStrike" kern="1200" baseline="0" dirty="0">
                <a:solidFill>
                  <a:schemeClr val="tx1"/>
                </a:solidFill>
                <a:latin typeface="Times New Roman" pitchFamily="-110" charset="0"/>
                <a:ea typeface="+mn-ea"/>
                <a:cs typeface="+mn-cs"/>
              </a:rPr>
              <a:t>very simplified view of a system’s capability. Nevertheless, and especially in the field</a:t>
            </a:r>
          </a:p>
          <a:p>
            <a:r>
              <a:rPr kumimoji="1" lang="en-US" sz="1200" b="0" i="0" u="none" strike="noStrike" kern="1200" baseline="0" dirty="0">
                <a:solidFill>
                  <a:schemeClr val="tx1"/>
                </a:solidFill>
                <a:latin typeface="Times New Roman" pitchFamily="-110" charset="0"/>
                <a:ea typeface="+mn-ea"/>
                <a:cs typeface="+mn-cs"/>
              </a:rPr>
              <a:t>of benchmarking, single numbers are typically used for performance comparison</a:t>
            </a:r>
          </a:p>
          <a:p>
            <a:r>
              <a:rPr kumimoji="1" lang="en-US" sz="1200" b="0" i="0" u="none" strike="noStrike" kern="1200" baseline="0" dirty="0">
                <a:solidFill>
                  <a:schemeClr val="tx1"/>
                </a:solidFill>
                <a:latin typeface="Times New Roman" pitchFamily="-110" charset="0"/>
                <a:ea typeface="+mn-ea"/>
                <a:cs typeface="+mn-cs"/>
              </a:rPr>
              <a:t>[SMIT88].</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As is discussed in Section 2.6, the use of benchmarks to compare systems</a:t>
            </a:r>
          </a:p>
          <a:p>
            <a:r>
              <a:rPr kumimoji="1" lang="en-US" sz="1200" b="0" i="0" u="none" strike="noStrike" kern="1200" baseline="0" dirty="0">
                <a:solidFill>
                  <a:schemeClr val="tx1"/>
                </a:solidFill>
                <a:latin typeface="Times New Roman" pitchFamily="-110" charset="0"/>
                <a:ea typeface="+mn-ea"/>
                <a:cs typeface="+mn-cs"/>
              </a:rPr>
              <a:t>involves calculating the mean value of a set of data points related to execution</a:t>
            </a:r>
          </a:p>
          <a:p>
            <a:r>
              <a:rPr kumimoji="1" lang="en-US" sz="1200" b="0" i="0" u="none" strike="noStrike" kern="1200" baseline="0" dirty="0">
                <a:solidFill>
                  <a:schemeClr val="tx1"/>
                </a:solidFill>
                <a:latin typeface="Times New Roman" pitchFamily="-110" charset="0"/>
                <a:ea typeface="+mn-ea"/>
                <a:cs typeface="+mn-cs"/>
              </a:rPr>
              <a:t>time. It turns out that there are multiple alternative algorithms that can be used</a:t>
            </a:r>
          </a:p>
          <a:p>
            <a:r>
              <a:rPr kumimoji="1" lang="en-US" sz="1200" b="0" i="0" u="none" strike="noStrike" kern="1200" baseline="0" dirty="0">
                <a:solidFill>
                  <a:schemeClr val="tx1"/>
                </a:solidFill>
                <a:latin typeface="Times New Roman" pitchFamily="-110" charset="0"/>
                <a:ea typeface="+mn-ea"/>
                <a:cs typeface="+mn-cs"/>
              </a:rPr>
              <a:t>for calculating a mean value, and this has been the source of some controversy in</a:t>
            </a:r>
          </a:p>
          <a:p>
            <a:r>
              <a:rPr kumimoji="1" lang="en-US" sz="1200" b="0" i="0" u="none" strike="noStrike" kern="1200" baseline="0" dirty="0">
                <a:solidFill>
                  <a:schemeClr val="tx1"/>
                </a:solidFill>
                <a:latin typeface="Times New Roman" pitchFamily="-110" charset="0"/>
                <a:ea typeface="+mn-ea"/>
                <a:cs typeface="+mn-cs"/>
              </a:rPr>
              <a:t>the benchmarking field. In this section, we define these alternative algorithms and</a:t>
            </a:r>
          </a:p>
          <a:p>
            <a:r>
              <a:rPr kumimoji="1" lang="en-US" sz="1200" b="0" i="0" u="none" strike="noStrike" kern="1200" baseline="0" dirty="0">
                <a:solidFill>
                  <a:schemeClr val="tx1"/>
                </a:solidFill>
                <a:latin typeface="Times New Roman" pitchFamily="-110" charset="0"/>
                <a:ea typeface="+mn-ea"/>
                <a:cs typeface="+mn-cs"/>
              </a:rPr>
              <a:t>comment on some of their properties. This prepares us for a discussion in the next</a:t>
            </a:r>
          </a:p>
          <a:p>
            <a:r>
              <a:rPr kumimoji="1" lang="en-US" sz="1200" b="0" i="0" u="none" strike="noStrike" kern="1200" baseline="0" dirty="0">
                <a:solidFill>
                  <a:schemeClr val="tx1"/>
                </a:solidFill>
                <a:latin typeface="Times New Roman" pitchFamily="-110" charset="0"/>
                <a:ea typeface="+mn-ea"/>
                <a:cs typeface="+mn-cs"/>
              </a:rPr>
              <a:t>section of mean calculation in benchmarking.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three common formulas used for calculating a mean are arithmetic, geometric,</a:t>
            </a:r>
          </a:p>
          <a:p>
            <a:r>
              <a:rPr kumimoji="1" lang="en-US" sz="1200" b="0" i="0" u="none" strike="noStrike" kern="1200" baseline="0" dirty="0">
                <a:solidFill>
                  <a:schemeClr val="tx1"/>
                </a:solidFill>
                <a:latin typeface="Times New Roman" pitchFamily="-110" charset="0"/>
                <a:ea typeface="+mn-ea"/>
                <a:cs typeface="+mn-cs"/>
              </a:rPr>
              <a:t>and harmonic.</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42850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Figure 2.6 illustrates the three means applied to various data sets, each</a:t>
            </a:r>
          </a:p>
          <a:p>
            <a:r>
              <a:rPr kumimoji="1" lang="en-US" sz="1200" b="0" i="0" u="none" strike="noStrike" kern="1200" baseline="0" dirty="0">
                <a:solidFill>
                  <a:schemeClr val="tx1"/>
                </a:solidFill>
                <a:latin typeface="Times New Roman" pitchFamily="-110" charset="0"/>
                <a:ea typeface="+mn-ea"/>
                <a:cs typeface="+mn-cs"/>
              </a:rPr>
              <a:t>of which has eleven data points and a maximum data point value of 11. The median value</a:t>
            </a:r>
          </a:p>
          <a:p>
            <a:r>
              <a:rPr kumimoji="1" lang="en-US" sz="1200" b="0" i="0" u="none" strike="noStrike" kern="1200" baseline="0" dirty="0">
                <a:solidFill>
                  <a:schemeClr val="tx1"/>
                </a:solidFill>
                <a:latin typeface="Times New Roman" pitchFamily="-110" charset="0"/>
                <a:ea typeface="+mn-ea"/>
                <a:cs typeface="+mn-cs"/>
              </a:rPr>
              <a:t>is also included in the chart. Perhaps what stands out the most in this figure is that the HM</a:t>
            </a:r>
          </a:p>
          <a:p>
            <a:r>
              <a:rPr kumimoji="1" lang="en-US" sz="1200" b="0" i="0" u="none" strike="noStrike" kern="1200" baseline="0" dirty="0">
                <a:solidFill>
                  <a:schemeClr val="tx1"/>
                </a:solidFill>
                <a:latin typeface="Times New Roman" pitchFamily="-110" charset="0"/>
                <a:ea typeface="+mn-ea"/>
                <a:cs typeface="+mn-cs"/>
              </a:rPr>
              <a:t>has a tendency to produce a misleading result when the data is skewed to larger values or</a:t>
            </a:r>
          </a:p>
          <a:p>
            <a:r>
              <a:rPr kumimoji="1" lang="en-US" sz="1200" b="0" i="0" u="none" strike="noStrike" kern="1200" baseline="0" dirty="0">
                <a:solidFill>
                  <a:schemeClr val="tx1"/>
                </a:solidFill>
                <a:latin typeface="Times New Roman" pitchFamily="-110" charset="0"/>
                <a:ea typeface="+mn-ea"/>
                <a:cs typeface="+mn-cs"/>
              </a:rPr>
              <a:t>when there is a small-value outlier.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9540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An AM is an appropriate measure if the sum of all the measurements is a meaningful</a:t>
            </a:r>
          </a:p>
          <a:p>
            <a:r>
              <a:rPr kumimoji="1" lang="en-US" sz="1200" b="0" i="0" u="none" strike="noStrike" kern="1200" baseline="0" dirty="0">
                <a:solidFill>
                  <a:schemeClr val="tx1"/>
                </a:solidFill>
                <a:latin typeface="Times New Roman" pitchFamily="-110" charset="0"/>
                <a:ea typeface="+mn-ea"/>
                <a:cs typeface="+mn-cs"/>
              </a:rPr>
              <a:t>and interesting value. The AM is a good candidate for comparing the execution time performance</a:t>
            </a:r>
          </a:p>
          <a:p>
            <a:r>
              <a:rPr kumimoji="1" lang="en-US" sz="1200" b="0" i="0" u="none" strike="noStrike" kern="1200" baseline="0" dirty="0">
                <a:solidFill>
                  <a:schemeClr val="tx1"/>
                </a:solidFill>
                <a:latin typeface="Times New Roman" pitchFamily="-110" charset="0"/>
                <a:ea typeface="+mn-ea"/>
                <a:cs typeface="+mn-cs"/>
              </a:rPr>
              <a:t>of several systems. For example, suppose we were interested in using a system</a:t>
            </a:r>
          </a:p>
          <a:p>
            <a:r>
              <a:rPr kumimoji="1" lang="en-US" sz="1200" b="0" i="0" u="none" strike="noStrike" kern="1200" baseline="0" dirty="0">
                <a:solidFill>
                  <a:schemeClr val="tx1"/>
                </a:solidFill>
                <a:latin typeface="Times New Roman" pitchFamily="-110" charset="0"/>
                <a:ea typeface="+mn-ea"/>
                <a:cs typeface="+mn-cs"/>
              </a:rPr>
              <a:t>for large-scale simulation studies and wanted to evaluate several alternative products.</a:t>
            </a:r>
          </a:p>
          <a:p>
            <a:r>
              <a:rPr kumimoji="1" lang="en-US" sz="1200" b="0" i="0" u="none" strike="noStrike" kern="1200" baseline="0" dirty="0">
                <a:solidFill>
                  <a:schemeClr val="tx1"/>
                </a:solidFill>
                <a:latin typeface="Times New Roman" pitchFamily="-110" charset="0"/>
                <a:ea typeface="+mn-ea"/>
                <a:cs typeface="+mn-cs"/>
              </a:rPr>
              <a:t>On each system we could run the simulation multiple times with different input values</a:t>
            </a:r>
          </a:p>
          <a:p>
            <a:r>
              <a:rPr kumimoji="1" lang="en-US" sz="1200" b="0" i="0" u="none" strike="noStrike" kern="1200" baseline="0" dirty="0">
                <a:solidFill>
                  <a:schemeClr val="tx1"/>
                </a:solidFill>
                <a:latin typeface="Times New Roman" pitchFamily="-110" charset="0"/>
                <a:ea typeface="+mn-ea"/>
                <a:cs typeface="+mn-cs"/>
              </a:rPr>
              <a:t>for each run, and then take the average execution time across all runs. The use of</a:t>
            </a:r>
          </a:p>
          <a:p>
            <a:r>
              <a:rPr kumimoji="1" lang="en-US" sz="1200" b="0" i="0" u="none" strike="noStrike" kern="1200" baseline="0" dirty="0">
                <a:solidFill>
                  <a:schemeClr val="tx1"/>
                </a:solidFill>
                <a:latin typeface="Times New Roman" pitchFamily="-110" charset="0"/>
                <a:ea typeface="+mn-ea"/>
                <a:cs typeface="+mn-cs"/>
              </a:rPr>
              <a:t>multiple runs with different inputs should ensure that the results are not heavily biased</a:t>
            </a:r>
          </a:p>
          <a:p>
            <a:r>
              <a:rPr kumimoji="1" lang="en-US" sz="1200" b="0" i="0" u="none" strike="noStrike" kern="1200" baseline="0" dirty="0">
                <a:solidFill>
                  <a:schemeClr val="tx1"/>
                </a:solidFill>
                <a:latin typeface="Times New Roman" pitchFamily="-110" charset="0"/>
                <a:ea typeface="+mn-ea"/>
                <a:cs typeface="+mn-cs"/>
              </a:rPr>
              <a:t>by some unusual feature of a given input set. The AM of all the runs is a good measure of</a:t>
            </a:r>
          </a:p>
          <a:p>
            <a:r>
              <a:rPr kumimoji="1" lang="en-US" sz="1200" b="0" i="0" u="none" strike="noStrike" kern="1200" baseline="0" dirty="0">
                <a:solidFill>
                  <a:schemeClr val="tx1"/>
                </a:solidFill>
                <a:latin typeface="Times New Roman" pitchFamily="-110" charset="0"/>
                <a:ea typeface="+mn-ea"/>
                <a:cs typeface="+mn-cs"/>
              </a:rPr>
              <a:t>the system’s performance on simulations, and a good number to use for system comparison.</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AM used for a time-based variable (e.g., seconds), such as program execution</a:t>
            </a:r>
          </a:p>
          <a:p>
            <a:r>
              <a:rPr kumimoji="1" lang="en-US" sz="1200" b="0" i="0" u="none" strike="noStrike" kern="1200" baseline="0" dirty="0">
                <a:solidFill>
                  <a:schemeClr val="tx1"/>
                </a:solidFill>
                <a:latin typeface="Times New Roman" pitchFamily="-110" charset="0"/>
                <a:ea typeface="+mn-ea"/>
                <a:cs typeface="+mn-cs"/>
              </a:rPr>
              <a:t>time, has the important property that it is directly proportional to the total</a:t>
            </a:r>
          </a:p>
          <a:p>
            <a:r>
              <a:rPr kumimoji="1" lang="en-US" sz="1200" b="0" i="0" u="none" strike="noStrike" kern="1200" baseline="0" dirty="0">
                <a:solidFill>
                  <a:schemeClr val="tx1"/>
                </a:solidFill>
                <a:latin typeface="Times New Roman" pitchFamily="-110" charset="0"/>
                <a:ea typeface="+mn-ea"/>
                <a:cs typeface="+mn-cs"/>
              </a:rPr>
              <a:t>time. So, if the total time doubles, the mean value doubles.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15617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A simple numerical example will illustrate the difference between the</a:t>
            </a:r>
          </a:p>
          <a:p>
            <a:r>
              <a:rPr kumimoji="1" lang="en-US" sz="1200" b="0" i="0" u="none" strike="noStrike" kern="1200" baseline="0" dirty="0">
                <a:solidFill>
                  <a:schemeClr val="tx1"/>
                </a:solidFill>
                <a:latin typeface="Times New Roman" pitchFamily="-110" charset="0"/>
                <a:ea typeface="+mn-ea"/>
                <a:cs typeface="+mn-cs"/>
              </a:rPr>
              <a:t>two means in calculating a mean value of the rates, shown in Table 2.2. The table compares</a:t>
            </a:r>
          </a:p>
          <a:p>
            <a:r>
              <a:rPr kumimoji="1" lang="en-US" sz="1200" b="0" i="0" u="none" strike="noStrike" kern="1200" baseline="0" dirty="0">
                <a:solidFill>
                  <a:schemeClr val="tx1"/>
                </a:solidFill>
                <a:latin typeface="Times New Roman" pitchFamily="-110" charset="0"/>
                <a:ea typeface="+mn-ea"/>
                <a:cs typeface="+mn-cs"/>
              </a:rPr>
              <a:t>the performance of three computers on the execution of two programs. For simplicity, we</a:t>
            </a:r>
          </a:p>
          <a:p>
            <a:r>
              <a:rPr kumimoji="1" lang="en-US" sz="1200" b="0" i="0" u="none" strike="noStrike" kern="1200" baseline="0" dirty="0">
                <a:solidFill>
                  <a:schemeClr val="tx1"/>
                </a:solidFill>
                <a:latin typeface="Times New Roman" pitchFamily="-110" charset="0"/>
                <a:ea typeface="+mn-ea"/>
                <a:cs typeface="+mn-cs"/>
              </a:rPr>
              <a:t>assume that the execution of each program results in the execution of 10</a:t>
            </a:r>
            <a:r>
              <a:rPr kumimoji="1" lang="en-US" sz="1200" b="0" i="0" u="none" strike="noStrike" kern="1200" baseline="30000" dirty="0">
                <a:solidFill>
                  <a:schemeClr val="tx1"/>
                </a:solidFill>
                <a:latin typeface="Times New Roman" pitchFamily="-110" charset="0"/>
                <a:ea typeface="+mn-ea"/>
                <a:cs typeface="+mn-cs"/>
              </a:rPr>
              <a:t>8</a:t>
            </a:r>
            <a:r>
              <a:rPr kumimoji="1" lang="en-US" sz="1200" b="0" i="0" u="none" strike="noStrike" kern="1200" baseline="0" dirty="0">
                <a:solidFill>
                  <a:schemeClr val="tx1"/>
                </a:solidFill>
                <a:latin typeface="Times New Roman" pitchFamily="-110" charset="0"/>
                <a:ea typeface="+mn-ea"/>
                <a:cs typeface="+mn-cs"/>
              </a:rPr>
              <a:t> floating-point</a:t>
            </a:r>
          </a:p>
          <a:p>
            <a:r>
              <a:rPr kumimoji="1" lang="en-US" sz="1200" b="0" i="0" u="none" strike="noStrike" kern="1200" baseline="0" dirty="0">
                <a:solidFill>
                  <a:schemeClr val="tx1"/>
                </a:solidFill>
                <a:latin typeface="Times New Roman" pitchFamily="-110" charset="0"/>
                <a:ea typeface="+mn-ea"/>
                <a:cs typeface="+mn-cs"/>
              </a:rPr>
              <a:t>operations. The left half of the table shows the execution times for each computer running</a:t>
            </a:r>
          </a:p>
          <a:p>
            <a:r>
              <a:rPr kumimoji="1" lang="en-US" sz="1200" b="0" i="0" u="none" strike="noStrike" kern="1200" baseline="0" dirty="0">
                <a:solidFill>
                  <a:schemeClr val="tx1"/>
                </a:solidFill>
                <a:latin typeface="Times New Roman" pitchFamily="-110" charset="0"/>
                <a:ea typeface="+mn-ea"/>
                <a:cs typeface="+mn-cs"/>
              </a:rPr>
              <a:t>each program, the total execution time, and the AM of the execution times. Computer</a:t>
            </a:r>
          </a:p>
          <a:p>
            <a:r>
              <a:rPr kumimoji="1" lang="en-US" sz="1200" b="0" i="0" u="none" strike="noStrike" kern="1200" baseline="0" dirty="0">
                <a:solidFill>
                  <a:schemeClr val="tx1"/>
                </a:solidFill>
                <a:latin typeface="Times New Roman" pitchFamily="-110" charset="0"/>
                <a:ea typeface="+mn-ea"/>
                <a:cs typeface="+mn-cs"/>
              </a:rPr>
              <a:t>A executes in less total time than B, which executes in less total time than C, and this is</a:t>
            </a:r>
          </a:p>
          <a:p>
            <a:r>
              <a:rPr kumimoji="1" lang="en-US" sz="1200" b="0" i="0" u="none" strike="noStrike" kern="1200" baseline="0" dirty="0">
                <a:solidFill>
                  <a:schemeClr val="tx1"/>
                </a:solidFill>
                <a:latin typeface="Times New Roman" pitchFamily="-110" charset="0"/>
                <a:ea typeface="+mn-ea"/>
                <a:cs typeface="+mn-cs"/>
              </a:rPr>
              <a:t>reflected accurately in the AM.</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right half of the table provides a comparison in terms of rates, expressed</a:t>
            </a:r>
          </a:p>
          <a:p>
            <a:r>
              <a:rPr kumimoji="1" lang="en-US" sz="1200" b="0" i="0" u="none" strike="noStrike" kern="1200" baseline="0" dirty="0">
                <a:solidFill>
                  <a:schemeClr val="tx1"/>
                </a:solidFill>
                <a:latin typeface="Times New Roman" pitchFamily="-110" charset="0"/>
                <a:ea typeface="+mn-ea"/>
                <a:cs typeface="+mn-cs"/>
              </a:rPr>
              <a:t>in MFLOPS. The rate calculation is straightforward. For example, program 1 executes</a:t>
            </a:r>
          </a:p>
          <a:p>
            <a:r>
              <a:rPr kumimoji="1" lang="en-US" sz="1200" b="0" i="0" u="none" strike="noStrike" kern="1200" baseline="0" dirty="0">
                <a:solidFill>
                  <a:schemeClr val="tx1"/>
                </a:solidFill>
                <a:latin typeface="Times New Roman" pitchFamily="-110" charset="0"/>
                <a:ea typeface="+mn-ea"/>
                <a:cs typeface="+mn-cs"/>
              </a:rPr>
              <a:t>100 million floating-point operations. Computer A takes 2 seconds to execute the program</a:t>
            </a:r>
          </a:p>
          <a:p>
            <a:r>
              <a:rPr kumimoji="1" lang="en-US" sz="1200" b="0" i="0" u="none" strike="noStrike" kern="1200" baseline="0" dirty="0">
                <a:solidFill>
                  <a:schemeClr val="tx1"/>
                </a:solidFill>
                <a:latin typeface="Times New Roman" pitchFamily="-110" charset="0"/>
                <a:ea typeface="+mn-ea"/>
                <a:cs typeface="+mn-cs"/>
              </a:rPr>
              <a:t>for a MFLOPS rate of 100/2 = 50. Next, consider the AM of the rates. The greatest value</a:t>
            </a:r>
          </a:p>
          <a:p>
            <a:r>
              <a:rPr kumimoji="1" lang="en-US" sz="1200" b="0" i="0" u="none" strike="noStrike" kern="1200" baseline="0" dirty="0">
                <a:solidFill>
                  <a:schemeClr val="tx1"/>
                </a:solidFill>
                <a:latin typeface="Times New Roman" pitchFamily="-110" charset="0"/>
                <a:ea typeface="+mn-ea"/>
                <a:cs typeface="+mn-cs"/>
              </a:rPr>
              <a:t>is for computer A, which suggests that A is the fastest computer. In terms of total execution</a:t>
            </a:r>
          </a:p>
          <a:p>
            <a:r>
              <a:rPr kumimoji="1" lang="en-US" sz="1200" b="0" i="0" u="none" strike="noStrike" kern="1200" baseline="0" dirty="0">
                <a:solidFill>
                  <a:schemeClr val="tx1"/>
                </a:solidFill>
                <a:latin typeface="Times New Roman" pitchFamily="-110" charset="0"/>
                <a:ea typeface="+mn-ea"/>
                <a:cs typeface="+mn-cs"/>
              </a:rPr>
              <a:t>time, A has the minimum time, so it is the fastest computer of the three. But the AM</a:t>
            </a:r>
          </a:p>
          <a:p>
            <a:r>
              <a:rPr kumimoji="1" lang="en-US" sz="1200" b="0" i="0" u="none" strike="noStrike" kern="1200" baseline="0" dirty="0">
                <a:solidFill>
                  <a:schemeClr val="tx1"/>
                </a:solidFill>
                <a:latin typeface="Times New Roman" pitchFamily="-110" charset="0"/>
                <a:ea typeface="+mn-ea"/>
                <a:cs typeface="+mn-cs"/>
              </a:rPr>
              <a:t>of rates shows B as slower than C, whereas in fact B is faster than C. Looking at the HM</a:t>
            </a:r>
          </a:p>
          <a:p>
            <a:r>
              <a:rPr kumimoji="1" lang="en-US" sz="1200" b="0" i="0" u="none" strike="noStrike" kern="1200" baseline="0" dirty="0">
                <a:solidFill>
                  <a:schemeClr val="tx1"/>
                </a:solidFill>
                <a:latin typeface="Times New Roman" pitchFamily="-110" charset="0"/>
                <a:ea typeface="+mn-ea"/>
                <a:cs typeface="+mn-cs"/>
              </a:rPr>
              <a:t>values, we see that they correctly reflect the speed ordering of the computers. This confirms</a:t>
            </a:r>
          </a:p>
          <a:p>
            <a:r>
              <a:rPr kumimoji="1" lang="en-US" sz="1200" b="0" i="0" u="none" strike="noStrike" kern="1200" baseline="0" dirty="0">
                <a:solidFill>
                  <a:schemeClr val="tx1"/>
                </a:solidFill>
                <a:latin typeface="Times New Roman" pitchFamily="-110" charset="0"/>
                <a:ea typeface="+mn-ea"/>
                <a:cs typeface="+mn-cs"/>
              </a:rPr>
              <a:t>that the HM is preferred when calculating rates.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 reader may wonder why go through all this effort. If we want to compare</a:t>
            </a:r>
          </a:p>
          <a:p>
            <a:r>
              <a:rPr kumimoji="1" lang="en-US" sz="1200" b="0" i="0" u="none" strike="noStrike" kern="1200" baseline="0" dirty="0">
                <a:solidFill>
                  <a:schemeClr val="tx1"/>
                </a:solidFill>
                <a:latin typeface="Times New Roman" pitchFamily="-110" charset="0"/>
                <a:ea typeface="+mn-ea"/>
                <a:cs typeface="+mn-cs"/>
              </a:rPr>
              <a:t>execution times, we could simply compare the total execution times of the three</a:t>
            </a:r>
          </a:p>
          <a:p>
            <a:r>
              <a:rPr kumimoji="1" lang="en-US" sz="1200" b="0" i="0" u="none" strike="noStrike" kern="1200" baseline="0" dirty="0">
                <a:solidFill>
                  <a:schemeClr val="tx1"/>
                </a:solidFill>
                <a:latin typeface="Times New Roman" pitchFamily="-110" charset="0"/>
                <a:ea typeface="+mn-ea"/>
                <a:cs typeface="+mn-cs"/>
              </a:rPr>
              <a:t>systems. If we want to compare rates, we could simply take the inverse of the total</a:t>
            </a:r>
          </a:p>
          <a:p>
            <a:r>
              <a:rPr kumimoji="1" lang="en-US" sz="1200" b="0" i="0" u="none" strike="noStrike" kern="1200" baseline="0" dirty="0">
                <a:solidFill>
                  <a:schemeClr val="tx1"/>
                </a:solidFill>
                <a:latin typeface="Times New Roman" pitchFamily="-110" charset="0"/>
                <a:ea typeface="+mn-ea"/>
                <a:cs typeface="+mn-cs"/>
              </a:rPr>
              <a:t>execution time, as shown in the table. There are two reasons for doing the individual</a:t>
            </a:r>
          </a:p>
          <a:p>
            <a:r>
              <a:rPr kumimoji="1" lang="en-US" sz="1200" b="0" i="0" u="none" strike="noStrike" kern="1200" baseline="0" dirty="0">
                <a:solidFill>
                  <a:schemeClr val="tx1"/>
                </a:solidFill>
                <a:latin typeface="Times New Roman" pitchFamily="-110" charset="0"/>
                <a:ea typeface="+mn-ea"/>
                <a:cs typeface="+mn-cs"/>
              </a:rPr>
              <a:t>calculations rather than only looking at the aggregate numbers: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1. A customer or researcher may be interested not only in the overall average</a:t>
            </a:r>
          </a:p>
          <a:p>
            <a:r>
              <a:rPr kumimoji="1" lang="en-US" sz="1200" b="0" i="0" u="none" strike="noStrike" kern="1200" baseline="0" dirty="0">
                <a:solidFill>
                  <a:schemeClr val="tx1"/>
                </a:solidFill>
                <a:latin typeface="Times New Roman" pitchFamily="-110" charset="0"/>
                <a:ea typeface="+mn-ea"/>
                <a:cs typeface="+mn-cs"/>
              </a:rPr>
              <a:t>performance but also performance against different types of benchmark programs,</a:t>
            </a:r>
          </a:p>
          <a:p>
            <a:r>
              <a:rPr kumimoji="1" lang="en-US" sz="1200" b="0" i="0" u="none" strike="noStrike" kern="1200" baseline="0" dirty="0">
                <a:solidFill>
                  <a:schemeClr val="tx1"/>
                </a:solidFill>
                <a:latin typeface="Times New Roman" pitchFamily="-110" charset="0"/>
                <a:ea typeface="+mn-ea"/>
                <a:cs typeface="+mn-cs"/>
              </a:rPr>
              <a:t>such as business applications, scientific modeling, multimedia applications,</a:t>
            </a:r>
          </a:p>
          <a:p>
            <a:r>
              <a:rPr kumimoji="1" lang="en-US" sz="1200" b="0" i="0" u="none" strike="noStrike" kern="1200" baseline="0" dirty="0">
                <a:solidFill>
                  <a:schemeClr val="tx1"/>
                </a:solidFill>
                <a:latin typeface="Times New Roman" pitchFamily="-110" charset="0"/>
                <a:ea typeface="+mn-ea"/>
                <a:cs typeface="+mn-cs"/>
              </a:rPr>
              <a:t>and systems programs. Thus, a breakdown by type of benchmark is</a:t>
            </a:r>
          </a:p>
          <a:p>
            <a:r>
              <a:rPr kumimoji="1" lang="en-US" sz="1200" b="0" i="0" u="none" strike="noStrike" kern="1200" baseline="0" dirty="0">
                <a:solidFill>
                  <a:schemeClr val="tx1"/>
                </a:solidFill>
                <a:latin typeface="Times New Roman" pitchFamily="-110" charset="0"/>
                <a:ea typeface="+mn-ea"/>
                <a:cs typeface="+mn-cs"/>
              </a:rPr>
              <a:t>needed as well as a total.</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2. Usually, the different programs used for evaluation are weighted differently.</a:t>
            </a:r>
          </a:p>
          <a:p>
            <a:r>
              <a:rPr kumimoji="1" lang="en-US" sz="1200" b="0" i="0" u="none" strike="noStrike" kern="1200" baseline="0" dirty="0">
                <a:solidFill>
                  <a:schemeClr val="tx1"/>
                </a:solidFill>
                <a:latin typeface="Times New Roman" pitchFamily="-110" charset="0"/>
                <a:ea typeface="+mn-ea"/>
                <a:cs typeface="+mn-cs"/>
              </a:rPr>
              <a:t>In Table 2.2, it is assumed that the two test programs execute the same number</a:t>
            </a:r>
          </a:p>
          <a:p>
            <a:r>
              <a:rPr kumimoji="1" lang="en-US" sz="1200" b="0" i="0" u="none" strike="noStrike" kern="1200" baseline="0" dirty="0">
                <a:solidFill>
                  <a:schemeClr val="tx1"/>
                </a:solidFill>
                <a:latin typeface="Times New Roman" pitchFamily="-110" charset="0"/>
                <a:ea typeface="+mn-ea"/>
                <a:cs typeface="+mn-cs"/>
              </a:rPr>
              <a:t>of operations. If that is not the case, we may want to weight accordingly.</a:t>
            </a:r>
          </a:p>
          <a:p>
            <a:r>
              <a:rPr kumimoji="1" lang="en-US" sz="1200" b="0" i="0" u="none" strike="noStrike" kern="1200" baseline="0" dirty="0">
                <a:solidFill>
                  <a:schemeClr val="tx1"/>
                </a:solidFill>
                <a:latin typeface="Times New Roman" pitchFamily="-110" charset="0"/>
                <a:ea typeface="+mn-ea"/>
                <a:cs typeface="+mn-cs"/>
              </a:rPr>
              <a:t>Or different programs could be weighted differently to reflect importance or</a:t>
            </a:r>
          </a:p>
          <a:p>
            <a:r>
              <a:rPr kumimoji="1" lang="en-US" sz="1200" b="0" i="0" u="none" strike="noStrike" kern="1200" baseline="0" dirty="0">
                <a:solidFill>
                  <a:schemeClr val="tx1"/>
                </a:solidFill>
                <a:latin typeface="Times New Roman" pitchFamily="-110" charset="0"/>
                <a:ea typeface="+mn-ea"/>
                <a:cs typeface="+mn-cs"/>
              </a:rPr>
              <a:t>priority.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84591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13D4-F2DB-E54E-8A8E-0AC7B43CCEC2}" type="slidenum">
              <a:rPr lang="en-US"/>
              <a:pPr/>
              <a:t>3</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What gives Intel x86 processors or IBM mainframe computers such mind-boggling</a:t>
            </a:r>
          </a:p>
          <a:p>
            <a:r>
              <a:rPr kumimoji="1" lang="en-US" sz="1200" kern="1200" baseline="0" dirty="0">
                <a:solidFill>
                  <a:schemeClr val="tx1"/>
                </a:solidFill>
                <a:latin typeface="Times New Roman" pitchFamily="-110" charset="0"/>
                <a:ea typeface="+mn-ea"/>
                <a:cs typeface="+mn-cs"/>
              </a:rPr>
              <a:t>power is the relentless pursuit of speed by processor chip manufacturers. The evolution</a:t>
            </a:r>
          </a:p>
          <a:p>
            <a:r>
              <a:rPr kumimoji="1" lang="en-US" sz="1200" kern="1200" baseline="0" dirty="0">
                <a:solidFill>
                  <a:schemeClr val="tx1"/>
                </a:solidFill>
                <a:latin typeface="Times New Roman" pitchFamily="-110" charset="0"/>
                <a:ea typeface="+mn-ea"/>
                <a:cs typeface="+mn-cs"/>
              </a:rPr>
              <a:t>of these machines continues to bear out Moore’s law, described in Chapter 1. So</a:t>
            </a:r>
          </a:p>
          <a:p>
            <a:r>
              <a:rPr kumimoji="1" lang="en-US" sz="1200" kern="1200" baseline="0" dirty="0">
                <a:solidFill>
                  <a:schemeClr val="tx1"/>
                </a:solidFill>
                <a:latin typeface="Times New Roman" pitchFamily="-110" charset="0"/>
                <a:ea typeface="+mn-ea"/>
                <a:cs typeface="+mn-cs"/>
              </a:rPr>
              <a:t>long as this law holds, chipmakers can unleash a new generation of chips every three</a:t>
            </a:r>
          </a:p>
          <a:p>
            <a:r>
              <a:rPr kumimoji="1" lang="en-US" sz="1200" kern="1200" baseline="0" dirty="0">
                <a:solidFill>
                  <a:schemeClr val="tx1"/>
                </a:solidFill>
                <a:latin typeface="Times New Roman" pitchFamily="-110" charset="0"/>
                <a:ea typeface="+mn-ea"/>
                <a:cs typeface="+mn-cs"/>
              </a:rPr>
              <a:t>years—with four times as many transistors. In memory chips, this has quadrupled</a:t>
            </a:r>
          </a:p>
          <a:p>
            <a:r>
              <a:rPr kumimoji="1" lang="en-US" sz="1200" kern="1200" baseline="0" dirty="0">
                <a:solidFill>
                  <a:schemeClr val="tx1"/>
                </a:solidFill>
                <a:latin typeface="Times New Roman" pitchFamily="-110" charset="0"/>
                <a:ea typeface="+mn-ea"/>
                <a:cs typeface="+mn-cs"/>
              </a:rPr>
              <a:t>the capacity of </a:t>
            </a:r>
            <a:r>
              <a:rPr kumimoji="1" lang="en-US" sz="1200" b="1" kern="1200" baseline="0" dirty="0">
                <a:solidFill>
                  <a:schemeClr val="tx1"/>
                </a:solidFill>
                <a:latin typeface="Times New Roman" pitchFamily="-110" charset="0"/>
                <a:ea typeface="+mn-ea"/>
                <a:cs typeface="+mn-cs"/>
              </a:rPr>
              <a:t>dynamic random-access memory (DRAM), </a:t>
            </a:r>
            <a:r>
              <a:rPr kumimoji="1" lang="en-US" sz="1200" kern="1200" baseline="0" dirty="0">
                <a:solidFill>
                  <a:schemeClr val="tx1"/>
                </a:solidFill>
                <a:latin typeface="Times New Roman" pitchFamily="-110" charset="0"/>
                <a:ea typeface="+mn-ea"/>
                <a:cs typeface="+mn-cs"/>
              </a:rPr>
              <a:t>still the basic technology</a:t>
            </a:r>
          </a:p>
          <a:p>
            <a:r>
              <a:rPr kumimoji="1" lang="en-US" sz="1200" kern="1200" baseline="0" dirty="0">
                <a:solidFill>
                  <a:schemeClr val="tx1"/>
                </a:solidFill>
                <a:latin typeface="Times New Roman" pitchFamily="-110" charset="0"/>
                <a:ea typeface="+mn-ea"/>
                <a:cs typeface="+mn-cs"/>
              </a:rPr>
              <a:t>for computer main memory, every three years. In microprocessors, the addition of</a:t>
            </a:r>
          </a:p>
          <a:p>
            <a:r>
              <a:rPr kumimoji="1" lang="en-US" sz="1200" kern="1200" baseline="0" dirty="0">
                <a:solidFill>
                  <a:schemeClr val="tx1"/>
                </a:solidFill>
                <a:latin typeface="Times New Roman" pitchFamily="-110" charset="0"/>
                <a:ea typeface="+mn-ea"/>
                <a:cs typeface="+mn-cs"/>
              </a:rPr>
              <a:t>new circuits, and the speed boost that comes from reducing the distances between</a:t>
            </a:r>
          </a:p>
          <a:p>
            <a:r>
              <a:rPr kumimoji="1" lang="en-US" sz="1200" kern="1200" baseline="0" dirty="0">
                <a:solidFill>
                  <a:schemeClr val="tx1"/>
                </a:solidFill>
                <a:latin typeface="Times New Roman" pitchFamily="-110" charset="0"/>
                <a:ea typeface="+mn-ea"/>
                <a:cs typeface="+mn-cs"/>
              </a:rPr>
              <a:t>them, has improved performance four- or fivefold every three years or so since Intel</a:t>
            </a:r>
          </a:p>
          <a:p>
            <a:r>
              <a:rPr kumimoji="1" lang="en-US" sz="1200" kern="1200" baseline="0" dirty="0">
                <a:solidFill>
                  <a:schemeClr val="tx1"/>
                </a:solidFill>
                <a:latin typeface="Times New Roman" pitchFamily="-110" charset="0"/>
                <a:ea typeface="+mn-ea"/>
                <a:cs typeface="+mn-cs"/>
              </a:rPr>
              <a:t>launched its x86 family in 1978.</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But the raw speed of the microprocessor will not achieve its potential unless</a:t>
            </a:r>
          </a:p>
          <a:p>
            <a:r>
              <a:rPr kumimoji="1" lang="en-US" sz="1200" kern="1200" baseline="0" dirty="0">
                <a:solidFill>
                  <a:schemeClr val="tx1"/>
                </a:solidFill>
                <a:latin typeface="Times New Roman" pitchFamily="-110" charset="0"/>
                <a:ea typeface="+mn-ea"/>
                <a:cs typeface="+mn-cs"/>
              </a:rPr>
              <a:t>it is fed a constant stream of work to do in the form of computer instructions.</a:t>
            </a:r>
          </a:p>
          <a:p>
            <a:r>
              <a:rPr kumimoji="1" lang="en-US" sz="1200" kern="1200" baseline="0" dirty="0">
                <a:solidFill>
                  <a:schemeClr val="tx1"/>
                </a:solidFill>
                <a:latin typeface="Times New Roman" pitchFamily="-110" charset="0"/>
                <a:ea typeface="+mn-ea"/>
                <a:cs typeface="+mn-cs"/>
              </a:rPr>
              <a:t>Anything that gets in the way of that smooth flow undermines the power of the</a:t>
            </a:r>
          </a:p>
          <a:p>
            <a:r>
              <a:rPr kumimoji="1" lang="en-US" sz="1200" kern="1200" baseline="0" dirty="0">
                <a:solidFill>
                  <a:schemeClr val="tx1"/>
                </a:solidFill>
                <a:latin typeface="Times New Roman" pitchFamily="-110" charset="0"/>
                <a:ea typeface="+mn-ea"/>
                <a:cs typeface="+mn-cs"/>
              </a:rPr>
              <a:t>processor. Accordingly, while the chipmakers have been busy learning how to fabricate</a:t>
            </a:r>
          </a:p>
          <a:p>
            <a:r>
              <a:rPr kumimoji="1" lang="en-US" sz="1200" kern="1200" baseline="0" dirty="0">
                <a:solidFill>
                  <a:schemeClr val="tx1"/>
                </a:solidFill>
                <a:latin typeface="Times New Roman" pitchFamily="-110" charset="0"/>
                <a:ea typeface="+mn-ea"/>
                <a:cs typeface="+mn-cs"/>
              </a:rPr>
              <a:t>chips of greater and greater density, the processor designers must come up with</a:t>
            </a:r>
          </a:p>
          <a:p>
            <a:r>
              <a:rPr kumimoji="1" lang="en-US" sz="1200" kern="1200" baseline="0" dirty="0">
                <a:solidFill>
                  <a:schemeClr val="tx1"/>
                </a:solidFill>
                <a:latin typeface="Times New Roman" pitchFamily="-110" charset="0"/>
                <a:ea typeface="+mn-ea"/>
                <a:cs typeface="+mn-cs"/>
              </a:rPr>
              <a:t>ever more elaborate techniques for feeding the monster. Among the techniques</a:t>
            </a:r>
          </a:p>
          <a:p>
            <a:r>
              <a:rPr kumimoji="1" lang="en-US" sz="1200" kern="1200" baseline="0" dirty="0">
                <a:solidFill>
                  <a:schemeClr val="tx1"/>
                </a:solidFill>
                <a:latin typeface="Times New Roman" pitchFamily="-110" charset="0"/>
                <a:ea typeface="+mn-ea"/>
                <a:cs typeface="+mn-cs"/>
              </a:rPr>
              <a:t>built into contemporary processors are the following:</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Pipelining:</a:t>
            </a:r>
          </a:p>
          <a:p>
            <a:r>
              <a:rPr kumimoji="1" lang="en-US" sz="1200" b="0" i="0" u="none" strike="noStrike" kern="1200" baseline="0" dirty="0">
                <a:solidFill>
                  <a:schemeClr val="tx1"/>
                </a:solidFill>
                <a:latin typeface="Times New Roman" pitchFamily="-110" charset="0"/>
                <a:ea typeface="+mn-ea"/>
                <a:cs typeface="+mn-cs"/>
              </a:rPr>
              <a:t> The execution of an instruction involves multiple stages of operation,</a:t>
            </a:r>
          </a:p>
          <a:p>
            <a:r>
              <a:rPr kumimoji="1" lang="en-US" sz="1200" b="0" i="0" u="none" strike="noStrike" kern="1200" baseline="0" dirty="0">
                <a:solidFill>
                  <a:schemeClr val="tx1"/>
                </a:solidFill>
                <a:latin typeface="Times New Roman" pitchFamily="-110" charset="0"/>
                <a:ea typeface="+mn-ea"/>
                <a:cs typeface="+mn-cs"/>
              </a:rPr>
              <a:t>including fetching the instruction, decoding the </a:t>
            </a:r>
            <a:r>
              <a:rPr kumimoji="1" lang="en-US" sz="1200" b="0" i="0" u="none" strike="noStrike" kern="1200" baseline="0" dirty="0" err="1">
                <a:solidFill>
                  <a:schemeClr val="tx1"/>
                </a:solidFill>
                <a:latin typeface="Times New Roman" pitchFamily="-110" charset="0"/>
                <a:ea typeface="+mn-ea"/>
                <a:cs typeface="+mn-cs"/>
              </a:rPr>
              <a:t>opcode</a:t>
            </a:r>
            <a:r>
              <a:rPr kumimoji="1" lang="en-US" sz="1200" b="0" i="0" u="none" strike="noStrike" kern="1200" baseline="0" dirty="0">
                <a:solidFill>
                  <a:schemeClr val="tx1"/>
                </a:solidFill>
                <a:latin typeface="Times New Roman" pitchFamily="-110" charset="0"/>
                <a:ea typeface="+mn-ea"/>
                <a:cs typeface="+mn-cs"/>
              </a:rPr>
              <a:t>, fetching operands,</a:t>
            </a:r>
          </a:p>
          <a:p>
            <a:r>
              <a:rPr kumimoji="1" lang="en-US" sz="1200" b="0" i="0" u="none" strike="noStrike" kern="1200" baseline="0" dirty="0">
                <a:solidFill>
                  <a:schemeClr val="tx1"/>
                </a:solidFill>
                <a:latin typeface="Times New Roman" pitchFamily="-110" charset="0"/>
                <a:ea typeface="+mn-ea"/>
                <a:cs typeface="+mn-cs"/>
              </a:rPr>
              <a:t>performing a calculation, and so on. Pipelining enables a processor to</a:t>
            </a:r>
          </a:p>
          <a:p>
            <a:r>
              <a:rPr kumimoji="1" lang="en-US" sz="1200" b="0" i="0" u="none" strike="noStrike" kern="1200" baseline="0" dirty="0">
                <a:solidFill>
                  <a:schemeClr val="tx1"/>
                </a:solidFill>
                <a:latin typeface="Times New Roman" pitchFamily="-110" charset="0"/>
                <a:ea typeface="+mn-ea"/>
                <a:cs typeface="+mn-cs"/>
              </a:rPr>
              <a:t>work simultaneously on multiple instructions by performing a different phase</a:t>
            </a:r>
          </a:p>
          <a:p>
            <a:r>
              <a:rPr kumimoji="1" lang="en-US" sz="1200" b="0" i="0" u="none" strike="noStrike" kern="1200" baseline="0" dirty="0">
                <a:solidFill>
                  <a:schemeClr val="tx1"/>
                </a:solidFill>
                <a:latin typeface="Times New Roman" pitchFamily="-110" charset="0"/>
                <a:ea typeface="+mn-ea"/>
                <a:cs typeface="+mn-cs"/>
              </a:rPr>
              <a:t>for each of the multiple instructions at the same time. The processor overlaps</a:t>
            </a:r>
          </a:p>
          <a:p>
            <a:r>
              <a:rPr kumimoji="1" lang="en-US" sz="1200" b="0" i="0" u="none" strike="noStrike" kern="1200" baseline="0" dirty="0">
                <a:solidFill>
                  <a:schemeClr val="tx1"/>
                </a:solidFill>
                <a:latin typeface="Times New Roman" pitchFamily="-110" charset="0"/>
                <a:ea typeface="+mn-ea"/>
                <a:cs typeface="+mn-cs"/>
              </a:rPr>
              <a:t>operations by moving data or instructions into a conceptual pipe with all</a:t>
            </a:r>
          </a:p>
          <a:p>
            <a:r>
              <a:rPr kumimoji="1" lang="en-US" sz="1200" b="0" i="0" u="none" strike="noStrike" kern="1200" baseline="0" dirty="0">
                <a:solidFill>
                  <a:schemeClr val="tx1"/>
                </a:solidFill>
                <a:latin typeface="Times New Roman" pitchFamily="-110" charset="0"/>
                <a:ea typeface="+mn-ea"/>
                <a:cs typeface="+mn-cs"/>
              </a:rPr>
              <a:t>stages of the pipe processing simultaneously. For example, while one instruction</a:t>
            </a:r>
          </a:p>
          <a:p>
            <a:r>
              <a:rPr kumimoji="1" lang="en-US" sz="1200" b="0" i="0" u="none" strike="noStrike" kern="1200" baseline="0" dirty="0">
                <a:solidFill>
                  <a:schemeClr val="tx1"/>
                </a:solidFill>
                <a:latin typeface="Times New Roman" pitchFamily="-110" charset="0"/>
                <a:ea typeface="+mn-ea"/>
                <a:cs typeface="+mn-cs"/>
              </a:rPr>
              <a:t>is being executed, the computer is decoding the next instruction. This is</a:t>
            </a:r>
          </a:p>
          <a:p>
            <a:r>
              <a:rPr kumimoji="1" lang="en-US" sz="1200" b="0" i="0" u="none" strike="noStrike" kern="1200" baseline="0" dirty="0">
                <a:solidFill>
                  <a:schemeClr val="tx1"/>
                </a:solidFill>
                <a:latin typeface="Times New Roman" pitchFamily="-110" charset="0"/>
                <a:ea typeface="+mn-ea"/>
                <a:cs typeface="+mn-cs"/>
              </a:rPr>
              <a:t>the same principle as seen in an assembly line.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Branch prediction: </a:t>
            </a:r>
          </a:p>
          <a:p>
            <a:r>
              <a:rPr kumimoji="1" lang="en-US" sz="1200" b="0" kern="1200" baseline="0" dirty="0">
                <a:solidFill>
                  <a:schemeClr val="tx1"/>
                </a:solidFill>
                <a:latin typeface="Times New Roman" pitchFamily="-110" charset="0"/>
                <a:ea typeface="+mn-ea"/>
                <a:cs typeface="+mn-cs"/>
              </a:rPr>
              <a:t>The processor looks ahead in the instruction code fetched</a:t>
            </a:r>
          </a:p>
          <a:p>
            <a:r>
              <a:rPr kumimoji="1" lang="en-US" sz="1200" kern="1200" baseline="0" dirty="0">
                <a:solidFill>
                  <a:schemeClr val="tx1"/>
                </a:solidFill>
                <a:latin typeface="Times New Roman" pitchFamily="-110" charset="0"/>
                <a:ea typeface="+mn-ea"/>
                <a:cs typeface="+mn-cs"/>
              </a:rPr>
              <a:t>from memory and predicts which branches, or groups of instructions, are likely</a:t>
            </a:r>
          </a:p>
          <a:p>
            <a:r>
              <a:rPr kumimoji="1" lang="en-US" sz="1200" kern="1200" baseline="0" dirty="0">
                <a:solidFill>
                  <a:schemeClr val="tx1"/>
                </a:solidFill>
                <a:latin typeface="Times New Roman" pitchFamily="-110" charset="0"/>
                <a:ea typeface="+mn-ea"/>
                <a:cs typeface="+mn-cs"/>
              </a:rPr>
              <a:t>to be processed next. If the processor guesses right most of the time, it can</a:t>
            </a:r>
          </a:p>
          <a:p>
            <a:r>
              <a:rPr kumimoji="1" lang="en-US" sz="1200" kern="1200" baseline="0" dirty="0">
                <a:solidFill>
                  <a:schemeClr val="tx1"/>
                </a:solidFill>
                <a:latin typeface="Times New Roman" pitchFamily="-110" charset="0"/>
                <a:ea typeface="+mn-ea"/>
                <a:cs typeface="+mn-cs"/>
              </a:rPr>
              <a:t>prefetch the correct instructions and buffer them so that the processor is kept</a:t>
            </a:r>
          </a:p>
          <a:p>
            <a:r>
              <a:rPr kumimoji="1" lang="en-US" sz="1200" kern="1200" baseline="0" dirty="0">
                <a:solidFill>
                  <a:schemeClr val="tx1"/>
                </a:solidFill>
                <a:latin typeface="Times New Roman" pitchFamily="-110" charset="0"/>
                <a:ea typeface="+mn-ea"/>
                <a:cs typeface="+mn-cs"/>
              </a:rPr>
              <a:t>busy. The more sophisticated examples of this strategy predict not just the</a:t>
            </a:r>
            <a:endParaRPr kumimoji="1" lang="en-GB"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next branch but multiple branches ahead. Thus, branch prediction increases</a:t>
            </a:r>
          </a:p>
          <a:p>
            <a:r>
              <a:rPr kumimoji="1" lang="en-US" sz="1200" kern="1200" baseline="0" dirty="0">
                <a:solidFill>
                  <a:schemeClr val="tx1"/>
                </a:solidFill>
                <a:latin typeface="Times New Roman" pitchFamily="-110" charset="0"/>
                <a:ea typeface="+mn-ea"/>
                <a:cs typeface="+mn-cs"/>
              </a:rPr>
              <a:t>the amount of work available for the processor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Superscalar execution: </a:t>
            </a:r>
          </a:p>
          <a:p>
            <a:r>
              <a:rPr kumimoji="1" lang="en-US" sz="1200" b="0" i="0" u="none" strike="noStrike" kern="1200" baseline="0" dirty="0">
                <a:solidFill>
                  <a:schemeClr val="tx1"/>
                </a:solidFill>
                <a:latin typeface="Times New Roman" pitchFamily="-110" charset="0"/>
                <a:ea typeface="+mn-ea"/>
                <a:cs typeface="+mn-cs"/>
              </a:rPr>
              <a:t>This is the ability to issue more than one instruction</a:t>
            </a:r>
          </a:p>
          <a:p>
            <a:r>
              <a:rPr kumimoji="1" lang="en-US" sz="1200" b="0" i="0" u="none" strike="noStrike" kern="1200" baseline="0" dirty="0">
                <a:solidFill>
                  <a:schemeClr val="tx1"/>
                </a:solidFill>
                <a:latin typeface="Times New Roman" pitchFamily="-110" charset="0"/>
                <a:ea typeface="+mn-ea"/>
                <a:cs typeface="+mn-cs"/>
              </a:rPr>
              <a:t>in every processor clock cycle. In effect, multiple parallel pipelines are used.</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flow analysis: </a:t>
            </a:r>
          </a:p>
          <a:p>
            <a:r>
              <a:rPr kumimoji="1" lang="en-US" sz="1200" b="0" kern="1200" baseline="0" dirty="0">
                <a:solidFill>
                  <a:schemeClr val="tx1"/>
                </a:solidFill>
                <a:latin typeface="Times New Roman" pitchFamily="-110" charset="0"/>
                <a:ea typeface="+mn-ea"/>
                <a:cs typeface="+mn-cs"/>
              </a:rPr>
              <a:t>The processor analyzes which instructions are dependent</a:t>
            </a:r>
          </a:p>
          <a:p>
            <a:r>
              <a:rPr kumimoji="1" lang="en-US" sz="1200" kern="1200" baseline="0" dirty="0">
                <a:solidFill>
                  <a:schemeClr val="tx1"/>
                </a:solidFill>
                <a:latin typeface="Times New Roman" pitchFamily="-110" charset="0"/>
                <a:ea typeface="+mn-ea"/>
                <a:cs typeface="+mn-cs"/>
              </a:rPr>
              <a:t>on each other’s results, or data, to create an optimized schedule of instructions.</a:t>
            </a:r>
          </a:p>
          <a:p>
            <a:r>
              <a:rPr kumimoji="1" lang="en-US" sz="1200" kern="1200" baseline="0" dirty="0">
                <a:solidFill>
                  <a:schemeClr val="tx1"/>
                </a:solidFill>
                <a:latin typeface="Times New Roman" pitchFamily="-110" charset="0"/>
                <a:ea typeface="+mn-ea"/>
                <a:cs typeface="+mn-cs"/>
              </a:rPr>
              <a:t>In fact, instructions are scheduled to be executed when ready, independent of</a:t>
            </a:r>
          </a:p>
          <a:p>
            <a:r>
              <a:rPr kumimoji="1" lang="en-US" sz="1200" kern="1200" baseline="0" dirty="0">
                <a:solidFill>
                  <a:schemeClr val="tx1"/>
                </a:solidFill>
                <a:latin typeface="Times New Roman" pitchFamily="-110" charset="0"/>
                <a:ea typeface="+mn-ea"/>
                <a:cs typeface="+mn-cs"/>
              </a:rPr>
              <a:t>the original program order. This prevents unnecessary delay.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Speculative execution: </a:t>
            </a:r>
          </a:p>
          <a:p>
            <a:r>
              <a:rPr kumimoji="1" lang="en-US" sz="1200" b="0" kern="1200" baseline="0" dirty="0">
                <a:solidFill>
                  <a:schemeClr val="tx1"/>
                </a:solidFill>
                <a:latin typeface="Times New Roman" pitchFamily="-110" charset="0"/>
                <a:ea typeface="+mn-ea"/>
                <a:cs typeface="+mn-cs"/>
              </a:rPr>
              <a:t>Using branch prediction and data flow analysis, some</a:t>
            </a:r>
          </a:p>
          <a:p>
            <a:r>
              <a:rPr kumimoji="1" lang="en-US" sz="1200" kern="1200" baseline="0" dirty="0">
                <a:solidFill>
                  <a:schemeClr val="tx1"/>
                </a:solidFill>
                <a:latin typeface="Times New Roman" pitchFamily="-110" charset="0"/>
                <a:ea typeface="+mn-ea"/>
                <a:cs typeface="+mn-cs"/>
              </a:rPr>
              <a:t>processors speculatively execute instructions ahead of their actual appearance</a:t>
            </a:r>
          </a:p>
          <a:p>
            <a:r>
              <a:rPr kumimoji="1" lang="en-US" sz="1200" kern="1200" baseline="0" dirty="0">
                <a:solidFill>
                  <a:schemeClr val="tx1"/>
                </a:solidFill>
                <a:latin typeface="Times New Roman" pitchFamily="-110" charset="0"/>
                <a:ea typeface="+mn-ea"/>
                <a:cs typeface="+mn-cs"/>
              </a:rPr>
              <a:t>in the program execution, holding the results in temporary locations.</a:t>
            </a:r>
          </a:p>
          <a:p>
            <a:r>
              <a:rPr kumimoji="1" lang="en-US" sz="1200" kern="1200" baseline="0" dirty="0">
                <a:solidFill>
                  <a:schemeClr val="tx1"/>
                </a:solidFill>
                <a:latin typeface="Times New Roman" pitchFamily="-110" charset="0"/>
                <a:ea typeface="+mn-ea"/>
                <a:cs typeface="+mn-cs"/>
              </a:rPr>
              <a:t>This enables the processor to keep its execution engines as busy as possible by</a:t>
            </a:r>
          </a:p>
          <a:p>
            <a:r>
              <a:rPr kumimoji="1" lang="en-US" sz="1200" kern="1200" baseline="0" dirty="0">
                <a:solidFill>
                  <a:schemeClr val="tx1"/>
                </a:solidFill>
                <a:latin typeface="Times New Roman" pitchFamily="-110" charset="0"/>
                <a:ea typeface="+mn-ea"/>
                <a:cs typeface="+mn-cs"/>
              </a:rPr>
              <a:t>executing instructions that are likely to be needed.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These and other sophisticated techniques are made necessary by the sheer</a:t>
            </a:r>
          </a:p>
          <a:p>
            <a:r>
              <a:rPr kumimoji="1" lang="en-US" sz="1200" b="0" i="0" u="none" strike="noStrike" kern="1200" baseline="0" dirty="0">
                <a:solidFill>
                  <a:schemeClr val="tx1"/>
                </a:solidFill>
                <a:latin typeface="Times New Roman" pitchFamily="-110" charset="0"/>
                <a:ea typeface="+mn-ea"/>
                <a:cs typeface="+mn-cs"/>
              </a:rPr>
              <a:t>power of the processor. Collectively they make it possible to execute many instructions</a:t>
            </a:r>
          </a:p>
          <a:p>
            <a:r>
              <a:rPr kumimoji="1" lang="en-US" sz="1200" b="0" i="0" u="none" strike="noStrike" kern="1200" baseline="0" dirty="0">
                <a:solidFill>
                  <a:schemeClr val="tx1"/>
                </a:solidFill>
                <a:latin typeface="Times New Roman" pitchFamily="-110" charset="0"/>
                <a:ea typeface="+mn-ea"/>
                <a:cs typeface="+mn-cs"/>
              </a:rPr>
              <a:t>per processor cycle, rather than to take many cycles per instruction.</a:t>
            </a:r>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A simple example will illustrate the way in which the GM exhibits consistency</a:t>
            </a:r>
          </a:p>
          <a:p>
            <a:r>
              <a:rPr kumimoji="1" lang="en-US" sz="1200" b="0" i="0" u="none" strike="noStrike" kern="1200" baseline="0" dirty="0">
                <a:solidFill>
                  <a:schemeClr val="tx1"/>
                </a:solidFill>
                <a:latin typeface="Times New Roman" pitchFamily="-110" charset="0"/>
                <a:ea typeface="+mn-ea"/>
                <a:cs typeface="+mn-cs"/>
              </a:rPr>
              <a:t>for normalized results. In Table 2.3, we use the same performance results as were</a:t>
            </a:r>
          </a:p>
          <a:p>
            <a:r>
              <a:rPr kumimoji="1" lang="en-US" sz="1200" b="0" i="0" u="none" strike="noStrike" kern="1200" baseline="0" dirty="0">
                <a:solidFill>
                  <a:schemeClr val="tx1"/>
                </a:solidFill>
                <a:latin typeface="Times New Roman" pitchFamily="-110" charset="0"/>
                <a:ea typeface="+mn-ea"/>
                <a:cs typeface="+mn-cs"/>
              </a:rPr>
              <a:t>used in Table 2.2. In Table 2.3a, all results are normalized to Computer A, and the means</a:t>
            </a:r>
          </a:p>
          <a:p>
            <a:r>
              <a:rPr kumimoji="1" lang="en-US" sz="1200" b="0" i="0" u="none" strike="noStrike" kern="1200" baseline="0" dirty="0">
                <a:solidFill>
                  <a:schemeClr val="tx1"/>
                </a:solidFill>
                <a:latin typeface="Times New Roman" pitchFamily="-110" charset="0"/>
                <a:ea typeface="+mn-ea"/>
                <a:cs typeface="+mn-cs"/>
              </a:rPr>
              <a:t>are calculated on the normalized values. Based on total execution time, A is faster than</a:t>
            </a:r>
          </a:p>
          <a:p>
            <a:r>
              <a:rPr kumimoji="1" lang="en-US" sz="1200" b="0" i="0" u="none" strike="noStrike" kern="1200" baseline="0" dirty="0">
                <a:solidFill>
                  <a:schemeClr val="tx1"/>
                </a:solidFill>
                <a:latin typeface="Times New Roman" pitchFamily="-110" charset="0"/>
                <a:ea typeface="+mn-ea"/>
                <a:cs typeface="+mn-cs"/>
              </a:rPr>
              <a:t>B, which is faster than C. Both the AMs and GMs of the normalized times reflect this. In</a:t>
            </a:r>
          </a:p>
          <a:p>
            <a:r>
              <a:rPr kumimoji="1" lang="en-US" sz="1200" b="0" i="0" u="none" strike="noStrike" kern="1200" baseline="0" dirty="0">
                <a:solidFill>
                  <a:schemeClr val="tx1"/>
                </a:solidFill>
                <a:latin typeface="Times New Roman" pitchFamily="-110" charset="0"/>
                <a:ea typeface="+mn-ea"/>
                <a:cs typeface="+mn-cs"/>
              </a:rPr>
              <a:t>Table 2.3b, the systems are now normalized to B. Again the GMs correctly reflect the relative</a:t>
            </a:r>
          </a:p>
          <a:p>
            <a:r>
              <a:rPr kumimoji="1" lang="en-US" sz="1200" b="0" i="0" u="none" strike="noStrike" kern="1200" baseline="0" dirty="0">
                <a:solidFill>
                  <a:schemeClr val="tx1"/>
                </a:solidFill>
                <a:latin typeface="Times New Roman" pitchFamily="-110" charset="0"/>
                <a:ea typeface="+mn-ea"/>
                <a:cs typeface="+mn-cs"/>
              </a:rPr>
              <a:t>speeds of the three computers, but now the AM produces a different ordering.</a:t>
            </a: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00772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A simple example will illustrate the way in which the GM exhibits consistency</a:t>
            </a:r>
          </a:p>
          <a:p>
            <a:r>
              <a:rPr kumimoji="1" lang="en-US" sz="1200" b="0" i="0" u="none" strike="noStrike" kern="1200" baseline="0" dirty="0">
                <a:solidFill>
                  <a:schemeClr val="tx1"/>
                </a:solidFill>
                <a:latin typeface="Times New Roman" pitchFamily="-110" charset="0"/>
                <a:ea typeface="+mn-ea"/>
                <a:cs typeface="+mn-cs"/>
              </a:rPr>
              <a:t>for normalized results. In Table 2.3, we use the same performance results as were</a:t>
            </a:r>
          </a:p>
          <a:p>
            <a:r>
              <a:rPr kumimoji="1" lang="en-US" sz="1200" b="0" i="0" u="none" strike="noStrike" kern="1200" baseline="0" dirty="0">
                <a:solidFill>
                  <a:schemeClr val="tx1"/>
                </a:solidFill>
                <a:latin typeface="Times New Roman" pitchFamily="-110" charset="0"/>
                <a:ea typeface="+mn-ea"/>
                <a:cs typeface="+mn-cs"/>
              </a:rPr>
              <a:t>used in Table 2.2. In Table 2.3a, all results are normalized to Computer A, and the means</a:t>
            </a:r>
          </a:p>
          <a:p>
            <a:r>
              <a:rPr kumimoji="1" lang="en-US" sz="1200" b="0" i="0" u="none" strike="noStrike" kern="1200" baseline="0" dirty="0">
                <a:solidFill>
                  <a:schemeClr val="tx1"/>
                </a:solidFill>
                <a:latin typeface="Times New Roman" pitchFamily="-110" charset="0"/>
                <a:ea typeface="+mn-ea"/>
                <a:cs typeface="+mn-cs"/>
              </a:rPr>
              <a:t>are calculated on the normalized values. Based on total execution time, A is faster than</a:t>
            </a:r>
          </a:p>
          <a:p>
            <a:r>
              <a:rPr kumimoji="1" lang="en-US" sz="1200" b="0" i="0" u="none" strike="noStrike" kern="1200" baseline="0" dirty="0">
                <a:solidFill>
                  <a:schemeClr val="tx1"/>
                </a:solidFill>
                <a:latin typeface="Times New Roman" pitchFamily="-110" charset="0"/>
                <a:ea typeface="+mn-ea"/>
                <a:cs typeface="+mn-cs"/>
              </a:rPr>
              <a:t>B, which is faster than C. Both the AMs and GMs of the normalized times reflect this. In</a:t>
            </a:r>
          </a:p>
          <a:p>
            <a:r>
              <a:rPr kumimoji="1" lang="en-US" sz="1200" b="0" i="0" u="none" strike="noStrike" kern="1200" baseline="0" dirty="0">
                <a:solidFill>
                  <a:schemeClr val="tx1"/>
                </a:solidFill>
                <a:latin typeface="Times New Roman" pitchFamily="-110" charset="0"/>
                <a:ea typeface="+mn-ea"/>
                <a:cs typeface="+mn-cs"/>
              </a:rPr>
              <a:t>Table 2.3b, the systems are now normalized to B. Again the GMs correctly reflect the relative</a:t>
            </a:r>
          </a:p>
          <a:p>
            <a:r>
              <a:rPr kumimoji="1" lang="en-US" sz="1200" b="0" i="0" u="none" strike="noStrike" kern="1200" baseline="0" dirty="0">
                <a:solidFill>
                  <a:schemeClr val="tx1"/>
                </a:solidFill>
                <a:latin typeface="Times New Roman" pitchFamily="-110" charset="0"/>
                <a:ea typeface="+mn-ea"/>
                <a:cs typeface="+mn-cs"/>
              </a:rPr>
              <a:t>speeds of the three computers, but now the AM produces a different ordering.</a:t>
            </a: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802857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Measures such as MIPS and MFLOPS have proven inadequate to evaluating the performance</a:t>
            </a:r>
          </a:p>
          <a:p>
            <a:r>
              <a:rPr kumimoji="1" lang="en-US" sz="1200" b="0" i="0" u="none" strike="noStrike" kern="1200" baseline="0" dirty="0">
                <a:solidFill>
                  <a:schemeClr val="tx1"/>
                </a:solidFill>
                <a:latin typeface="Times New Roman" pitchFamily="-110" charset="0"/>
                <a:ea typeface="+mn-ea"/>
                <a:cs typeface="+mn-cs"/>
              </a:rPr>
              <a:t>of processors. Because of differences in instruction sets, the instruction execution</a:t>
            </a:r>
          </a:p>
          <a:p>
            <a:r>
              <a:rPr kumimoji="1" lang="en-US" sz="1200" b="0" i="0" u="none" strike="noStrike" kern="1200" baseline="0" dirty="0">
                <a:solidFill>
                  <a:schemeClr val="tx1"/>
                </a:solidFill>
                <a:latin typeface="Times New Roman" pitchFamily="-110" charset="0"/>
                <a:ea typeface="+mn-ea"/>
                <a:cs typeface="+mn-cs"/>
              </a:rPr>
              <a:t>rate is not a valid means of comparing the performance of different architectures.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Another consideration is that the performance of a given processor on a given</a:t>
            </a:r>
          </a:p>
          <a:p>
            <a:r>
              <a:rPr kumimoji="1" lang="en-US" sz="1200" b="0" i="0" u="none" strike="noStrike" kern="1200" baseline="0" dirty="0">
                <a:solidFill>
                  <a:schemeClr val="tx1"/>
                </a:solidFill>
                <a:latin typeface="Times New Roman" pitchFamily="-110" charset="0"/>
                <a:ea typeface="+mn-ea"/>
                <a:cs typeface="+mn-cs"/>
              </a:rPr>
              <a:t>program may not be useful in determining how that processor will perform on a</a:t>
            </a:r>
          </a:p>
          <a:p>
            <a:r>
              <a:rPr kumimoji="1" lang="en-US" sz="1200" b="0" i="0" u="none" strike="noStrike" kern="1200" baseline="0" dirty="0">
                <a:solidFill>
                  <a:schemeClr val="tx1"/>
                </a:solidFill>
                <a:latin typeface="Times New Roman" pitchFamily="-110" charset="0"/>
                <a:ea typeface="+mn-ea"/>
                <a:cs typeface="+mn-cs"/>
              </a:rPr>
              <a:t>very different type of application. Accordingly, beginning in the late 1980s and</a:t>
            </a:r>
          </a:p>
          <a:p>
            <a:r>
              <a:rPr kumimoji="1" lang="en-US" sz="1200" b="0" i="0" u="none" strike="noStrike" kern="1200" baseline="0" dirty="0">
                <a:solidFill>
                  <a:schemeClr val="tx1"/>
                </a:solidFill>
                <a:latin typeface="Times New Roman" pitchFamily="-110" charset="0"/>
                <a:ea typeface="+mn-ea"/>
                <a:cs typeface="+mn-cs"/>
              </a:rPr>
              <a:t>early 1990s, industry and academic interest shifted to measuring the performance of</a:t>
            </a:r>
          </a:p>
          <a:p>
            <a:r>
              <a:rPr kumimoji="1" lang="en-US" sz="1200" b="0" i="0" u="none" strike="noStrike" kern="1200" baseline="0" dirty="0">
                <a:solidFill>
                  <a:schemeClr val="tx1"/>
                </a:solidFill>
                <a:latin typeface="Times New Roman" pitchFamily="-110" charset="0"/>
                <a:ea typeface="+mn-ea"/>
                <a:cs typeface="+mn-cs"/>
              </a:rPr>
              <a:t> systems using a set of benchmark programs. The same set of programs can be run on</a:t>
            </a:r>
          </a:p>
          <a:p>
            <a:r>
              <a:rPr kumimoji="1" lang="en-US" sz="1200" b="0" i="0" u="none" strike="noStrike" kern="1200" baseline="0" dirty="0">
                <a:solidFill>
                  <a:schemeClr val="tx1"/>
                </a:solidFill>
                <a:latin typeface="Times New Roman" pitchFamily="-110" charset="0"/>
                <a:ea typeface="+mn-ea"/>
                <a:cs typeface="+mn-cs"/>
              </a:rPr>
              <a:t>different machines and the execution times compared. Benchmarks provide guidance</a:t>
            </a:r>
          </a:p>
          <a:p>
            <a:r>
              <a:rPr kumimoji="1" lang="en-US" sz="1200" b="0" i="0" u="none" strike="noStrike" kern="1200" baseline="0" dirty="0">
                <a:solidFill>
                  <a:schemeClr val="tx1"/>
                </a:solidFill>
                <a:latin typeface="Times New Roman" pitchFamily="-110" charset="0"/>
                <a:ea typeface="+mn-ea"/>
                <a:cs typeface="+mn-cs"/>
              </a:rPr>
              <a:t>to customers trying to decide which system to buy and can be useful to vendors</a:t>
            </a:r>
          </a:p>
          <a:p>
            <a:r>
              <a:rPr kumimoji="1" lang="en-US" sz="1200" b="0" i="0" u="none" strike="noStrike" kern="1200" baseline="0" dirty="0">
                <a:solidFill>
                  <a:schemeClr val="tx1"/>
                </a:solidFill>
                <a:latin typeface="Times New Roman" pitchFamily="-110" charset="0"/>
                <a:ea typeface="+mn-ea"/>
                <a:cs typeface="+mn-cs"/>
              </a:rPr>
              <a:t>and designers in determining how to design systems to meet benchmark goals.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[WEIC90] lists the following as desirable characteristics of a benchmark program:</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1.  It is written in a high-level language, making it portable across different machines.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2.  It is representative of a particular kind of programming domain or paradigm, such</a:t>
            </a:r>
          </a:p>
          <a:p>
            <a:r>
              <a:rPr kumimoji="1" lang="en-US" sz="1200" b="0" i="0" u="none" strike="noStrike" kern="1200" baseline="0" dirty="0">
                <a:solidFill>
                  <a:schemeClr val="tx1"/>
                </a:solidFill>
                <a:latin typeface="Times New Roman" pitchFamily="-110" charset="0"/>
                <a:ea typeface="+mn-ea"/>
                <a:cs typeface="+mn-cs"/>
              </a:rPr>
              <a:t>as systems programming, numerical programming, or commercial programming.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3.  It can be measured easily.</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4.  It has wide distribution.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45258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CPU2017.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CPU2017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 </a:t>
            </a:r>
            <a:r>
              <a:rPr kumimoji="1" lang="en-US" sz="1200" b="1" kern="1200" dirty="0" err="1">
                <a:solidFill>
                  <a:schemeClr val="tx1"/>
                </a:solidFill>
                <a:effectLst/>
                <a:latin typeface="Times New Roman" pitchFamily="-110" charset="0"/>
                <a:ea typeface="+mn-ea"/>
                <a:cs typeface="+mn-cs"/>
              </a:rPr>
              <a:t>Cloud_IaaS</a:t>
            </a:r>
            <a:r>
              <a:rPr kumimoji="1" lang="en-US" sz="1200" kern="1200" dirty="0">
                <a:solidFill>
                  <a:schemeClr val="tx1"/>
                </a:solidFill>
                <a:effectLst/>
                <a:latin typeface="Times New Roman" pitchFamily="-110" charset="0"/>
                <a:ea typeface="+mn-ea"/>
                <a:cs typeface="+mn-cs"/>
              </a:rPr>
              <a:t>: Benchmark addresses the performance of infrastructure-</a:t>
            </a:r>
          </a:p>
          <a:p>
            <a:r>
              <a:rPr kumimoji="1" lang="en-US" sz="1200" kern="1200" dirty="0">
                <a:solidFill>
                  <a:schemeClr val="tx1"/>
                </a:solidFill>
                <a:effectLst/>
                <a:latin typeface="Times New Roman" pitchFamily="-110" charset="0"/>
                <a:ea typeface="+mn-ea"/>
                <a:cs typeface="+mn-cs"/>
              </a:rPr>
              <a:t>as-a-service (IaaS) public or private cloud platforms.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b="1" kern="1200" dirty="0" err="1">
                <a:solidFill>
                  <a:schemeClr val="tx1"/>
                </a:solidFill>
                <a:effectLst/>
                <a:latin typeface="Times New Roman" pitchFamily="-110" charset="0"/>
                <a:ea typeface="+mn-ea"/>
                <a:cs typeface="+mn-cs"/>
              </a:rPr>
              <a:t>SPECviewperf</a:t>
            </a:r>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Standard for measuring 3D graphics performance based on</a:t>
            </a:r>
          </a:p>
          <a:p>
            <a:r>
              <a:rPr kumimoji="1" lang="en-US" sz="1200" kern="1200" dirty="0">
                <a:solidFill>
                  <a:schemeClr val="tx1"/>
                </a:solidFill>
                <a:effectLst/>
                <a:latin typeface="Times New Roman" pitchFamily="-110" charset="0"/>
                <a:ea typeface="+mn-ea"/>
                <a:cs typeface="+mn-cs"/>
              </a:rPr>
              <a:t>professional applications.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err="1">
                <a:solidFill>
                  <a:schemeClr val="tx1"/>
                </a:solidFill>
                <a:effectLst/>
                <a:latin typeface="Times New Roman" pitchFamily="-110" charset="0"/>
                <a:ea typeface="+mn-ea"/>
                <a:cs typeface="+mn-cs"/>
              </a:rPr>
              <a:t>SP</a:t>
            </a:r>
            <a:r>
              <a:rPr kumimoji="1" lang="en-US" sz="1200" b="1" kern="1200" dirty="0" err="1">
                <a:solidFill>
                  <a:schemeClr val="tx1"/>
                </a:solidFill>
                <a:effectLst/>
                <a:latin typeface="Times New Roman" pitchFamily="-110" charset="0"/>
                <a:ea typeface="+mn-ea"/>
                <a:cs typeface="+mn-cs"/>
              </a:rPr>
              <a:t>ECwpc</a:t>
            </a:r>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benchmark to measure all key aspects of workstation performance</a:t>
            </a:r>
          </a:p>
          <a:p>
            <a:r>
              <a:rPr kumimoji="1" lang="en-US" sz="1200" kern="1200" dirty="0">
                <a:solidFill>
                  <a:schemeClr val="tx1"/>
                </a:solidFill>
                <a:effectLst/>
                <a:latin typeface="Times New Roman" pitchFamily="-110" charset="0"/>
                <a:ea typeface="+mn-ea"/>
                <a:cs typeface="+mn-cs"/>
              </a:rPr>
              <a:t>based on diverse professional applications, including media and entertainment,</a:t>
            </a:r>
          </a:p>
          <a:p>
            <a:r>
              <a:rPr kumimoji="1" lang="en-US" sz="1200" kern="1200" dirty="0">
                <a:solidFill>
                  <a:schemeClr val="tx1"/>
                </a:solidFill>
                <a:effectLst/>
                <a:latin typeface="Times New Roman" pitchFamily="-110" charset="0"/>
                <a:ea typeface="+mn-ea"/>
                <a:cs typeface="+mn-cs"/>
              </a:rPr>
              <a:t>product development, life sciences, financial services, and energy.</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SPECjvm2008: </a:t>
            </a:r>
            <a:r>
              <a:rPr kumimoji="1" lang="en-US" sz="1200" kern="1200" dirty="0">
                <a:solidFill>
                  <a:schemeClr val="tx1"/>
                </a:solidFill>
                <a:effectLst/>
                <a:latin typeface="Times New Roman" pitchFamily="-110" charset="0"/>
                <a:ea typeface="+mn-ea"/>
                <a:cs typeface="+mn-cs"/>
              </a:rPr>
              <a:t>Intended to evaluate performance of the combined hardware</a:t>
            </a:r>
          </a:p>
          <a:p>
            <a:r>
              <a:rPr kumimoji="1" lang="en-US" sz="1200" kern="1200" dirty="0">
                <a:solidFill>
                  <a:schemeClr val="tx1"/>
                </a:solidFill>
                <a:effectLst/>
                <a:latin typeface="Times New Roman" pitchFamily="-110" charset="0"/>
                <a:ea typeface="+mn-ea"/>
                <a:cs typeface="+mn-cs"/>
              </a:rPr>
              <a:t>and software aspects of the Java Virtual Machine (JVM) client platform.</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SPECjbb2015 (Java Business Benchmark</a:t>
            </a:r>
            <a:r>
              <a:rPr kumimoji="1" lang="en-US" sz="1200" kern="1200" dirty="0">
                <a:solidFill>
                  <a:schemeClr val="tx1"/>
                </a:solidFill>
                <a:effectLst/>
                <a:latin typeface="Times New Roman" pitchFamily="-110" charset="0"/>
                <a:ea typeface="+mn-ea"/>
                <a:cs typeface="+mn-cs"/>
              </a:rPr>
              <a:t>): A benchmark for evaluating server-</a:t>
            </a:r>
          </a:p>
          <a:p>
            <a:r>
              <a:rPr kumimoji="1" lang="en-US" sz="1200" kern="1200" dirty="0">
                <a:solidFill>
                  <a:schemeClr val="tx1"/>
                </a:solidFill>
                <a:effectLst/>
                <a:latin typeface="Times New Roman" pitchFamily="-110" charset="0"/>
                <a:ea typeface="+mn-ea"/>
                <a:cs typeface="+mn-cs"/>
              </a:rPr>
              <a:t>side Java-based electronic commerce applications.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SPECsfs2014</a:t>
            </a:r>
            <a:r>
              <a:rPr kumimoji="1" lang="en-US" sz="1200" kern="1200" dirty="0">
                <a:solidFill>
                  <a:schemeClr val="tx1"/>
                </a:solidFill>
                <a:effectLst/>
                <a:latin typeface="Times New Roman" pitchFamily="-110" charset="0"/>
                <a:ea typeface="+mn-ea"/>
                <a:cs typeface="+mn-cs"/>
              </a:rPr>
              <a:t>: Designed to evaluate the speed and request-handling capabilities</a:t>
            </a:r>
          </a:p>
          <a:p>
            <a:r>
              <a:rPr kumimoji="1" lang="en-US" sz="1200" kern="1200" dirty="0">
                <a:solidFill>
                  <a:schemeClr val="tx1"/>
                </a:solidFill>
                <a:effectLst/>
                <a:latin typeface="Times New Roman" pitchFamily="-110" charset="0"/>
                <a:ea typeface="+mn-ea"/>
                <a:cs typeface="+mn-cs"/>
              </a:rPr>
              <a:t>of file servers.</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SPECvirt_sc2013</a:t>
            </a:r>
            <a:r>
              <a:rPr kumimoji="1" lang="en-US" sz="1200" kern="1200" dirty="0">
                <a:solidFill>
                  <a:schemeClr val="tx1"/>
                </a:solidFill>
                <a:effectLst/>
                <a:latin typeface="Times New Roman" pitchFamily="-110" charset="0"/>
                <a:ea typeface="+mn-ea"/>
                <a:cs typeface="+mn-cs"/>
              </a:rPr>
              <a:t>: Performance evaluation of datacenter servers used in virtualized</a:t>
            </a:r>
          </a:p>
          <a:p>
            <a:r>
              <a:rPr kumimoji="1" lang="en-US" sz="1200" kern="1200" dirty="0">
                <a:solidFill>
                  <a:schemeClr val="tx1"/>
                </a:solidFill>
                <a:effectLst/>
                <a:latin typeface="Times New Roman" pitchFamily="-110" charset="0"/>
                <a:ea typeface="+mn-ea"/>
                <a:cs typeface="+mn-cs"/>
              </a:rPr>
              <a:t>server consolidation. Measures the end-to-end performance of all</a:t>
            </a:r>
          </a:p>
          <a:p>
            <a:r>
              <a:rPr kumimoji="1" lang="en-US" sz="1200" kern="1200" dirty="0">
                <a:solidFill>
                  <a:schemeClr val="tx1"/>
                </a:solidFill>
                <a:effectLst/>
                <a:latin typeface="Times New Roman" pitchFamily="-110" charset="0"/>
                <a:ea typeface="+mn-ea"/>
                <a:cs typeface="+mn-cs"/>
              </a:rPr>
              <a:t>system components including the hardware, virtualization platform, and the</a:t>
            </a:r>
          </a:p>
          <a:p>
            <a:r>
              <a:rPr kumimoji="1" lang="en-US" sz="1200" kern="1200" dirty="0">
                <a:solidFill>
                  <a:schemeClr val="tx1"/>
                </a:solidFill>
                <a:effectLst/>
                <a:latin typeface="Times New Roman" pitchFamily="-110" charset="0"/>
                <a:ea typeface="+mn-ea"/>
                <a:cs typeface="+mn-cs"/>
              </a:rPr>
              <a:t>virtualized guest operating system and application software. The benchmark</a:t>
            </a:r>
          </a:p>
          <a:p>
            <a:r>
              <a:rPr kumimoji="1" lang="en-US" sz="1200" kern="1200" dirty="0">
                <a:solidFill>
                  <a:schemeClr val="tx1"/>
                </a:solidFill>
                <a:effectLst/>
                <a:latin typeface="Times New Roman" pitchFamily="-110" charset="0"/>
                <a:ea typeface="+mn-ea"/>
                <a:cs typeface="+mn-cs"/>
              </a:rPr>
              <a:t>supports hardware virtualization, operating system virtualization, and hardware</a:t>
            </a:r>
          </a:p>
          <a:p>
            <a:r>
              <a:rPr kumimoji="1" lang="en-US" sz="1200" kern="1200" dirty="0">
                <a:solidFill>
                  <a:schemeClr val="tx1"/>
                </a:solidFill>
                <a:effectLst/>
                <a:latin typeface="Times New Roman" pitchFamily="-110" charset="0"/>
                <a:ea typeface="+mn-ea"/>
                <a:cs typeface="+mn-cs"/>
              </a:rPr>
              <a:t>partitioning schemes.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2.5</a:t>
            </a:r>
          </a:p>
          <a:p>
            <a:r>
              <a:rPr lang="en-US" dirty="0"/>
              <a:t>SPEC CPU2017 Integer</a:t>
            </a:r>
            <a:r>
              <a:rPr lang="en-US" baseline="0" dirty="0"/>
              <a:t> Benchmarks</a:t>
            </a:r>
          </a:p>
          <a:p>
            <a:endParaRPr lang="en-US" baseline="0" dirty="0"/>
          </a:p>
          <a:p>
            <a:r>
              <a:rPr kumimoji="1" lang="en-US" sz="1200" kern="1200" baseline="0" dirty="0">
                <a:solidFill>
                  <a:schemeClr val="tx1"/>
                </a:solidFill>
                <a:latin typeface="Times New Roman" pitchFamily="-110" charset="0"/>
                <a:ea typeface="+mn-ea"/>
                <a:cs typeface="+mn-cs"/>
              </a:rPr>
              <a:t>The </a:t>
            </a:r>
            <a:r>
              <a:rPr kumimoji="1" lang="en-US" sz="1200" kern="1200" dirty="0">
                <a:solidFill>
                  <a:schemeClr val="tx1"/>
                </a:solidFill>
                <a:effectLst/>
                <a:latin typeface="Times New Roman" pitchFamily="-110" charset="0"/>
                <a:ea typeface="+mn-ea"/>
                <a:cs typeface="+mn-cs"/>
              </a:rPr>
              <a:t> CPU2017 suite is based on existing applications that have already been</a:t>
            </a:r>
          </a:p>
          <a:p>
            <a:r>
              <a:rPr kumimoji="1" lang="en-US" sz="1200" kern="1200" dirty="0">
                <a:solidFill>
                  <a:schemeClr val="tx1"/>
                </a:solidFill>
                <a:effectLst/>
                <a:latin typeface="Times New Roman" pitchFamily="-110" charset="0"/>
                <a:ea typeface="+mn-ea"/>
                <a:cs typeface="+mn-cs"/>
              </a:rPr>
              <a:t>ported to a wide variety of platforms by SPEC industry members. In order to make</a:t>
            </a:r>
          </a:p>
          <a:p>
            <a:r>
              <a:rPr kumimoji="1" lang="en-US" sz="1200" kern="1200" dirty="0">
                <a:solidFill>
                  <a:schemeClr val="tx1"/>
                </a:solidFill>
                <a:effectLst/>
                <a:latin typeface="Times New Roman" pitchFamily="-110" charset="0"/>
                <a:ea typeface="+mn-ea"/>
                <a:cs typeface="+mn-cs"/>
              </a:rPr>
              <a:t>the benchmark results reliable and realistic, the CPU2017 benchmarks are drawn</a:t>
            </a:r>
          </a:p>
          <a:p>
            <a:r>
              <a:rPr kumimoji="1" lang="en-US" sz="1200" kern="1200" dirty="0">
                <a:solidFill>
                  <a:schemeClr val="tx1"/>
                </a:solidFill>
                <a:effectLst/>
                <a:latin typeface="Times New Roman" pitchFamily="-110" charset="0"/>
                <a:ea typeface="+mn-ea"/>
                <a:cs typeface="+mn-cs"/>
              </a:rPr>
              <a:t>from real-life applications, rather than using artificial loop programs or synthetic</a:t>
            </a:r>
          </a:p>
          <a:p>
            <a:r>
              <a:rPr kumimoji="1" lang="en-US" sz="1200" kern="1200" dirty="0">
                <a:solidFill>
                  <a:schemeClr val="tx1"/>
                </a:solidFill>
                <a:effectLst/>
                <a:latin typeface="Times New Roman" pitchFamily="-110" charset="0"/>
                <a:ea typeface="+mn-ea"/>
                <a:cs typeface="+mn-cs"/>
              </a:rPr>
              <a:t>benchmarks. The suite consists of 20 integer benchmarks and 23 floating-point benchmarks</a:t>
            </a:r>
          </a:p>
          <a:p>
            <a:r>
              <a:rPr kumimoji="1" lang="en-US" sz="1200" kern="1200" dirty="0">
                <a:solidFill>
                  <a:schemeClr val="tx1"/>
                </a:solidFill>
                <a:effectLst/>
                <a:latin typeface="Times New Roman" pitchFamily="-110" charset="0"/>
                <a:ea typeface="+mn-ea"/>
                <a:cs typeface="+mn-cs"/>
              </a:rPr>
              <a:t>written in C, C++, and Fortran (Table 2.5). For all of the integer benchmarks</a:t>
            </a:r>
          </a:p>
          <a:p>
            <a:r>
              <a:rPr kumimoji="1" lang="en-US" sz="1200" kern="1200" dirty="0">
                <a:solidFill>
                  <a:schemeClr val="tx1"/>
                </a:solidFill>
                <a:effectLst/>
                <a:latin typeface="Times New Roman" pitchFamily="-110" charset="0"/>
                <a:ea typeface="+mn-ea"/>
                <a:cs typeface="+mn-cs"/>
              </a:rPr>
              <a:t> and most of the floating-point benchmarks, there are both rate and speed benchmark</a:t>
            </a:r>
          </a:p>
          <a:p>
            <a:r>
              <a:rPr kumimoji="1" lang="en-US" sz="1200" kern="1200" dirty="0">
                <a:solidFill>
                  <a:schemeClr val="tx1"/>
                </a:solidFill>
                <a:effectLst/>
                <a:latin typeface="Times New Roman" pitchFamily="-110" charset="0"/>
                <a:ea typeface="+mn-ea"/>
                <a:cs typeface="+mn-cs"/>
              </a:rPr>
              <a:t>programs.</a:t>
            </a:r>
            <a:r>
              <a:rPr kumimoji="1" lang="en-US" sz="1200" kern="1200" baseline="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The differences between corresponding rate and speed benchmarks</a:t>
            </a:r>
          </a:p>
          <a:p>
            <a:r>
              <a:rPr kumimoji="1" lang="en-US" sz="1200" kern="1200" dirty="0">
                <a:solidFill>
                  <a:schemeClr val="tx1"/>
                </a:solidFill>
                <a:effectLst/>
                <a:latin typeface="Times New Roman" pitchFamily="-110" charset="0"/>
                <a:ea typeface="+mn-ea"/>
                <a:cs typeface="+mn-cs"/>
              </a:rPr>
              <a:t>include workload sizes, compile flags, and run rules. The suite contains over 11 million</a:t>
            </a:r>
          </a:p>
          <a:p>
            <a:r>
              <a:rPr kumimoji="1" lang="en-US" sz="1200" kern="1200" dirty="0">
                <a:solidFill>
                  <a:schemeClr val="tx1"/>
                </a:solidFill>
                <a:effectLst/>
                <a:latin typeface="Times New Roman" pitchFamily="-110" charset="0"/>
                <a:ea typeface="+mn-ea"/>
                <a:cs typeface="+mn-cs"/>
              </a:rPr>
              <a:t>lines of code. This is the sixth generation of processor-intensive suites from SPEC; the</a:t>
            </a:r>
          </a:p>
          <a:p>
            <a:r>
              <a:rPr kumimoji="1" lang="en-US" sz="1200" kern="1200" dirty="0">
                <a:solidFill>
                  <a:schemeClr val="tx1"/>
                </a:solidFill>
                <a:effectLst/>
                <a:latin typeface="Times New Roman" pitchFamily="-110" charset="0"/>
                <a:ea typeface="+mn-ea"/>
                <a:cs typeface="+mn-cs"/>
              </a:rPr>
              <a:t>fifth generation was CPU2006. CPU2017 is designed to provide a contemporary set of</a:t>
            </a:r>
          </a:p>
          <a:p>
            <a:r>
              <a:rPr kumimoji="1" lang="en-US" sz="1200" kern="1200" dirty="0">
                <a:solidFill>
                  <a:schemeClr val="tx1"/>
                </a:solidFill>
                <a:effectLst/>
                <a:latin typeface="Times New Roman" pitchFamily="-110" charset="0"/>
                <a:ea typeface="+mn-ea"/>
                <a:cs typeface="+mn-cs"/>
              </a:rPr>
              <a:t>benchmarks that reflect the dramatic changes in workload and performance requirements</a:t>
            </a:r>
          </a:p>
          <a:p>
            <a:r>
              <a:rPr kumimoji="1" lang="en-US" sz="1200" kern="1200" dirty="0">
                <a:solidFill>
                  <a:schemeClr val="tx1"/>
                </a:solidFill>
                <a:effectLst/>
                <a:latin typeface="Times New Roman" pitchFamily="-110" charset="0"/>
                <a:ea typeface="+mn-ea"/>
                <a:cs typeface="+mn-cs"/>
              </a:rPr>
              <a:t>in the 11 years since CPU2006 [MOOR17].</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813760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2.5</a:t>
            </a:r>
          </a:p>
          <a:p>
            <a:r>
              <a:rPr lang="en-US"/>
              <a:t>SPEC CPU2017 </a:t>
            </a:r>
            <a:r>
              <a:rPr lang="en-US" dirty="0"/>
              <a:t>Integer</a:t>
            </a:r>
            <a:r>
              <a:rPr lang="en-US" baseline="0" dirty="0"/>
              <a:t> Benchmarks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68759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a:solidFill>
                  <a:schemeClr val="tx1"/>
                </a:solidFill>
                <a:effectLst/>
                <a:latin typeface="Times New Roman" pitchFamily="-110" charset="0"/>
                <a:ea typeface="+mn-ea"/>
                <a:cs typeface="+mn-cs"/>
              </a:rPr>
              <a:t>Table 2.6  SPEC CPU2017 Integer Benchmarks for HP Integrity Superdome X</a:t>
            </a:r>
            <a:endParaRPr kumimoji="1" lang="en-US" sz="1200" kern="1200" dirty="0">
              <a:solidFill>
                <a:schemeClr val="tx1"/>
              </a:solidFill>
              <a:effectLst/>
              <a:latin typeface="Times New Roman" pitchFamily="-110" charset="0"/>
              <a:ea typeface="+mn-ea"/>
              <a:cs typeface="+mn-cs"/>
            </a:endParaRPr>
          </a:p>
          <a:p>
            <a:endParaRPr lang="en-US" baseline="0" dirty="0"/>
          </a:p>
          <a:p>
            <a:r>
              <a:rPr kumimoji="1" lang="en-US" sz="1200" b="0" i="0" u="none" strike="noStrike" kern="1200" baseline="0" dirty="0">
                <a:solidFill>
                  <a:schemeClr val="tx1"/>
                </a:solidFill>
                <a:latin typeface="Times New Roman" pitchFamily="-110" charset="0"/>
                <a:ea typeface="+mn-ea"/>
                <a:cs typeface="+mn-cs"/>
              </a:rPr>
              <a:t> SPEC uses a historical Sun system, the “Ultra Enterprise 2,” which was introduced</a:t>
            </a:r>
          </a:p>
          <a:p>
            <a:r>
              <a:rPr kumimoji="1" lang="en-US" sz="1200" b="0" i="0" u="none" strike="noStrike" kern="1200" baseline="0" dirty="0">
                <a:solidFill>
                  <a:schemeClr val="tx1"/>
                </a:solidFill>
                <a:latin typeface="Times New Roman" pitchFamily="-110" charset="0"/>
                <a:ea typeface="+mn-ea"/>
                <a:cs typeface="+mn-cs"/>
              </a:rPr>
              <a:t>in 1997, as the reference machine. The reference machine uses a 296-MHz</a:t>
            </a:r>
          </a:p>
          <a:p>
            <a:r>
              <a:rPr kumimoji="1" lang="en-US" sz="1200" b="0" i="0" u="none" strike="noStrike" kern="1200" baseline="0" dirty="0" err="1">
                <a:solidFill>
                  <a:schemeClr val="tx1"/>
                </a:solidFill>
                <a:latin typeface="Times New Roman" pitchFamily="-110" charset="0"/>
                <a:ea typeface="+mn-ea"/>
                <a:cs typeface="+mn-cs"/>
              </a:rPr>
              <a:t>UltraSPARC</a:t>
            </a:r>
            <a:r>
              <a:rPr kumimoji="1" lang="en-US" sz="1200" b="0" i="0" u="none" strike="noStrike" kern="1200" baseline="0" dirty="0">
                <a:solidFill>
                  <a:schemeClr val="tx1"/>
                </a:solidFill>
                <a:latin typeface="Times New Roman" pitchFamily="-110" charset="0"/>
                <a:ea typeface="+mn-ea"/>
                <a:cs typeface="+mn-cs"/>
              </a:rPr>
              <a:t> II processor. It takes about 12 days to do a rule-conforming run of</a:t>
            </a:r>
          </a:p>
          <a:p>
            <a:r>
              <a:rPr kumimoji="1" lang="en-US" sz="1200" b="0" i="0" u="none" strike="noStrike" kern="1200" baseline="0" dirty="0">
                <a:solidFill>
                  <a:schemeClr val="tx1"/>
                </a:solidFill>
                <a:latin typeface="Times New Roman" pitchFamily="-110" charset="0"/>
                <a:ea typeface="+mn-ea"/>
                <a:cs typeface="+mn-cs"/>
              </a:rPr>
              <a:t>the base metrics for CINT2017 and CFP2017 on the CPU2017 reference machine.</a:t>
            </a:r>
          </a:p>
          <a:p>
            <a:r>
              <a:rPr kumimoji="1" lang="en-US" sz="1200" b="0" i="0" u="none" strike="noStrike" kern="1200" baseline="0" dirty="0">
                <a:solidFill>
                  <a:schemeClr val="tx1"/>
                </a:solidFill>
                <a:latin typeface="Times New Roman" pitchFamily="-110" charset="0"/>
                <a:ea typeface="+mn-ea"/>
                <a:cs typeface="+mn-cs"/>
              </a:rPr>
              <a:t>Tables 2.5 and 2.6 show the amount of time to run each benchmark using the reference</a:t>
            </a:r>
          </a:p>
          <a:p>
            <a:r>
              <a:rPr kumimoji="1" lang="en-US" sz="1200" b="0" i="0" u="none" strike="noStrike" kern="1200" baseline="0" dirty="0">
                <a:solidFill>
                  <a:schemeClr val="tx1"/>
                </a:solidFill>
                <a:latin typeface="Times New Roman" pitchFamily="-110" charset="0"/>
                <a:ea typeface="+mn-ea"/>
                <a:cs typeface="+mn-cs"/>
              </a:rPr>
              <a:t>machine. The tables also show the dynamic instruction counts on the reference</a:t>
            </a:r>
          </a:p>
          <a:p>
            <a:r>
              <a:rPr kumimoji="1" lang="en-US" sz="1200" b="0" i="0" u="none" strike="noStrike" kern="1200" baseline="0" dirty="0">
                <a:solidFill>
                  <a:schemeClr val="tx1"/>
                </a:solidFill>
                <a:latin typeface="Times New Roman" pitchFamily="-110" charset="0"/>
                <a:ea typeface="+mn-ea"/>
                <a:cs typeface="+mn-cs"/>
              </a:rPr>
              <a:t>machine, as reported in [PHAN07]. These value are the actual number of instructions</a:t>
            </a:r>
          </a:p>
          <a:p>
            <a:r>
              <a:rPr kumimoji="1" lang="en-US" sz="1200" b="0" i="0" u="none" strike="noStrike" kern="1200" baseline="0" dirty="0">
                <a:solidFill>
                  <a:schemeClr val="tx1"/>
                </a:solidFill>
                <a:latin typeface="Times New Roman" pitchFamily="-110" charset="0"/>
                <a:ea typeface="+mn-ea"/>
                <a:cs typeface="+mn-cs"/>
              </a:rPr>
              <a:t>executed during the run of each program.</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813760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a:solidFill>
                  <a:schemeClr val="tx1"/>
                </a:solidFill>
                <a:effectLst/>
                <a:latin typeface="Times New Roman" pitchFamily="-110" charset="0"/>
                <a:ea typeface="+mn-ea"/>
                <a:cs typeface="+mn-cs"/>
              </a:rPr>
              <a:t>Table 2.6  SPEC CPU2017 Integer Benchmarks for HP Integrity Superdome X</a:t>
            </a:r>
            <a:endParaRPr kumimoji="1" lang="en-US" sz="1200" kern="1200" dirty="0">
              <a:solidFill>
                <a:schemeClr val="tx1"/>
              </a:solidFill>
              <a:effectLst/>
              <a:latin typeface="Times New Roman" pitchFamily="-110" charset="0"/>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219116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To better understand results published of a system using CPU2017, we define</a:t>
            </a:r>
          </a:p>
          <a:p>
            <a:r>
              <a:rPr kumimoji="1" lang="en-US" sz="1200" b="0" i="0" u="none" strike="noStrike" kern="1200" baseline="0" dirty="0">
                <a:solidFill>
                  <a:schemeClr val="tx1"/>
                </a:solidFill>
                <a:latin typeface="Times New Roman" pitchFamily="-110" charset="0"/>
                <a:ea typeface="+mn-ea"/>
                <a:cs typeface="+mn-cs"/>
              </a:rPr>
              <a:t>the following terms used in the SPEC documentation:</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Benchmark:  </a:t>
            </a:r>
            <a:r>
              <a:rPr kumimoji="1" lang="en-US" sz="1200" b="0" i="0" u="none" strike="noStrike" kern="1200" baseline="0" dirty="0">
                <a:solidFill>
                  <a:schemeClr val="tx1"/>
                </a:solidFill>
                <a:latin typeface="Times New Roman" pitchFamily="-110" charset="0"/>
                <a:ea typeface="+mn-ea"/>
                <a:cs typeface="+mn-cs"/>
              </a:rPr>
              <a:t>A program written in a high-level language that can be compiled</a:t>
            </a:r>
          </a:p>
          <a:p>
            <a:r>
              <a:rPr kumimoji="1" lang="en-US" sz="1200" b="0" i="0" u="none" strike="noStrike" kern="1200" baseline="0" dirty="0">
                <a:solidFill>
                  <a:schemeClr val="tx1"/>
                </a:solidFill>
                <a:latin typeface="Times New Roman" pitchFamily="-110" charset="0"/>
                <a:ea typeface="+mn-ea"/>
                <a:cs typeface="+mn-cs"/>
              </a:rPr>
              <a:t>and executed on any computer that implements the compiler.</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System under test:  </a:t>
            </a:r>
            <a:r>
              <a:rPr kumimoji="1" lang="en-US" sz="1200" b="0" i="0" u="none" strike="noStrike" kern="1200" baseline="0" dirty="0">
                <a:solidFill>
                  <a:schemeClr val="tx1"/>
                </a:solidFill>
                <a:latin typeface="Times New Roman" pitchFamily="-110" charset="0"/>
                <a:ea typeface="+mn-ea"/>
                <a:cs typeface="+mn-cs"/>
              </a:rPr>
              <a:t>This is the system to be evaluated.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Reference machine</a:t>
            </a:r>
            <a:r>
              <a:rPr kumimoji="1" lang="en-US" sz="1200" b="0" i="0" u="none" strike="noStrike" kern="1200" baseline="0" dirty="0">
                <a:solidFill>
                  <a:schemeClr val="tx1"/>
                </a:solidFill>
                <a:latin typeface="Times New Roman" pitchFamily="-110" charset="0"/>
                <a:ea typeface="+mn-ea"/>
                <a:cs typeface="+mn-cs"/>
              </a:rPr>
              <a:t>:  This is a system used by SPEC to establish a baseline performance</a:t>
            </a:r>
          </a:p>
          <a:p>
            <a:r>
              <a:rPr kumimoji="1" lang="en-US" sz="1200" b="0" i="0" u="none" strike="noStrike" kern="1200" baseline="0" dirty="0">
                <a:solidFill>
                  <a:schemeClr val="tx1"/>
                </a:solidFill>
                <a:latin typeface="Times New Roman" pitchFamily="-110" charset="0"/>
                <a:ea typeface="+mn-ea"/>
                <a:cs typeface="+mn-cs"/>
              </a:rPr>
              <a:t>for all benchmarks. Each benchmark is run and measured on this</a:t>
            </a:r>
          </a:p>
          <a:p>
            <a:r>
              <a:rPr kumimoji="1" lang="en-US" sz="1200" b="0" i="0" u="none" strike="noStrike" kern="1200" baseline="0" dirty="0">
                <a:solidFill>
                  <a:schemeClr val="tx1"/>
                </a:solidFill>
                <a:latin typeface="Times New Roman" pitchFamily="-110" charset="0"/>
                <a:ea typeface="+mn-ea"/>
                <a:cs typeface="+mn-cs"/>
              </a:rPr>
              <a:t>machine to establish a reference time for that benchmark. A system under test</a:t>
            </a:r>
          </a:p>
          <a:p>
            <a:r>
              <a:rPr kumimoji="1" lang="en-US" sz="1200" b="0" i="0" u="none" strike="noStrike" kern="1200" baseline="0" dirty="0">
                <a:solidFill>
                  <a:schemeClr val="tx1"/>
                </a:solidFill>
                <a:latin typeface="Times New Roman" pitchFamily="-110" charset="0"/>
                <a:ea typeface="+mn-ea"/>
                <a:cs typeface="+mn-cs"/>
              </a:rPr>
              <a:t>is evaluated by running the CPU2017 benchmarks and comparing the results</a:t>
            </a:r>
          </a:p>
          <a:p>
            <a:r>
              <a:rPr kumimoji="1" lang="en-US" sz="1200" b="0" i="0" u="none" strike="noStrike" kern="1200" baseline="0" dirty="0">
                <a:solidFill>
                  <a:schemeClr val="tx1"/>
                </a:solidFill>
                <a:latin typeface="Times New Roman" pitchFamily="-110" charset="0"/>
                <a:ea typeface="+mn-ea"/>
                <a:cs typeface="+mn-cs"/>
              </a:rPr>
              <a:t>for running the same programs on the reference machine.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a:t>
            </a:r>
            <a:r>
              <a:rPr kumimoji="1" lang="en-US" sz="1200" b="0" i="0" u="none" strike="noStrike" kern="1200" baseline="0" dirty="0">
                <a:solidFill>
                  <a:schemeClr val="tx1"/>
                </a:solidFill>
                <a:latin typeface="Times New Roman" pitchFamily="-110" charset="0"/>
                <a:ea typeface="+mn-ea"/>
                <a:cs typeface="+mn-cs"/>
              </a:rPr>
              <a:t> Base metric:  These are required for all reported results and have strict guidelines</a:t>
            </a:r>
          </a:p>
          <a:p>
            <a:r>
              <a:rPr kumimoji="1" lang="en-US" sz="1200" b="0" i="0" u="none" strike="noStrike" kern="1200" baseline="0" dirty="0">
                <a:solidFill>
                  <a:schemeClr val="tx1"/>
                </a:solidFill>
                <a:latin typeface="Times New Roman" pitchFamily="-110" charset="0"/>
                <a:ea typeface="+mn-ea"/>
                <a:cs typeface="+mn-cs"/>
              </a:rPr>
              <a:t>for compilation. In essence, the standard compiler with more or less</a:t>
            </a:r>
          </a:p>
          <a:p>
            <a:r>
              <a:rPr kumimoji="1" lang="en-US" sz="1200" b="0" i="0" u="none" strike="noStrike" kern="1200" baseline="0" dirty="0">
                <a:solidFill>
                  <a:schemeClr val="tx1"/>
                </a:solidFill>
                <a:latin typeface="Times New Roman" pitchFamily="-110" charset="0"/>
                <a:ea typeface="+mn-ea"/>
                <a:cs typeface="+mn-cs"/>
              </a:rPr>
              <a:t>default settings should be used on each system under test to achieve comparable</a:t>
            </a:r>
          </a:p>
          <a:p>
            <a:r>
              <a:rPr kumimoji="1" lang="en-US" sz="1200" b="0" i="0" u="none" strike="noStrike" kern="1200" baseline="0" dirty="0">
                <a:solidFill>
                  <a:schemeClr val="tx1"/>
                </a:solidFill>
                <a:latin typeface="Times New Roman" pitchFamily="-110" charset="0"/>
                <a:ea typeface="+mn-ea"/>
                <a:cs typeface="+mn-cs"/>
              </a:rPr>
              <a:t>results.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Peak metric:  </a:t>
            </a:r>
            <a:r>
              <a:rPr kumimoji="1" lang="en-US" sz="1200" b="0" i="0" u="none" strike="noStrike" kern="1200" baseline="0" dirty="0">
                <a:solidFill>
                  <a:schemeClr val="tx1"/>
                </a:solidFill>
                <a:latin typeface="Times New Roman" pitchFamily="-110" charset="0"/>
                <a:ea typeface="+mn-ea"/>
                <a:cs typeface="+mn-cs"/>
              </a:rPr>
              <a:t>This enables users to attempt to optimize system performance by</a:t>
            </a:r>
          </a:p>
          <a:p>
            <a:r>
              <a:rPr kumimoji="1" lang="en-US" sz="1200" b="0" i="0" u="none" strike="noStrike" kern="1200" baseline="0" dirty="0">
                <a:solidFill>
                  <a:schemeClr val="tx1"/>
                </a:solidFill>
                <a:latin typeface="Times New Roman" pitchFamily="-110" charset="0"/>
                <a:ea typeface="+mn-ea"/>
                <a:cs typeface="+mn-cs"/>
              </a:rPr>
              <a:t>optimizing the compiler output. For example, different compiler options may</a:t>
            </a:r>
          </a:p>
          <a:p>
            <a:r>
              <a:rPr kumimoji="1" lang="en-US" sz="1200" b="0" i="0" u="none" strike="noStrike" kern="1200" baseline="0" dirty="0">
                <a:solidFill>
                  <a:schemeClr val="tx1"/>
                </a:solidFill>
                <a:latin typeface="Times New Roman" pitchFamily="-110" charset="0"/>
                <a:ea typeface="+mn-ea"/>
                <a:cs typeface="+mn-cs"/>
              </a:rPr>
              <a:t>be used on each benchmark, and feedback-directed optimization is allowed.</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Speed metric</a:t>
            </a:r>
            <a:r>
              <a:rPr kumimoji="1" lang="en-US" sz="1200" b="0" i="0" u="none" strike="noStrike" kern="1200" baseline="0" dirty="0">
                <a:solidFill>
                  <a:schemeClr val="tx1"/>
                </a:solidFill>
                <a:latin typeface="Times New Roman" pitchFamily="-110" charset="0"/>
                <a:ea typeface="+mn-ea"/>
                <a:cs typeface="+mn-cs"/>
              </a:rPr>
              <a:t>:  This is simply a measurement of the time it takes to execute a</a:t>
            </a:r>
          </a:p>
          <a:p>
            <a:r>
              <a:rPr kumimoji="1" lang="en-US" sz="1200" b="0" i="0" u="none" strike="noStrike" kern="1200" baseline="0" dirty="0">
                <a:solidFill>
                  <a:schemeClr val="tx1"/>
                </a:solidFill>
                <a:latin typeface="Times New Roman" pitchFamily="-110" charset="0"/>
                <a:ea typeface="+mn-ea"/>
                <a:cs typeface="+mn-cs"/>
              </a:rPr>
              <a:t>compiled benchmark. The speed metric is used for comparing the ability of a</a:t>
            </a:r>
          </a:p>
          <a:p>
            <a:r>
              <a:rPr kumimoji="1" lang="en-US" sz="1200" b="0" i="0" u="none" strike="noStrike" kern="1200" baseline="0" dirty="0">
                <a:solidFill>
                  <a:schemeClr val="tx1"/>
                </a:solidFill>
                <a:latin typeface="Times New Roman" pitchFamily="-110" charset="0"/>
                <a:ea typeface="+mn-ea"/>
                <a:cs typeface="+mn-cs"/>
              </a:rPr>
              <a:t>computer to complete single tasks.</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Rate metric:  </a:t>
            </a:r>
            <a:r>
              <a:rPr kumimoji="1" lang="en-US" sz="1200" b="0" i="0" u="none" strike="noStrike" kern="1200" baseline="0" dirty="0">
                <a:solidFill>
                  <a:schemeClr val="tx1"/>
                </a:solidFill>
                <a:latin typeface="Times New Roman" pitchFamily="-110" charset="0"/>
                <a:ea typeface="+mn-ea"/>
                <a:cs typeface="+mn-cs"/>
              </a:rPr>
              <a:t>This is a measurement of how many tasks a computer can accomplish</a:t>
            </a:r>
          </a:p>
          <a:p>
            <a:r>
              <a:rPr kumimoji="1" lang="en-US" sz="1200" b="0" i="0" u="none" strike="noStrike" kern="1200" baseline="0" dirty="0">
                <a:solidFill>
                  <a:schemeClr val="tx1"/>
                </a:solidFill>
                <a:latin typeface="Times New Roman" pitchFamily="-110" charset="0"/>
                <a:ea typeface="+mn-ea"/>
                <a:cs typeface="+mn-cs"/>
              </a:rPr>
              <a:t>in a certain amount of time; this is called a </a:t>
            </a:r>
            <a:r>
              <a:rPr kumimoji="1" lang="en-US" sz="1200" b="1" i="0" u="none" strike="noStrike" kern="1200" baseline="0" dirty="0">
                <a:solidFill>
                  <a:schemeClr val="tx1"/>
                </a:solidFill>
                <a:latin typeface="Times New Roman" pitchFamily="-110" charset="0"/>
                <a:ea typeface="+mn-ea"/>
                <a:cs typeface="+mn-cs"/>
              </a:rPr>
              <a:t>throughput</a:t>
            </a:r>
            <a:r>
              <a:rPr kumimoji="1" lang="en-US" sz="1200" b="0" i="0" u="none" strike="noStrike" kern="1200" baseline="0" dirty="0">
                <a:solidFill>
                  <a:schemeClr val="tx1"/>
                </a:solidFill>
                <a:latin typeface="Times New Roman" pitchFamily="-110" charset="0"/>
                <a:ea typeface="+mn-ea"/>
                <a:cs typeface="+mn-cs"/>
              </a:rPr>
              <a:t> , capacity, or rate</a:t>
            </a:r>
          </a:p>
          <a:p>
            <a:r>
              <a:rPr kumimoji="1" lang="en-US" sz="1200" b="0" i="0" u="none" strike="noStrike" kern="1200" baseline="0" dirty="0">
                <a:solidFill>
                  <a:schemeClr val="tx1"/>
                </a:solidFill>
                <a:latin typeface="Times New Roman" pitchFamily="-110" charset="0"/>
                <a:ea typeface="+mn-ea"/>
                <a:cs typeface="+mn-cs"/>
              </a:rPr>
              <a:t>measure. The rate metric allows the system under test to execute simultaneous</a:t>
            </a:r>
          </a:p>
          <a:p>
            <a:r>
              <a:rPr kumimoji="1" lang="en-US" sz="1200" b="0" i="0" u="none" strike="noStrike" kern="1200" baseline="0" dirty="0">
                <a:solidFill>
                  <a:schemeClr val="tx1"/>
                </a:solidFill>
                <a:latin typeface="Times New Roman" pitchFamily="-110" charset="0"/>
                <a:ea typeface="+mn-ea"/>
                <a:cs typeface="+mn-cs"/>
              </a:rPr>
              <a:t>tasks to take advantage of multiple processors.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5617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problem created by such mismatches is particularly critical at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 We now consider the specific calculations that are done to assess a system. We</a:t>
            </a:r>
          </a:p>
          <a:p>
            <a:r>
              <a:rPr kumimoji="1" lang="en-US" sz="1200" b="0" i="0" u="none" strike="noStrike" kern="1200" baseline="0" dirty="0">
                <a:solidFill>
                  <a:schemeClr val="tx1"/>
                </a:solidFill>
                <a:latin typeface="Times New Roman" pitchFamily="-110" charset="0"/>
                <a:ea typeface="+mn-ea"/>
                <a:cs typeface="+mn-cs"/>
              </a:rPr>
              <a:t>consider the integer benchmarks; the same procedures are used to create a floating-point</a:t>
            </a:r>
          </a:p>
          <a:p>
            <a:r>
              <a:rPr kumimoji="1" lang="en-US" sz="1200" b="0" i="0" u="none" strike="noStrike" kern="1200" baseline="0" dirty="0">
                <a:solidFill>
                  <a:schemeClr val="tx1"/>
                </a:solidFill>
                <a:latin typeface="Times New Roman" pitchFamily="-110" charset="0"/>
                <a:ea typeface="+mn-ea"/>
                <a:cs typeface="+mn-cs"/>
              </a:rPr>
              <a:t>benchmark value. For the integer benchmarks, there are 12 programs in the</a:t>
            </a:r>
          </a:p>
          <a:p>
            <a:r>
              <a:rPr kumimoji="1" lang="en-US" sz="1200" b="0" i="0" u="none" strike="noStrike" kern="1200" baseline="0" dirty="0">
                <a:solidFill>
                  <a:schemeClr val="tx1"/>
                </a:solidFill>
                <a:latin typeface="Times New Roman" pitchFamily="-110" charset="0"/>
                <a:ea typeface="+mn-ea"/>
                <a:cs typeface="+mn-cs"/>
              </a:rPr>
              <a:t>test suite. Calculation is a three-step process (Figure 2.7):</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kern="1200" dirty="0">
                <a:solidFill>
                  <a:schemeClr val="tx1"/>
                </a:solidFill>
                <a:effectLst/>
                <a:latin typeface="Times New Roman" pitchFamily="-110" charset="0"/>
                <a:ea typeface="+mn-ea"/>
                <a:cs typeface="+mn-cs"/>
              </a:rPr>
              <a:t> For the integer benchmarks, four separate metrics can be calculated:</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SPECspeed2017_int_base:  The geometric mean of 12 normalized ratios when</a:t>
            </a:r>
          </a:p>
          <a:p>
            <a:r>
              <a:rPr kumimoji="1" lang="en-US" sz="1200" kern="1200" dirty="0">
                <a:solidFill>
                  <a:schemeClr val="tx1"/>
                </a:solidFill>
                <a:effectLst/>
                <a:latin typeface="Times New Roman" pitchFamily="-110" charset="0"/>
                <a:ea typeface="+mn-ea"/>
                <a:cs typeface="+mn-cs"/>
              </a:rPr>
              <a:t>the benchmarks are compiled with base tuning.</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SPECspeed2017_int_peak:  The geometric mean of 12 normalized ratios when</a:t>
            </a:r>
          </a:p>
          <a:p>
            <a:r>
              <a:rPr kumimoji="1" lang="en-US" sz="1200" kern="1200" dirty="0">
                <a:solidFill>
                  <a:schemeClr val="tx1"/>
                </a:solidFill>
                <a:effectLst/>
                <a:latin typeface="Times New Roman" pitchFamily="-110" charset="0"/>
                <a:ea typeface="+mn-ea"/>
                <a:cs typeface="+mn-cs"/>
              </a:rPr>
              <a:t>the benchmarks are compiled with peak tuning.</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SPECrate2017_int_base:  The geometric mean of 12 normalized throughput</a:t>
            </a:r>
          </a:p>
          <a:p>
            <a:r>
              <a:rPr kumimoji="1" lang="en-US" sz="1200" kern="1200" dirty="0">
                <a:solidFill>
                  <a:schemeClr val="tx1"/>
                </a:solidFill>
                <a:effectLst/>
                <a:latin typeface="Times New Roman" pitchFamily="-110" charset="0"/>
                <a:ea typeface="+mn-ea"/>
                <a:cs typeface="+mn-cs"/>
              </a:rPr>
              <a:t>ratios when the benchmarks are compiled with base tuning.</a:t>
            </a:r>
          </a:p>
          <a:p>
            <a:endParaRPr kumimoji="1" lang="en-US" sz="1200" b="1" kern="1200" dirty="0">
              <a:solidFill>
                <a:schemeClr val="tx1"/>
              </a:solidFill>
              <a:effectLst/>
              <a:latin typeface="Times New Roman" pitchFamily="-110" charset="0"/>
              <a:ea typeface="+mn-ea"/>
              <a:cs typeface="+mn-cs"/>
            </a:endParaRPr>
          </a:p>
          <a:p>
            <a:r>
              <a:rPr kumimoji="1" lang="en-US" sz="1200" b="1" kern="1200" dirty="0">
                <a:solidFill>
                  <a:schemeClr val="tx1"/>
                </a:solidFill>
                <a:effectLst/>
                <a:latin typeface="Times New Roman" pitchFamily="-110" charset="0"/>
                <a:ea typeface="+mn-ea"/>
                <a:cs typeface="+mn-cs"/>
              </a:rPr>
              <a:t>■ </a:t>
            </a:r>
            <a:r>
              <a:rPr kumimoji="1" lang="en-US" sz="1200" kern="1200" dirty="0">
                <a:solidFill>
                  <a:schemeClr val="tx1"/>
                </a:solidFill>
                <a:effectLst/>
                <a:latin typeface="Times New Roman" pitchFamily="-110" charset="0"/>
                <a:ea typeface="+mn-ea"/>
                <a:cs typeface="+mn-cs"/>
              </a:rPr>
              <a:t>SPECrate2017_int_peak:  The geometric mean of 12 normalized throughput</a:t>
            </a:r>
          </a:p>
          <a:p>
            <a:r>
              <a:rPr kumimoji="1" lang="en-US" sz="1200" kern="1200" dirty="0">
                <a:solidFill>
                  <a:schemeClr val="tx1"/>
                </a:solidFill>
                <a:effectLst/>
                <a:latin typeface="Times New Roman" pitchFamily="-110" charset="0"/>
                <a:ea typeface="+mn-ea"/>
                <a:cs typeface="+mn-cs"/>
              </a:rPr>
              <a:t>ratios when the benchmarks are compiled with peak tuning.</a:t>
            </a:r>
          </a:p>
          <a:p>
            <a:endParaRPr kumimoji="1" lang="en-US" sz="1200" b="0" i="0" u="none" strike="noStrike" kern="1200" baseline="0" dirty="0">
              <a:solidFill>
                <a:schemeClr val="tx1"/>
              </a:solidFill>
              <a:latin typeface="Times New Roman" pitchFamily="-110" charset="0"/>
              <a:ea typeface="+mn-ea"/>
              <a:cs typeface="+mn-cs"/>
            </a:endParaRPr>
          </a:p>
          <a:p>
            <a:endParaRPr kumimoji="1"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673627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10" charset="0"/>
                <a:ea typeface="+mn-ea"/>
                <a:cs typeface="+mn-cs"/>
              </a:rPr>
              <a:t> SPEC CPU2017 introduces an additional, experimental, metric that enables</a:t>
            </a:r>
          </a:p>
          <a:p>
            <a:r>
              <a:rPr kumimoji="1" lang="en-US" sz="1200" kern="1200" dirty="0">
                <a:solidFill>
                  <a:schemeClr val="tx1"/>
                </a:solidFill>
                <a:effectLst/>
                <a:latin typeface="Times New Roman" pitchFamily="-110" charset="0"/>
                <a:ea typeface="+mn-ea"/>
                <a:cs typeface="+mn-cs"/>
              </a:rPr>
              <a:t>measurement of power consumption while running the benchmark, giving users</a:t>
            </a:r>
          </a:p>
          <a:p>
            <a:r>
              <a:rPr kumimoji="1" lang="en-US" sz="1200" kern="1200" dirty="0">
                <a:solidFill>
                  <a:schemeClr val="tx1"/>
                </a:solidFill>
                <a:effectLst/>
                <a:latin typeface="Times New Roman" pitchFamily="-110" charset="0"/>
                <a:ea typeface="+mn-ea"/>
                <a:cs typeface="+mn-cs"/>
              </a:rPr>
              <a:t>insight into the relationship between performance and power. A vendor can measure</a:t>
            </a:r>
          </a:p>
          <a:p>
            <a:r>
              <a:rPr kumimoji="1" lang="en-US" sz="1200" kern="1200" dirty="0">
                <a:solidFill>
                  <a:schemeClr val="tx1"/>
                </a:solidFill>
                <a:effectLst/>
                <a:latin typeface="Times New Roman" pitchFamily="-110" charset="0"/>
                <a:ea typeface="+mn-ea"/>
                <a:cs typeface="+mn-cs"/>
              </a:rPr>
              <a:t>and report power statistics, including maximum power (W), average power (W),</a:t>
            </a:r>
          </a:p>
          <a:p>
            <a:r>
              <a:rPr kumimoji="1" lang="en-US" sz="1200" kern="1200" dirty="0">
                <a:solidFill>
                  <a:schemeClr val="tx1"/>
                </a:solidFill>
                <a:effectLst/>
                <a:latin typeface="Times New Roman" pitchFamily="-110" charset="0"/>
                <a:ea typeface="+mn-ea"/>
                <a:cs typeface="+mn-cs"/>
              </a:rPr>
              <a:t>and total energy used (kJ) and compare these to the reference machine. The results</a:t>
            </a:r>
          </a:p>
          <a:p>
            <a:r>
              <a:rPr kumimoji="1" lang="en-US" sz="1200" kern="1200" dirty="0">
                <a:solidFill>
                  <a:schemeClr val="tx1"/>
                </a:solidFill>
                <a:effectLst/>
                <a:latin typeface="Times New Roman" pitchFamily="-110" charset="0"/>
                <a:ea typeface="+mn-ea"/>
                <a:cs typeface="+mn-cs"/>
              </a:rPr>
              <a:t>for the reference machine are shown in Table 2.7.</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916739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5</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 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a:t>
            </a:r>
            <a:r>
              <a:rPr kumimoji="1" lang="en-US" sz="1200" b="0" kern="1200" baseline="30000" dirty="0">
                <a:solidFill>
                  <a:schemeClr val="tx1"/>
                </a:solidFill>
                <a:latin typeface="Times New Roman" pitchFamily="-110" charset="0"/>
                <a:ea typeface="+mn-ea"/>
                <a:cs typeface="+mn-cs"/>
              </a:rPr>
              <a:t>2</a:t>
            </a:r>
            <a:r>
              <a:rPr kumimoji="1" lang="en-US" sz="1200" b="0" kern="1200" baseline="0" dirty="0">
                <a:solidFill>
                  <a:schemeClr val="tx1"/>
                </a:solidFill>
                <a:latin typeface="Times New Roman" pitchFamily="-110" charset="0"/>
                <a:ea typeface="+mn-ea"/>
                <a:cs typeface="+mn-cs"/>
              </a:rPr>
              <a:t>).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and throughput: </a:t>
            </a:r>
            <a:r>
              <a:rPr kumimoji="1" lang="en-US" sz="1200" b="0" kern="1200" baseline="0" dirty="0">
                <a:solidFill>
                  <a:schemeClr val="tx1"/>
                </a:solidFill>
                <a:latin typeface="Times New Roman" pitchFamily="-110" charset="0"/>
                <a:ea typeface="+mn-ea"/>
                <a:cs typeface="+mn-cs"/>
              </a:rPr>
              <a:t>Memory access speed(latency) and transfer speed (throughput) </a:t>
            </a:r>
          </a:p>
          <a:p>
            <a:r>
              <a:rPr kumimoji="1" lang="en-US" sz="1200" b="0" kern="1200" baseline="0" dirty="0">
                <a:solidFill>
                  <a:schemeClr val="tx1"/>
                </a:solidFill>
                <a:latin typeface="Times New Roman" pitchFamily="-110" charset="0"/>
                <a:ea typeface="+mn-ea"/>
                <a:cs typeface="+mn-cs"/>
              </a:rPr>
              <a:t>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caches. Contemporary chips</a:t>
            </a:r>
          </a:p>
          <a:p>
            <a:r>
              <a:rPr kumimoji="1" lang="en-US" sz="1200" kern="1200" baseline="0" dirty="0">
                <a:solidFill>
                  <a:schemeClr val="tx1"/>
                </a:solidFill>
                <a:latin typeface="Times New Roman" pitchFamily="-110" charset="0"/>
                <a:ea typeface="+mn-ea"/>
                <a:cs typeface="+mn-cs"/>
              </a:rPr>
              <a:t>devote over half of the chip area to caches. </a:t>
            </a:r>
            <a:r>
              <a:rPr kumimoji="1" lang="en-US" sz="1200" b="0" i="0" u="none" strike="noStrike" kern="1200" baseline="0" dirty="0">
                <a:solidFill>
                  <a:schemeClr val="tx1"/>
                </a:solidFill>
                <a:latin typeface="Times New Roman" pitchFamily="-110" charset="0"/>
                <a:ea typeface="+mn-ea"/>
                <a:cs typeface="+mn-cs"/>
              </a:rPr>
              <a:t>And, typically, about three-quarters of the</a:t>
            </a:r>
          </a:p>
          <a:p>
            <a:r>
              <a:rPr kumimoji="1" lang="en-US" sz="1200" b="0" i="0" u="none" strike="noStrike" kern="1200" baseline="0" dirty="0">
                <a:solidFill>
                  <a:schemeClr val="tx1"/>
                </a:solidFill>
                <a:latin typeface="Times New Roman" pitchFamily="-110" charset="0"/>
                <a:ea typeface="+mn-ea"/>
                <a:cs typeface="+mn-cs"/>
              </a:rPr>
              <a:t>other half is for pipeline-related control and buffering.</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2.2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section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 </a:t>
            </a:r>
            <a:r>
              <a:rPr kumimoji="1" lang="en-US" sz="1200" b="0" i="0" u="none" strike="noStrike" kern="1200" baseline="0" dirty="0">
                <a:solidFill>
                  <a:schemeClr val="tx1"/>
                </a:solidFill>
                <a:latin typeface="Times New Roman" pitchFamily="-110" charset="0"/>
                <a:ea typeface="+mn-ea"/>
                <a:cs typeface="+mn-cs"/>
              </a:rPr>
              <a:t>It is now common for the second-level</a:t>
            </a:r>
          </a:p>
          <a:p>
            <a:r>
              <a:rPr kumimoji="1" lang="en-US" sz="1200" b="0" i="0" u="none" strike="noStrike" kern="1200" baseline="0" dirty="0">
                <a:solidFill>
                  <a:schemeClr val="tx1"/>
                </a:solidFill>
                <a:latin typeface="Times New Roman" pitchFamily="-110" charset="0"/>
                <a:ea typeface="+mn-ea"/>
                <a:cs typeface="+mn-cs"/>
              </a:rPr>
              <a:t>cache to also be private to each core.</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[AROR12,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r>
              <a:rPr kumimoji="1" lang="en-US" sz="1200" b="0" i="0" u="none" strike="noStrike" kern="1200" baseline="0" dirty="0">
                <a:solidFill>
                  <a:schemeClr val="tx1"/>
                </a:solidFill>
                <a:latin typeface="Times New Roman" pitchFamily="-110" charset="0"/>
                <a:ea typeface="+mn-ea"/>
                <a:cs typeface="+mn-cs"/>
              </a:rPr>
              <a:t> </a:t>
            </a:r>
          </a:p>
          <a:p>
            <a:r>
              <a:rPr kumimoji="1" lang="en-US" sz="1200" b="0" i="0" u="none" strike="noStrike" kern="1200" baseline="0" dirty="0">
                <a:solidFill>
                  <a:schemeClr val="tx1"/>
                </a:solidFill>
                <a:latin typeface="Times New Roman" pitchFamily="-110" charset="0"/>
                <a:ea typeface="+mn-ea"/>
                <a:cs typeface="+mn-cs"/>
              </a:rPr>
              <a:t>We explore design characteristics of multicore computers in Chapter 18 and</a:t>
            </a:r>
          </a:p>
          <a:p>
            <a:r>
              <a:rPr kumimoji="1" lang="en-US" sz="1200" b="0" i="0" u="none" strike="noStrike" kern="1200" baseline="0" dirty="0">
                <a:solidFill>
                  <a:schemeClr val="tx1"/>
                </a:solidFill>
                <a:latin typeface="Times New Roman" pitchFamily="-110" charset="0"/>
                <a:ea typeface="+mn-ea"/>
                <a:cs typeface="+mn-cs"/>
              </a:rPr>
              <a:t>GPGPUs in Chapter 19.</a:t>
            </a:r>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30676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7766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54309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8584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6314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29129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4318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8916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554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4113332050"/>
      </p:ext>
    </p:extLst>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899"/>
            <a:ext cx="8229600" cy="1224973"/>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pic>
        <p:nvPicPr>
          <p:cNvPr id="7" name="Shape 197"/>
          <p:cNvPicPr preferRelativeResize="0"/>
          <p:nvPr/>
        </p:nvPicPr>
        <p:blipFill>
          <a:blip r:embed="rId2">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13316" name="Text Placeholder 3"/>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2</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Performance Concepts</a:t>
            </a:r>
          </a:p>
        </p:txBody>
      </p:sp>
    </p:spTree>
    <p:extLst>
      <p:ext uri="{BB962C8B-B14F-4D97-AF65-F5344CB8AC3E}">
        <p14:creationId xmlns:p14="http://schemas.microsoft.com/office/powerpoint/2010/main" val="180597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57200" y="747545"/>
            <a:ext cx="8229600" cy="1097279"/>
          </a:xfrm>
        </p:spPr>
        <p:txBody>
          <a:bodyPr/>
          <a:lstStyle/>
          <a:p>
            <a:pPr>
              <a:spcBef>
                <a:spcPts val="600"/>
              </a:spcBef>
              <a:spcAft>
                <a:spcPts val="600"/>
              </a:spcAft>
            </a:pPr>
            <a:r>
              <a:rPr lang="en-GB" dirty="0"/>
              <a:t>Many Integrated Core (MIC)</a:t>
            </a:r>
            <a:br>
              <a:rPr lang="en-GB" dirty="0"/>
            </a:br>
            <a:r>
              <a:rPr lang="en-GB" dirty="0"/>
              <a:t>      </a:t>
            </a:r>
            <a:r>
              <a:rPr lang="en-US" dirty="0"/>
              <a:t>Graphics Processing Unit (GPU)</a:t>
            </a:r>
            <a:br>
              <a:rPr lang="en-US" dirty="0"/>
            </a:br>
            <a:endParaRPr lang="en-GB" dirty="0"/>
          </a:p>
        </p:txBody>
      </p:sp>
      <p:sp>
        <p:nvSpPr>
          <p:cNvPr id="5" name="Text Placeholder 4"/>
          <p:cNvSpPr>
            <a:spLocks noGrp="1"/>
          </p:cNvSpPr>
          <p:nvPr>
            <p:ph type="body" idx="1"/>
          </p:nvPr>
        </p:nvSpPr>
        <p:spPr/>
        <p:txBody>
          <a:bodyPr/>
          <a:lstStyle/>
          <a:p>
            <a:pPr marL="101600" indent="0">
              <a:buNone/>
            </a:pPr>
            <a:r>
              <a:rPr lang="en-US" dirty="0"/>
              <a:t>	MIC	</a:t>
            </a:r>
            <a:endParaRPr lang="en-US" sz="3000" dirty="0">
              <a:solidFill>
                <a:schemeClr val="accent1"/>
              </a:solidFill>
            </a:endParaRPr>
          </a:p>
        </p:txBody>
      </p:sp>
      <p:sp>
        <p:nvSpPr>
          <p:cNvPr id="103429" name="Rectangle 5"/>
          <p:cNvSpPr>
            <a:spLocks noGrp="1" noChangeArrowheads="1"/>
          </p:cNvSpPr>
          <p:nvPr>
            <p:ph sz="half" idx="4294967295"/>
          </p:nvPr>
        </p:nvSpPr>
        <p:spPr>
          <a:xfrm>
            <a:off x="539750" y="2194752"/>
            <a:ext cx="3657600" cy="3678238"/>
          </a:xfrm>
        </p:spPr>
        <p:txBody>
          <a:bodyPr/>
          <a:lstStyle/>
          <a:p>
            <a:pPr marL="285750" indent="-285750">
              <a:spcAft>
                <a:spcPts val="400"/>
              </a:spcAft>
              <a:buClr>
                <a:srgbClr val="007FA3"/>
              </a:buClr>
              <a:buFont typeface="Arial" panose="020B0604020202020204" pitchFamily="34" charset="0"/>
              <a:buChar char="•"/>
            </a:pPr>
            <a:r>
              <a:rPr lang="en-GB" sz="2000" dirty="0"/>
              <a:t>Leap in performance as well as the challenges in developing software to exploit such a large number of cores</a:t>
            </a:r>
          </a:p>
          <a:p>
            <a:pPr marL="285750" indent="-285750">
              <a:buClr>
                <a:srgbClr val="007FA3"/>
              </a:buClr>
              <a:buFont typeface="Arial" panose="020B0604020202020204" pitchFamily="34" charset="0"/>
              <a:buChar char="•"/>
            </a:pPr>
            <a:r>
              <a:rPr lang="en-GB" sz="2000" dirty="0"/>
              <a:t>The multicore and MIC strategy involves a homogeneous collection of general purpose processors on a single chip</a:t>
            </a:r>
          </a:p>
          <a:p>
            <a:pPr marL="285750" indent="-285750">
              <a:buClr>
                <a:srgbClr val="007FA3"/>
              </a:buClr>
              <a:buFont typeface="Arial" panose="020B0604020202020204" pitchFamily="34" charset="0"/>
              <a:buChar char="•"/>
            </a:pPr>
            <a:endParaRPr lang="en-GB" sz="2000" dirty="0"/>
          </a:p>
          <a:p>
            <a:pPr marL="285750" indent="-285750">
              <a:buClr>
                <a:srgbClr val="007FA3"/>
              </a:buClr>
              <a:buFont typeface="Arial" panose="020B0604020202020204" pitchFamily="34" charset="0"/>
              <a:buChar char="•"/>
            </a:pPr>
            <a:endParaRPr lang="en-GB" sz="2000" dirty="0"/>
          </a:p>
        </p:txBody>
      </p:sp>
      <p:sp>
        <p:nvSpPr>
          <p:cNvPr id="16" name="Content Placeholder 15"/>
          <p:cNvSpPr>
            <a:spLocks noGrp="1"/>
          </p:cNvSpPr>
          <p:nvPr>
            <p:ph sz="quarter" idx="4294967295"/>
          </p:nvPr>
        </p:nvSpPr>
        <p:spPr>
          <a:xfrm>
            <a:off x="4572000" y="2225675"/>
            <a:ext cx="4032448" cy="4181475"/>
          </a:xfrm>
        </p:spPr>
        <p:txBody>
          <a:bodyPr>
            <a:normAutofit/>
          </a:bodyPr>
          <a:lstStyle/>
          <a:p>
            <a:pPr marL="285750" indent="-285750">
              <a:spcAft>
                <a:spcPts val="400"/>
              </a:spcAft>
              <a:buClr>
                <a:srgbClr val="007FA3"/>
              </a:buClr>
              <a:buFont typeface="Arial" panose="020B0604020202020204" pitchFamily="34" charset="0"/>
              <a:buChar char="•"/>
            </a:pPr>
            <a:r>
              <a:rPr lang="en-US" sz="2000" dirty="0"/>
              <a:t>Core designed to perform parallel operations on graphics data</a:t>
            </a:r>
          </a:p>
          <a:p>
            <a:pPr marL="285750" indent="-285750">
              <a:spcAft>
                <a:spcPts val="400"/>
              </a:spcAft>
              <a:buClr>
                <a:srgbClr val="007FA3"/>
              </a:buClr>
              <a:buFont typeface="Arial" panose="020B0604020202020204" pitchFamily="34" charset="0"/>
              <a:buChar char="•"/>
            </a:pPr>
            <a:r>
              <a:rPr lang="en-US" sz="2000" dirty="0"/>
              <a:t>Traditionally found on a plug-in graphics card, it is used to encode and render 2D and 3D graphics as well as process video</a:t>
            </a:r>
          </a:p>
          <a:p>
            <a:pPr marL="285750" indent="-285750">
              <a:buClr>
                <a:srgbClr val="007FA3"/>
              </a:buClr>
              <a:buFont typeface="Arial" panose="020B0604020202020204" pitchFamily="34" charset="0"/>
              <a:buChar char="•"/>
            </a:pPr>
            <a:r>
              <a:rPr lang="en-US" sz="2000" dirty="0"/>
              <a:t>Used as vector processors for a variety of applications that require repetitive computations</a:t>
            </a:r>
          </a:p>
        </p:txBody>
      </p:sp>
      <p:sp>
        <p:nvSpPr>
          <p:cNvPr id="15" name="Text Placeholder 14"/>
          <p:cNvSpPr>
            <a:spLocks noGrp="1"/>
          </p:cNvSpPr>
          <p:nvPr>
            <p:ph type="body" sz="quarter" idx="4294967295"/>
          </p:nvPr>
        </p:nvSpPr>
        <p:spPr>
          <a:xfrm>
            <a:off x="5841082" y="1611290"/>
            <a:ext cx="1059476" cy="521566"/>
          </a:xfrm>
        </p:spPr>
        <p:txBody>
          <a:bodyPr/>
          <a:lstStyle/>
          <a:p>
            <a:r>
              <a:rPr lang="en-US" sz="2400" dirty="0"/>
              <a:t>GPU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Autofit/>
          </a:bodyPr>
          <a:lstStyle/>
          <a:p>
            <a:r>
              <a:rPr lang="en-GB" dirty="0"/>
              <a:t>Amdahl’s Law</a:t>
            </a:r>
          </a:p>
        </p:txBody>
      </p:sp>
      <p:sp>
        <p:nvSpPr>
          <p:cNvPr id="120835" name="Rectangle 3"/>
          <p:cNvSpPr>
            <a:spLocks noGrp="1" noChangeArrowheads="1"/>
          </p:cNvSpPr>
          <p:nvPr>
            <p:ph type="body" idx="1"/>
          </p:nvPr>
        </p:nvSpPr>
        <p:spPr/>
        <p:txBody>
          <a:bodyPr>
            <a:normAutofit/>
          </a:bodyPr>
          <a:lstStyle/>
          <a:p>
            <a:pPr marL="320675" indent="-320675"/>
            <a:r>
              <a:rPr lang="en-GB" dirty="0"/>
              <a:t>Gene Amdahl</a:t>
            </a:r>
          </a:p>
          <a:p>
            <a:pPr marL="320675" indent="-320675"/>
            <a:r>
              <a:rPr lang="en-GB" dirty="0"/>
              <a:t>Deals with the potential speedup of a program using multiple processors compared to a single processor</a:t>
            </a:r>
          </a:p>
          <a:p>
            <a:pPr marL="320675" indent="-320675"/>
            <a:r>
              <a:rPr lang="en-GB" dirty="0"/>
              <a:t>Illustrates the problems facing industry in the development of multi-core machines</a:t>
            </a:r>
          </a:p>
          <a:p>
            <a:pPr marL="938213" lvl="1" indent="-309563"/>
            <a:r>
              <a:rPr lang="en-GB" sz="2000" dirty="0"/>
              <a:t>Software must be adapted to a highly parallel execution environment to exploit the power of parallel processing</a:t>
            </a:r>
          </a:p>
          <a:p>
            <a:pPr marL="320675" indent="-320675"/>
            <a:r>
              <a:rPr lang="en-GB" dirty="0"/>
              <a:t>Can be generalized to evaluate and design technical improvement in a computer system</a:t>
            </a:r>
          </a:p>
          <a:p>
            <a:endParaRPr lang="en-GB" dirty="0"/>
          </a:p>
          <a:p>
            <a:endParaRPr lang="en-GB" dirty="0"/>
          </a:p>
          <a:p>
            <a:endParaRPr lang="en-GB" dirty="0"/>
          </a:p>
          <a:p>
            <a:endParaRPr lang="en-GB" dirty="0"/>
          </a:p>
          <a:p>
            <a:endParaRPr lang="en-GB"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et of two horizontal lines. On the topmost line, the total length is marked, T. One fourth of the line is marked as left parenthesis 1 minus f right parenthesis times T, and the three quarters of the line are marked f times T. Above the separated quarter portion of the second line, the total length is marked, left parenthesis 1 minus f times left parenthesis 1 minus 1 over N right parenthesis right parenthesis times T. From the point on the second, smaller line that corresponds to the one fourth measurement from the first, a dashed line leads to the end of the topmost line and is marked, left parenthesis 1 minus f right parenthesis times T. From the end of the one fourth portion and from the right end of the first, larger line, a dashed line leads to the smaller line. The remaining portion of the small line, which represents roughly one eight of the larger line above, is marked, f times T over N." title="A diagram illustrates Amdahl’s law."/>
          <p:cNvPicPr>
            <a:picLocks noChangeAspect="1"/>
          </p:cNvPicPr>
          <p:nvPr/>
        </p:nvPicPr>
        <p:blipFill rotWithShape="1">
          <a:blip r:embed="rId3">
            <a:extLst>
              <a:ext uri="{28A0092B-C50C-407E-A947-70E740481C1C}">
                <a14:useLocalDpi xmlns:a14="http://schemas.microsoft.com/office/drawing/2010/main" val="0"/>
              </a:ext>
            </a:extLst>
          </a:blip>
          <a:srcRect t="20131" b="26723"/>
          <a:stretch/>
        </p:blipFill>
        <p:spPr>
          <a:xfrm>
            <a:off x="107504" y="452799"/>
            <a:ext cx="8928992" cy="6141042"/>
          </a:xfrm>
          <a:prstGeom prst="rect">
            <a:avLst/>
          </a:prstGeom>
        </p:spPr>
      </p:pic>
      <p:sp>
        <p:nvSpPr>
          <p:cNvPr id="2" name="Title 1">
            <a:extLst>
              <a:ext uri="{FF2B5EF4-FFF2-40B4-BE49-F238E27FC236}">
                <a16:creationId xmlns:a16="http://schemas.microsoft.com/office/drawing/2014/main" id="{ABE4B85C-D5CC-4A23-A0EE-FCADF3A5A4D1}"/>
              </a:ext>
            </a:extLst>
          </p:cNvPr>
          <p:cNvSpPr>
            <a:spLocks noGrp="1"/>
          </p:cNvSpPr>
          <p:nvPr>
            <p:ph type="title"/>
          </p:nvPr>
        </p:nvSpPr>
        <p:spPr/>
        <p:txBody>
          <a:bodyPr/>
          <a:lstStyle/>
          <a:p>
            <a:r>
              <a:rPr lang="en-US" dirty="0"/>
              <a:t>Figure 2.3</a:t>
            </a:r>
          </a:p>
        </p:txBody>
      </p:sp>
    </p:spTree>
  </p:cSld>
  <p:clrMapOvr>
    <a:masterClrMapping/>
  </p:clrMapOvr>
  <p:transition spd="med">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number of processors on the x axis is compared with speedup on the x axis. The X axis values range from 1 to 1000 in increments of multiples of 10. The Y axis values range from 0 to 15 in increments of 5. Where the frequency, f, equals zero point 5, the graphs starts at point (1, 1) and is a constant horizontal line until (1000, 1). Where F equals 0 point 7 5, the graph starts at (1, 1) and increases until (10, 2) before becoming constant and extending until (1000, 3). Where F equals 0 point 9 0, the graph starts at (1, 1) and increases until (70, 9) before it becomes constant and extends until (1000, 10). Where F equals 0 point 9 5, the graph starts at (1, 1) increases linearly until (250, 19) before it becomes constant and extends until (1000, 20)." title="A graph illustrates the Amdahl’s law for multiple processors."/>
          <p:cNvPicPr>
            <a:picLocks noChangeAspect="1"/>
          </p:cNvPicPr>
          <p:nvPr/>
        </p:nvPicPr>
        <p:blipFill rotWithShape="1">
          <a:blip r:embed="rId3">
            <a:extLst>
              <a:ext uri="{28A0092B-C50C-407E-A947-70E740481C1C}">
                <a14:useLocalDpi xmlns:a14="http://schemas.microsoft.com/office/drawing/2010/main" val="0"/>
              </a:ext>
            </a:extLst>
          </a:blip>
          <a:srcRect t="20735" b="15651"/>
          <a:stretch/>
        </p:blipFill>
        <p:spPr>
          <a:xfrm>
            <a:off x="899592" y="26092"/>
            <a:ext cx="7962042" cy="6554620"/>
          </a:xfrm>
          <a:prstGeom prst="rect">
            <a:avLst/>
          </a:prstGeom>
        </p:spPr>
      </p:pic>
      <p:sp>
        <p:nvSpPr>
          <p:cNvPr id="3" name="Title 2">
            <a:extLst>
              <a:ext uri="{FF2B5EF4-FFF2-40B4-BE49-F238E27FC236}">
                <a16:creationId xmlns:a16="http://schemas.microsoft.com/office/drawing/2014/main" id="{6DFB1EFE-D08E-47BC-A23F-A5989257AC66}"/>
              </a:ext>
            </a:extLst>
          </p:cNvPr>
          <p:cNvSpPr>
            <a:spLocks noGrp="1"/>
          </p:cNvSpPr>
          <p:nvPr>
            <p:ph type="title"/>
          </p:nvPr>
        </p:nvSpPr>
        <p:spPr>
          <a:xfrm>
            <a:off x="251520" y="42383"/>
            <a:ext cx="8219256" cy="619954"/>
          </a:xfrm>
        </p:spPr>
        <p:txBody>
          <a:bodyPr/>
          <a:lstStyle/>
          <a:p>
            <a:r>
              <a:rPr lang="en-US" dirty="0"/>
              <a:t>Figure 2.4</a:t>
            </a:r>
          </a:p>
        </p:txBody>
      </p:sp>
    </p:spTree>
    <p:extLst>
      <p:ext uri="{BB962C8B-B14F-4D97-AF65-F5344CB8AC3E}">
        <p14:creationId xmlns:p14="http://schemas.microsoft.com/office/powerpoint/2010/main" val="2710121457"/>
      </p:ext>
    </p:extLst>
  </p:cSld>
  <p:clrMapOvr>
    <a:masterClrMapping/>
  </p:clrMapOvr>
  <p:transition spd="med">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Little’s Law</a:t>
            </a:r>
          </a:p>
        </p:txBody>
      </p:sp>
      <p:sp>
        <p:nvSpPr>
          <p:cNvPr id="3" name="Content Placeholder 2"/>
          <p:cNvSpPr>
            <a:spLocks noGrp="1"/>
          </p:cNvSpPr>
          <p:nvPr>
            <p:ph type="body" idx="1"/>
          </p:nvPr>
        </p:nvSpPr>
        <p:spPr>
          <a:xfrm>
            <a:off x="457200" y="1651216"/>
            <a:ext cx="8229600" cy="4525963"/>
          </a:xfrm>
        </p:spPr>
        <p:txBody>
          <a:bodyPr>
            <a:normAutofit fontScale="92500" lnSpcReduction="20000"/>
          </a:bodyPr>
          <a:lstStyle/>
          <a:p>
            <a:pPr marL="320675" indent="-320675"/>
            <a:r>
              <a:rPr lang="en-US" dirty="0"/>
              <a:t>Fundamental and simple relation with broad applications</a:t>
            </a:r>
          </a:p>
          <a:p>
            <a:pPr marL="320675" indent="-320675"/>
            <a:r>
              <a:rPr lang="en-US" dirty="0"/>
              <a:t>Can be applied to almost any system that is statistically in steady state, and in which there is no leakage</a:t>
            </a:r>
          </a:p>
          <a:p>
            <a:pPr marL="320675" indent="-320675"/>
            <a:r>
              <a:rPr lang="en-US" dirty="0"/>
              <a:t>Queuing system</a:t>
            </a:r>
          </a:p>
          <a:p>
            <a:pPr marL="914400" lvl="1" indent="-285750"/>
            <a:r>
              <a:rPr lang="en-US" sz="1900" dirty="0"/>
              <a:t>If server is idle an item is served immediately, otherwise an arriving item joins a queue</a:t>
            </a:r>
          </a:p>
          <a:p>
            <a:pPr marL="914400" lvl="1" indent="-285750"/>
            <a:r>
              <a:rPr lang="en-US" sz="1900" dirty="0"/>
              <a:t>There can be a single queue for a single server or for multiple servers, or multiple queues with one being for each of multiple servers</a:t>
            </a:r>
          </a:p>
          <a:p>
            <a:pPr marL="320675" indent="-320675"/>
            <a:r>
              <a:rPr lang="en-US" dirty="0"/>
              <a:t>Average number of items in a queuing system equals the average rate at which items arrive multiplied by the  time that an item spends in the system</a:t>
            </a:r>
          </a:p>
          <a:p>
            <a:pPr marL="914400" lvl="1" indent="-285750"/>
            <a:r>
              <a:rPr lang="en-US" sz="1900" dirty="0"/>
              <a:t>Relationship requires very few assumptions</a:t>
            </a:r>
          </a:p>
          <a:p>
            <a:pPr marL="914400" lvl="1" indent="-285750"/>
            <a:r>
              <a:rPr lang="en-US" sz="1900" dirty="0"/>
              <a:t>Because of its simplicity and generality it is extremely useful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A diagram depicts a system clock. A Quartz crystal at the left end sends a sinusoidal signal to an A to D converter, which converts the signal to a square wav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75" y="2278743"/>
            <a:ext cx="8147050" cy="2327728"/>
          </a:xfrm>
          <a:prstGeom prst="rect">
            <a:avLst/>
          </a:prstGeom>
        </p:spPr>
      </p:pic>
      <p:sp>
        <p:nvSpPr>
          <p:cNvPr id="2" name="Title 1">
            <a:extLst>
              <a:ext uri="{FF2B5EF4-FFF2-40B4-BE49-F238E27FC236}">
                <a16:creationId xmlns:a16="http://schemas.microsoft.com/office/drawing/2014/main" id="{824B966D-CDD1-4C46-9FF2-842AC507FBEE}"/>
              </a:ext>
            </a:extLst>
          </p:cNvPr>
          <p:cNvSpPr>
            <a:spLocks noGrp="1"/>
          </p:cNvSpPr>
          <p:nvPr>
            <p:ph type="title"/>
          </p:nvPr>
        </p:nvSpPr>
        <p:spPr/>
        <p:txBody>
          <a:bodyPr/>
          <a:lstStyle/>
          <a:p>
            <a:r>
              <a:rPr lang="en-US" dirty="0"/>
              <a:t>Figure 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 name="Table 273" descr="The table has 5 columns labeled I sub c, p, m, k, and t. Information for the rows will be listed in the order, technology, I sub C, p, m, k, t. Row 1. Instruction set architecture. x, x, blank, blank, blank. Row 2. Compiler technology. X, x, x, blank, blank. Row 3. Processor implementation. Blank, x, blank, blank, x. Row 4. Cache and memory hierarchy. Blank, blank, blank, x, x." title="A table with the title, performance factors and system attributes. Each cell in the table has either an x or a blank space."/>
          <p:cNvGraphicFramePr>
            <a:graphicFrameLocks noGrp="1"/>
          </p:cNvGraphicFramePr>
          <p:nvPr>
            <p:extLst>
              <p:ext uri="{D42A27DB-BD31-4B8C-83A1-F6EECF244321}">
                <p14:modId xmlns:p14="http://schemas.microsoft.com/office/powerpoint/2010/main" val="1073567625"/>
              </p:ext>
            </p:extLst>
          </p:nvPr>
        </p:nvGraphicFramePr>
        <p:xfrm>
          <a:off x="395536" y="2708920"/>
          <a:ext cx="8352929" cy="2151433"/>
        </p:xfrm>
        <a:graphic>
          <a:graphicData uri="http://schemas.openxmlformats.org/drawingml/2006/table">
            <a:tbl>
              <a:tblPr firstRow="1" bandRow="1">
                <a:tableStyleId>{5C22544A-7EE6-4342-B048-85BDC9FD1C3A}</a:tableStyleId>
              </a:tblPr>
              <a:tblGrid>
                <a:gridCol w="2304257">
                  <a:extLst>
                    <a:ext uri="{9D8B030D-6E8A-4147-A177-3AD203B41FA5}">
                      <a16:colId xmlns:a16="http://schemas.microsoft.com/office/drawing/2014/main" val="528802535"/>
                    </a:ext>
                  </a:extLst>
                </a:gridCol>
                <a:gridCol w="1173076">
                  <a:extLst>
                    <a:ext uri="{9D8B030D-6E8A-4147-A177-3AD203B41FA5}">
                      <a16:colId xmlns:a16="http://schemas.microsoft.com/office/drawing/2014/main" val="3102758518"/>
                    </a:ext>
                  </a:extLst>
                </a:gridCol>
                <a:gridCol w="1235034">
                  <a:extLst>
                    <a:ext uri="{9D8B030D-6E8A-4147-A177-3AD203B41FA5}">
                      <a16:colId xmlns:a16="http://schemas.microsoft.com/office/drawing/2014/main" val="2543019389"/>
                    </a:ext>
                  </a:extLst>
                </a:gridCol>
                <a:gridCol w="1211283">
                  <a:extLst>
                    <a:ext uri="{9D8B030D-6E8A-4147-A177-3AD203B41FA5}">
                      <a16:colId xmlns:a16="http://schemas.microsoft.com/office/drawing/2014/main" val="4122312373"/>
                    </a:ext>
                  </a:extLst>
                </a:gridCol>
                <a:gridCol w="1235034">
                  <a:extLst>
                    <a:ext uri="{9D8B030D-6E8A-4147-A177-3AD203B41FA5}">
                      <a16:colId xmlns:a16="http://schemas.microsoft.com/office/drawing/2014/main" val="340325420"/>
                    </a:ext>
                  </a:extLst>
                </a:gridCol>
                <a:gridCol w="1194245">
                  <a:extLst>
                    <a:ext uri="{9D8B030D-6E8A-4147-A177-3AD203B41FA5}">
                      <a16:colId xmlns:a16="http://schemas.microsoft.com/office/drawing/2014/main" val="708195715"/>
                    </a:ext>
                  </a:extLst>
                </a:gridCol>
              </a:tblGrid>
              <a:tr h="318907">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1" u="none" strike="noStrike" cap="none" baseline="0" dirty="0" err="1">
                          <a:solidFill>
                            <a:schemeClr val="tx1"/>
                          </a:solidFill>
                          <a:latin typeface="+mn-lt"/>
                          <a:ea typeface="+mn-ea"/>
                          <a:cs typeface="+mn-cs"/>
                          <a:sym typeface="Arial"/>
                        </a:rPr>
                        <a:t>Ic</a:t>
                      </a:r>
                      <a:endParaRPr lang="en-IN" sz="1200" b="1" i="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1" u="none" strike="noStrike" cap="none" baseline="0" dirty="0">
                          <a:solidFill>
                            <a:schemeClr val="tx1"/>
                          </a:solidFill>
                          <a:latin typeface="+mn-lt"/>
                          <a:ea typeface="+mn-ea"/>
                          <a:cs typeface="+mn-cs"/>
                          <a:sym typeface="Arial"/>
                        </a:rPr>
                        <a:t>p</a:t>
                      </a:r>
                      <a:endParaRPr lang="en-IN" sz="1200" b="1" i="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1" dirty="0">
                          <a:solidFill>
                            <a:schemeClr val="tx1"/>
                          </a:solidFill>
                        </a:rPr>
                        <a:t>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1" dirty="0">
                          <a:solidFill>
                            <a:schemeClr val="tx1"/>
                          </a:solidFill>
                        </a:rPr>
                        <a:t>k</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1" dirty="0">
                          <a:solidFill>
                            <a:schemeClr val="tx1"/>
                          </a:solidFill>
                          <a:sym typeface="Symbol" panose="05050102010706020507" pitchFamily="18" charset="2"/>
                        </a:rPr>
                        <a:t></a:t>
                      </a:r>
                      <a:endParaRPr lang="en-IN" sz="1200" b="1" i="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64518">
                <a:tc>
                  <a:txBody>
                    <a:bodyPr/>
                    <a:lstStyle/>
                    <a:p>
                      <a:r>
                        <a:rPr lang="en-IN" sz="1200" b="0" i="0" u="none" strike="noStrike" cap="none" baseline="0" dirty="0">
                          <a:solidFill>
                            <a:schemeClr val="dk1"/>
                          </a:solidFill>
                          <a:latin typeface="+mn-lt"/>
                          <a:ea typeface="+mn-ea"/>
                          <a:cs typeface="+mn-cs"/>
                          <a:sym typeface="Arial"/>
                        </a:rPr>
                        <a:t>Instruction set architecture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0878">
                <a:tc>
                  <a:txBody>
                    <a:bodyPr/>
                    <a:lstStyle/>
                    <a:p>
                      <a:r>
                        <a:rPr lang="en-IN" sz="1200" b="0" i="0" u="none" strike="noStrike" cap="none" baseline="0" dirty="0">
                          <a:solidFill>
                            <a:schemeClr val="dk1"/>
                          </a:solidFill>
                          <a:latin typeface="+mn-lt"/>
                          <a:ea typeface="+mn-ea"/>
                          <a:cs typeface="+mn-cs"/>
                          <a:sym typeface="Arial"/>
                        </a:rPr>
                        <a:t>Compiler technology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9615">
                <a:tc>
                  <a:txBody>
                    <a:bodyPr/>
                    <a:lstStyle/>
                    <a:p>
                      <a:r>
                        <a:rPr lang="en-IN" sz="1200" b="0" i="0" u="none" strike="noStrike" cap="none" baseline="0" dirty="0">
                          <a:solidFill>
                            <a:schemeClr val="dk1"/>
                          </a:solidFill>
                          <a:latin typeface="+mn-lt"/>
                          <a:ea typeface="+mn-ea"/>
                          <a:cs typeface="+mn-cs"/>
                          <a:sym typeface="Arial"/>
                        </a:rPr>
                        <a:t>Processor implementation</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77515">
                <a:tc>
                  <a:txBody>
                    <a:bodyPr/>
                    <a:lstStyle/>
                    <a:p>
                      <a:r>
                        <a:rPr lang="en-IN" sz="1200" b="0" i="0" u="none" strike="noStrike" cap="none" baseline="0" dirty="0">
                          <a:solidFill>
                            <a:schemeClr val="dk1"/>
                          </a:solidFill>
                          <a:latin typeface="+mn-lt"/>
                          <a:ea typeface="+mn-ea"/>
                          <a:cs typeface="+mn-cs"/>
                          <a:sym typeface="Arial"/>
                        </a:rPr>
                        <a:t>Cache and memory hierarchy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X</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
        <p:nvSpPr>
          <p:cNvPr id="2" name="Title 1">
            <a:extLst>
              <a:ext uri="{FF2B5EF4-FFF2-40B4-BE49-F238E27FC236}">
                <a16:creationId xmlns:a16="http://schemas.microsoft.com/office/drawing/2014/main" id="{6C102204-C69E-4A3C-BF42-D96882093759}"/>
              </a:ext>
            </a:extLst>
          </p:cNvPr>
          <p:cNvSpPr>
            <a:spLocks noGrp="1"/>
          </p:cNvSpPr>
          <p:nvPr>
            <p:ph type="title"/>
          </p:nvPr>
        </p:nvSpPr>
        <p:spPr>
          <a:xfrm>
            <a:off x="313222" y="332656"/>
            <a:ext cx="8517555" cy="1097279"/>
          </a:xfrm>
        </p:spPr>
        <p:txBody>
          <a:bodyPr/>
          <a:lstStyle/>
          <a:p>
            <a:r>
              <a:rPr lang="en-US" sz="2800" dirty="0"/>
              <a:t>Table 2.1  Performance Factors and System Attributes </a:t>
            </a:r>
            <a:br>
              <a:rPr lang="en-US" sz="2800" dirty="0"/>
            </a:br>
            <a:endParaRPr lang="en-US" sz="2800" dirty="0"/>
          </a:p>
        </p:txBody>
      </p:sp>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2700">
                  <a:noFill/>
                  <a:prstDash val="solid"/>
                </a:ln>
              </a:rPr>
              <a:t>Calculating the Mean</a:t>
            </a:r>
          </a:p>
        </p:txBody>
      </p:sp>
      <p:graphicFrame>
        <p:nvGraphicFramePr>
          <p:cNvPr id="5" name="Content Placeholder 25"/>
          <p:cNvGraphicFramePr>
            <a:graphicFrameLocks/>
          </p:cNvGraphicFramePr>
          <p:nvPr>
            <p:extLst>
              <p:ext uri="{D42A27DB-BD31-4B8C-83A1-F6EECF244321}">
                <p14:modId xmlns:p14="http://schemas.microsoft.com/office/powerpoint/2010/main" val="504657430"/>
              </p:ext>
            </p:extLst>
          </p:nvPr>
        </p:nvGraphicFramePr>
        <p:xfrm>
          <a:off x="228600" y="1628800"/>
          <a:ext cx="8686800" cy="4888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28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7 data sets are marked as follows. A, constant. B, clustered around a central value. C, uniform distribution. D, large number bias. E, small number bias. F, upper outlier. G, lower outlier. Each contains a set of four data readings with identifying acronyms, including median, or M D, arithmetic mean, or A M, geometric mean, or G M, and harmonic mean, or H M. The data point values on the horizontal axis range from 0 to 11 in increments of 1, and the ranges marked for the data sets are approximate values. In set a, the values of the four means are constant and extend from 0 to 11. In set b, the values of the median and arithmetic mean extend until 7. The G M extends to 6 point 5. The H M extends to 6 point 3. In set C, the values of the median and arithmetic means extend to 6.The geometric mean ranges to 4 point 9. The harmonic mean ranges to 3 point 6. In set d, the median value ranges to 9. The A M value ranges to 7 point 5. The G M value ranges to 6 point 4. The H M value ranges to 4 point 5. In set e, the median value ranges to 3. The A M value ranges to 4 point 3. The G M value ranges to 3 point 4. The H M value ranges to 2 point 5. In set f, the median value ranges to 1. The A M value ranges to 1 point 9. The G M value ranges to 1 point 3. The H M value ranges to 1 point 2. In set g, the median value ranges to 11. The A M value ranges to 10 point 1. The G M value ranges to 8 point 8. The H M value ranges to 5 point 7. The text below the graph reads as follows. The values of a, b, c, d, e, f, and g. A, constant, reads, left parenthesis 11, 11, 11, 11, 11, 11, 11, 11, 11, 11, 11 right parenthesis. B, clustered around a central value, reads, left parenthesis 3, 5, 6, 6, 7, 7, 7, 8, 8, 9, 11 right parenthesis. C, uniform distribution, reads, left parenthesis 1, 2, 3, 4, 5, 6, 7, 8, 9, 10, 11 right parenthesis. D, large number bias,  reads, left parenthesis 1, 4, 4, 7, 7, 9, 9, 10, 10, 11, 11 right parenthesis. E, small number bias,  reads, left parenthesis 1, 1, 2, 2, 3, 3, 5, 5, 8, 8, 11 right parenthesis. F, upper outlier, reads, left parenthesis 1, 1, 1, 1, 1, 1, 1, 1, 1, 1, 1 right parenthesis. G, lower outlier, reads, left parenthesis 1, 11, 11, 11, 11, 11, 11, 11, 11, 11, 11 right parenthesis." title="A horizontal bar chart represents comparison of means for various data se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
        <p:nvSpPr>
          <p:cNvPr id="2" name="Title 1">
            <a:extLst>
              <a:ext uri="{FF2B5EF4-FFF2-40B4-BE49-F238E27FC236}">
                <a16:creationId xmlns:a16="http://schemas.microsoft.com/office/drawing/2014/main" id="{EE9BF2E7-38EF-4F00-9E4A-231AD8EA782D}"/>
              </a:ext>
            </a:extLst>
          </p:cNvPr>
          <p:cNvSpPr>
            <a:spLocks noGrp="1"/>
          </p:cNvSpPr>
          <p:nvPr>
            <p:ph type="title"/>
          </p:nvPr>
        </p:nvSpPr>
        <p:spPr>
          <a:xfrm>
            <a:off x="107504" y="13276"/>
            <a:ext cx="8229600" cy="1097279"/>
          </a:xfrm>
        </p:spPr>
        <p:txBody>
          <a:bodyPr/>
          <a:lstStyle/>
          <a:p>
            <a:r>
              <a:rPr lang="en-US" dirty="0"/>
              <a:t>Figure 2.6</a:t>
            </a:r>
          </a:p>
        </p:txBody>
      </p:sp>
    </p:spTree>
    <p:extLst>
      <p:ext uri="{BB962C8B-B14F-4D97-AF65-F5344CB8AC3E}">
        <p14:creationId xmlns:p14="http://schemas.microsoft.com/office/powerpoint/2010/main" val="306346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43E7-F319-455B-8882-247A95A9B983}"/>
              </a:ext>
            </a:extLst>
          </p:cNvPr>
          <p:cNvSpPr>
            <a:spLocks noGrp="1"/>
          </p:cNvSpPr>
          <p:nvPr>
            <p:ph type="title"/>
          </p:nvPr>
        </p:nvSpPr>
        <p:spPr>
          <a:xfrm>
            <a:off x="467544" y="227618"/>
            <a:ext cx="8229600" cy="763970"/>
          </a:xfrm>
        </p:spPr>
        <p:txBody>
          <a:bodyPr/>
          <a:lstStyle/>
          <a:p>
            <a:r>
              <a:rPr lang="en-US" dirty="0"/>
              <a:t>Arithmetic Mean</a:t>
            </a:r>
          </a:p>
        </p:txBody>
      </p:sp>
      <p:sp>
        <p:nvSpPr>
          <p:cNvPr id="6" name="Text Placeholder 5"/>
          <p:cNvSpPr>
            <a:spLocks noGrp="1"/>
          </p:cNvSpPr>
          <p:nvPr>
            <p:ph type="body" idx="4294967295"/>
          </p:nvPr>
        </p:nvSpPr>
        <p:spPr>
          <a:xfrm>
            <a:off x="467544" y="991284"/>
            <a:ext cx="8229600" cy="5602287"/>
          </a:xfrm>
        </p:spPr>
        <p:txBody>
          <a:bodyPr>
            <a:normAutofit fontScale="92500" lnSpcReduction="10000"/>
          </a:bodyPr>
          <a:lstStyle/>
          <a:p>
            <a:pPr marL="317500" indent="-317500">
              <a:spcBef>
                <a:spcPts val="600"/>
              </a:spcBef>
              <a:buFont typeface="Wingdings" pitchFamily="2" charset="2"/>
              <a:buChar char="n"/>
            </a:pPr>
            <a:r>
              <a:rPr lang="en-US" sz="1800" dirty="0"/>
              <a:t>An Arithmetic Mean (AM) is an appropriate measure</a:t>
            </a:r>
          </a:p>
          <a:p>
            <a:pPr marL="317500" indent="0">
              <a:spcBef>
                <a:spcPts val="600"/>
              </a:spcBef>
              <a:buNone/>
            </a:pPr>
            <a:r>
              <a:rPr lang="en-US" sz="1800" dirty="0"/>
              <a:t>if the sum of all the measurements is a meaningful </a:t>
            </a:r>
          </a:p>
          <a:p>
            <a:pPr marL="317500" indent="0">
              <a:spcBef>
                <a:spcPts val="600"/>
              </a:spcBef>
              <a:buNone/>
            </a:pPr>
            <a:r>
              <a:rPr lang="en-US" sz="1800" dirty="0"/>
              <a:t>and interesting value</a:t>
            </a:r>
          </a:p>
          <a:p>
            <a:pPr marL="228600" indent="-228600">
              <a:spcBef>
                <a:spcPts val="600"/>
              </a:spcBef>
              <a:buFont typeface="Wingdings" pitchFamily="2" charset="2"/>
              <a:buChar char="n"/>
            </a:pPr>
            <a:endParaRPr lang="en-US" sz="1800" dirty="0"/>
          </a:p>
          <a:p>
            <a:pPr marL="304800" indent="-304800">
              <a:spcBef>
                <a:spcPts val="600"/>
              </a:spcBef>
              <a:buFont typeface="Wingdings" pitchFamily="2" charset="2"/>
              <a:buChar char="n"/>
            </a:pPr>
            <a:r>
              <a:rPr lang="en-US" sz="1800" dirty="0"/>
              <a:t>The AM is a good candidate for comparing the execution</a:t>
            </a:r>
          </a:p>
          <a:p>
            <a:pPr marL="304800" indent="-12700">
              <a:spcBef>
                <a:spcPts val="600"/>
              </a:spcBef>
              <a:buNone/>
            </a:pPr>
            <a:r>
              <a:rPr lang="en-US" sz="1800" dirty="0"/>
              <a:t> time performance of several systems</a:t>
            </a:r>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228600" indent="-228600">
              <a:spcBef>
                <a:spcPts val="600"/>
              </a:spcBef>
              <a:buFont typeface="Wingdings" pitchFamily="2" charset="2"/>
              <a:buChar char="n"/>
            </a:pPr>
            <a:endParaRPr lang="en-US" sz="1800" dirty="0"/>
          </a:p>
          <a:p>
            <a:pPr marL="0" indent="0">
              <a:spcBef>
                <a:spcPts val="600"/>
              </a:spcBef>
              <a:buNone/>
            </a:pPr>
            <a:endParaRPr lang="en-US" sz="1800" dirty="0"/>
          </a:p>
          <a:p>
            <a:pPr marL="228600" indent="-228600">
              <a:spcBef>
                <a:spcPts val="600"/>
              </a:spcBef>
              <a:buFont typeface="Wingdings" pitchFamily="2" charset="2"/>
              <a:buChar char="n"/>
            </a:pPr>
            <a:r>
              <a:rPr lang="en-US" sz="1800" dirty="0"/>
              <a:t>The AM used for a time-based variable, such as program execution time, has the important property that it is directly proportional to the total time </a:t>
            </a:r>
          </a:p>
          <a:p>
            <a:pPr marL="228600" indent="-228600">
              <a:spcBef>
                <a:spcPts val="600"/>
              </a:spcBef>
              <a:buFont typeface="Wingdings" pitchFamily="2" charset="2"/>
              <a:buChar char="n"/>
            </a:pPr>
            <a:r>
              <a:rPr lang="en-US" sz="1800" dirty="0"/>
              <a:t>If the total time doubles, the mean value doubles</a:t>
            </a:r>
          </a:p>
          <a:p>
            <a:pPr marL="228600" indent="-228600">
              <a:spcBef>
                <a:spcPts val="600"/>
              </a:spcBef>
              <a:buFont typeface="Wingdings" pitchFamily="2" charset="2"/>
              <a:buChar char="n"/>
            </a:pPr>
            <a:endParaRPr lang="en-US" sz="1800" dirty="0"/>
          </a:p>
          <a:p>
            <a:pPr>
              <a:lnSpc>
                <a:spcPct val="120000"/>
              </a:lnSpc>
              <a:spcBef>
                <a:spcPts val="600"/>
              </a:spcBef>
            </a:pPr>
            <a:endParaRPr lang="en-US" sz="1800" dirty="0"/>
          </a:p>
        </p:txBody>
      </p:sp>
      <p:sp>
        <p:nvSpPr>
          <p:cNvPr id="11" name="TextBox 10"/>
          <p:cNvSpPr txBox="1"/>
          <p:nvPr/>
        </p:nvSpPr>
        <p:spPr>
          <a:xfrm>
            <a:off x="879474" y="3140968"/>
            <a:ext cx="5780757" cy="2031325"/>
          </a:xfrm>
          <a:prstGeom prst="rect">
            <a:avLst/>
          </a:prstGeom>
          <a:solidFill>
            <a:srgbClr val="666699">
              <a:lumMod val="60000"/>
              <a:lumOff val="4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Rockwell"/>
              </a:rPr>
              <a:t> For example, suppose we were interested in using a system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Rockwell"/>
              </a:rPr>
              <a:t>for large-scale simulation studies and wanted to evaluate several alternative products.  On each system we could run the simulation multiple times with different input values for each run, and then take the average execution time across all runs. The use of</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Rockwell"/>
              </a:rPr>
              <a:t>multiple runs with different inputs should ensure that the results are not heavily biased by some unusual feature of a given input set. The AM of all the runs is a good measure of the system’s performance on simulations, and a good number to use for system comparison.</a:t>
            </a:r>
          </a:p>
        </p:txBody>
      </p:sp>
    </p:spTree>
    <p:extLst>
      <p:ext uri="{BB962C8B-B14F-4D97-AF65-F5344CB8AC3E}">
        <p14:creationId xmlns:p14="http://schemas.microsoft.com/office/powerpoint/2010/main" val="401385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 Performance</a:t>
            </a:r>
          </a:p>
        </p:txBody>
      </p:sp>
      <p:sp>
        <p:nvSpPr>
          <p:cNvPr id="3" name="Content Placeholder 2"/>
          <p:cNvSpPr>
            <a:spLocks noGrp="1"/>
          </p:cNvSpPr>
          <p:nvPr>
            <p:ph type="body" idx="1"/>
          </p:nvPr>
        </p:nvSpPr>
        <p:spPr>
          <a:xfrm>
            <a:off x="457200" y="1449337"/>
            <a:ext cx="8229600" cy="4725832"/>
          </a:xfrm>
        </p:spPr>
        <p:txBody>
          <a:bodyPr>
            <a:noAutofit/>
          </a:bodyPr>
          <a:lstStyle/>
          <a:p>
            <a:pPr marL="320675" indent="-320675">
              <a:spcBef>
                <a:spcPts val="600"/>
              </a:spcBef>
            </a:pPr>
            <a:r>
              <a:rPr lang="en-US" sz="1400" dirty="0"/>
              <a:t>The cost of computer systems continues to drop dramatically, while the performance and capacity of those systems continue to rise equally dramatically</a:t>
            </a:r>
          </a:p>
          <a:p>
            <a:pPr marL="320675" indent="-320675">
              <a:spcBef>
                <a:spcPts val="600"/>
              </a:spcBef>
            </a:pPr>
            <a:r>
              <a:rPr lang="en-US" sz="1400" dirty="0"/>
              <a:t>Today’s laptops have the computing power of an IBM mainframe from 10 or 15 years ago</a:t>
            </a:r>
          </a:p>
          <a:p>
            <a:pPr marL="320675" indent="-320675">
              <a:spcBef>
                <a:spcPts val="600"/>
              </a:spcBef>
            </a:pPr>
            <a:r>
              <a:rPr lang="en-US" sz="1400" dirty="0"/>
              <a:t>Processors are so inexpensive that we now have microprocessors we throw away</a:t>
            </a:r>
          </a:p>
          <a:p>
            <a:pPr marL="320675" indent="-320675">
              <a:spcBef>
                <a:spcPts val="600"/>
              </a:spcBef>
            </a:pPr>
            <a:r>
              <a:rPr lang="en-US" sz="1400" dirty="0"/>
              <a:t>Desktop applications that require the great power of today’s microprocessor-based systems include:</a:t>
            </a:r>
          </a:p>
          <a:p>
            <a:pPr marL="641350" lvl="1" indent="-309563"/>
            <a:r>
              <a:rPr lang="en-US" sz="1200" dirty="0"/>
              <a:t>Image processing</a:t>
            </a:r>
          </a:p>
          <a:p>
            <a:pPr marL="641350" lvl="1" indent="-309563"/>
            <a:r>
              <a:rPr lang="en-US" sz="1200" dirty="0"/>
              <a:t>Three-dimensional rendering</a:t>
            </a:r>
          </a:p>
          <a:p>
            <a:pPr marL="641350" lvl="1" indent="-309563"/>
            <a:r>
              <a:rPr lang="en-US" sz="1200" dirty="0"/>
              <a:t>Speech recognition</a:t>
            </a:r>
          </a:p>
          <a:p>
            <a:pPr marL="641350" lvl="1" indent="-309563"/>
            <a:r>
              <a:rPr lang="en-US" sz="1200" dirty="0"/>
              <a:t>Videoconferencing</a:t>
            </a:r>
          </a:p>
          <a:p>
            <a:pPr marL="641350" lvl="1" indent="-309563"/>
            <a:r>
              <a:rPr lang="en-US" sz="1200" dirty="0"/>
              <a:t>Multimedia authoring </a:t>
            </a:r>
          </a:p>
          <a:p>
            <a:pPr marL="641350" lvl="1" indent="-309563"/>
            <a:r>
              <a:rPr lang="en-US" sz="1200" dirty="0"/>
              <a:t>Voice and video annotation of files</a:t>
            </a:r>
          </a:p>
          <a:p>
            <a:pPr marL="641350" lvl="1" indent="-309563"/>
            <a:r>
              <a:rPr lang="en-US" sz="1200" dirty="0"/>
              <a:t>Simulation modeling</a:t>
            </a:r>
          </a:p>
          <a:p>
            <a:pPr marL="342900" lvl="1" indent="-342900">
              <a:buFont typeface="Arial" panose="020B0604020202020204" pitchFamily="34" charset="0"/>
              <a:buChar char="•"/>
            </a:pPr>
            <a:r>
              <a:rPr lang="en-US" sz="1400" dirty="0"/>
              <a:t>Businesses are relying on increasingly powerful servers to handle transaction and database processing and to support massive client/server networks that have replaced the huge mainframe computer centers of yesteryear</a:t>
            </a:r>
          </a:p>
          <a:p>
            <a:pPr marL="342900" lvl="1" indent="-342900">
              <a:buFont typeface="Arial" panose="020B0604020202020204" pitchFamily="34" charset="0"/>
              <a:buChar char="•"/>
            </a:pPr>
            <a:r>
              <a:rPr lang="en-US" sz="1400" dirty="0"/>
              <a:t>Cloud service providers use massive high-performance banks of servers to satisfy high-volume, high-transaction-rate applications for a broad spectrum of clients</a:t>
            </a:r>
          </a:p>
        </p:txBody>
      </p:sp>
    </p:spTree>
    <p:extLst>
      <p:ext uri="{BB962C8B-B14F-4D97-AF65-F5344CB8AC3E}">
        <p14:creationId xmlns:p14="http://schemas.microsoft.com/office/powerpoint/2010/main" val="2633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Information for each row will be presented in the order of the appearance of the columns, which are ordered as follows. Computer A time in seconds, computer B time in seconds, computer C time in seconds, computer A rate in M F L O P S, computer b rate in M F L O P S, and computer c rate in M F L O P S. Row 1, For program 1, 10 to the power of 8 o p s. 2, 1, 0 point 75, 50, 100, 133 point 33. Row 2, for program 2, 10 to the power of 8 F P ops. 0 point 75 2, 4, 133 point 33, 50, 25. Row 3, for total execution time. 2 point 75, 3, 4 point 75, blank, blank, blank. Row 4, for arithmetic mean of times. 1 point 38, 1 point 5, 2 point 38, blank, blank, blank. Row 5, inverse of total execution time, 1 per second. 0 point 36, 0 point 33, 0 point 21, blank, blank, blank. Row 6, arithmetic mean of rates. Blank, blank, blank, 91 point 67, 75, 79 point 17. Row 7, harmonic mean of rates. Blank, blank, blank, 72 point 72, 66 point 67. 42 point 11. " title="A table with the title, a comparison of arithmetic and harmonic means for rates."/>
          <p:cNvGraphicFramePr>
            <a:graphicFrameLocks noGrp="1"/>
          </p:cNvGraphicFramePr>
          <p:nvPr>
            <p:extLst>
              <p:ext uri="{D42A27DB-BD31-4B8C-83A1-F6EECF244321}">
                <p14:modId xmlns:p14="http://schemas.microsoft.com/office/powerpoint/2010/main" val="3848527485"/>
              </p:ext>
            </p:extLst>
          </p:nvPr>
        </p:nvGraphicFramePr>
        <p:xfrm>
          <a:off x="448310" y="1124744"/>
          <a:ext cx="6768553" cy="4977519"/>
        </p:xfrm>
        <a:graphic>
          <a:graphicData uri="http://schemas.openxmlformats.org/drawingml/2006/table">
            <a:tbl>
              <a:tblPr firstRow="1" bandRow="1">
                <a:tableStyleId>{5C22544A-7EE6-4342-B048-85BDC9FD1C3A}</a:tableStyleId>
              </a:tblPr>
              <a:tblGrid>
                <a:gridCol w="933594">
                  <a:extLst>
                    <a:ext uri="{9D8B030D-6E8A-4147-A177-3AD203B41FA5}">
                      <a16:colId xmlns:a16="http://schemas.microsoft.com/office/drawing/2014/main" val="528802535"/>
                    </a:ext>
                  </a:extLst>
                </a:gridCol>
                <a:gridCol w="1215814">
                  <a:extLst>
                    <a:ext uri="{9D8B030D-6E8A-4147-A177-3AD203B41FA5}">
                      <a16:colId xmlns:a16="http://schemas.microsoft.com/office/drawing/2014/main" val="3102758518"/>
                    </a:ext>
                  </a:extLst>
                </a:gridCol>
                <a:gridCol w="939861">
                  <a:extLst>
                    <a:ext uri="{9D8B030D-6E8A-4147-A177-3AD203B41FA5}">
                      <a16:colId xmlns:a16="http://schemas.microsoft.com/office/drawing/2014/main" val="2543019389"/>
                    </a:ext>
                  </a:extLst>
                </a:gridCol>
                <a:gridCol w="921785">
                  <a:extLst>
                    <a:ext uri="{9D8B030D-6E8A-4147-A177-3AD203B41FA5}">
                      <a16:colId xmlns:a16="http://schemas.microsoft.com/office/drawing/2014/main" val="4122312373"/>
                    </a:ext>
                  </a:extLst>
                </a:gridCol>
                <a:gridCol w="939861">
                  <a:extLst>
                    <a:ext uri="{9D8B030D-6E8A-4147-A177-3AD203B41FA5}">
                      <a16:colId xmlns:a16="http://schemas.microsoft.com/office/drawing/2014/main" val="340325420"/>
                    </a:ext>
                  </a:extLst>
                </a:gridCol>
                <a:gridCol w="908819">
                  <a:extLst>
                    <a:ext uri="{9D8B030D-6E8A-4147-A177-3AD203B41FA5}">
                      <a16:colId xmlns:a16="http://schemas.microsoft.com/office/drawing/2014/main" val="708195715"/>
                    </a:ext>
                  </a:extLst>
                </a:gridCol>
                <a:gridCol w="908819">
                  <a:extLst>
                    <a:ext uri="{9D8B030D-6E8A-4147-A177-3AD203B41FA5}">
                      <a16:colId xmlns:a16="http://schemas.microsoft.com/office/drawing/2014/main" val="3918843443"/>
                    </a:ext>
                  </a:extLst>
                </a:gridCol>
              </a:tblGrid>
              <a:tr h="638817">
                <a:tc>
                  <a:txBody>
                    <a:bodyPr/>
                    <a:lstStyle/>
                    <a:p>
                      <a:r>
                        <a:rPr lang="en-IN" sz="1000" dirty="0">
                          <a:solidFill>
                            <a:srgbClr val="C6F5CF"/>
                          </a:solidFill>
                        </a:rPr>
                        <a:t>  </a:t>
                      </a:r>
                    </a:p>
                  </a:txBody>
                  <a:tcPr marL="75709" marR="75709" marT="37854" marB="37854">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000" b="1" i="0" u="none" strike="noStrike" cap="none" baseline="0" dirty="0">
                          <a:solidFill>
                            <a:schemeClr val="tx1"/>
                          </a:solidFill>
                          <a:latin typeface="+mn-lt"/>
                          <a:ea typeface="+mn-ea"/>
                          <a:cs typeface="+mn-cs"/>
                          <a:sym typeface="Arial"/>
                        </a:rPr>
                        <a:t>Computer</a:t>
                      </a:r>
                    </a:p>
                    <a:p>
                      <a:pPr algn="ctr"/>
                      <a:r>
                        <a:rPr lang="en-IN" sz="1000" b="1" i="0" u="none" strike="noStrike" cap="none" baseline="0" dirty="0">
                          <a:solidFill>
                            <a:schemeClr val="tx1"/>
                          </a:solidFill>
                          <a:latin typeface="+mn-lt"/>
                          <a:ea typeface="+mn-ea"/>
                          <a:cs typeface="+mn-cs"/>
                          <a:sym typeface="Arial"/>
                        </a:rPr>
                        <a:t>A time</a:t>
                      </a:r>
                    </a:p>
                    <a:p>
                      <a:pPr algn="ctr"/>
                      <a:r>
                        <a:rPr lang="en-IN" sz="1000" b="1" i="0" u="none" strike="noStrike" cap="none" baseline="0" dirty="0">
                          <a:solidFill>
                            <a:schemeClr val="tx1"/>
                          </a:solidFill>
                          <a:latin typeface="+mn-lt"/>
                          <a:ea typeface="+mn-ea"/>
                          <a:cs typeface="+mn-cs"/>
                          <a:sym typeface="Arial"/>
                        </a:rPr>
                        <a:t>(secs)</a:t>
                      </a:r>
                      <a:endParaRPr lang="en-IN" sz="1000" b="1" i="0" dirty="0">
                        <a:solidFill>
                          <a:schemeClr val="tx1"/>
                        </a:solidFill>
                      </a:endParaRP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000" b="1" i="0" u="none" strike="noStrike" cap="none" baseline="0" dirty="0">
                          <a:solidFill>
                            <a:schemeClr val="tx1"/>
                          </a:solidFill>
                          <a:latin typeface="+mn-lt"/>
                          <a:ea typeface="+mn-ea"/>
                          <a:cs typeface="+mn-cs"/>
                          <a:sym typeface="Arial"/>
                        </a:rPr>
                        <a:t>Computer</a:t>
                      </a:r>
                    </a:p>
                    <a:p>
                      <a:pPr algn="ctr"/>
                      <a:r>
                        <a:rPr lang="en-US" sz="1000" b="1" i="0" u="none" strike="noStrike" cap="none" baseline="0" dirty="0">
                          <a:solidFill>
                            <a:schemeClr val="tx1"/>
                          </a:solidFill>
                          <a:latin typeface="+mn-lt"/>
                          <a:ea typeface="+mn-ea"/>
                          <a:cs typeface="+mn-cs"/>
                          <a:sym typeface="Arial"/>
                        </a:rPr>
                        <a:t>B time</a:t>
                      </a:r>
                    </a:p>
                    <a:p>
                      <a:pPr algn="ctr"/>
                      <a:r>
                        <a:rPr lang="en-US" sz="1000" b="1" i="0" u="none" strike="noStrike" cap="none" baseline="0" dirty="0">
                          <a:solidFill>
                            <a:schemeClr val="tx1"/>
                          </a:solidFill>
                          <a:latin typeface="+mn-lt"/>
                          <a:ea typeface="+mn-ea"/>
                          <a:cs typeface="+mn-cs"/>
                          <a:sym typeface="Arial"/>
                        </a:rPr>
                        <a:t>(secs</a:t>
                      </a:r>
                      <a:r>
                        <a:rPr lang="en-US" sz="1000" b="1" i="1" u="none" strike="noStrike" cap="none" baseline="0" dirty="0">
                          <a:solidFill>
                            <a:schemeClr val="tx1"/>
                          </a:solidFill>
                          <a:latin typeface="+mn-lt"/>
                          <a:ea typeface="+mn-ea"/>
                          <a:cs typeface="+mn-cs"/>
                          <a:sym typeface="Arial"/>
                        </a:rPr>
                        <a:t>)</a:t>
                      </a:r>
                      <a:endParaRPr lang="en-IN" sz="1000" b="1" i="1" dirty="0">
                        <a:solidFill>
                          <a:schemeClr val="tx1"/>
                        </a:solidFill>
                      </a:endParaRP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rPr>
                        <a:t>Computer</a:t>
                      </a:r>
                    </a:p>
                    <a:p>
                      <a:pPr algn="ctr"/>
                      <a:r>
                        <a:rPr lang="en-IN" sz="1000" b="1" i="0" dirty="0">
                          <a:solidFill>
                            <a:schemeClr val="tx1"/>
                          </a:solidFill>
                        </a:rPr>
                        <a:t>C time</a:t>
                      </a:r>
                    </a:p>
                    <a:p>
                      <a:pPr algn="ctr"/>
                      <a:r>
                        <a:rPr lang="en-IN" sz="1000" b="1" i="0" dirty="0">
                          <a:solidFill>
                            <a:schemeClr val="tx1"/>
                          </a:solidFill>
                        </a:rPr>
                        <a:t>(secs)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rPr>
                        <a:t>Computer</a:t>
                      </a:r>
                    </a:p>
                    <a:p>
                      <a:pPr algn="ctr"/>
                      <a:r>
                        <a:rPr lang="en-IN" sz="1000" b="1" i="0" dirty="0">
                          <a:solidFill>
                            <a:schemeClr val="tx1"/>
                          </a:solidFill>
                        </a:rPr>
                        <a:t>A rate</a:t>
                      </a:r>
                    </a:p>
                    <a:p>
                      <a:pPr algn="ctr"/>
                      <a:r>
                        <a:rPr lang="en-IN" sz="1000" b="1" i="0" dirty="0">
                          <a:solidFill>
                            <a:schemeClr val="tx1"/>
                          </a:solidFill>
                        </a:rPr>
                        <a:t>(MFLOPS)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sym typeface="Symbol" panose="05050102010706020507" pitchFamily="18" charset="2"/>
                        </a:rPr>
                        <a:t>Computer</a:t>
                      </a:r>
                    </a:p>
                    <a:p>
                      <a:pPr algn="ctr"/>
                      <a:r>
                        <a:rPr lang="en-IN" sz="1000" b="1" i="0" dirty="0">
                          <a:solidFill>
                            <a:schemeClr val="tx1"/>
                          </a:solidFill>
                          <a:sym typeface="Symbol" panose="05050102010706020507" pitchFamily="18" charset="2"/>
                        </a:rPr>
                        <a:t>B rate</a:t>
                      </a:r>
                    </a:p>
                    <a:p>
                      <a:pPr algn="ctr"/>
                      <a:r>
                        <a:rPr lang="en-IN" sz="1000" b="1" i="0" dirty="0">
                          <a:solidFill>
                            <a:schemeClr val="tx1"/>
                          </a:solidFill>
                          <a:sym typeface="Symbol" panose="05050102010706020507" pitchFamily="18" charset="2"/>
                        </a:rPr>
                        <a:t>(MFLOPS)</a:t>
                      </a:r>
                      <a:endParaRPr lang="en-IN" sz="1000" b="1" i="0" dirty="0">
                        <a:solidFill>
                          <a:schemeClr val="tx1"/>
                        </a:solidFill>
                      </a:endParaRP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dirty="0">
                          <a:solidFill>
                            <a:schemeClr val="tx1"/>
                          </a:solidFill>
                        </a:rPr>
                        <a:t>Computer</a:t>
                      </a:r>
                    </a:p>
                    <a:p>
                      <a:pPr algn="ctr"/>
                      <a:r>
                        <a:rPr lang="en-IN" sz="1000" b="1" i="0" dirty="0">
                          <a:solidFill>
                            <a:schemeClr val="tx1"/>
                          </a:solidFill>
                        </a:rPr>
                        <a:t>C rate</a:t>
                      </a:r>
                    </a:p>
                    <a:p>
                      <a:pPr algn="ctr"/>
                      <a:r>
                        <a:rPr lang="en-IN" sz="1000" b="1" i="0" dirty="0">
                          <a:solidFill>
                            <a:schemeClr val="tx1"/>
                          </a:solidFill>
                        </a:rPr>
                        <a:t>(MFLOPS)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55575">
                <a:tc>
                  <a:txBody>
                    <a:bodyPr/>
                    <a:lstStyle/>
                    <a:p>
                      <a:r>
                        <a:rPr lang="en-IN" sz="1000" b="0" i="0" u="none" strike="noStrike" cap="none" baseline="0" dirty="0">
                          <a:solidFill>
                            <a:schemeClr val="dk1"/>
                          </a:solidFill>
                          <a:latin typeface="+mn-lt"/>
                          <a:ea typeface="+mn-ea"/>
                          <a:cs typeface="+mn-cs"/>
                          <a:sym typeface="Arial"/>
                        </a:rPr>
                        <a:t>Program 1</a:t>
                      </a:r>
                    </a:p>
                    <a:p>
                      <a:r>
                        <a:rPr lang="en-IN" sz="1000" b="0" i="0" u="none" strike="noStrike" cap="none" baseline="0" dirty="0">
                          <a:solidFill>
                            <a:schemeClr val="dk1"/>
                          </a:solidFill>
                          <a:latin typeface="+mn-lt"/>
                          <a:ea typeface="+mn-ea"/>
                          <a:cs typeface="+mn-cs"/>
                          <a:sym typeface="Arial"/>
                        </a:rPr>
                        <a:t>(10</a:t>
                      </a:r>
                      <a:r>
                        <a:rPr lang="en-IN" sz="1000" b="0" i="0" u="none" strike="noStrike" cap="none" baseline="30000" dirty="0">
                          <a:solidFill>
                            <a:schemeClr val="dk1"/>
                          </a:solidFill>
                          <a:latin typeface="+mn-lt"/>
                          <a:ea typeface="+mn-ea"/>
                          <a:cs typeface="+mn-cs"/>
                          <a:sym typeface="Arial"/>
                        </a:rPr>
                        <a:t>8</a:t>
                      </a:r>
                      <a:r>
                        <a:rPr lang="en-IN" sz="1000" b="0" i="0" u="none" strike="noStrike" cap="none" baseline="0" dirty="0">
                          <a:solidFill>
                            <a:schemeClr val="dk1"/>
                          </a:solidFill>
                          <a:latin typeface="+mn-lt"/>
                          <a:ea typeface="+mn-ea"/>
                          <a:cs typeface="+mn-cs"/>
                          <a:sym typeface="Arial"/>
                        </a:rPr>
                        <a:t> FP ops)</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n-lt"/>
                          <a:ea typeface="+mn-ea"/>
                          <a:cs typeface="+mn-cs"/>
                          <a:sym typeface="Arial"/>
                        </a:rPr>
                        <a:t>2.0</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n-lt"/>
                          <a:ea typeface="+mn-ea"/>
                          <a:cs typeface="+mn-cs"/>
                          <a:sym typeface="Arial"/>
                        </a:rPr>
                        <a:t>1.0</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0.75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50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100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133.33</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05802">
                <a:tc>
                  <a:txBody>
                    <a:bodyPr/>
                    <a:lstStyle/>
                    <a:p>
                      <a:r>
                        <a:rPr lang="en-IN" sz="1000" b="0" i="0" u="none" strike="noStrike" cap="none" baseline="0" dirty="0">
                          <a:solidFill>
                            <a:schemeClr val="dk1"/>
                          </a:solidFill>
                          <a:latin typeface="+mn-lt"/>
                          <a:ea typeface="+mn-ea"/>
                          <a:cs typeface="+mn-cs"/>
                          <a:sym typeface="Arial"/>
                        </a:rPr>
                        <a:t>Program 1</a:t>
                      </a:r>
                    </a:p>
                    <a:p>
                      <a:r>
                        <a:rPr lang="en-IN" sz="1000" b="0" i="0" u="none" strike="noStrike" cap="none" baseline="0" dirty="0">
                          <a:solidFill>
                            <a:schemeClr val="dk1"/>
                          </a:solidFill>
                          <a:latin typeface="+mn-lt"/>
                          <a:ea typeface="+mn-ea"/>
                          <a:cs typeface="+mn-cs"/>
                          <a:sym typeface="Arial"/>
                        </a:rPr>
                        <a:t>(10</a:t>
                      </a:r>
                      <a:r>
                        <a:rPr lang="en-IN" sz="1000" b="0" i="0" u="none" strike="noStrike" cap="none" baseline="30000" dirty="0">
                          <a:solidFill>
                            <a:schemeClr val="dk1"/>
                          </a:solidFill>
                          <a:latin typeface="+mn-lt"/>
                          <a:ea typeface="+mn-ea"/>
                          <a:cs typeface="+mn-cs"/>
                          <a:sym typeface="Arial"/>
                        </a:rPr>
                        <a:t>8</a:t>
                      </a:r>
                      <a:r>
                        <a:rPr lang="en-IN" sz="1000" b="0" i="0" u="none" strike="noStrike" cap="none" baseline="0" dirty="0">
                          <a:solidFill>
                            <a:schemeClr val="dk1"/>
                          </a:solidFill>
                          <a:latin typeface="+mn-lt"/>
                          <a:ea typeface="+mn-ea"/>
                          <a:cs typeface="+mn-cs"/>
                          <a:sym typeface="Arial"/>
                        </a:rPr>
                        <a:t> FP ops)</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n-lt"/>
                          <a:ea typeface="+mn-ea"/>
                          <a:cs typeface="+mn-cs"/>
                          <a:sym typeface="Arial"/>
                        </a:rPr>
                        <a:t>0.75</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2.0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4.0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133.33</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50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25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38817">
                <a:tc>
                  <a:txBody>
                    <a:bodyPr/>
                    <a:lstStyle/>
                    <a:p>
                      <a:r>
                        <a:rPr lang="en-IN" sz="1000" b="0" i="0" u="none" strike="noStrike" cap="none" baseline="0" dirty="0">
                          <a:solidFill>
                            <a:schemeClr val="dk1"/>
                          </a:solidFill>
                          <a:latin typeface="+mn-lt"/>
                          <a:ea typeface="+mn-ea"/>
                          <a:cs typeface="+mn-cs"/>
                          <a:sym typeface="Arial"/>
                        </a:rPr>
                        <a:t>Total</a:t>
                      </a:r>
                    </a:p>
                    <a:p>
                      <a:r>
                        <a:rPr lang="en-IN" sz="1000" b="0" i="0" u="none" strike="noStrike" cap="none" baseline="0" dirty="0">
                          <a:solidFill>
                            <a:schemeClr val="dk1"/>
                          </a:solidFill>
                          <a:latin typeface="+mn-lt"/>
                          <a:ea typeface="+mn-ea"/>
                          <a:cs typeface="+mn-cs"/>
                          <a:sym typeface="Arial"/>
                        </a:rPr>
                        <a:t>execution</a:t>
                      </a:r>
                    </a:p>
                    <a:p>
                      <a:r>
                        <a:rPr lang="en-IN" sz="1000" b="0" i="0" u="none" strike="noStrike" cap="none" baseline="0" dirty="0">
                          <a:solidFill>
                            <a:schemeClr val="dk1"/>
                          </a:solidFill>
                          <a:latin typeface="+mn-lt"/>
                          <a:ea typeface="+mn-ea"/>
                          <a:cs typeface="+mn-cs"/>
                          <a:sym typeface="Arial"/>
                        </a:rPr>
                        <a:t>time</a:t>
                      </a:r>
                      <a:endParaRPr lang="en-IN" sz="1000" dirty="0"/>
                    </a:p>
                  </a:txBody>
                  <a:tcPr marL="75709" marR="75709" marT="37854" marB="37854"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2.75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3.0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4.75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638817">
                <a:tc>
                  <a:txBody>
                    <a:bodyPr/>
                    <a:lstStyle/>
                    <a:p>
                      <a:r>
                        <a:rPr lang="en-IN" sz="1000" b="0" i="0" u="none" strike="noStrike" cap="none" baseline="0" dirty="0">
                          <a:solidFill>
                            <a:schemeClr val="dk1"/>
                          </a:solidFill>
                          <a:latin typeface="+mn-lt"/>
                          <a:ea typeface="+mn-ea"/>
                          <a:cs typeface="+mn-cs"/>
                          <a:sym typeface="Arial"/>
                        </a:rPr>
                        <a:t>Arithmetic</a:t>
                      </a:r>
                    </a:p>
                    <a:p>
                      <a:r>
                        <a:rPr lang="en-IN" sz="1000" b="0" i="0" u="none" strike="noStrike" cap="none" baseline="0" dirty="0">
                          <a:solidFill>
                            <a:schemeClr val="dk1"/>
                          </a:solidFill>
                          <a:latin typeface="+mn-lt"/>
                          <a:ea typeface="+mn-ea"/>
                          <a:cs typeface="+mn-cs"/>
                          <a:sym typeface="Arial"/>
                        </a:rPr>
                        <a:t>mean of</a:t>
                      </a:r>
                    </a:p>
                    <a:p>
                      <a:r>
                        <a:rPr lang="en-IN" sz="1000" b="0" i="0" u="none" strike="noStrike" cap="none" baseline="0" dirty="0">
                          <a:solidFill>
                            <a:schemeClr val="dk1"/>
                          </a:solidFill>
                          <a:latin typeface="+mn-lt"/>
                          <a:ea typeface="+mn-ea"/>
                          <a:cs typeface="+mn-cs"/>
                          <a:sym typeface="Arial"/>
                        </a:rPr>
                        <a:t>times</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1.38</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1.5</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2.38</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822057">
                <a:tc>
                  <a:txBody>
                    <a:bodyPr/>
                    <a:lstStyle/>
                    <a:p>
                      <a:r>
                        <a:rPr lang="en-US" sz="1000" dirty="0"/>
                        <a:t>Inverse</a:t>
                      </a:r>
                    </a:p>
                    <a:p>
                      <a:r>
                        <a:rPr lang="en-US" sz="1000" dirty="0"/>
                        <a:t>of total</a:t>
                      </a:r>
                    </a:p>
                    <a:p>
                      <a:r>
                        <a:rPr lang="en-US" sz="1000" dirty="0"/>
                        <a:t>execution</a:t>
                      </a:r>
                    </a:p>
                    <a:p>
                      <a:r>
                        <a:rPr lang="en-US" sz="1000" dirty="0"/>
                        <a:t>time (1/sec)</a:t>
                      </a:r>
                      <a:endParaRPr lang="en-IN" sz="1000" dirty="0"/>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0.36</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0.33</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0.21</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1498701"/>
                  </a:ext>
                </a:extLst>
              </a:tr>
              <a:tr h="638817">
                <a:tc>
                  <a:txBody>
                    <a:bodyPr/>
                    <a:lstStyle/>
                    <a:p>
                      <a:r>
                        <a:rPr lang="en-IN" sz="1000" dirty="0"/>
                        <a:t>Arithmetic</a:t>
                      </a:r>
                    </a:p>
                    <a:p>
                      <a:r>
                        <a:rPr lang="en-IN" sz="1000" dirty="0"/>
                        <a:t>mean of</a:t>
                      </a:r>
                    </a:p>
                    <a:p>
                      <a:r>
                        <a:rPr lang="en-IN" sz="1000" dirty="0"/>
                        <a:t>rates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91.67</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75.00</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79.17</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19771167"/>
                  </a:ext>
                </a:extLst>
              </a:tr>
              <a:tr h="638817">
                <a:tc>
                  <a:txBody>
                    <a:bodyPr/>
                    <a:lstStyle/>
                    <a:p>
                      <a:r>
                        <a:rPr lang="en-IN" sz="1000" dirty="0"/>
                        <a:t>Harmonic</a:t>
                      </a:r>
                    </a:p>
                    <a:p>
                      <a:r>
                        <a:rPr lang="en-IN" sz="1000" dirty="0"/>
                        <a:t>mean of</a:t>
                      </a:r>
                    </a:p>
                    <a:p>
                      <a:r>
                        <a:rPr lang="en-IN" sz="1000" dirty="0"/>
                        <a:t>rates</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72.72</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66.67</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42.11</a:t>
                      </a:r>
                    </a:p>
                  </a:txBody>
                  <a:tcPr marL="75709" marR="75709" marT="37854" marB="3785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18967736"/>
                  </a:ext>
                </a:extLst>
              </a:tr>
            </a:tbl>
          </a:graphicData>
        </a:graphic>
      </p:graphicFrame>
      <p:sp>
        <p:nvSpPr>
          <p:cNvPr id="5" name="Title 4">
            <a:extLst>
              <a:ext uri="{FF2B5EF4-FFF2-40B4-BE49-F238E27FC236}">
                <a16:creationId xmlns:a16="http://schemas.microsoft.com/office/drawing/2014/main" id="{30B9B5E4-C925-4A5F-8F50-E86F74127AD2}"/>
              </a:ext>
            </a:extLst>
          </p:cNvPr>
          <p:cNvSpPr>
            <a:spLocks noGrp="1"/>
          </p:cNvSpPr>
          <p:nvPr>
            <p:ph type="title"/>
          </p:nvPr>
        </p:nvSpPr>
        <p:spPr>
          <a:xfrm>
            <a:off x="448310" y="180754"/>
            <a:ext cx="8229600" cy="835978"/>
          </a:xfrm>
        </p:spPr>
        <p:txBody>
          <a:bodyPr/>
          <a:lstStyle/>
          <a:p>
            <a:r>
              <a:rPr lang="en-US" sz="2400" dirty="0"/>
              <a:t>Table 2.2  </a:t>
            </a:r>
            <a:br>
              <a:rPr lang="en-US" sz="2400" dirty="0"/>
            </a:br>
            <a:r>
              <a:rPr lang="en-US" sz="2400" dirty="0"/>
              <a:t>A Comparison of Arithmetic and Harmonic Means for Rates </a:t>
            </a:r>
          </a:p>
        </p:txBody>
      </p:sp>
    </p:spTree>
    <p:extLst>
      <p:ext uri="{BB962C8B-B14F-4D97-AF65-F5344CB8AC3E}">
        <p14:creationId xmlns:p14="http://schemas.microsoft.com/office/powerpoint/2010/main" val="411057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 name="Table 674" descr="The first table has 3 columns labeled Computer A time, computer b time, computer c time. The rows read in that order as follows from left to right. Row 1, program 1. 2, 1 in parentheses. 1, 0 point 5 in parentheses. 0 point 75, 0 point 38 in parentheses. Row 2, program 2. 0 point 75, 1 in parentheses. 2, 2 point 67 in parentheses. 4, 5 point 33 in parentheses. Row 3, total execution time. 2 point 75, 3, 4 point 75. Row 4, arithmetic mean of normalized times. 1, 1 point 58, 2 point 85.Row 5, Geometric mean of normalized times. 1, 1 point 15, 1 point 41. The second table has 3 columns labeled, computer A time, computer b time, computer c time. The rows read in that order as follows from left to right. Row 1. Program 1. 2, 2 in parentheses. 1, 1 in parentheses. 0 point 75, 0 point 75 in parentheses. Row 2. Program 2. 0 point 75, 0 point 38 in parentheses. 2, 1 in parentheses. 4, 2 in parentheses. Row 3. Total execution time. 2 point 75, 3, 4 point 75. Row 4. Arithmetic mean of normalized times. 1 point 19, 1, 1 point 38. Row 5, geometric mean of normalized times. 0 point 87, 1, 1 point 22." title="A table with the title, performance factors and system attributes. Each cell in the table has either an x or a blank space."/>
          <p:cNvGraphicFramePr>
            <a:graphicFrameLocks noGrp="1"/>
          </p:cNvGraphicFramePr>
          <p:nvPr>
            <p:extLst>
              <p:ext uri="{D42A27DB-BD31-4B8C-83A1-F6EECF244321}">
                <p14:modId xmlns:p14="http://schemas.microsoft.com/office/powerpoint/2010/main" val="1195670978"/>
              </p:ext>
            </p:extLst>
          </p:nvPr>
        </p:nvGraphicFramePr>
        <p:xfrm>
          <a:off x="755576" y="1557835"/>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(0.5)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(0.38)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(2.67)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(5.33)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1.58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2.85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1.41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677" name="Rectangle 56"/>
          <p:cNvSpPr>
            <a:spLocks noChangeArrowheads="1"/>
          </p:cNvSpPr>
          <p:nvPr/>
        </p:nvSpPr>
        <p:spPr bwMode="auto">
          <a:xfrm>
            <a:off x="3201689" y="1166218"/>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9" name="Rectangle 56"/>
          <p:cNvSpPr>
            <a:spLocks noChangeArrowheads="1"/>
          </p:cNvSpPr>
          <p:nvPr/>
        </p:nvSpPr>
        <p:spPr bwMode="auto">
          <a:xfrm>
            <a:off x="3201689" y="3818697"/>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80" name="Table 679" descr="The first table has 3 columns labeled Computer A time, computer b time, computer c time. The rows read in that order as follows from left to right. Row 1, program 1. 2, 1 in parentheses. 1, 0 point 5 in parentheses. 0 point 75, 0 point 38 in parentheses. Row 2, program 2. 0 point 75, 1 in parentheses. 2, 2 point 67 in parentheses. 4, 5 point 33 in parentheses. Row 3, total execution time. 2 point 75, 3, 4 point 75. Row 4, arithmetic mean of normalized times. 1, 1 point 58, 2 point 85.Row 5, Geometric mean of normalized times. 1, 1 point 15, 1 point 41. The second table has 3 columns labeled, computer A time, computer b time, computer c time. The rows read in that order as follows from left to right. Row 1. Program 1. 2, 2 in parentheses. 1, 1 in parentheses. 0 point 75, 0 point 75 in parentheses. Row 2. Program 2. 0 point 75, 0 point 38 in parentheses. 2, 1 in parentheses. 4, 2 in parentheses. Row 3. Total execution time. 2 point 75, 3, 4 point 75. Row 4. Arithmetic mean of normalized times. 1 point 19, 1, 1 point 38. Row 5, geometric mean of normalized times. 0 point 87, 1, 1 point 22." title="Two tables titled, results normalized to computer a and results normalized to computer b."/>
          <p:cNvGraphicFramePr>
            <a:graphicFrameLocks noGrp="1"/>
          </p:cNvGraphicFramePr>
          <p:nvPr>
            <p:extLst>
              <p:ext uri="{D42A27DB-BD31-4B8C-83A1-F6EECF244321}">
                <p14:modId xmlns:p14="http://schemas.microsoft.com/office/powerpoint/2010/main" val="2117710054"/>
              </p:ext>
            </p:extLst>
          </p:nvPr>
        </p:nvGraphicFramePr>
        <p:xfrm>
          <a:off x="755576" y="4114469"/>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(0.75)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0.75 (0.38)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1.38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0.87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1.22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3" name="Title 2">
            <a:extLst>
              <a:ext uri="{FF2B5EF4-FFF2-40B4-BE49-F238E27FC236}">
                <a16:creationId xmlns:a16="http://schemas.microsoft.com/office/drawing/2014/main" id="{69B1A401-1126-4026-A380-E14E86FED6C1}"/>
              </a:ext>
            </a:extLst>
          </p:cNvPr>
          <p:cNvSpPr>
            <a:spLocks noGrp="1"/>
          </p:cNvSpPr>
          <p:nvPr>
            <p:ph type="title"/>
          </p:nvPr>
        </p:nvSpPr>
        <p:spPr>
          <a:xfrm>
            <a:off x="80594" y="116794"/>
            <a:ext cx="8982811" cy="1049424"/>
          </a:xfrm>
        </p:spPr>
        <p:txBody>
          <a:bodyPr/>
          <a:lstStyle/>
          <a:p>
            <a:r>
              <a:rPr lang="en-US" sz="2400" dirty="0"/>
              <a:t>Table 2.3 </a:t>
            </a:r>
            <a:br>
              <a:rPr lang="en-US" sz="2400" dirty="0"/>
            </a:br>
            <a:r>
              <a:rPr lang="en-US" sz="2400" dirty="0"/>
              <a:t>A Comparison of Arithmetic and Geometric Means for Normalized Results</a:t>
            </a:r>
          </a:p>
        </p:txBody>
      </p:sp>
    </p:spTree>
    <p:extLst>
      <p:ext uri="{BB962C8B-B14F-4D97-AF65-F5344CB8AC3E}">
        <p14:creationId xmlns:p14="http://schemas.microsoft.com/office/powerpoint/2010/main" val="213876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 name="Table 674" descr="The first table has 3 columns labeled, Computer A time, computer b time, computer c time. The rows read in that order as follows from left to right. Row 1. Program 1. 2, 1 in parentheses. 1, 0 point 5 in parentheses. 0 point 2, 0 point 1 in parentheses. Row 2. Program 2. 0 point 4, 1 in parentheses. 2, 5 in parentheses. 4, 10 in parentheses. Row 3. Total execution time. 2 point 4. 3. 4 point 2. Row 4. Arithmetic mean of normalized times, 1, 2 point 75, 5 point 0 5. Row 5. Geometric mean of normalized times. 1. 1 point 58. 1. The second table has 3 columns labeled, computer a time, computer b time, and computer c time. The rows read in that order as follows from left to right. Row 1. Program 1. 2, 2 in parentheses. 1, 1 in parentheses. 0 point 20, 0 point 2 in parentheses. Row 2. Program 2. 0 point 4, 0 point 2 in parentheses. 2, 1 in parentheses. 4, 2 in parentheses. Row 3. Total execution time. 2 point 4, 3, 4 point 2. Row 4, arithmetic mean of normalized times. 1 point 1. 1. 1 point 1. Row 5, geometric mean of normalized times. 0 point 63, 1, 0 point 63." title="2 tables are labeled, results normalized to computer A and results normalized to computer b. "/>
          <p:cNvGraphicFramePr>
            <a:graphicFrameLocks noGrp="1"/>
          </p:cNvGraphicFramePr>
          <p:nvPr>
            <p:extLst>
              <p:ext uri="{D42A27DB-BD31-4B8C-83A1-F6EECF244321}">
                <p14:modId xmlns:p14="http://schemas.microsoft.com/office/powerpoint/2010/main" val="848015725"/>
              </p:ext>
            </p:extLst>
          </p:nvPr>
        </p:nvGraphicFramePr>
        <p:xfrm>
          <a:off x="755576" y="1557835"/>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(0.5)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0.20 (0.1)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0.4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(5.0)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2.75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5.05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1.58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677" name="Rectangle 56"/>
          <p:cNvSpPr>
            <a:spLocks noChangeArrowheads="1"/>
          </p:cNvSpPr>
          <p:nvPr/>
        </p:nvSpPr>
        <p:spPr bwMode="auto">
          <a:xfrm>
            <a:off x="3201689" y="1166218"/>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9" name="Rectangle 56"/>
          <p:cNvSpPr>
            <a:spLocks noChangeArrowheads="1"/>
          </p:cNvSpPr>
          <p:nvPr/>
        </p:nvSpPr>
        <p:spPr bwMode="auto">
          <a:xfrm>
            <a:off x="3201689" y="3818697"/>
            <a:ext cx="274062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Bold" panose="02020803070505020304" pitchFamily="18" charset="0"/>
              </a:rPr>
              <a:t>(a) Results normalized to Computer 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80" name="Table 679" descr="The first table has 3 columns labeled, Computer A time, computer b time, computer c time. The rows read in that order as follows from left to right. Row 1. Program 1. 2, 1 in parentheses. 1, 0 point 5 in parentheses. 0 point 2, 0 point 1 in parentheses. Row 2. Program 2. 0 point 4, 1 in parentheses. 2, 5 in parentheses. 4, 10 in parentheses. Row 3. Total execution time. 2 point 4. 3. 4 point 2. Row 4. Arithmetic mean of normalized times, 1, 2 point 75, 5 point 0 5. Row 5. Geometric mean of normalized times. 1. 1 point 58. 1. The second table has 3 columns labeled, computer a time, computer b time, and computer c time. The rows read in that order as follows from left to right. Row 1. Program 1. 2, 2 in parentheses. 1, 1 in parentheses. 0 point 20, 0 point 2 in parentheses. Row 2. Program 2. 0 point 4, 0 point 2 in parentheses. 2, 1 in parentheses. 4, 2 in parentheses. Row 3. Total execution time. 2 point 4, 3, 4 point 2. Row 4, arithmetic mean of normalized times. 1 point 1. 1. 1 point 1. Row 5, geometric mean of normalized times. 0 point 63, 1, 0 point 63." title="2 tables are labeled, results normalized to computer A and results normalized to computer b. "/>
          <p:cNvGraphicFramePr>
            <a:graphicFrameLocks noGrp="1"/>
          </p:cNvGraphicFramePr>
          <p:nvPr>
            <p:extLst>
              <p:ext uri="{D42A27DB-BD31-4B8C-83A1-F6EECF244321}">
                <p14:modId xmlns:p14="http://schemas.microsoft.com/office/powerpoint/2010/main" val="2913130737"/>
              </p:ext>
            </p:extLst>
          </p:nvPr>
        </p:nvGraphicFramePr>
        <p:xfrm>
          <a:off x="755576" y="4114469"/>
          <a:ext cx="7632848" cy="2195625"/>
        </p:xfrm>
        <a:graphic>
          <a:graphicData uri="http://schemas.openxmlformats.org/drawingml/2006/table">
            <a:tbl>
              <a:tblPr firstRow="1" bandRow="1">
                <a:tableStyleId>{5C22544A-7EE6-4342-B048-85BDC9FD1C3A}</a:tableStyleId>
              </a:tblPr>
              <a:tblGrid>
                <a:gridCol w="2969123">
                  <a:extLst>
                    <a:ext uri="{9D8B030D-6E8A-4147-A177-3AD203B41FA5}">
                      <a16:colId xmlns:a16="http://schemas.microsoft.com/office/drawing/2014/main" val="528802535"/>
                    </a:ext>
                  </a:extLst>
                </a:gridCol>
                <a:gridCol w="1511553">
                  <a:extLst>
                    <a:ext uri="{9D8B030D-6E8A-4147-A177-3AD203B41FA5}">
                      <a16:colId xmlns:a16="http://schemas.microsoft.com/office/drawing/2014/main" val="3102758518"/>
                    </a:ext>
                  </a:extLst>
                </a:gridCol>
                <a:gridCol w="1591388">
                  <a:extLst>
                    <a:ext uri="{9D8B030D-6E8A-4147-A177-3AD203B41FA5}">
                      <a16:colId xmlns:a16="http://schemas.microsoft.com/office/drawing/2014/main" val="2543019389"/>
                    </a:ext>
                  </a:extLst>
                </a:gridCol>
                <a:gridCol w="1560784">
                  <a:extLst>
                    <a:ext uri="{9D8B030D-6E8A-4147-A177-3AD203B41FA5}">
                      <a16:colId xmlns:a16="http://schemas.microsoft.com/office/drawing/2014/main" val="4122312373"/>
                    </a:ext>
                  </a:extLst>
                </a:gridCol>
              </a:tblGrid>
              <a:tr h="261050">
                <a:tc>
                  <a:txBody>
                    <a:bodyPr/>
                    <a:lstStyle/>
                    <a:p>
                      <a:r>
                        <a:rPr lang="en-IN" sz="1200" dirty="0">
                          <a:solidFill>
                            <a:schemeClr val="tx1"/>
                          </a:solidFill>
                        </a:rPr>
                        <a:t> </a:t>
                      </a: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Computer A time</a:t>
                      </a:r>
                      <a:endParaRPr lang="en-IN" sz="1200" b="1" i="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B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dirty="0">
                          <a:solidFill>
                            <a:schemeClr val="tx1"/>
                          </a:solidFill>
                        </a:rPr>
                        <a:t>Computer C time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41873">
                <a:tc>
                  <a:txBody>
                    <a:bodyPr/>
                    <a:lstStyle/>
                    <a:p>
                      <a:r>
                        <a:rPr lang="en-IN" sz="1200" b="0" i="0" u="none" strike="noStrike" cap="none" baseline="0" dirty="0">
                          <a:solidFill>
                            <a:schemeClr val="dk1"/>
                          </a:solidFill>
                          <a:latin typeface="+mn-lt"/>
                          <a:ea typeface="+mn-ea"/>
                          <a:cs typeface="+mn-cs"/>
                          <a:sym typeface="Arial"/>
                        </a:rPr>
                        <a:t>Program 1</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0.20 (0.2)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90712">
                <a:tc>
                  <a:txBody>
                    <a:bodyPr/>
                    <a:lstStyle/>
                    <a:p>
                      <a:r>
                        <a:rPr lang="en-IN" sz="1200" b="0" i="0" u="none" strike="noStrike" cap="none" baseline="0" dirty="0">
                          <a:solidFill>
                            <a:schemeClr val="dk1"/>
                          </a:solidFill>
                          <a:latin typeface="+mn-lt"/>
                          <a:ea typeface="+mn-ea"/>
                          <a:cs typeface="+mn-cs"/>
                          <a:sym typeface="Arial"/>
                        </a:rPr>
                        <a:t>Program 2</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0.4 (0.2)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2.0 (1.0)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4.0 (2.0)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4668">
                <a:tc>
                  <a:txBody>
                    <a:bodyPr/>
                    <a:lstStyle/>
                    <a:p>
                      <a:r>
                        <a:rPr lang="en-IN" sz="1200" b="0" i="0" u="none" strike="noStrike" cap="none" baseline="0" dirty="0">
                          <a:solidFill>
                            <a:schemeClr val="dk1"/>
                          </a:solidFill>
                          <a:latin typeface="+mn-lt"/>
                          <a:ea typeface="+mn-ea"/>
                          <a:cs typeface="+mn-cs"/>
                          <a:sym typeface="Arial"/>
                        </a:rPr>
                        <a:t>Total execution time</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1439">
                <a:tc>
                  <a:txBody>
                    <a:bodyPr/>
                    <a:lstStyle/>
                    <a:p>
                      <a:r>
                        <a:rPr lang="en-US" sz="1200" b="0" i="0" u="none" strike="noStrike" cap="none" baseline="0" dirty="0">
                          <a:solidFill>
                            <a:schemeClr val="dk1"/>
                          </a:solidFill>
                          <a:latin typeface="+mn-lt"/>
                          <a:ea typeface="+mn-ea"/>
                          <a:cs typeface="+mn-cs"/>
                          <a:sym typeface="Arial"/>
                        </a:rPr>
                        <a:t>Arithmetic mean of</a:t>
                      </a:r>
                    </a:p>
                    <a:p>
                      <a:r>
                        <a:rPr lang="en-US" sz="1200" b="0" i="0" u="none" strike="noStrike" cap="none" baseline="0" dirty="0">
                          <a:solidFill>
                            <a:schemeClr val="dk1"/>
                          </a:solidFill>
                          <a:latin typeface="+mn-lt"/>
                          <a:ea typeface="+mn-ea"/>
                          <a:cs typeface="+mn-cs"/>
                          <a:sym typeface="Arial"/>
                        </a:rPr>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1439">
                <a:tc>
                  <a:txBody>
                    <a:bodyPr/>
                    <a:lstStyle/>
                    <a:p>
                      <a:r>
                        <a:rPr lang="en-US" sz="1200" dirty="0"/>
                        <a:t>Geometric mean of</a:t>
                      </a:r>
                    </a:p>
                    <a:p>
                      <a:r>
                        <a:rPr lang="en-US" sz="1200" dirty="0"/>
                        <a:t>normalized times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0.63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0.63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13823417"/>
                  </a:ext>
                </a:extLst>
              </a:tr>
            </a:tbl>
          </a:graphicData>
        </a:graphic>
      </p:graphicFrame>
      <p:sp>
        <p:nvSpPr>
          <p:cNvPr id="7" name="Title 2">
            <a:extLst>
              <a:ext uri="{FF2B5EF4-FFF2-40B4-BE49-F238E27FC236}">
                <a16:creationId xmlns:a16="http://schemas.microsoft.com/office/drawing/2014/main" id="{68B5F0B5-75A4-4A8B-95AF-91BC7708ACF1}"/>
              </a:ext>
            </a:extLst>
          </p:cNvPr>
          <p:cNvSpPr>
            <a:spLocks noGrp="1"/>
          </p:cNvSpPr>
          <p:nvPr>
            <p:ph type="title"/>
          </p:nvPr>
        </p:nvSpPr>
        <p:spPr>
          <a:xfrm>
            <a:off x="80594" y="216821"/>
            <a:ext cx="8982811" cy="1049424"/>
          </a:xfrm>
        </p:spPr>
        <p:txBody>
          <a:bodyPr/>
          <a:lstStyle/>
          <a:p>
            <a:r>
              <a:rPr lang="en-US" sz="2400" dirty="0"/>
              <a:t>Table 2.4 </a:t>
            </a:r>
            <a:br>
              <a:rPr lang="en-US" sz="2400" dirty="0"/>
            </a:br>
            <a:r>
              <a:rPr lang="en-US" sz="2400" dirty="0"/>
              <a:t>Another Comparison of Arithmetic and Geometric Means for Normalized Results</a:t>
            </a:r>
          </a:p>
        </p:txBody>
      </p:sp>
    </p:spTree>
    <p:extLst>
      <p:ext uri="{BB962C8B-B14F-4D97-AF65-F5344CB8AC3E}">
        <p14:creationId xmlns:p14="http://schemas.microsoft.com/office/powerpoint/2010/main" val="320293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Benchmark Principles</a:t>
            </a:r>
          </a:p>
        </p:txBody>
      </p:sp>
      <p:sp>
        <p:nvSpPr>
          <p:cNvPr id="10" name="Content Placeholder 9"/>
          <p:cNvSpPr>
            <a:spLocks noGrp="1"/>
          </p:cNvSpPr>
          <p:nvPr>
            <p:ph type="body" idx="1"/>
          </p:nvPr>
        </p:nvSpPr>
        <p:spPr/>
        <p:txBody>
          <a:bodyPr>
            <a:normAutofit/>
          </a:bodyPr>
          <a:lstStyle/>
          <a:p>
            <a:pPr marL="317500" indent="-317500">
              <a:lnSpc>
                <a:spcPct val="90000"/>
              </a:lnSpc>
              <a:spcBef>
                <a:spcPts val="0"/>
              </a:spcBef>
            </a:pPr>
            <a:r>
              <a:rPr lang="en-US" sz="2800" dirty="0"/>
              <a:t>Desirable characteristics of a benchmark program:</a:t>
            </a:r>
          </a:p>
          <a:p>
            <a:pPr marL="0" indent="0">
              <a:lnSpc>
                <a:spcPct val="90000"/>
              </a:lnSpc>
              <a:spcBef>
                <a:spcPts val="0"/>
              </a:spcBef>
              <a:buNone/>
            </a:pPr>
            <a:endParaRPr lang="en-US" sz="2800" dirty="0"/>
          </a:p>
          <a:p>
            <a:pPr marL="628650" lvl="1" indent="-320675">
              <a:lnSpc>
                <a:spcPct val="90000"/>
              </a:lnSpc>
              <a:spcBef>
                <a:spcPts val="0"/>
              </a:spcBef>
              <a:buClr>
                <a:schemeClr val="accent2">
                  <a:lumMod val="75000"/>
                  <a:lumOff val="25000"/>
                </a:schemeClr>
              </a:buClr>
              <a:buSzPct val="100000"/>
              <a:buFont typeface="+mj-lt"/>
              <a:buAutoNum type="arabicPeriod"/>
            </a:pPr>
            <a:r>
              <a:rPr lang="en-US" sz="2400" dirty="0"/>
              <a:t>It is written in a high-level language, making it portable across different machines</a:t>
            </a:r>
          </a:p>
          <a:p>
            <a:pPr marL="628650" lvl="1" indent="-320675">
              <a:buClr>
                <a:schemeClr val="accent2">
                  <a:lumMod val="75000"/>
                  <a:lumOff val="25000"/>
                </a:schemeClr>
              </a:buClr>
              <a:buSzPct val="100000"/>
              <a:buFont typeface="+mj-lt"/>
              <a:buAutoNum type="arabicPeriod"/>
            </a:pPr>
            <a:r>
              <a:rPr lang="en-US" sz="2400" dirty="0"/>
              <a:t>It is representative of a particular kind of programming domain or paradigm, such as systems programming, numerical programming, or commercial programming</a:t>
            </a:r>
          </a:p>
          <a:p>
            <a:pPr marL="628650" lvl="1" indent="-320675">
              <a:buClr>
                <a:schemeClr val="accent2">
                  <a:lumMod val="75000"/>
                  <a:lumOff val="25000"/>
                </a:schemeClr>
              </a:buClr>
              <a:buSzPct val="100000"/>
              <a:buFont typeface="+mj-lt"/>
              <a:buAutoNum type="arabicPeriod"/>
            </a:pPr>
            <a:r>
              <a:rPr lang="en-US" sz="2400" dirty="0"/>
              <a:t>It can be measured easily</a:t>
            </a:r>
          </a:p>
          <a:p>
            <a:pPr marL="628650" lvl="1" indent="-320675">
              <a:buClr>
                <a:schemeClr val="accent2">
                  <a:lumMod val="75000"/>
                  <a:lumOff val="25000"/>
                </a:schemeClr>
              </a:buClr>
              <a:buSzPct val="100000"/>
              <a:buFont typeface="+mj-lt"/>
              <a:buAutoNum type="arabicPeriod"/>
            </a:pPr>
            <a:r>
              <a:rPr lang="en-US" sz="2400" dirty="0"/>
              <a:t>It has wide distribution</a:t>
            </a:r>
          </a:p>
          <a:p>
            <a:pPr lvl="1"/>
            <a:endParaRPr lang="en-US" dirty="0"/>
          </a:p>
        </p:txBody>
      </p:sp>
    </p:spTree>
    <p:extLst>
      <p:ext uri="{BB962C8B-B14F-4D97-AF65-F5344CB8AC3E}">
        <p14:creationId xmlns:p14="http://schemas.microsoft.com/office/powerpoint/2010/main" val="154388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System Performance Evaluation Corporation (SPEC)</a:t>
            </a:r>
          </a:p>
        </p:txBody>
      </p:sp>
      <p:sp>
        <p:nvSpPr>
          <p:cNvPr id="7" name="Content Placeholder 6"/>
          <p:cNvSpPr>
            <a:spLocks noGrp="1"/>
          </p:cNvSpPr>
          <p:nvPr>
            <p:ph type="body" idx="1"/>
          </p:nvPr>
        </p:nvSpPr>
        <p:spPr/>
        <p:txBody>
          <a:bodyPr/>
          <a:lstStyle/>
          <a:p>
            <a:pPr marL="317500" indent="-317500"/>
            <a:r>
              <a:rPr lang="en-US" dirty="0"/>
              <a:t>Benchmark suite</a:t>
            </a:r>
          </a:p>
          <a:p>
            <a:pPr marL="635000" lvl="1" indent="-304800"/>
            <a:r>
              <a:rPr lang="en-US" sz="1800" dirty="0"/>
              <a:t>A collection of programs, defined in a high-level language</a:t>
            </a:r>
          </a:p>
          <a:p>
            <a:pPr marL="635000" lvl="1" indent="-304800"/>
            <a:r>
              <a:rPr lang="en-US" sz="1800" dirty="0"/>
              <a:t>Together attempt to provide a representative test of a computer in a particular application or system programming area</a:t>
            </a:r>
          </a:p>
          <a:p>
            <a:pPr marL="330200" lvl="1" indent="-285750">
              <a:spcBef>
                <a:spcPts val="2000"/>
              </a:spcBef>
            </a:pPr>
            <a:r>
              <a:rPr lang="en-US" sz="2000" dirty="0"/>
              <a:t>SPEC</a:t>
            </a:r>
          </a:p>
          <a:p>
            <a:pPr marL="635000" lvl="1" indent="-304800"/>
            <a:r>
              <a:rPr lang="en-US" sz="1800" dirty="0"/>
              <a:t>An industry consortium</a:t>
            </a:r>
          </a:p>
          <a:p>
            <a:pPr marL="635000" lvl="1" indent="-304800"/>
            <a:r>
              <a:rPr lang="en-US" sz="1800" dirty="0"/>
              <a:t>Defines and maintains the best known collection of benchmark suites aimed at evaluating computer systems</a:t>
            </a:r>
          </a:p>
          <a:p>
            <a:pPr marL="635000" lvl="1" indent="-304800"/>
            <a:r>
              <a:rPr lang="en-US" sz="1800" dirty="0"/>
              <a:t>Performance measurements are widely used for comparison and research purposes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457200" y="465330"/>
            <a:ext cx="8229600" cy="849787"/>
          </a:xfrm>
        </p:spPr>
        <p:txBody>
          <a:bodyPr>
            <a:noAutofit/>
          </a:bodyPr>
          <a:lstStyle/>
          <a:p>
            <a:r>
              <a:rPr lang="en-US" dirty="0"/>
              <a:t>SPEC CPU2017</a:t>
            </a:r>
          </a:p>
        </p:txBody>
      </p:sp>
      <p:sp>
        <p:nvSpPr>
          <p:cNvPr id="66" name="Content Placeholder 65"/>
          <p:cNvSpPr>
            <a:spLocks noGrp="1"/>
          </p:cNvSpPr>
          <p:nvPr>
            <p:ph type="body" idx="1"/>
          </p:nvPr>
        </p:nvSpPr>
        <p:spPr/>
        <p:txBody>
          <a:bodyPr/>
          <a:lstStyle/>
          <a:p>
            <a:pPr marL="317500" indent="-317500"/>
            <a:r>
              <a:rPr lang="en-US" sz="2200" dirty="0"/>
              <a:t>Best known SPEC benchmark suite</a:t>
            </a:r>
          </a:p>
          <a:p>
            <a:pPr marL="317500" indent="-317500"/>
            <a:r>
              <a:rPr lang="en-US" sz="2200" dirty="0"/>
              <a:t>Industry standard suite for processor intensive applications</a:t>
            </a:r>
          </a:p>
          <a:p>
            <a:pPr marL="317500" indent="-317500"/>
            <a:r>
              <a:rPr lang="en-US" sz="2200" dirty="0"/>
              <a:t>Appropriate for measuring performance for applications that spend most of their time doing computation rather than I/O</a:t>
            </a:r>
          </a:p>
          <a:p>
            <a:pPr marL="317500" indent="-317500"/>
            <a:r>
              <a:rPr lang="en-US" sz="2200" dirty="0"/>
              <a:t>Consists of 20 integer benchmarks and 23 floating-point benchmarks written in C, C++, and Fortran</a:t>
            </a:r>
          </a:p>
          <a:p>
            <a:pPr marL="317500" indent="-317500"/>
            <a:r>
              <a:rPr lang="en-US" sz="2200" dirty="0"/>
              <a:t>For all of the integer benchmarks and most of the floating-point benchmarks, there are both rate and speed benchmark programs</a:t>
            </a:r>
          </a:p>
          <a:p>
            <a:pPr marL="317500" indent="-317500"/>
            <a:r>
              <a:rPr lang="en-US" sz="2200" dirty="0"/>
              <a:t>The suite contains over 11 million lines of code</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48672" y="6203404"/>
            <a:ext cx="3347864" cy="253916"/>
          </a:xfrm>
          <a:prstGeom prst="rect">
            <a:avLst/>
          </a:prstGeom>
          <a:noFill/>
        </p:spPr>
        <p:txBody>
          <a:bodyPr wrap="square" rtlCol="0">
            <a:spAutoFit/>
          </a:bodyPr>
          <a:lstStyle/>
          <a:p>
            <a:r>
              <a:rPr lang="en-US" sz="1050" dirty="0">
                <a:latin typeface="+mn-lt"/>
              </a:rPr>
              <a:t>(Table can be found on page 61 in the textbook.)</a:t>
            </a:r>
          </a:p>
        </p:txBody>
      </p:sp>
      <p:sp>
        <p:nvSpPr>
          <p:cNvPr id="9" name="Rectangle 1"/>
          <p:cNvSpPr>
            <a:spLocks noChangeArrowheads="1"/>
          </p:cNvSpPr>
          <p:nvPr/>
        </p:nvSpPr>
        <p:spPr bwMode="auto">
          <a:xfrm>
            <a:off x="9198" y="6190589"/>
            <a:ext cx="100835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200" b="0" i="0" u="none" strike="noStrike" cap="none" normalizeH="0" baseline="0" dirty="0">
                <a:ln>
                  <a:noFill/>
                </a:ln>
                <a:solidFill>
                  <a:schemeClr val="tx1"/>
                </a:solidFill>
                <a:effectLst/>
                <a:latin typeface="Arial" charset="0"/>
              </a:rPr>
              <a:t>Kloc  =  line count (including comments/whitespace) for source files used in a build/1000</a:t>
            </a:r>
          </a:p>
        </p:txBody>
      </p:sp>
      <p:graphicFrame>
        <p:nvGraphicFramePr>
          <p:cNvPr id="11" name="Table 10" descr="The first table, corresponding to integer, has 5 columns labeled, rate, speed, language, kloc, application area. The rows read in that order as follows from left to right. Row 1. 500 dot p e r l b e n c h underscore r. 600 dot p e r l b e n c h underscore s. C. 363. Perl interpreter. Row 2. 502 dot g c c underscore r. 602 dot g c c underscore s. C. 1304. G N U C compiler. Row 3. 505 dot m c f underscore r. 605 dot m c f underscore s. C. 3. Route planning. Row 4. 520 dot o m n e t p p underscore r. 620 dot o m n e t p p underscore s. C. plus plus. 134. Discrete event simulation, computer network. Row 5. 523 dot x a l a n c b m k underscore r. 623 dot x a l a n c b m k underscore s. C plus plus. 520. X M L to H T M L conversion via X S L T. Row 6. 525 dot x 2 6 4 underscore r. 625 dot x 264 underscore s. C. 96. Video compression. Row 7. 531 dot deeps j e n g underscore r. 631 dot deeps jeng underscore s. c plus plus. 10. A I, alpha beta tree search, chess. Row 8. 541 l e e l a underscore r. 641 dot l e e l a underscore s. C plus plus. 21. A I, monte Carlo tree search, go. Row 9. 548 dot exchange 2 underscore r. 648 dot exchange 2 underscore s. Fortran. 1. A I, recursive solution generator, sudoku. Row 10557 dot xz underscore r. 657 dot x z underscore s. C. 33. General data compression. The second table, corresponding to floating point, has 5 columns labeled, rate, speed, language, kloc, application area. The rows read in that order as follows from left to right. Row 1. 503 dot b waves underscore r. 603 dot b waves underscore s. F o r t r a n. 1. Explosion modeling. Row 2. 507 dot c a c t u b s s n underscore r. 607 dot c a c t u b s s n underscore s. c plus plus, c and f o r t r a n. 257. Physics, relativity. Row 3. 508 dot n a m d underscore r. blank. C plus plus, C. 257. Physics, relativity. Row 4. 508 dot n a m d underscore r. blank c plus plus. 427. Biomedical imaging, optical tomography with finite elements. Row 5. 511 dot p o v ray underscore r. blank. C plus plus. 170. Ray tracing. Row 6. 519 dot I b m underscore r. blank. C plus plus. 170. Ray tracing. Row 7. 521 dot w r f underscore r. 621 dot w r f underscore s. F o r t r a n, C. 991. Weather forecasting. Row 8. 526 point blender underscore r. blank. C plus plus. 1577. 3 d rendering and animation. Row 9. 527 dot cam 4 underscore r. 627 dot cam 4 underscore s. F o r t r a n, C. 407, atmosphere modeling. Row 10. Blank. 628 point pop 2 underscore s. F o r t r a n, C. 338. Wide scale ocean modeling at the climate level. Row 11. 538 dot I m a g I c k underscore r. 638 dot I m a g I c k underscore s. C. 259. Image manipulation. Row 12. 544 dot nab underscore r. 644 dot nab underscore s. C. 24. Molecular dynamics. Row 13. 549 dot f o t o n I k 3 d underscore r. 649 dot f o t o n I k 3 d underscore s. f o r t r a n. 14. Computational electromagnetics. Row 14. 554 dot r o m s underscore r. 654 dot r o m s underscore s. F o r t r a n. 210. Regional ocean modeling." title="2 tables labeled integer and floating point."/>
          <p:cNvGraphicFramePr>
            <a:graphicFrameLocks noGrp="1"/>
          </p:cNvGraphicFramePr>
          <p:nvPr>
            <p:extLst>
              <p:ext uri="{D42A27DB-BD31-4B8C-83A1-F6EECF244321}">
                <p14:modId xmlns:p14="http://schemas.microsoft.com/office/powerpoint/2010/main" val="35259867"/>
              </p:ext>
            </p:extLst>
          </p:nvPr>
        </p:nvGraphicFramePr>
        <p:xfrm>
          <a:off x="179513" y="306015"/>
          <a:ext cx="7416824" cy="5905653"/>
        </p:xfrm>
        <a:graphic>
          <a:graphicData uri="http://schemas.openxmlformats.org/drawingml/2006/table">
            <a:tbl>
              <a:tblPr firstRow="1" firstCol="1" bandRow="1"/>
              <a:tblGrid>
                <a:gridCol w="1463847">
                  <a:extLst>
                    <a:ext uri="{9D8B030D-6E8A-4147-A177-3AD203B41FA5}">
                      <a16:colId xmlns:a16="http://schemas.microsoft.com/office/drawing/2014/main" val="20000"/>
                    </a:ext>
                  </a:extLst>
                </a:gridCol>
                <a:gridCol w="1463847">
                  <a:extLst>
                    <a:ext uri="{9D8B030D-6E8A-4147-A177-3AD203B41FA5}">
                      <a16:colId xmlns:a16="http://schemas.microsoft.com/office/drawing/2014/main" val="20001"/>
                    </a:ext>
                  </a:extLst>
                </a:gridCol>
                <a:gridCol w="1037860">
                  <a:extLst>
                    <a:ext uri="{9D8B030D-6E8A-4147-A177-3AD203B41FA5}">
                      <a16:colId xmlns:a16="http://schemas.microsoft.com/office/drawing/2014/main" val="20002"/>
                    </a:ext>
                  </a:extLst>
                </a:gridCol>
                <a:gridCol w="718756">
                  <a:extLst>
                    <a:ext uri="{9D8B030D-6E8A-4147-A177-3AD203B41FA5}">
                      <a16:colId xmlns:a16="http://schemas.microsoft.com/office/drawing/2014/main" val="20003"/>
                    </a:ext>
                  </a:extLst>
                </a:gridCol>
                <a:gridCol w="2732514">
                  <a:extLst>
                    <a:ext uri="{9D8B030D-6E8A-4147-A177-3AD203B41FA5}">
                      <a16:colId xmlns:a16="http://schemas.microsoft.com/office/drawing/2014/main" val="20004"/>
                    </a:ext>
                  </a:extLst>
                </a:gridCol>
              </a:tblGrid>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Speed</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Language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Kloc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dirty="0">
                          <a:effectLst/>
                        </a:rPr>
                        <a:t>Application Area</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extLst>
                  <a:ext uri="{0D108BD9-81ED-4DB2-BD59-A6C34878D82A}">
                    <a16:rowId xmlns:a16="http://schemas.microsoft.com/office/drawing/2014/main" val="10000"/>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500.perlbench_r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600.perlbench_s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363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Perl interpreter</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3255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502.gcc_r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602.gcc_s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1304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GNU C compiler</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255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505.mcf_r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605.mcf_s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Route planning</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520.omnetpp_r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620.omnetpp_s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dirty="0">
                          <a:effectLst/>
                        </a:rPr>
                        <a:t>134</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Discrete event simulation - computer network</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523.xalancbmk_r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623.xalancbmk_s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C++</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520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XML to HTML conversion via XSLT</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371881">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525.x264_r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625.x264_s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96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Video compression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531.deepsjeng_r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631.deepsjeng_s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AI: alpha-beta tree search (chess)</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541.leela_r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641.leela_s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AI: Monte Carlo tree search (Go)</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65103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548.exchange2_r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648.exchange2_s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AI: recursive solution generator (Sudoku)</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3255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557.xz_r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657.xz_s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C</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General data compression</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bl>
          </a:graphicData>
        </a:graphic>
      </p:graphicFrame>
      <p:sp>
        <p:nvSpPr>
          <p:cNvPr id="2" name="Title 1">
            <a:extLst>
              <a:ext uri="{FF2B5EF4-FFF2-40B4-BE49-F238E27FC236}">
                <a16:creationId xmlns:a16="http://schemas.microsoft.com/office/drawing/2014/main" id="{69950AD8-441A-4C00-BF24-2819FC8F2C44}"/>
              </a:ext>
            </a:extLst>
          </p:cNvPr>
          <p:cNvSpPr>
            <a:spLocks noGrp="1"/>
          </p:cNvSpPr>
          <p:nvPr>
            <p:ph type="title"/>
          </p:nvPr>
        </p:nvSpPr>
        <p:spPr>
          <a:xfrm>
            <a:off x="7320510" y="1607334"/>
            <a:ext cx="2170584" cy="2829778"/>
          </a:xfrm>
        </p:spPr>
        <p:txBody>
          <a:bodyPr/>
          <a:lstStyle/>
          <a:p>
            <a:pPr algn="ctr"/>
            <a:r>
              <a:rPr lang="en-US" sz="2000" dirty="0"/>
              <a:t>Table 2.5</a:t>
            </a:r>
            <a:br>
              <a:rPr lang="en-US" sz="2000" dirty="0"/>
            </a:br>
            <a:r>
              <a:rPr lang="en-US" sz="2000" dirty="0"/>
              <a:t>(A)</a:t>
            </a:r>
            <a:br>
              <a:rPr lang="en-US" sz="2000" dirty="0"/>
            </a:br>
            <a:br>
              <a:rPr lang="en-US" sz="2000" dirty="0"/>
            </a:br>
            <a:r>
              <a:rPr lang="en-US" sz="2000" dirty="0"/>
              <a:t>SPEC</a:t>
            </a:r>
            <a:br>
              <a:rPr lang="en-US" sz="2000" dirty="0"/>
            </a:br>
            <a:r>
              <a:rPr lang="en-US" sz="2000" dirty="0"/>
              <a:t>CPU2017</a:t>
            </a:r>
            <a:br>
              <a:rPr lang="en-US" sz="2000" dirty="0"/>
            </a:br>
            <a:r>
              <a:rPr lang="en-US" sz="2000" dirty="0"/>
              <a:t>Benchmarks</a:t>
            </a:r>
          </a:p>
        </p:txBody>
      </p:sp>
    </p:spTree>
    <p:extLst>
      <p:ext uri="{BB962C8B-B14F-4D97-AF65-F5344CB8AC3E}">
        <p14:creationId xmlns:p14="http://schemas.microsoft.com/office/powerpoint/2010/main" val="2414358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66420" y="6202130"/>
            <a:ext cx="3347864" cy="253916"/>
          </a:xfrm>
          <a:prstGeom prst="rect">
            <a:avLst/>
          </a:prstGeom>
          <a:noFill/>
        </p:spPr>
        <p:txBody>
          <a:bodyPr wrap="square" rtlCol="0">
            <a:spAutoFit/>
          </a:bodyPr>
          <a:lstStyle/>
          <a:p>
            <a:r>
              <a:rPr lang="en-US" sz="1050" dirty="0">
                <a:latin typeface="+mn-lt"/>
              </a:rPr>
              <a:t>(Table can be found on page 61 in the textbook.)</a:t>
            </a:r>
          </a:p>
        </p:txBody>
      </p:sp>
      <p:sp>
        <p:nvSpPr>
          <p:cNvPr id="11" name="Rectangle 1"/>
          <p:cNvSpPr>
            <a:spLocks noChangeArrowheads="1"/>
          </p:cNvSpPr>
          <p:nvPr/>
        </p:nvSpPr>
        <p:spPr bwMode="auto">
          <a:xfrm>
            <a:off x="9198" y="6190589"/>
            <a:ext cx="100835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200" b="0" i="0" u="none" strike="noStrike" cap="none" normalizeH="0" baseline="0">
                <a:ln>
                  <a:noFill/>
                </a:ln>
                <a:solidFill>
                  <a:schemeClr val="tx1"/>
                </a:solidFill>
                <a:effectLst/>
                <a:latin typeface="Arial" charset="0"/>
              </a:rPr>
              <a:t>Kloc  </a:t>
            </a:r>
            <a:r>
              <a:rPr kumimoji="0" lang="x-none" altLang="x-none" sz="1200" b="0" i="0" u="none" strike="noStrike" cap="none" normalizeH="0" baseline="0" dirty="0">
                <a:ln>
                  <a:noFill/>
                </a:ln>
                <a:solidFill>
                  <a:schemeClr val="tx1"/>
                </a:solidFill>
                <a:effectLst/>
                <a:latin typeface="Arial" charset="0"/>
              </a:rPr>
              <a:t>=  line count (including comments/whitespace) for source files used in a build/1000</a:t>
            </a:r>
          </a:p>
        </p:txBody>
      </p:sp>
      <p:graphicFrame>
        <p:nvGraphicFramePr>
          <p:cNvPr id="9" name="Table 8"/>
          <p:cNvGraphicFramePr>
            <a:graphicFrameLocks noGrp="1"/>
          </p:cNvGraphicFramePr>
          <p:nvPr>
            <p:extLst>
              <p:ext uri="{D42A27DB-BD31-4B8C-83A1-F6EECF244321}">
                <p14:modId xmlns:p14="http://schemas.microsoft.com/office/powerpoint/2010/main" val="3475775146"/>
              </p:ext>
            </p:extLst>
          </p:nvPr>
        </p:nvGraphicFramePr>
        <p:xfrm>
          <a:off x="164110" y="188640"/>
          <a:ext cx="7432226" cy="5899785"/>
        </p:xfrm>
        <a:graphic>
          <a:graphicData uri="http://schemas.openxmlformats.org/drawingml/2006/table">
            <a:tbl>
              <a:tblPr firstRow="1" firstCol="1" bandRow="1"/>
              <a:tblGrid>
                <a:gridCol w="1508797">
                  <a:extLst>
                    <a:ext uri="{9D8B030D-6E8A-4147-A177-3AD203B41FA5}">
                      <a16:colId xmlns:a16="http://schemas.microsoft.com/office/drawing/2014/main" val="20000"/>
                    </a:ext>
                  </a:extLst>
                </a:gridCol>
                <a:gridCol w="1508797">
                  <a:extLst>
                    <a:ext uri="{9D8B030D-6E8A-4147-A177-3AD203B41FA5}">
                      <a16:colId xmlns:a16="http://schemas.microsoft.com/office/drawing/2014/main" val="20001"/>
                    </a:ext>
                  </a:extLst>
                </a:gridCol>
                <a:gridCol w="1035358">
                  <a:extLst>
                    <a:ext uri="{9D8B030D-6E8A-4147-A177-3AD203B41FA5}">
                      <a16:colId xmlns:a16="http://schemas.microsoft.com/office/drawing/2014/main" val="20002"/>
                    </a:ext>
                  </a:extLst>
                </a:gridCol>
                <a:gridCol w="712489">
                  <a:extLst>
                    <a:ext uri="{9D8B030D-6E8A-4147-A177-3AD203B41FA5}">
                      <a16:colId xmlns:a16="http://schemas.microsoft.com/office/drawing/2014/main" val="20003"/>
                    </a:ext>
                  </a:extLst>
                </a:gridCol>
                <a:gridCol w="2666785">
                  <a:extLst>
                    <a:ext uri="{9D8B030D-6E8A-4147-A177-3AD203B41FA5}">
                      <a16:colId xmlns:a16="http://schemas.microsoft.com/office/drawing/2014/main" val="20004"/>
                    </a:ext>
                  </a:extLst>
                </a:gridCol>
              </a:tblGrid>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Speed</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Language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Kloc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Application Area</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extLst>
                  <a:ext uri="{0D108BD9-81ED-4DB2-BD59-A6C34878D82A}">
                    <a16:rowId xmlns:a16="http://schemas.microsoft.com/office/drawing/2014/main" val="10000"/>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503.bwaves_r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603.bwaves_s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Explosion modeling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507.cactuBSSN_r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607.cactuBSSN_s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C++, C, Fortran</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257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Physics; relativity</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508.namd_r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Molecular dynamics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8428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510.parest_r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427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Biomedical imaging; optical tomography with finite elements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511.povray_r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Ray tracing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519.ibm_r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619.ibm_s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Fluid dynamics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521.wrf_r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621.wrf_s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991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Weather forecasting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526.blender_r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1577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3D rendering and animation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527.cam4_r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627.cam4_s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407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Atmosphere modeling</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 </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628.pop2_s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 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338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Wide-scale ocean modeling (climate level)</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538.imagick_r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638.imagick_s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259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Image manipulation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1"/>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544.nab_r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644.nab_s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C</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Molecular dynamics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2"/>
                  </a:ext>
                </a:extLst>
              </a:tr>
              <a:tr h="56188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549.fotonik3d_r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649.fotonik3d_s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14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Computational electromagnetics</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3"/>
                  </a:ext>
                </a:extLst>
              </a:tr>
              <a:tr h="280942">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0"/>
                        </a:spcBef>
                        <a:spcAft>
                          <a:spcPts val="0"/>
                        </a:spcAft>
                      </a:pPr>
                      <a:r>
                        <a:rPr lang="en-US" sz="1200">
                          <a:effectLst/>
                        </a:rPr>
                        <a:t>554.roms_r</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a:effectLst/>
                        </a:rPr>
                        <a:t>654.roms_s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Fortran</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r">
                        <a:spcBef>
                          <a:spcPts val="0"/>
                        </a:spcBef>
                        <a:spcAft>
                          <a:spcPts val="0"/>
                        </a:spcAft>
                      </a:pPr>
                      <a:r>
                        <a:rPr lang="en-US" sz="1200">
                          <a:effectLst/>
                        </a:rPr>
                        <a:t>210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spcBef>
                          <a:spcPts val="0"/>
                        </a:spcBef>
                        <a:spcAft>
                          <a:spcPts val="0"/>
                        </a:spcAft>
                      </a:pPr>
                      <a:r>
                        <a:rPr lang="en-US" sz="1200" dirty="0">
                          <a:effectLst/>
                        </a:rPr>
                        <a:t>Regional ocean modeling.</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4"/>
                  </a:ext>
                </a:extLst>
              </a:tr>
            </a:tbl>
          </a:graphicData>
        </a:graphic>
      </p:graphicFrame>
      <p:sp>
        <p:nvSpPr>
          <p:cNvPr id="6" name="Title 1">
            <a:extLst>
              <a:ext uri="{FF2B5EF4-FFF2-40B4-BE49-F238E27FC236}">
                <a16:creationId xmlns:a16="http://schemas.microsoft.com/office/drawing/2014/main" id="{1DED4240-CB73-44C4-A9B4-84DFA37629A3}"/>
              </a:ext>
            </a:extLst>
          </p:cNvPr>
          <p:cNvSpPr>
            <a:spLocks noGrp="1"/>
          </p:cNvSpPr>
          <p:nvPr>
            <p:ph type="title"/>
          </p:nvPr>
        </p:nvSpPr>
        <p:spPr>
          <a:xfrm>
            <a:off x="7249445" y="1124744"/>
            <a:ext cx="2170584" cy="2829778"/>
          </a:xfrm>
        </p:spPr>
        <p:txBody>
          <a:bodyPr/>
          <a:lstStyle/>
          <a:p>
            <a:pPr algn="ctr"/>
            <a:r>
              <a:rPr lang="en-US" sz="2000" dirty="0"/>
              <a:t>Table 2.5</a:t>
            </a:r>
            <a:br>
              <a:rPr lang="en-US" sz="2000" dirty="0"/>
            </a:br>
            <a:r>
              <a:rPr lang="en-US" sz="2000" dirty="0"/>
              <a:t>(B)</a:t>
            </a:r>
            <a:br>
              <a:rPr lang="en-US" sz="2000" dirty="0"/>
            </a:br>
            <a:br>
              <a:rPr lang="en-US" sz="2000" dirty="0"/>
            </a:br>
            <a:r>
              <a:rPr lang="en-US" sz="2000" dirty="0"/>
              <a:t>SPEC</a:t>
            </a:r>
            <a:br>
              <a:rPr lang="en-US" sz="2000" dirty="0"/>
            </a:br>
            <a:r>
              <a:rPr lang="en-US" sz="2000" dirty="0"/>
              <a:t>CPU2017</a:t>
            </a:r>
            <a:br>
              <a:rPr lang="en-US" sz="2000" dirty="0"/>
            </a:br>
            <a:r>
              <a:rPr lang="en-US" sz="2000" dirty="0"/>
              <a:t>Benchmarks</a:t>
            </a:r>
          </a:p>
        </p:txBody>
      </p:sp>
    </p:spTree>
    <p:extLst>
      <p:ext uri="{BB962C8B-B14F-4D97-AF65-F5344CB8AC3E}">
        <p14:creationId xmlns:p14="http://schemas.microsoft.com/office/powerpoint/2010/main" val="1893869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6136" y="6253636"/>
            <a:ext cx="3995936" cy="415498"/>
          </a:xfrm>
          <a:prstGeom prst="rect">
            <a:avLst/>
          </a:prstGeom>
          <a:noFill/>
        </p:spPr>
        <p:txBody>
          <a:bodyPr wrap="square" rtlCol="0">
            <a:spAutoFit/>
          </a:bodyPr>
          <a:lstStyle/>
          <a:p>
            <a:r>
              <a:rPr lang="en-US" sz="1050" dirty="0">
                <a:latin typeface="+mn-lt"/>
              </a:rPr>
              <a:t>(Table can be found on page 64 in the textbook.)</a:t>
            </a:r>
          </a:p>
          <a:p>
            <a:endParaRPr lang="en-US" sz="1050" dirty="0">
              <a:latin typeface="+mn-lt"/>
            </a:endParaRPr>
          </a:p>
        </p:txBody>
      </p:sp>
      <p:sp>
        <p:nvSpPr>
          <p:cNvPr id="3" name="Title 2">
            <a:extLst>
              <a:ext uri="{FF2B5EF4-FFF2-40B4-BE49-F238E27FC236}">
                <a16:creationId xmlns:a16="http://schemas.microsoft.com/office/drawing/2014/main" id="{59708492-D45E-4CE8-8F38-4D3717750BF4}"/>
              </a:ext>
            </a:extLst>
          </p:cNvPr>
          <p:cNvSpPr>
            <a:spLocks noGrp="1"/>
          </p:cNvSpPr>
          <p:nvPr>
            <p:ph type="title"/>
          </p:nvPr>
        </p:nvSpPr>
        <p:spPr>
          <a:xfrm>
            <a:off x="7068933" y="314747"/>
            <a:ext cx="2160239" cy="5217520"/>
          </a:xfrm>
        </p:spPr>
        <p:txBody>
          <a:bodyPr/>
          <a:lstStyle/>
          <a:p>
            <a:pPr algn="ctr"/>
            <a:r>
              <a:rPr lang="en-US" sz="2400" dirty="0"/>
              <a:t>Table 2.6</a:t>
            </a:r>
            <a:br>
              <a:rPr lang="en-US" sz="2400" dirty="0"/>
            </a:br>
            <a:br>
              <a:rPr lang="en-US" sz="2400" dirty="0"/>
            </a:br>
            <a:r>
              <a:rPr lang="en-US" sz="2400" dirty="0"/>
              <a:t>SPEC</a:t>
            </a:r>
            <a:br>
              <a:rPr lang="en-US" sz="2400" dirty="0"/>
            </a:br>
            <a:r>
              <a:rPr lang="en-US" sz="2400" dirty="0"/>
              <a:t>CPU 2017</a:t>
            </a:r>
            <a:br>
              <a:rPr lang="en-US" sz="2400" dirty="0"/>
            </a:br>
            <a:r>
              <a:rPr lang="en-US" sz="2400" dirty="0"/>
              <a:t>Integer Benchmarks for HP Integrity Superdome X</a:t>
            </a:r>
            <a:br>
              <a:rPr lang="en-US" sz="2400" dirty="0"/>
            </a:br>
            <a:br>
              <a:rPr lang="en-US" sz="2400" dirty="0"/>
            </a:br>
            <a:r>
              <a:rPr lang="en-US" sz="2400" dirty="0"/>
              <a:t>(a) Rate Result</a:t>
            </a:r>
            <a:br>
              <a:rPr lang="en-US" sz="2400" dirty="0"/>
            </a:br>
            <a:r>
              <a:rPr lang="en-US" sz="2400" dirty="0"/>
              <a:t>(768 copies)</a:t>
            </a:r>
          </a:p>
        </p:txBody>
      </p:sp>
      <p:sp>
        <p:nvSpPr>
          <p:cNvPr id="2" name="Footer Placeholder 1"/>
          <p:cNvSpPr>
            <a:spLocks noGrp="1"/>
          </p:cNvSpPr>
          <p:nvPr>
            <p:ph type="ftr" idx="12"/>
          </p:nvPr>
        </p:nvSpPr>
        <p:spPr/>
        <p:txBody>
          <a:bodyPr/>
          <a:lstStyle/>
          <a:p>
            <a:r>
              <a:rPr lang="en-US" dirty="0"/>
              <a:t>© 2018 Pearson Education, Inc., Hoboken, NJ. All rights reserved.</a:t>
            </a:r>
          </a:p>
        </p:txBody>
      </p:sp>
      <p:graphicFrame>
        <p:nvGraphicFramePr>
          <p:cNvPr id="11" name="Table 10" descr="The first table, labeled rate result 768 copies, has 5 columns labeled benchmark, base in seconds, base rate, peak in seconds, and peak rate. The information from the rows will be presented in the order of the columns from left to right. Row 1. 500 dot p e r l b e n c h underscore r. 1141, 1070, 933, 1310. Row 2. 502 point g c c underscore r. 1303, 835, 1276, 852. Row 3. 505 dot m c f underscore r. 1433, 866, 1378, 901. Row 4. 520 dot o m n e t p p underscore r. 1664, 606, 1634, 617. Row 5. 523 dot x a l a n c b m k underscore r. 722, 1120, 713, 1140. Row 6. 525 dot x 264 underscore r. 655, 2053, 661, 2030. Row 7. 531 dot deeps j e n g underscore r. 601, 1460, 597, 1470. Row 8. 541 dot lee la underscore r. 892, 1410, 896, 1420. Row 9. 548 dot exchange 2 underscore r. 833, 2420, 770, 2610. Row 10. 557 dot x z underscore r. 870, 953, 863, 961. The second table, labeled speed result, 384 threads, has five columns labeled benchmark, base in seconds, base ration, peak in seconds, and peak ratio. The information from the rows will be presented in the order of the columns from left to right. Row 1. 600 dot p e r l bench underscore s. 358, 4 point 96, 295, 6 point 0 1. Row 2. 6 0 2 dot g c c underscore s. 546, 7 point 29, 535, 7 point 45. Row 3. 605 dot m c f underscore s. 866, 5 point 45, 700, 6 point 75. Row 4. 620 dot o m n e t pp underscore s. 276, 5 point 90, 247, 6 point 61. Row 5. 623 dot x a l a n c b m k underscore s. 188, 7 point 5 2, 179, 7 point 9 1. Row 6. 625 point x 2 6 4 underscore s. 283, 6 point 23, 271, 6 point 51. Row 7. 631 dot deeps j e n g underscore s. 407, 3 point 52, 343, 4 point 1 8. Row 8. 641 dot lee la underscore s. 469, 3 point 63, 439, 3 point 88. Row 9. 648 dot exchange 2 underscore s. 329, 8 point 93, 299, 9 point 82. Row 10. 657 dot x z underscore s. 2164, 2. 86, 2119, 2 point 92." title="Two tables labeled, rate result 768 copies and speed result 384 threads."/>
          <p:cNvGraphicFramePr>
            <a:graphicFrameLocks noGrp="1"/>
          </p:cNvGraphicFramePr>
          <p:nvPr>
            <p:extLst>
              <p:ext uri="{D42A27DB-BD31-4B8C-83A1-F6EECF244321}">
                <p14:modId xmlns:p14="http://schemas.microsoft.com/office/powerpoint/2010/main" val="3492234259"/>
              </p:ext>
            </p:extLst>
          </p:nvPr>
        </p:nvGraphicFramePr>
        <p:xfrm>
          <a:off x="179513" y="289109"/>
          <a:ext cx="6912767" cy="6018505"/>
        </p:xfrm>
        <a:graphic>
          <a:graphicData uri="http://schemas.openxmlformats.org/drawingml/2006/table">
            <a:tbl>
              <a:tblPr firstRow="1" firstCol="1" bandRow="1"/>
              <a:tblGrid>
                <a:gridCol w="1388961">
                  <a:extLst>
                    <a:ext uri="{9D8B030D-6E8A-4147-A177-3AD203B41FA5}">
                      <a16:colId xmlns:a16="http://schemas.microsoft.com/office/drawing/2014/main" val="20000"/>
                    </a:ext>
                  </a:extLst>
                </a:gridCol>
                <a:gridCol w="1381168">
                  <a:extLst>
                    <a:ext uri="{9D8B030D-6E8A-4147-A177-3AD203B41FA5}">
                      <a16:colId xmlns:a16="http://schemas.microsoft.com/office/drawing/2014/main" val="20001"/>
                    </a:ext>
                  </a:extLst>
                </a:gridCol>
                <a:gridCol w="1381168">
                  <a:extLst>
                    <a:ext uri="{9D8B030D-6E8A-4147-A177-3AD203B41FA5}">
                      <a16:colId xmlns:a16="http://schemas.microsoft.com/office/drawing/2014/main" val="20002"/>
                    </a:ext>
                  </a:extLst>
                </a:gridCol>
                <a:gridCol w="1381168">
                  <a:extLst>
                    <a:ext uri="{9D8B030D-6E8A-4147-A177-3AD203B41FA5}">
                      <a16:colId xmlns:a16="http://schemas.microsoft.com/office/drawing/2014/main" val="20003"/>
                    </a:ext>
                  </a:extLst>
                </a:gridCol>
                <a:gridCol w="1380302">
                  <a:extLst>
                    <a:ext uri="{9D8B030D-6E8A-4147-A177-3AD203B41FA5}">
                      <a16:colId xmlns:a16="http://schemas.microsoft.com/office/drawing/2014/main" val="20004"/>
                    </a:ext>
                  </a:extLst>
                </a:gridCol>
              </a:tblGrid>
              <a:tr h="362925">
                <a:tc row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Benchmark</a:t>
                      </a:r>
                      <a:endParaRPr lang="en-US" sz="1200">
                        <a:effectLst/>
                        <a:latin typeface="Times" charset="0"/>
                        <a:ea typeface="Times New Roman" charset="0"/>
                        <a:cs typeface="Times New Roman"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Base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Peak</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extLst>
                  <a:ext uri="{0D108BD9-81ED-4DB2-BD59-A6C34878D82A}">
                    <a16:rowId xmlns:a16="http://schemas.microsoft.com/office/drawing/2014/main" val="10000"/>
                  </a:ext>
                </a:extLst>
              </a:tr>
              <a:tr h="362925">
                <a:tc vMerge="1">
                  <a:txBody>
                    <a:bodyPr/>
                    <a:lstStyle/>
                    <a:p>
                      <a:endParaRPr lang="en-US"/>
                    </a:p>
                  </a:txBody>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500.perlbench</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1141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1310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502.gcc</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1303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835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1276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852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505.mcf</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866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1378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901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520.omnetpp</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1664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606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1634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617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523.xalancbmk</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722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713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1140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525.x264</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655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2053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661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2030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531.deepsjeng</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604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1460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597</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1470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541.leela</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892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896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69560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548.exchange2</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833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2420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2610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r h="362925">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557.xz</a:t>
                      </a:r>
                      <a:r>
                        <a:rPr lang="en-US" sz="1200">
                          <a:effectLst/>
                        </a:rPr>
                        <a:t>_r</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870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953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863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961</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7755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652120" y="6208284"/>
            <a:ext cx="3419872" cy="415498"/>
          </a:xfrm>
          <a:prstGeom prst="rect">
            <a:avLst/>
          </a:prstGeom>
          <a:noFill/>
        </p:spPr>
        <p:txBody>
          <a:bodyPr wrap="square" rtlCol="0">
            <a:spAutoFit/>
          </a:bodyPr>
          <a:lstStyle/>
          <a:p>
            <a:r>
              <a:rPr lang="en-US" sz="1050" dirty="0">
                <a:latin typeface="+mn-lt"/>
              </a:rPr>
              <a:t>(Table can be found on page 64 in the textbook.)</a:t>
            </a:r>
          </a:p>
          <a:p>
            <a:endParaRPr lang="en-US" sz="1050" dirty="0">
              <a:latin typeface="+mn-lt"/>
            </a:endParaRPr>
          </a:p>
        </p:txBody>
      </p:sp>
      <p:graphicFrame>
        <p:nvGraphicFramePr>
          <p:cNvPr id="10" name="Table 9" descr="The first table, labeled rate result 768 copies, has 5 columns labeled benchmark, base in seconds, base rate, peak in seconds, and peak rate. The information from the rows will be presented in the order of the columns from left to right. Row 1. 500 dot p e r l b e n c h underscore r. 1141, 1070, 933, 1310. Row 2. 502 point g c c underscore r. 1303, 835, 1276, 852. Row 3. 505 dot m c f underscore r. 1433, 866, 1378, 901. Row 4. 520 dot o m n e t p p underscore r. 1664, 606, 1634, 617. Row 5. 523 dot x a l a n c b m k underscore r. 722, 1120, 713, 1140. Row 6. 525 dot x 264 underscore r. 655, 2053, 661, 2030. Row 7. 531 dot deeps j e n g underscore r. 601, 1460, 597, 1470. Row 8. 541 dot lee la underscore r. 892, 1410, 896, 1420. Row 9. 548 dot exchange 2 underscore r. 833, 2420, 770, 2610. Row 10. 557 dot x z underscore r. 870, 953, 863, 961. The second table, labeled speed result, 384 threads, has five columns labeled benchmark, base in seconds, base ration, peak in seconds, and peak ratio. The information from the rows will be presented in the order of the columns from left to right. Row 1. 600 dot p e r l bench underscore s. 358, 4 point 96, 295, 6 point 0 1. Row 2. 6 0 2 dot g c c underscore s. 546, 7 point 29, 535, 7 point 45. Row 3. 605 dot m c f underscore s. 866, 5 point 45, 700, 6 point 75. Row 4. 620 dot o m n e t pp underscore s. 276, 5 point 90, 247, 6 point 61. Row 5. 623 dot x a l a n c b m k underscore s. 188, 7 point 5 2, 179, 7 point 9 1. Row 6. 625 point x 2 6 4 underscore s. 283, 6 point 23, 271, 6 point 51. Row 7. 631 dot deeps j e n g underscore s. 407, 3 point 52, 343, 4 point 1 8. Row 8. 641 dot lee la underscore s. 469, 3 point 63, 439, 3 point 88. Row 9. 648 dot exchange 2 underscore s. 329, 8 point 93, 299, 9 point 82. Row 10. 657 dot x z underscore s. 2164, 2. 86, 2119, 2 point 92." title="Two tables labeled, rate result 768 copies and speed result 384 threads."/>
          <p:cNvGraphicFramePr>
            <a:graphicFrameLocks noGrp="1"/>
          </p:cNvGraphicFramePr>
          <p:nvPr>
            <p:extLst>
              <p:ext uri="{D42A27DB-BD31-4B8C-83A1-F6EECF244321}">
                <p14:modId xmlns:p14="http://schemas.microsoft.com/office/powerpoint/2010/main" val="2127180249"/>
              </p:ext>
            </p:extLst>
          </p:nvPr>
        </p:nvGraphicFramePr>
        <p:xfrm>
          <a:off x="179512" y="188640"/>
          <a:ext cx="7056783" cy="6008468"/>
        </p:xfrm>
        <a:graphic>
          <a:graphicData uri="http://schemas.openxmlformats.org/drawingml/2006/table">
            <a:tbl>
              <a:tblPr firstRow="1" firstCol="1" bandRow="1"/>
              <a:tblGrid>
                <a:gridCol w="1540212">
                  <a:extLst>
                    <a:ext uri="{9D8B030D-6E8A-4147-A177-3AD203B41FA5}">
                      <a16:colId xmlns:a16="http://schemas.microsoft.com/office/drawing/2014/main" val="20000"/>
                    </a:ext>
                  </a:extLst>
                </a:gridCol>
                <a:gridCol w="1379359">
                  <a:extLst>
                    <a:ext uri="{9D8B030D-6E8A-4147-A177-3AD203B41FA5}">
                      <a16:colId xmlns:a16="http://schemas.microsoft.com/office/drawing/2014/main" val="20001"/>
                    </a:ext>
                  </a:extLst>
                </a:gridCol>
                <a:gridCol w="1379359">
                  <a:extLst>
                    <a:ext uri="{9D8B030D-6E8A-4147-A177-3AD203B41FA5}">
                      <a16:colId xmlns:a16="http://schemas.microsoft.com/office/drawing/2014/main" val="20002"/>
                    </a:ext>
                  </a:extLst>
                </a:gridCol>
                <a:gridCol w="1379359">
                  <a:extLst>
                    <a:ext uri="{9D8B030D-6E8A-4147-A177-3AD203B41FA5}">
                      <a16:colId xmlns:a16="http://schemas.microsoft.com/office/drawing/2014/main" val="20003"/>
                    </a:ext>
                  </a:extLst>
                </a:gridCol>
                <a:gridCol w="1378494">
                  <a:extLst>
                    <a:ext uri="{9D8B030D-6E8A-4147-A177-3AD203B41FA5}">
                      <a16:colId xmlns:a16="http://schemas.microsoft.com/office/drawing/2014/main" val="20004"/>
                    </a:ext>
                  </a:extLst>
                </a:gridCol>
              </a:tblGrid>
              <a:tr h="360508">
                <a:tc row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Benchmark</a:t>
                      </a:r>
                      <a:endParaRPr lang="en-US" sz="1200">
                        <a:effectLst/>
                        <a:latin typeface="Times" charset="0"/>
                        <a:ea typeface="Times New Roman" charset="0"/>
                        <a:cs typeface="Times New Roman"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Base</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tc gridSpan="2">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Peak</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hMerge="1">
                  <a:txBody>
                    <a:bodyPr/>
                    <a:lstStyle/>
                    <a:p>
                      <a:endParaRPr lang="en-US"/>
                    </a:p>
                  </a:txBody>
                  <a:tcPr/>
                </a:tc>
                <a:extLst>
                  <a:ext uri="{0D108BD9-81ED-4DB2-BD59-A6C34878D82A}">
                    <a16:rowId xmlns:a16="http://schemas.microsoft.com/office/drawing/2014/main" val="10000"/>
                  </a:ext>
                </a:extLst>
              </a:tr>
              <a:tr h="360508">
                <a:tc vMerge="1">
                  <a:txBody>
                    <a:bodyPr/>
                    <a:lstStyle/>
                    <a:p>
                      <a:endParaRPr lang="en-US"/>
                    </a:p>
                  </a:txBody>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Ratio</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Ratio</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600.perlbench</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358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4.96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295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6.01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602.gcc</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546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7.29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535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7.45</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605.mcf</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866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5.45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700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6.75</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721016">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620.omnetpp</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276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5.90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247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6.61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623.xalancbmk</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188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7.52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7.91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625.x264</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283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6.23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271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6.51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631.deepsjeng</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407</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3.52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343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4.18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641.leela</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469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3.63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439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3.88</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69097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648.exchange2</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329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8.93</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299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9.82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r h="360508">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657.xz</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2164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2.86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2119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2.92</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11"/>
                  </a:ext>
                </a:extLst>
              </a:tr>
            </a:tbl>
          </a:graphicData>
        </a:graphic>
      </p:graphicFrame>
      <p:sp>
        <p:nvSpPr>
          <p:cNvPr id="5" name="Title 2">
            <a:extLst>
              <a:ext uri="{FF2B5EF4-FFF2-40B4-BE49-F238E27FC236}">
                <a16:creationId xmlns:a16="http://schemas.microsoft.com/office/drawing/2014/main" id="{34B0E9F1-111C-4C75-8FCB-AA31880A6F10}"/>
              </a:ext>
            </a:extLst>
          </p:cNvPr>
          <p:cNvSpPr>
            <a:spLocks noGrp="1"/>
          </p:cNvSpPr>
          <p:nvPr>
            <p:ph type="title"/>
          </p:nvPr>
        </p:nvSpPr>
        <p:spPr>
          <a:xfrm>
            <a:off x="7068933" y="314747"/>
            <a:ext cx="2160239" cy="5217520"/>
          </a:xfrm>
        </p:spPr>
        <p:txBody>
          <a:bodyPr/>
          <a:lstStyle/>
          <a:p>
            <a:pPr algn="ctr"/>
            <a:r>
              <a:rPr lang="en-US" sz="2400" dirty="0"/>
              <a:t>Table 2.6</a:t>
            </a:r>
            <a:br>
              <a:rPr lang="en-US" sz="2400" dirty="0"/>
            </a:br>
            <a:br>
              <a:rPr lang="en-US" sz="2400" dirty="0"/>
            </a:br>
            <a:r>
              <a:rPr lang="en-US" sz="2400" dirty="0"/>
              <a:t>SPEC</a:t>
            </a:r>
            <a:br>
              <a:rPr lang="en-US" sz="2400" dirty="0"/>
            </a:br>
            <a:r>
              <a:rPr lang="en-US" sz="2400" dirty="0"/>
              <a:t>CPU 2017</a:t>
            </a:r>
            <a:br>
              <a:rPr lang="en-US" sz="2400" dirty="0"/>
            </a:br>
            <a:r>
              <a:rPr lang="en-US" sz="2400" dirty="0"/>
              <a:t>Integer Benchmarks for HP Integrity Superdome X</a:t>
            </a:r>
            <a:br>
              <a:rPr lang="en-US" sz="2400" dirty="0"/>
            </a:br>
            <a:br>
              <a:rPr lang="en-US" sz="2400" dirty="0"/>
            </a:br>
            <a:r>
              <a:rPr lang="en-US" sz="2400" dirty="0"/>
              <a:t>(b) Speed Result</a:t>
            </a:r>
            <a:br>
              <a:rPr lang="en-US" sz="2400" dirty="0"/>
            </a:br>
            <a:r>
              <a:rPr lang="en-US" sz="2400" dirty="0"/>
              <a:t> (384 threads)</a:t>
            </a:r>
          </a:p>
        </p:txBody>
      </p:sp>
    </p:spTree>
    <p:extLst>
      <p:ext uri="{BB962C8B-B14F-4D97-AF65-F5344CB8AC3E}">
        <p14:creationId xmlns:p14="http://schemas.microsoft.com/office/powerpoint/2010/main" val="115769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Microprocessor Speed</a:t>
            </a:r>
          </a:p>
        </p:txBody>
      </p:sp>
      <p:sp>
        <p:nvSpPr>
          <p:cNvPr id="4" name="Text Placeholder 3"/>
          <p:cNvSpPr>
            <a:spLocks noGrp="1"/>
          </p:cNvSpPr>
          <p:nvPr>
            <p:ph type="body" idx="1"/>
          </p:nvPr>
        </p:nvSpPr>
        <p:spPr>
          <a:xfrm>
            <a:off x="351744" y="1328135"/>
            <a:ext cx="8229600" cy="4525963"/>
          </a:xfrm>
        </p:spPr>
        <p:txBody>
          <a:bodyPr/>
          <a:lstStyle/>
          <a:p>
            <a:pPr>
              <a:buNone/>
            </a:pPr>
            <a:r>
              <a:rPr lang="en-US" dirty="0"/>
              <a:t>Techniques built into contemporary processors include:</a:t>
            </a:r>
          </a:p>
        </p:txBody>
      </p:sp>
      <p:graphicFrame>
        <p:nvGraphicFramePr>
          <p:cNvPr id="6" name="Content Placeholder 19"/>
          <p:cNvGraphicFramePr>
            <a:graphicFrameLocks/>
          </p:cNvGraphicFramePr>
          <p:nvPr>
            <p:extLst>
              <p:ext uri="{D42A27DB-BD31-4B8C-83A1-F6EECF244321}">
                <p14:modId xmlns:p14="http://schemas.microsoft.com/office/powerpoint/2010/main" val="2640419764"/>
              </p:ext>
            </p:extLst>
          </p:nvPr>
        </p:nvGraphicFramePr>
        <p:xfrm>
          <a:off x="498474" y="1733796"/>
          <a:ext cx="7556313"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Terms Used in SPEC Documentation</a:t>
            </a:r>
          </a:p>
        </p:txBody>
      </p:sp>
      <p:sp>
        <p:nvSpPr>
          <p:cNvPr id="5" name="Content Placeholder 4"/>
          <p:cNvSpPr>
            <a:spLocks noGrp="1"/>
          </p:cNvSpPr>
          <p:nvPr>
            <p:ph type="body" idx="1"/>
          </p:nvPr>
        </p:nvSpPr>
        <p:spPr>
          <a:xfrm>
            <a:off x="353783" y="1600200"/>
            <a:ext cx="4290225" cy="4709120"/>
          </a:xfrm>
        </p:spPr>
        <p:txBody>
          <a:bodyPr>
            <a:noAutofit/>
          </a:bodyPr>
          <a:lstStyle/>
          <a:p>
            <a:pPr marL="427038" indent="-325438">
              <a:spcBef>
                <a:spcPts val="300"/>
              </a:spcBef>
            </a:pPr>
            <a:r>
              <a:rPr lang="en-US" sz="1500" dirty="0"/>
              <a:t>Benchmark</a:t>
            </a:r>
          </a:p>
          <a:p>
            <a:pPr lvl="1" indent="-303213">
              <a:spcBef>
                <a:spcPts val="300"/>
              </a:spcBef>
            </a:pPr>
            <a:r>
              <a:rPr lang="en-US" sz="1500" dirty="0"/>
              <a:t>A program written in a high-level language that can be compiled and executed on any computer that implements the compiler</a:t>
            </a:r>
          </a:p>
          <a:p>
            <a:pPr marL="427038" indent="-325438">
              <a:spcBef>
                <a:spcPts val="300"/>
              </a:spcBef>
            </a:pPr>
            <a:r>
              <a:rPr lang="en-US" sz="1500" dirty="0"/>
              <a:t>System under test</a:t>
            </a:r>
          </a:p>
          <a:p>
            <a:pPr lvl="1" indent="-303213">
              <a:spcBef>
                <a:spcPts val="300"/>
              </a:spcBef>
            </a:pPr>
            <a:r>
              <a:rPr lang="en-US" sz="1500" dirty="0"/>
              <a:t>This is the system to be evaluated</a:t>
            </a:r>
          </a:p>
          <a:p>
            <a:pPr marL="427038" indent="-325438">
              <a:spcBef>
                <a:spcPts val="300"/>
              </a:spcBef>
            </a:pPr>
            <a:r>
              <a:rPr lang="en-US" sz="1500" dirty="0"/>
              <a:t>Reference machine</a:t>
            </a:r>
          </a:p>
          <a:p>
            <a:pPr lvl="1" indent="-303213">
              <a:spcBef>
                <a:spcPts val="300"/>
              </a:spcBef>
            </a:pPr>
            <a:r>
              <a:rPr lang="en-US" sz="1500" dirty="0"/>
              <a:t>This is a system used by SPEC to establish a baseline performance for all benchmarks</a:t>
            </a:r>
          </a:p>
          <a:p>
            <a:pPr marL="1020763" lvl="2" indent="-284163">
              <a:spcBef>
                <a:spcPts val="300"/>
              </a:spcBef>
            </a:pPr>
            <a:r>
              <a:rPr lang="en-US" sz="1500" dirty="0"/>
              <a:t>Each benchmark is run and measured on this machine to establish a reference time for that benchmark</a:t>
            </a:r>
          </a:p>
          <a:p>
            <a:pPr marL="427038" indent="-325438">
              <a:spcBef>
                <a:spcPts val="300"/>
              </a:spcBef>
            </a:pPr>
            <a:r>
              <a:rPr lang="en-US" sz="1500" dirty="0"/>
              <a:t>Base metric</a:t>
            </a:r>
          </a:p>
          <a:p>
            <a:pPr lvl="1" indent="-303213">
              <a:spcBef>
                <a:spcPts val="300"/>
              </a:spcBef>
            </a:pPr>
            <a:r>
              <a:rPr lang="en-US" sz="1500" dirty="0"/>
              <a:t>These are required for all reported results and have strict guidelines for compilation</a:t>
            </a:r>
          </a:p>
        </p:txBody>
      </p:sp>
      <p:sp>
        <p:nvSpPr>
          <p:cNvPr id="6" name="Content Placeholder 5"/>
          <p:cNvSpPr>
            <a:spLocks noGrp="1"/>
          </p:cNvSpPr>
          <p:nvPr>
            <p:ph sz="half" idx="4294967295"/>
          </p:nvPr>
        </p:nvSpPr>
        <p:spPr>
          <a:xfrm>
            <a:off x="4788024" y="1599772"/>
            <a:ext cx="4032448" cy="4853564"/>
          </a:xfrm>
        </p:spPr>
        <p:txBody>
          <a:bodyPr>
            <a:noAutofit/>
          </a:bodyPr>
          <a:lstStyle/>
          <a:p>
            <a:pPr marL="285750" indent="-285750">
              <a:spcBef>
                <a:spcPts val="300"/>
              </a:spcBef>
              <a:buClr>
                <a:srgbClr val="007FA3"/>
              </a:buClr>
              <a:buFont typeface="Arial" panose="020B0604020202020204" pitchFamily="34" charset="0"/>
              <a:buChar char="•"/>
            </a:pPr>
            <a:r>
              <a:rPr lang="en-US" sz="1500" dirty="0"/>
              <a:t>Peak metric</a:t>
            </a:r>
          </a:p>
          <a:p>
            <a:pPr marL="534988" lvl="1" indent="-261938">
              <a:spcBef>
                <a:spcPts val="300"/>
              </a:spcBef>
              <a:buClr>
                <a:srgbClr val="007FA3"/>
              </a:buClr>
              <a:buFont typeface="Arial" panose="020B0604020202020204" pitchFamily="34" charset="0"/>
              <a:buChar char="–"/>
            </a:pPr>
            <a:r>
              <a:rPr lang="en-US" sz="1500" dirty="0"/>
              <a:t>This enables users to attempt to optimize system performance by optimizing the compiler output</a:t>
            </a:r>
          </a:p>
          <a:p>
            <a:pPr marL="285750" indent="-285750">
              <a:spcBef>
                <a:spcPts val="300"/>
              </a:spcBef>
              <a:buClr>
                <a:srgbClr val="007FA3"/>
              </a:buClr>
              <a:buFont typeface="Arial" panose="020B0604020202020204" pitchFamily="34" charset="0"/>
              <a:buChar char="•"/>
            </a:pPr>
            <a:r>
              <a:rPr lang="en-US" sz="1500" dirty="0"/>
              <a:t>Speed metric</a:t>
            </a:r>
          </a:p>
          <a:p>
            <a:pPr marL="534988" lvl="1" indent="-261938">
              <a:spcBef>
                <a:spcPts val="300"/>
              </a:spcBef>
              <a:buClr>
                <a:srgbClr val="007FA3"/>
              </a:buClr>
              <a:buFont typeface="Arial" panose="020B0604020202020204" pitchFamily="34" charset="0"/>
              <a:buChar char="–"/>
            </a:pPr>
            <a:r>
              <a:rPr lang="en-US" sz="1500" dirty="0"/>
              <a:t>This is simply a measurement of the time it takes to execute a compiled benchmark</a:t>
            </a:r>
          </a:p>
          <a:p>
            <a:pPr marL="760413" lvl="2" indent="-225425">
              <a:spcBef>
                <a:spcPts val="300"/>
              </a:spcBef>
              <a:buClr>
                <a:srgbClr val="007FA3"/>
              </a:buClr>
              <a:buFont typeface="Arial" panose="020B0604020202020204" pitchFamily="34" charset="0"/>
              <a:buChar char="•"/>
            </a:pPr>
            <a:r>
              <a:rPr lang="en-US" sz="1500" dirty="0"/>
              <a:t>Used for comparing the ability of a computer to complete single tasks</a:t>
            </a:r>
          </a:p>
          <a:p>
            <a:pPr marL="285750" indent="-285750">
              <a:spcBef>
                <a:spcPts val="300"/>
              </a:spcBef>
              <a:buClr>
                <a:srgbClr val="007FA3"/>
              </a:buClr>
              <a:buFont typeface="Arial" panose="020B0604020202020204" pitchFamily="34" charset="0"/>
              <a:buChar char="•"/>
            </a:pPr>
            <a:r>
              <a:rPr lang="en-US" sz="1500" dirty="0"/>
              <a:t>Rate metric</a:t>
            </a:r>
          </a:p>
          <a:p>
            <a:pPr marL="534988" lvl="1" indent="-261938">
              <a:spcBef>
                <a:spcPts val="300"/>
              </a:spcBef>
              <a:buClr>
                <a:srgbClr val="007FA3"/>
              </a:buClr>
              <a:buFont typeface="Arial" panose="020B0604020202020204" pitchFamily="34" charset="0"/>
              <a:buChar char="–"/>
            </a:pPr>
            <a:r>
              <a:rPr lang="en-US" sz="1500" dirty="0"/>
              <a:t>This is a measurement of how many tasks a computer can accomplish in a certain amount of time</a:t>
            </a:r>
          </a:p>
          <a:p>
            <a:pPr marL="760413" lvl="2" indent="-225425">
              <a:spcBef>
                <a:spcPts val="300"/>
              </a:spcBef>
              <a:buClr>
                <a:srgbClr val="007FA3"/>
              </a:buClr>
              <a:buFont typeface="Arial" panose="020B0604020202020204" pitchFamily="34" charset="0"/>
              <a:buChar char="•"/>
            </a:pPr>
            <a:r>
              <a:rPr lang="en-US" sz="1500" dirty="0"/>
              <a:t>This is called a throughput, capacity, or rate measure</a:t>
            </a:r>
          </a:p>
          <a:p>
            <a:pPr marL="760413" lvl="2" indent="-225425">
              <a:spcBef>
                <a:spcPts val="300"/>
              </a:spcBef>
              <a:buClr>
                <a:srgbClr val="007FA3"/>
              </a:buClr>
              <a:buFont typeface="Arial" panose="020B0604020202020204" pitchFamily="34" charset="0"/>
              <a:buChar char="•"/>
            </a:pPr>
            <a:r>
              <a:rPr lang="en-US" sz="1500" dirty="0"/>
              <a:t>Allows the system under test to execute simultaneous tasks to take advantage of multiple processors</a:t>
            </a:r>
          </a:p>
        </p:txBody>
      </p:sp>
    </p:spTree>
    <p:extLst>
      <p:ext uri="{BB962C8B-B14F-4D97-AF65-F5344CB8AC3E}">
        <p14:creationId xmlns:p14="http://schemas.microsoft.com/office/powerpoint/2010/main" val="416890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flowchart begins with, start, and continues to the next section, get next program, which leads to the next level, run program three times, and then proceeds to, select the median value, and continues to the next section, ratio, left parenthesis p r o g right parenthesis equals T sub r e f left parenthesis p r o g right parenthesis over T sub S u T left parenthesis p r o g right parenthesis, and leads to a decision box with the following two options. If the answer to the question, more programs? is yes, move back to the second level, get next program and proceed again through the levels. If there are no more programs, the chart leads to, compute geometric mean of all ratios, and proceeds to the point marked, end." title="A flowchart illustrates S P E C evaluation."/>
          <p:cNvPicPr>
            <a:picLocks noChangeAspect="1"/>
          </p:cNvPicPr>
          <p:nvPr/>
        </p:nvPicPr>
        <p:blipFill rotWithShape="1">
          <a:blip r:embed="rId3">
            <a:extLst>
              <a:ext uri="{28A0092B-C50C-407E-A947-70E740481C1C}">
                <a14:useLocalDpi xmlns:a14="http://schemas.microsoft.com/office/drawing/2010/main" val="0"/>
              </a:ext>
            </a:extLst>
          </a:blip>
          <a:srcRect l="9624" t="5244" r="12742" b="14789"/>
          <a:stretch/>
        </p:blipFill>
        <p:spPr>
          <a:xfrm>
            <a:off x="1835696" y="-99392"/>
            <a:ext cx="4970892" cy="6669360"/>
          </a:xfrm>
          <a:prstGeom prst="rect">
            <a:avLst/>
          </a:prstGeom>
        </p:spPr>
      </p:pic>
      <p:sp>
        <p:nvSpPr>
          <p:cNvPr id="2" name="Title 1">
            <a:extLst>
              <a:ext uri="{FF2B5EF4-FFF2-40B4-BE49-F238E27FC236}">
                <a16:creationId xmlns:a16="http://schemas.microsoft.com/office/drawing/2014/main" id="{67472B4A-3D81-4094-AF2C-2F1959A8F70F}"/>
              </a:ext>
            </a:extLst>
          </p:cNvPr>
          <p:cNvSpPr>
            <a:spLocks noGrp="1"/>
          </p:cNvSpPr>
          <p:nvPr>
            <p:ph type="title"/>
          </p:nvPr>
        </p:nvSpPr>
        <p:spPr>
          <a:xfrm>
            <a:off x="139506" y="260648"/>
            <a:ext cx="8363272" cy="619954"/>
          </a:xfrm>
        </p:spPr>
        <p:txBody>
          <a:bodyPr/>
          <a:lstStyle/>
          <a:p>
            <a:r>
              <a:rPr lang="en-US" dirty="0"/>
              <a:t>Figure 2.7</a:t>
            </a:r>
          </a:p>
        </p:txBody>
      </p:sp>
    </p:spTree>
    <p:extLst>
      <p:ext uri="{BB962C8B-B14F-4D97-AF65-F5344CB8AC3E}">
        <p14:creationId xmlns:p14="http://schemas.microsoft.com/office/powerpoint/2010/main" val="3482086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652120" y="6237312"/>
            <a:ext cx="3419872" cy="415498"/>
          </a:xfrm>
          <a:prstGeom prst="rect">
            <a:avLst/>
          </a:prstGeom>
          <a:noFill/>
        </p:spPr>
        <p:txBody>
          <a:bodyPr wrap="square" rtlCol="0">
            <a:spAutoFit/>
          </a:bodyPr>
          <a:lstStyle/>
          <a:p>
            <a:r>
              <a:rPr lang="en-US" sz="1050" dirty="0">
                <a:latin typeface="+mn-lt"/>
              </a:rPr>
              <a:t>(Table can be found on page 66 in the textbook.)</a:t>
            </a:r>
          </a:p>
          <a:p>
            <a:endParaRPr lang="en-US" sz="1050" dirty="0">
              <a:latin typeface="+mn-lt"/>
            </a:endParaRPr>
          </a:p>
        </p:txBody>
      </p:sp>
      <p:graphicFrame>
        <p:nvGraphicFramePr>
          <p:cNvPr id="9" name="Table 8" descr="The table has 5 columns labeled benchmark, seconds, energy in k j, average power in w, and maximum power in w. The rows read as follows in that order. 600 dot p e r l bench underscore s. 1774, 1920, 1080, 1090. 602 dot g cc underscore s. 3981, 4330, 1090, 1110. 605 dot m c f underscore s. 4721, 5150, 1090, 1120. 620 dot o m n e t p p underscore s. 1630, 1770, 1090, 1090. 623 dot x a l a n c b m k underscore s. 1417, 1540, 1090, 1090. 625 dot x 264 underscore s. 1764, 1920, 1090, 1100. 631 dot deeps j e n g underscore s. 1432, 1560, 1090, 1130. 641 dot lee la underscore s. 1706, 1850, 1090, 1090. 648 dot exchange 2 underscore s. 2939, 3200, 1080, 1090. 657 dot x z underscore s. 6182, 6730, 1090, 1140." title="A table labeled, S P E C speed 2017 underscore I n t underscore base Benchmark Results for Reference Machine 1 thread."/>
          <p:cNvGraphicFramePr>
            <a:graphicFrameLocks noGrp="1"/>
          </p:cNvGraphicFramePr>
          <p:nvPr>
            <p:extLst>
              <p:ext uri="{D42A27DB-BD31-4B8C-83A1-F6EECF244321}">
                <p14:modId xmlns:p14="http://schemas.microsoft.com/office/powerpoint/2010/main" val="2580274630"/>
              </p:ext>
            </p:extLst>
          </p:nvPr>
        </p:nvGraphicFramePr>
        <p:xfrm>
          <a:off x="201706" y="116631"/>
          <a:ext cx="7106598" cy="6306953"/>
        </p:xfrm>
        <a:graphic>
          <a:graphicData uri="http://schemas.openxmlformats.org/drawingml/2006/table">
            <a:tbl>
              <a:tblPr firstRow="1" firstCol="1" bandRow="1"/>
              <a:tblGrid>
                <a:gridCol w="1578555">
                  <a:extLst>
                    <a:ext uri="{9D8B030D-6E8A-4147-A177-3AD203B41FA5}">
                      <a16:colId xmlns:a16="http://schemas.microsoft.com/office/drawing/2014/main" val="20000"/>
                    </a:ext>
                  </a:extLst>
                </a:gridCol>
                <a:gridCol w="1379130">
                  <a:extLst>
                    <a:ext uri="{9D8B030D-6E8A-4147-A177-3AD203B41FA5}">
                      <a16:colId xmlns:a16="http://schemas.microsoft.com/office/drawing/2014/main" val="20001"/>
                    </a:ext>
                  </a:extLst>
                </a:gridCol>
                <a:gridCol w="1373812">
                  <a:extLst>
                    <a:ext uri="{9D8B030D-6E8A-4147-A177-3AD203B41FA5}">
                      <a16:colId xmlns:a16="http://schemas.microsoft.com/office/drawing/2014/main" val="20002"/>
                    </a:ext>
                  </a:extLst>
                </a:gridCol>
                <a:gridCol w="1380903">
                  <a:extLst>
                    <a:ext uri="{9D8B030D-6E8A-4147-A177-3AD203B41FA5}">
                      <a16:colId xmlns:a16="http://schemas.microsoft.com/office/drawing/2014/main" val="20003"/>
                    </a:ext>
                  </a:extLst>
                </a:gridCol>
                <a:gridCol w="1394198">
                  <a:extLst>
                    <a:ext uri="{9D8B030D-6E8A-4147-A177-3AD203B41FA5}">
                      <a16:colId xmlns:a16="http://schemas.microsoft.com/office/drawing/2014/main" val="20004"/>
                    </a:ext>
                  </a:extLst>
                </a:gridCol>
              </a:tblGrid>
              <a:tr h="75683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Benchmark</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Seconds</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Energy (kJ)</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Average Power (W)</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lgn="ctr">
                        <a:spcBef>
                          <a:spcPts val="0"/>
                        </a:spcBef>
                        <a:spcAft>
                          <a:spcPts val="0"/>
                        </a:spcAft>
                      </a:pPr>
                      <a:r>
                        <a:rPr lang="en-US" sz="1200">
                          <a:effectLst/>
                        </a:rPr>
                        <a:t>Maximum Power (W)</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extLst>
                  <a:ext uri="{0D108BD9-81ED-4DB2-BD59-A6C34878D82A}">
                    <a16:rowId xmlns:a16="http://schemas.microsoft.com/office/drawing/2014/main" val="10000"/>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600.perlbench</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1774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1920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1080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1"/>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602.gcc</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3981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4330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1110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2"/>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605.mcf</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4721</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5150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1120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3"/>
                  </a:ext>
                </a:extLst>
              </a:tr>
              <a:tr h="756834">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620.omnetpp</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1630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1770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1090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4"/>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623.xalancbmk</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1417</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1540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1090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1090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5"/>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625.x264</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1764</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1920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1100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6"/>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631.deepsjeng</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1432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1560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1130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7"/>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641.leela</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1706</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1850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08"/>
                  </a:ext>
                </a:extLst>
              </a:tr>
              <a:tr h="725300">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648.exchange2</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2939</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3200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1080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extLst>
                  <a:ext uri="{0D108BD9-81ED-4DB2-BD59-A6C34878D82A}">
                    <a16:rowId xmlns:a16="http://schemas.microsoft.com/office/drawing/2014/main" val="10009"/>
                  </a:ext>
                </a:extLst>
              </a:tr>
              <a:tr h="378417">
                <a:tc>
                  <a:txBody>
                    <a:bodyPr/>
                    <a:lstStyle>
                      <a:lvl1pPr marR="0" algn="l" rtl="0">
                        <a:lnSpc>
                          <a:spcPct val="100000"/>
                        </a:lnSpc>
                        <a:spcBef>
                          <a:spcPts val="0"/>
                        </a:spcBef>
                        <a:spcAft>
                          <a:spcPts val="0"/>
                        </a:spcAft>
                        <a:buNone/>
                        <a:defRPr sz="1400" b="1" i="0" u="none" strike="noStrike" cap="none">
                          <a:solidFill>
                            <a:schemeClr val="lt1"/>
                          </a:solidFill>
                          <a:latin typeface="Rockwell"/>
                          <a:sym typeface="Arial"/>
                        </a:defRPr>
                      </a:lvl1pPr>
                      <a:lvl2pPr marR="0" algn="l" rtl="0">
                        <a:lnSpc>
                          <a:spcPct val="100000"/>
                        </a:lnSpc>
                        <a:spcBef>
                          <a:spcPts val="0"/>
                        </a:spcBef>
                        <a:spcAft>
                          <a:spcPts val="0"/>
                        </a:spcAft>
                        <a:buNone/>
                        <a:defRPr sz="1400" b="1" i="0" u="none" strike="noStrike" cap="none">
                          <a:solidFill>
                            <a:schemeClr val="lt1"/>
                          </a:solidFill>
                          <a:latin typeface="Rockwell"/>
                          <a:sym typeface="Arial"/>
                        </a:defRPr>
                      </a:lvl2pPr>
                      <a:lvl3pPr marR="0" algn="l" rtl="0">
                        <a:lnSpc>
                          <a:spcPct val="100000"/>
                        </a:lnSpc>
                        <a:spcBef>
                          <a:spcPts val="0"/>
                        </a:spcBef>
                        <a:spcAft>
                          <a:spcPts val="0"/>
                        </a:spcAft>
                        <a:buNone/>
                        <a:defRPr sz="1400" b="1" i="0" u="none" strike="noStrike" cap="none">
                          <a:solidFill>
                            <a:schemeClr val="lt1"/>
                          </a:solidFill>
                          <a:latin typeface="Rockwell"/>
                          <a:sym typeface="Arial"/>
                        </a:defRPr>
                      </a:lvl3pPr>
                      <a:lvl4pPr marR="0" algn="l" rtl="0">
                        <a:lnSpc>
                          <a:spcPct val="100000"/>
                        </a:lnSpc>
                        <a:spcBef>
                          <a:spcPts val="0"/>
                        </a:spcBef>
                        <a:spcAft>
                          <a:spcPts val="0"/>
                        </a:spcAft>
                        <a:buNone/>
                        <a:defRPr sz="1400" b="1" i="0" u="none" strike="noStrike" cap="none">
                          <a:solidFill>
                            <a:schemeClr val="lt1"/>
                          </a:solidFill>
                          <a:latin typeface="Rockwell"/>
                          <a:sym typeface="Arial"/>
                        </a:defRPr>
                      </a:lvl4pPr>
                      <a:lvl5pPr marR="0" algn="l" rtl="0">
                        <a:lnSpc>
                          <a:spcPct val="100000"/>
                        </a:lnSpc>
                        <a:spcBef>
                          <a:spcPts val="0"/>
                        </a:spcBef>
                        <a:spcAft>
                          <a:spcPts val="0"/>
                        </a:spcAft>
                        <a:buNone/>
                        <a:defRPr sz="1400" b="1" i="0" u="none" strike="noStrike" cap="none">
                          <a:solidFill>
                            <a:schemeClr val="lt1"/>
                          </a:solidFill>
                          <a:latin typeface="Rockwell"/>
                          <a:sym typeface="Arial"/>
                        </a:defRPr>
                      </a:lvl5pPr>
                      <a:lvl6pPr marR="0" algn="l" rtl="0">
                        <a:lnSpc>
                          <a:spcPct val="100000"/>
                        </a:lnSpc>
                        <a:spcBef>
                          <a:spcPts val="0"/>
                        </a:spcBef>
                        <a:spcAft>
                          <a:spcPts val="0"/>
                        </a:spcAft>
                        <a:buNone/>
                        <a:defRPr sz="1400" b="1" i="0" u="none" strike="noStrike" cap="none">
                          <a:solidFill>
                            <a:schemeClr val="lt1"/>
                          </a:solidFill>
                          <a:latin typeface="Rockwell"/>
                          <a:sym typeface="Arial"/>
                        </a:defRPr>
                      </a:lvl6pPr>
                      <a:lvl7pPr marR="0" algn="l" rtl="0">
                        <a:lnSpc>
                          <a:spcPct val="100000"/>
                        </a:lnSpc>
                        <a:spcBef>
                          <a:spcPts val="0"/>
                        </a:spcBef>
                        <a:spcAft>
                          <a:spcPts val="0"/>
                        </a:spcAft>
                        <a:buNone/>
                        <a:defRPr sz="1400" b="1" i="0" u="none" strike="noStrike" cap="none">
                          <a:solidFill>
                            <a:schemeClr val="lt1"/>
                          </a:solidFill>
                          <a:latin typeface="Rockwell"/>
                          <a:sym typeface="Arial"/>
                        </a:defRPr>
                      </a:lvl7pPr>
                      <a:lvl8pPr marR="0" algn="l" rtl="0">
                        <a:lnSpc>
                          <a:spcPct val="100000"/>
                        </a:lnSpc>
                        <a:spcBef>
                          <a:spcPts val="0"/>
                        </a:spcBef>
                        <a:spcAft>
                          <a:spcPts val="0"/>
                        </a:spcAft>
                        <a:buNone/>
                        <a:defRPr sz="1400" b="1" i="0" u="none" strike="noStrike" cap="none">
                          <a:solidFill>
                            <a:schemeClr val="lt1"/>
                          </a:solidFill>
                          <a:latin typeface="Rockwell"/>
                          <a:sym typeface="Arial"/>
                        </a:defRPr>
                      </a:lvl8pPr>
                      <a:lvl9pPr marR="0" algn="l" rtl="0">
                        <a:lnSpc>
                          <a:spcPct val="100000"/>
                        </a:lnSpc>
                        <a:spcBef>
                          <a:spcPts val="0"/>
                        </a:spcBef>
                        <a:spcAft>
                          <a:spcPts val="0"/>
                        </a:spcAft>
                        <a:buNone/>
                        <a:defRPr sz="1400" b="1" i="0" u="none" strike="noStrike" cap="none">
                          <a:solidFill>
                            <a:schemeClr val="lt1"/>
                          </a:solidFill>
                          <a:latin typeface="Rockwell"/>
                          <a:sym typeface="Arial"/>
                        </a:defRPr>
                      </a:lvl9pPr>
                    </a:lstStyle>
                    <a:p>
                      <a:pPr marL="0" marR="0">
                        <a:spcBef>
                          <a:spcPts val="300"/>
                        </a:spcBef>
                        <a:spcAft>
                          <a:spcPts val="300"/>
                        </a:spcAft>
                      </a:pPr>
                      <a:r>
                        <a:rPr lang="en-US" sz="1100">
                          <a:effectLst/>
                        </a:rPr>
                        <a:t>657.xz</a:t>
                      </a:r>
                      <a:r>
                        <a:rPr lang="en-US" sz="1200">
                          <a:effectLst/>
                        </a:rPr>
                        <a:t>_s</a:t>
                      </a:r>
                      <a:endParaRPr lang="en-US" sz="1200">
                        <a:effectLst/>
                        <a:latin typeface="Times" charset="0"/>
                        <a:ea typeface="Times New Roman" charset="0"/>
                        <a:cs typeface="Times New Roman"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6182</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6730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a:effectLst/>
                        </a:rPr>
                        <a:t>1090</a:t>
                      </a:r>
                      <a:endParaRPr lang="en-US" sz="120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Rockwell"/>
                          <a:sym typeface="Arial"/>
                        </a:defRPr>
                      </a:lvl1pPr>
                      <a:lvl2pPr marR="0" algn="l" rtl="0">
                        <a:lnSpc>
                          <a:spcPct val="100000"/>
                        </a:lnSpc>
                        <a:spcBef>
                          <a:spcPts val="0"/>
                        </a:spcBef>
                        <a:spcAft>
                          <a:spcPts val="0"/>
                        </a:spcAft>
                        <a:buNone/>
                        <a:defRPr sz="1400" b="0" i="0" u="none" strike="noStrike" cap="none">
                          <a:solidFill>
                            <a:schemeClr val="dk1"/>
                          </a:solidFill>
                          <a:latin typeface="Rockwell"/>
                          <a:sym typeface="Arial"/>
                        </a:defRPr>
                      </a:lvl2pPr>
                      <a:lvl3pPr marR="0" algn="l" rtl="0">
                        <a:lnSpc>
                          <a:spcPct val="100000"/>
                        </a:lnSpc>
                        <a:spcBef>
                          <a:spcPts val="0"/>
                        </a:spcBef>
                        <a:spcAft>
                          <a:spcPts val="0"/>
                        </a:spcAft>
                        <a:buNone/>
                        <a:defRPr sz="1400" b="0" i="0" u="none" strike="noStrike" cap="none">
                          <a:solidFill>
                            <a:schemeClr val="dk1"/>
                          </a:solidFill>
                          <a:latin typeface="Rockwell"/>
                          <a:sym typeface="Arial"/>
                        </a:defRPr>
                      </a:lvl3pPr>
                      <a:lvl4pPr marR="0" algn="l" rtl="0">
                        <a:lnSpc>
                          <a:spcPct val="100000"/>
                        </a:lnSpc>
                        <a:spcBef>
                          <a:spcPts val="0"/>
                        </a:spcBef>
                        <a:spcAft>
                          <a:spcPts val="0"/>
                        </a:spcAft>
                        <a:buNone/>
                        <a:defRPr sz="1400" b="0" i="0" u="none" strike="noStrike" cap="none">
                          <a:solidFill>
                            <a:schemeClr val="dk1"/>
                          </a:solidFill>
                          <a:latin typeface="Rockwell"/>
                          <a:sym typeface="Arial"/>
                        </a:defRPr>
                      </a:lvl4pPr>
                      <a:lvl5pPr marR="0" algn="l" rtl="0">
                        <a:lnSpc>
                          <a:spcPct val="100000"/>
                        </a:lnSpc>
                        <a:spcBef>
                          <a:spcPts val="0"/>
                        </a:spcBef>
                        <a:spcAft>
                          <a:spcPts val="0"/>
                        </a:spcAft>
                        <a:buNone/>
                        <a:defRPr sz="1400" b="0" i="0" u="none" strike="noStrike" cap="none">
                          <a:solidFill>
                            <a:schemeClr val="dk1"/>
                          </a:solidFill>
                          <a:latin typeface="Rockwell"/>
                          <a:sym typeface="Arial"/>
                        </a:defRPr>
                      </a:lvl5pPr>
                      <a:lvl6pPr marR="0" algn="l" rtl="0">
                        <a:lnSpc>
                          <a:spcPct val="100000"/>
                        </a:lnSpc>
                        <a:spcBef>
                          <a:spcPts val="0"/>
                        </a:spcBef>
                        <a:spcAft>
                          <a:spcPts val="0"/>
                        </a:spcAft>
                        <a:buNone/>
                        <a:defRPr sz="1400" b="0" i="0" u="none" strike="noStrike" cap="none">
                          <a:solidFill>
                            <a:schemeClr val="dk1"/>
                          </a:solidFill>
                          <a:latin typeface="Rockwell"/>
                          <a:sym typeface="Arial"/>
                        </a:defRPr>
                      </a:lvl6pPr>
                      <a:lvl7pPr marR="0" algn="l" rtl="0">
                        <a:lnSpc>
                          <a:spcPct val="100000"/>
                        </a:lnSpc>
                        <a:spcBef>
                          <a:spcPts val="0"/>
                        </a:spcBef>
                        <a:spcAft>
                          <a:spcPts val="0"/>
                        </a:spcAft>
                        <a:buNone/>
                        <a:defRPr sz="1400" b="0" i="0" u="none" strike="noStrike" cap="none">
                          <a:solidFill>
                            <a:schemeClr val="dk1"/>
                          </a:solidFill>
                          <a:latin typeface="Rockwell"/>
                          <a:sym typeface="Arial"/>
                        </a:defRPr>
                      </a:lvl7pPr>
                      <a:lvl8pPr marR="0" algn="l" rtl="0">
                        <a:lnSpc>
                          <a:spcPct val="100000"/>
                        </a:lnSpc>
                        <a:spcBef>
                          <a:spcPts val="0"/>
                        </a:spcBef>
                        <a:spcAft>
                          <a:spcPts val="0"/>
                        </a:spcAft>
                        <a:buNone/>
                        <a:defRPr sz="1400" b="0" i="0" u="none" strike="noStrike" cap="none">
                          <a:solidFill>
                            <a:schemeClr val="dk1"/>
                          </a:solidFill>
                          <a:latin typeface="Rockwell"/>
                          <a:sym typeface="Arial"/>
                        </a:defRPr>
                      </a:lvl8pPr>
                      <a:lvl9pPr marR="0" algn="l" rtl="0">
                        <a:lnSpc>
                          <a:spcPct val="100000"/>
                        </a:lnSpc>
                        <a:spcBef>
                          <a:spcPts val="0"/>
                        </a:spcBef>
                        <a:spcAft>
                          <a:spcPts val="0"/>
                        </a:spcAft>
                        <a:buNone/>
                        <a:defRPr sz="1400" b="0" i="0" u="none" strike="noStrike" cap="none">
                          <a:solidFill>
                            <a:schemeClr val="dk1"/>
                          </a:solidFill>
                          <a:latin typeface="Rockwell"/>
                          <a:sym typeface="Arial"/>
                        </a:defRPr>
                      </a:lvl9pPr>
                    </a:lstStyle>
                    <a:p>
                      <a:pPr marL="0" marR="0" algn="ctr">
                        <a:spcBef>
                          <a:spcPts val="0"/>
                        </a:spcBef>
                        <a:spcAft>
                          <a:spcPts val="0"/>
                        </a:spcAft>
                      </a:pPr>
                      <a:r>
                        <a:rPr lang="en-US" sz="1200" dirty="0">
                          <a:effectLst/>
                        </a:rPr>
                        <a:t>1140</a:t>
                      </a:r>
                      <a:endParaRPr lang="en-US" sz="1200" dirty="0">
                        <a:effectLst/>
                        <a:latin typeface="Times" charset="0"/>
                        <a:ea typeface="Times New Roman" charset="0"/>
                        <a:cs typeface="Times New Roman"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extLst>
                  <a:ext uri="{0D108BD9-81ED-4DB2-BD59-A6C34878D82A}">
                    <a16:rowId xmlns:a16="http://schemas.microsoft.com/office/drawing/2014/main" val="10010"/>
                  </a:ext>
                </a:extLst>
              </a:tr>
            </a:tbl>
          </a:graphicData>
        </a:graphic>
      </p:graphicFrame>
      <p:sp>
        <p:nvSpPr>
          <p:cNvPr id="2" name="Title 1">
            <a:extLst>
              <a:ext uri="{FF2B5EF4-FFF2-40B4-BE49-F238E27FC236}">
                <a16:creationId xmlns:a16="http://schemas.microsoft.com/office/drawing/2014/main" id="{ED2BDE66-400B-4D85-9176-60B5C9DDE8F9}"/>
              </a:ext>
            </a:extLst>
          </p:cNvPr>
          <p:cNvSpPr>
            <a:spLocks noGrp="1"/>
          </p:cNvSpPr>
          <p:nvPr>
            <p:ph type="title"/>
          </p:nvPr>
        </p:nvSpPr>
        <p:spPr>
          <a:xfrm>
            <a:off x="7485828" y="1696745"/>
            <a:ext cx="1440160" cy="2736304"/>
          </a:xfrm>
        </p:spPr>
        <p:txBody>
          <a:bodyPr/>
          <a:lstStyle/>
          <a:p>
            <a:pPr algn="ctr"/>
            <a:r>
              <a:rPr lang="en-US" sz="2400" dirty="0"/>
              <a:t>Table 2.7</a:t>
            </a:r>
            <a:br>
              <a:rPr lang="en-US" sz="2400" dirty="0"/>
            </a:br>
            <a:br>
              <a:rPr lang="en-US" sz="2400" dirty="0"/>
            </a:br>
            <a:r>
              <a:rPr lang="en-US" sz="1600" dirty="0" err="1"/>
              <a:t>SPECspeed</a:t>
            </a:r>
            <a:r>
              <a:rPr lang="en-US" sz="1600" dirty="0"/>
              <a:t> 2017_int_base Benchmark Results for Reference Machine (1 thread)</a:t>
            </a:r>
          </a:p>
        </p:txBody>
      </p:sp>
    </p:spTree>
    <p:extLst>
      <p:ext uri="{BB962C8B-B14F-4D97-AF65-F5344CB8AC3E}">
        <p14:creationId xmlns:p14="http://schemas.microsoft.com/office/powerpoint/2010/main" val="2240025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p:txBody>
          <a:bodyPr>
            <a:normAutofit/>
          </a:bodyPr>
          <a:lstStyle/>
          <a:p>
            <a:pPr marL="0" indent="0">
              <a:buNone/>
            </a:pPr>
            <a:r>
              <a:rPr lang="en-US" sz="3200" dirty="0"/>
              <a:t>Chapter 2</a:t>
            </a:r>
          </a:p>
          <a:p>
            <a:endParaRPr lang="en-US" dirty="0"/>
          </a:p>
        </p:txBody>
      </p:sp>
      <p:sp>
        <p:nvSpPr>
          <p:cNvPr id="30" name="Content Placeholder 29"/>
          <p:cNvSpPr>
            <a:spLocks noGrp="1"/>
          </p:cNvSpPr>
          <p:nvPr>
            <p:ph sz="half" idx="4294967295"/>
          </p:nvPr>
        </p:nvSpPr>
        <p:spPr>
          <a:xfrm>
            <a:off x="439372" y="2299097"/>
            <a:ext cx="3657600" cy="3827066"/>
          </a:xfrm>
        </p:spPr>
        <p:txBody>
          <a:bodyPr>
            <a:normAutofit/>
          </a:bodyPr>
          <a:lstStyle/>
          <a:p>
            <a:pPr marL="347663" indent="-347663">
              <a:spcBef>
                <a:spcPts val="600"/>
              </a:spcBef>
              <a:buClr>
                <a:srgbClr val="007FA3"/>
              </a:buClr>
              <a:buFont typeface="Arial" panose="020B0604020202020204" pitchFamily="34" charset="0"/>
              <a:buChar char="•"/>
            </a:pPr>
            <a:r>
              <a:rPr lang="en-US" sz="2000" dirty="0"/>
              <a:t>Designing for performance</a:t>
            </a:r>
          </a:p>
          <a:p>
            <a:pPr marL="676275" lvl="1" indent="-296863">
              <a:buClr>
                <a:srgbClr val="007FA3"/>
              </a:buClr>
              <a:buFont typeface="Arial" panose="020B0604020202020204" pitchFamily="34" charset="0"/>
              <a:buChar char="–"/>
            </a:pPr>
            <a:r>
              <a:rPr lang="en-US" sz="1800" dirty="0"/>
              <a:t>Microprocessor speed</a:t>
            </a:r>
          </a:p>
          <a:p>
            <a:pPr marL="676275" lvl="1" indent="-296863">
              <a:buClr>
                <a:srgbClr val="007FA3"/>
              </a:buClr>
              <a:buFont typeface="Arial" panose="020B0604020202020204" pitchFamily="34" charset="0"/>
              <a:buChar char="–"/>
            </a:pPr>
            <a:r>
              <a:rPr lang="en-US" sz="1800" dirty="0"/>
              <a:t>Performance balance</a:t>
            </a:r>
          </a:p>
          <a:p>
            <a:pPr marL="676275" lvl="1" indent="-296863">
              <a:buClr>
                <a:srgbClr val="007FA3"/>
              </a:buClr>
              <a:buFont typeface="Arial" panose="020B0604020202020204" pitchFamily="34" charset="0"/>
              <a:buChar char="–"/>
            </a:pPr>
            <a:r>
              <a:rPr lang="en-US" sz="1800" dirty="0"/>
              <a:t>Improvements in chip organization and architecture</a:t>
            </a:r>
          </a:p>
          <a:p>
            <a:pPr marL="347663" indent="-347663">
              <a:spcBef>
                <a:spcPts val="600"/>
              </a:spcBef>
              <a:buClr>
                <a:srgbClr val="007FA3"/>
              </a:buClr>
              <a:buFont typeface="Arial" panose="020B0604020202020204" pitchFamily="34" charset="0"/>
              <a:buChar char="•"/>
            </a:pPr>
            <a:r>
              <a:rPr lang="en-US" sz="2000" dirty="0"/>
              <a:t>Multicore</a:t>
            </a:r>
          </a:p>
          <a:p>
            <a:pPr marL="347663" indent="-347663">
              <a:spcBef>
                <a:spcPts val="600"/>
              </a:spcBef>
              <a:buClr>
                <a:srgbClr val="007FA3"/>
              </a:buClr>
              <a:buFont typeface="Arial" panose="020B0604020202020204" pitchFamily="34" charset="0"/>
              <a:buChar char="•"/>
            </a:pPr>
            <a:r>
              <a:rPr lang="en-US" sz="2000" dirty="0"/>
              <a:t>MICs</a:t>
            </a:r>
          </a:p>
          <a:p>
            <a:pPr marL="347663" indent="-347663">
              <a:spcBef>
                <a:spcPts val="600"/>
              </a:spcBef>
              <a:buClr>
                <a:srgbClr val="007FA3"/>
              </a:buClr>
              <a:buFont typeface="Arial" panose="020B0604020202020204" pitchFamily="34" charset="0"/>
              <a:buChar char="•"/>
            </a:pPr>
            <a:r>
              <a:rPr lang="en-US" sz="2000" dirty="0"/>
              <a:t>GPGPUs</a:t>
            </a:r>
          </a:p>
          <a:p>
            <a:pPr marL="347663" indent="-347663">
              <a:spcBef>
                <a:spcPts val="600"/>
              </a:spcBef>
              <a:buClr>
                <a:srgbClr val="007FA3"/>
              </a:buClr>
              <a:buFont typeface="Arial" panose="020B0604020202020204" pitchFamily="34" charset="0"/>
              <a:buChar char="•"/>
            </a:pPr>
            <a:r>
              <a:rPr lang="en-US" sz="2000" dirty="0"/>
              <a:t>Amdahl’s Law</a:t>
            </a:r>
          </a:p>
          <a:p>
            <a:pPr marL="347663" indent="-347663">
              <a:spcBef>
                <a:spcPts val="600"/>
              </a:spcBef>
              <a:buClr>
                <a:srgbClr val="007FA3"/>
              </a:buClr>
              <a:buFont typeface="Arial" panose="020B0604020202020204" pitchFamily="34" charset="0"/>
              <a:buChar char="•"/>
            </a:pPr>
            <a:r>
              <a:rPr lang="en-US" sz="2000" dirty="0"/>
              <a:t>Little’s Law</a:t>
            </a:r>
          </a:p>
        </p:txBody>
      </p:sp>
      <p:sp>
        <p:nvSpPr>
          <p:cNvPr id="32" name="Content Placeholder 31"/>
          <p:cNvSpPr>
            <a:spLocks noGrp="1"/>
          </p:cNvSpPr>
          <p:nvPr>
            <p:ph sz="quarter" idx="4294967295"/>
          </p:nvPr>
        </p:nvSpPr>
        <p:spPr>
          <a:xfrm>
            <a:off x="4860032" y="2276872"/>
            <a:ext cx="3810000" cy="3969549"/>
          </a:xfrm>
        </p:spPr>
        <p:txBody>
          <a:bodyPr>
            <a:normAutofit/>
          </a:bodyPr>
          <a:lstStyle/>
          <a:p>
            <a:pPr marL="487362" lvl="1" indent="-285750">
              <a:spcBef>
                <a:spcPts val="1800"/>
              </a:spcBef>
              <a:buClr>
                <a:srgbClr val="007FA3"/>
              </a:buClr>
              <a:buFont typeface="Arial" panose="020B0604020202020204" pitchFamily="34" charset="0"/>
              <a:buChar char="•"/>
            </a:pPr>
            <a:r>
              <a:rPr lang="en-US" sz="1800" dirty="0"/>
              <a:t>Basic measures of computer performance</a:t>
            </a:r>
          </a:p>
          <a:p>
            <a:pPr marL="700088" lvl="1" indent="-236538">
              <a:buClr>
                <a:srgbClr val="007FA3"/>
              </a:buClr>
              <a:buFont typeface="Arial" panose="020B0604020202020204" pitchFamily="34" charset="0"/>
              <a:buChar char="–"/>
            </a:pPr>
            <a:r>
              <a:rPr lang="en-US" sz="1800" dirty="0"/>
              <a:t>Clock speed</a:t>
            </a:r>
          </a:p>
          <a:p>
            <a:pPr marL="700088" lvl="1" indent="-236538">
              <a:buClr>
                <a:srgbClr val="007FA3"/>
              </a:buClr>
              <a:buFont typeface="Arial" panose="020B0604020202020204" pitchFamily="34" charset="0"/>
              <a:buChar char="–"/>
            </a:pPr>
            <a:r>
              <a:rPr lang="en-US" sz="1800" dirty="0"/>
              <a:t>Instruction execution rate</a:t>
            </a:r>
          </a:p>
          <a:p>
            <a:pPr marL="487362" lvl="1" indent="-285750">
              <a:spcBef>
                <a:spcPts val="1800"/>
              </a:spcBef>
              <a:buClr>
                <a:srgbClr val="007FA3"/>
              </a:buClr>
              <a:buFont typeface="Arial" panose="020B0604020202020204" pitchFamily="34" charset="0"/>
              <a:buChar char="•"/>
            </a:pPr>
            <a:r>
              <a:rPr lang="en-US" sz="1800" dirty="0"/>
              <a:t>Calculating the mean</a:t>
            </a:r>
          </a:p>
          <a:p>
            <a:pPr marL="700088" lvl="1" indent="-236538">
              <a:buClr>
                <a:srgbClr val="007FA3"/>
              </a:buClr>
              <a:buFont typeface="Arial" panose="020B0604020202020204" pitchFamily="34" charset="0"/>
              <a:buChar char="–"/>
            </a:pPr>
            <a:r>
              <a:rPr lang="en-US" sz="1800" dirty="0"/>
              <a:t>Arithmetic mean</a:t>
            </a:r>
          </a:p>
          <a:p>
            <a:pPr marL="700088" lvl="1" indent="-236538">
              <a:buClr>
                <a:srgbClr val="007FA3"/>
              </a:buClr>
              <a:buFont typeface="Arial" panose="020B0604020202020204" pitchFamily="34" charset="0"/>
              <a:buChar char="–"/>
            </a:pPr>
            <a:r>
              <a:rPr lang="en-US" sz="1800" dirty="0"/>
              <a:t>Harmonic mean</a:t>
            </a:r>
          </a:p>
          <a:p>
            <a:pPr marL="700088" lvl="1" indent="-236538">
              <a:buClr>
                <a:srgbClr val="007FA3"/>
              </a:buClr>
              <a:buFont typeface="Arial" panose="020B0604020202020204" pitchFamily="34" charset="0"/>
              <a:buChar char="–"/>
            </a:pPr>
            <a:r>
              <a:rPr lang="en-US" sz="1800" dirty="0"/>
              <a:t>Geometric mean</a:t>
            </a:r>
          </a:p>
          <a:p>
            <a:pPr marL="487362" lvl="1" indent="-285750">
              <a:spcBef>
                <a:spcPts val="1800"/>
              </a:spcBef>
              <a:buClr>
                <a:srgbClr val="007FA3"/>
              </a:buClr>
              <a:buFont typeface="Arial" panose="020B0604020202020204" pitchFamily="34" charset="0"/>
              <a:buChar char="•"/>
            </a:pPr>
            <a:r>
              <a:rPr lang="en-US" sz="1800" dirty="0"/>
              <a:t>Benchmark principles</a:t>
            </a:r>
          </a:p>
          <a:p>
            <a:pPr marL="487362" lvl="1" indent="-285750">
              <a:spcBef>
                <a:spcPts val="1800"/>
              </a:spcBef>
              <a:buClr>
                <a:srgbClr val="007FA3"/>
              </a:buClr>
              <a:buFont typeface="Arial" panose="020B0604020202020204" pitchFamily="34" charset="0"/>
              <a:buChar char="•"/>
            </a:pPr>
            <a:r>
              <a:rPr lang="en-US" sz="1800" dirty="0"/>
              <a:t>SPEC benchmarks</a:t>
            </a:r>
          </a:p>
        </p:txBody>
      </p:sp>
      <p:sp>
        <p:nvSpPr>
          <p:cNvPr id="31" name="Text Placeholder 30"/>
          <p:cNvSpPr>
            <a:spLocks noGrp="1"/>
          </p:cNvSpPr>
          <p:nvPr>
            <p:ph type="body" sz="quarter" idx="4294967295"/>
          </p:nvPr>
        </p:nvSpPr>
        <p:spPr>
          <a:xfrm>
            <a:off x="5004048" y="856754"/>
            <a:ext cx="3657600" cy="1708150"/>
          </a:xfrm>
        </p:spPr>
        <p:txBody>
          <a:bodyPr/>
          <a:lstStyle/>
          <a:p>
            <a:pPr algn="ctr"/>
            <a:r>
              <a:rPr lang="en-US" sz="2800" dirty="0">
                <a:solidFill>
                  <a:schemeClr val="tx1"/>
                </a:solidFill>
                <a:latin typeface="+mj-lt"/>
                <a:ea typeface="+mj-ea"/>
                <a:cs typeface="+mj-cs"/>
              </a:rPr>
              <a:t>Performance</a:t>
            </a:r>
            <a:r>
              <a:rPr lang="en-US" sz="2800" dirty="0">
                <a:solidFill>
                  <a:schemeClr val="tx1"/>
                </a:solidFill>
              </a:rPr>
              <a:t>  </a:t>
            </a:r>
          </a:p>
          <a:p>
            <a:pPr algn="ctr"/>
            <a:r>
              <a:rPr lang="en-US" sz="2800" dirty="0">
                <a:solidFill>
                  <a:schemeClr val="tx1"/>
                </a:solidFill>
              </a:rPr>
              <a:t>Concepts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229226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Performance Balance</a:t>
            </a:r>
          </a:p>
        </p:txBody>
      </p:sp>
      <p:sp>
        <p:nvSpPr>
          <p:cNvPr id="10" name="TextBox 9"/>
          <p:cNvSpPr txBox="1"/>
          <p:nvPr/>
        </p:nvSpPr>
        <p:spPr>
          <a:xfrm>
            <a:off x="0" y="1616925"/>
            <a:ext cx="4788024" cy="3031599"/>
          </a:xfrm>
          <a:prstGeom prst="rect">
            <a:avLst/>
          </a:prstGeom>
          <a:noFill/>
        </p:spPr>
        <p:txBody>
          <a:bodyPr wrap="square" rtlCol="0">
            <a:spAutoFit/>
          </a:bodyPr>
          <a:lstStyle/>
          <a:p>
            <a:pPr marL="784225" lvl="1" indent="-344488" eaLnBrk="1" hangingPunct="1">
              <a:spcBef>
                <a:spcPts val="1200"/>
              </a:spcBef>
              <a:buClr>
                <a:srgbClr val="007FA3"/>
              </a:buClr>
              <a:buSzPct val="75000"/>
              <a:buFont typeface="Arial" panose="020B0604020202020204" pitchFamily="34" charset="0"/>
              <a:buChar char="•"/>
            </a:pPr>
            <a:r>
              <a:rPr lang="en-US" sz="2200" dirty="0">
                <a:latin typeface="+mn-lt"/>
              </a:rPr>
              <a:t>Adjust the organization and </a:t>
            </a:r>
          </a:p>
          <a:p>
            <a:pPr marL="784225" lvl="1" eaLnBrk="1" hangingPunct="1">
              <a:spcBef>
                <a:spcPts val="0"/>
              </a:spcBef>
              <a:buClr>
                <a:schemeClr val="accent1"/>
              </a:buClr>
              <a:buSzPct val="75000"/>
            </a:pPr>
            <a:r>
              <a:rPr lang="en-US" sz="2200" dirty="0">
                <a:latin typeface="+mn-lt"/>
              </a:rPr>
              <a:t>architecture to compensate </a:t>
            </a:r>
          </a:p>
          <a:p>
            <a:pPr marL="784225" lvl="1" eaLnBrk="1" hangingPunct="1">
              <a:spcBef>
                <a:spcPts val="0"/>
              </a:spcBef>
              <a:buClr>
                <a:schemeClr val="accent1"/>
              </a:buClr>
              <a:buSzPct val="75000"/>
            </a:pPr>
            <a:r>
              <a:rPr lang="en-US" sz="2200" dirty="0">
                <a:latin typeface="+mn-lt"/>
              </a:rPr>
              <a:t>for the mismatch among the </a:t>
            </a:r>
          </a:p>
          <a:p>
            <a:pPr marL="784225" lvl="1" eaLnBrk="1" hangingPunct="1">
              <a:spcBef>
                <a:spcPts val="0"/>
              </a:spcBef>
              <a:buClr>
                <a:schemeClr val="accent1"/>
              </a:buClr>
              <a:buSzPct val="75000"/>
            </a:pPr>
            <a:r>
              <a:rPr lang="en-US" sz="2200" dirty="0">
                <a:latin typeface="+mn-lt"/>
              </a:rPr>
              <a:t>capabilities of the various </a:t>
            </a:r>
          </a:p>
          <a:p>
            <a:pPr marL="784225" lvl="1" eaLnBrk="1" hangingPunct="1">
              <a:spcBef>
                <a:spcPts val="0"/>
              </a:spcBef>
              <a:buClr>
                <a:schemeClr val="accent1"/>
              </a:buClr>
              <a:buSzPct val="75000"/>
            </a:pPr>
            <a:r>
              <a:rPr lang="en-US" sz="2200" dirty="0">
                <a:latin typeface="+mn-lt"/>
              </a:rPr>
              <a:t>components</a:t>
            </a:r>
          </a:p>
          <a:p>
            <a:pPr marL="784225" lvl="1" indent="-344488" eaLnBrk="1" hangingPunct="1">
              <a:spcBef>
                <a:spcPts val="1200"/>
              </a:spcBef>
              <a:buClr>
                <a:srgbClr val="007FA3"/>
              </a:buClr>
              <a:buSzPct val="75000"/>
              <a:buFont typeface="Arial" panose="020B0604020202020204" pitchFamily="34" charset="0"/>
              <a:buChar char="•"/>
            </a:pPr>
            <a:r>
              <a:rPr lang="en-US" sz="2200" dirty="0">
                <a:latin typeface="+mn-lt"/>
              </a:rPr>
              <a:t>Architectural examples </a:t>
            </a:r>
          </a:p>
          <a:p>
            <a:pPr marL="784225" lvl="1" eaLnBrk="1" hangingPunct="1">
              <a:spcBef>
                <a:spcPts val="0"/>
              </a:spcBef>
              <a:buClr>
                <a:schemeClr val="accent1"/>
              </a:buClr>
              <a:buSzPct val="75000"/>
            </a:pPr>
            <a:r>
              <a:rPr lang="en-US" sz="2200" dirty="0">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2200" dirty="0">
              <a:solidFill>
                <a:schemeClr val="tx1">
                  <a:lumMod val="65000"/>
                  <a:lumOff val="35000"/>
                </a:schemeClr>
              </a:solidFill>
              <a:latin typeface="+mn-lt"/>
            </a:endParaRPr>
          </a:p>
        </p:txBody>
      </p:sp>
      <p:graphicFrame>
        <p:nvGraphicFramePr>
          <p:cNvPr id="6" name="Content Placeholder 50"/>
          <p:cNvGraphicFramePr>
            <a:graphicFrameLocks/>
          </p:cNvGraphicFramePr>
          <p:nvPr>
            <p:extLst>
              <p:ext uri="{D42A27DB-BD31-4B8C-83A1-F6EECF244321}">
                <p14:modId xmlns:p14="http://schemas.microsoft.com/office/powerpoint/2010/main" val="3739088768"/>
              </p:ext>
            </p:extLst>
          </p:nvPr>
        </p:nvGraphicFramePr>
        <p:xfrm>
          <a:off x="1115616" y="0"/>
          <a:ext cx="9323783"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date rate in bytes per second on the horizontal axis ranges from 10 to first power to 10 to the eleventh power in increments of 1. A set of 9 devices makes up the vertical axis with date rate values in bytes per second. The data is as follows. Keyboard, 10 to the first power point 9. Mouse, 10 to the second power point 5. Scanner, 10 to the seventh power, Laser printer, 10 to the seventh power point 1. Optical disc, 10 to the eighth power point 7. Hard disk, 10 to the ninth power, Wi fi modem, 10 to the power of 9 point 8. Graphics display, 10 to the power of 9.9. Ethernet modem, 10 to the power of 11." title="A horizontal bar chart represents the typical values for input and output device data rates."/>
          <p:cNvPicPr>
            <a:picLocks noChangeAspect="1"/>
          </p:cNvPicPr>
          <p:nvPr/>
        </p:nvPicPr>
        <p:blipFill rotWithShape="1">
          <a:blip r:embed="rId3">
            <a:extLst>
              <a:ext uri="{28A0092B-C50C-407E-A947-70E740481C1C}">
                <a14:useLocalDpi xmlns:a14="http://schemas.microsoft.com/office/drawing/2010/main" val="0"/>
              </a:ext>
            </a:extLst>
          </a:blip>
          <a:srcRect t="21000" b="17156"/>
          <a:stretch/>
        </p:blipFill>
        <p:spPr>
          <a:xfrm>
            <a:off x="899592" y="635005"/>
            <a:ext cx="7488832" cy="5993542"/>
          </a:xfrm>
          <a:prstGeom prst="rect">
            <a:avLst/>
          </a:prstGeom>
        </p:spPr>
      </p:pic>
      <p:sp>
        <p:nvSpPr>
          <p:cNvPr id="3" name="Title 2">
            <a:extLst>
              <a:ext uri="{FF2B5EF4-FFF2-40B4-BE49-F238E27FC236}">
                <a16:creationId xmlns:a16="http://schemas.microsoft.com/office/drawing/2014/main" id="{FD9419F3-EB17-4CDD-8AFB-E9C770F497D5}"/>
              </a:ext>
            </a:extLst>
          </p:cNvPr>
          <p:cNvSpPr>
            <a:spLocks noGrp="1"/>
          </p:cNvSpPr>
          <p:nvPr>
            <p:ph type="title"/>
          </p:nvPr>
        </p:nvSpPr>
        <p:spPr>
          <a:xfrm>
            <a:off x="323528" y="296182"/>
            <a:ext cx="8229600" cy="677645"/>
          </a:xfrm>
        </p:spPr>
        <p:txBody>
          <a:bodyPr/>
          <a:lstStyle/>
          <a:p>
            <a:r>
              <a:rPr lang="en-US" dirty="0"/>
              <a:t>Figure 2.1</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t>Improvements in Chip Organization and Architecture</a:t>
            </a:r>
          </a:p>
        </p:txBody>
      </p:sp>
      <p:sp>
        <p:nvSpPr>
          <p:cNvPr id="98311" name="Rectangle 7"/>
          <p:cNvSpPr>
            <a:spLocks noGrp="1" noChangeArrowheads="1"/>
          </p:cNvSpPr>
          <p:nvPr>
            <p:ph type="body" idx="1"/>
          </p:nvPr>
        </p:nvSpPr>
        <p:spPr/>
        <p:txBody>
          <a:bodyPr/>
          <a:lstStyle/>
          <a:p>
            <a:pPr marL="307975" indent="-307975"/>
            <a:r>
              <a:rPr lang="en-GB" dirty="0"/>
              <a:t>Increase hardware speed of processor</a:t>
            </a:r>
          </a:p>
          <a:p>
            <a:pPr marL="628650" lvl="1" indent="-307975"/>
            <a:r>
              <a:rPr lang="en-GB" dirty="0"/>
              <a:t>Fundamentally due to shrinking logic gate size</a:t>
            </a:r>
          </a:p>
          <a:p>
            <a:pPr marL="949325" lvl="2" indent="-307975"/>
            <a:r>
              <a:rPr lang="en-GB" dirty="0"/>
              <a:t>More gates, packed more tightly, increasing clock rate</a:t>
            </a:r>
          </a:p>
          <a:p>
            <a:pPr marL="949325" lvl="2" indent="-307975"/>
            <a:r>
              <a:rPr lang="en-GB" dirty="0"/>
              <a:t>Propagation time for signals reduced</a:t>
            </a:r>
          </a:p>
          <a:p>
            <a:pPr marL="307975" indent="-307975"/>
            <a:r>
              <a:rPr lang="en-GB" dirty="0"/>
              <a:t>Increase size and speed of caches</a:t>
            </a:r>
          </a:p>
          <a:p>
            <a:pPr marL="628650" lvl="1" indent="-307975"/>
            <a:r>
              <a:rPr lang="en-GB" dirty="0"/>
              <a:t>Dedicating part of processor chip </a:t>
            </a:r>
          </a:p>
          <a:p>
            <a:pPr marL="949325" lvl="2" indent="-307975"/>
            <a:r>
              <a:rPr lang="en-GB" dirty="0"/>
              <a:t>Cache access times drop significantly</a:t>
            </a:r>
          </a:p>
          <a:p>
            <a:pPr marL="307975" indent="-307975"/>
            <a:r>
              <a:rPr lang="en-GB" dirty="0"/>
              <a:t>Change processor organization and architecture</a:t>
            </a:r>
          </a:p>
          <a:p>
            <a:pPr marL="628650" lvl="1" indent="-307975"/>
            <a:r>
              <a:rPr lang="en-GB" dirty="0"/>
              <a:t>Increase effective speed of instruction execution</a:t>
            </a:r>
          </a:p>
          <a:p>
            <a:pPr marL="628650" lvl="1" indent="-307975"/>
            <a:r>
              <a:rPr lang="en-GB" dirty="0"/>
              <a:t>Parallelism</a:t>
            </a:r>
          </a:p>
          <a:p>
            <a:pPr>
              <a:buFontTx/>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t>Problems with Clock Speed and Logic Density</a:t>
            </a:r>
          </a:p>
        </p:txBody>
      </p:sp>
      <p:sp>
        <p:nvSpPr>
          <p:cNvPr id="99333" name="Rectangle 5"/>
          <p:cNvSpPr>
            <a:spLocks noGrp="1" noChangeArrowheads="1"/>
          </p:cNvSpPr>
          <p:nvPr>
            <p:ph type="body" idx="1"/>
          </p:nvPr>
        </p:nvSpPr>
        <p:spPr>
          <a:xfrm>
            <a:off x="457200" y="1674966"/>
            <a:ext cx="8229600" cy="4525963"/>
          </a:xfrm>
        </p:spPr>
        <p:txBody>
          <a:bodyPr>
            <a:normAutofit fontScale="92500" lnSpcReduction="20000"/>
          </a:bodyPr>
          <a:lstStyle/>
          <a:p>
            <a:pPr marL="320675" indent="-320675"/>
            <a:r>
              <a:rPr lang="en-GB" sz="2400" dirty="0"/>
              <a:t>Power</a:t>
            </a:r>
          </a:p>
          <a:p>
            <a:pPr marL="628650" lvl="1" indent="-296863"/>
            <a:r>
              <a:rPr lang="en-GB" sz="2000" dirty="0"/>
              <a:t>Power density increases with density of logic and clock speed</a:t>
            </a:r>
          </a:p>
          <a:p>
            <a:pPr marL="628650" lvl="1" indent="-296863"/>
            <a:r>
              <a:rPr lang="en-GB" sz="2000" dirty="0"/>
              <a:t>Dissipating heat</a:t>
            </a:r>
          </a:p>
          <a:p>
            <a:pPr marL="320675" indent="-320675"/>
            <a:r>
              <a:rPr lang="en-GB" sz="2400" dirty="0"/>
              <a:t>RC delay</a:t>
            </a:r>
          </a:p>
          <a:p>
            <a:pPr marL="628650" lvl="1" indent="-296863"/>
            <a:r>
              <a:rPr lang="en-GB" sz="2000" dirty="0"/>
              <a:t>Speed at which electrons flow limited by resistance and capacitance of metal wires connecting them</a:t>
            </a:r>
          </a:p>
          <a:p>
            <a:pPr marL="628650" lvl="1" indent="-296863"/>
            <a:r>
              <a:rPr lang="en-GB" sz="2000" dirty="0"/>
              <a:t>Delay increases as the RC product increases</a:t>
            </a:r>
          </a:p>
          <a:p>
            <a:pPr marL="628650" lvl="1" indent="-296863"/>
            <a:r>
              <a:rPr lang="en-GB" sz="2000" dirty="0"/>
              <a:t>As components on the chip decrease in size, the wire interconnects become thinner, increasing resistance</a:t>
            </a:r>
          </a:p>
          <a:p>
            <a:pPr marL="628650" lvl="1" indent="-296863"/>
            <a:r>
              <a:rPr lang="en-GB" sz="2000" dirty="0"/>
              <a:t>Also, the wires are closer together, increasing capacitance</a:t>
            </a:r>
          </a:p>
          <a:p>
            <a:pPr marL="320675" indent="-320675"/>
            <a:r>
              <a:rPr lang="en-GB" sz="2400" dirty="0"/>
              <a:t>Memory latency and throughput</a:t>
            </a:r>
          </a:p>
          <a:p>
            <a:pPr marL="628650" lvl="1" indent="-296863"/>
            <a:r>
              <a:rPr lang="en-GB" sz="2000" dirty="0"/>
              <a:t>Memory access speed (latency) and transfer speed (throughput) lag processor speeds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response of various computer chips on the y axis is compared with years on the x axis. Values on the Y axis range from 0 point one to 10 to the power of 7 with, 1, 10, 10 to the power of 1, 10 to the power of 2, 10 to the power of 3, 10 to the power of 4, 10 to the power of 5, 10 to the power of 6, and 10 to the power of 7 included. The X axis values range from the year 19 70 to the year 20 10 in increments of 5 years. The cores have a constant trend at range 1 along the y axis. Along the x axis from 19 70 to 2003 and after 2003, there is an increase of 10 on the y axis until the year 20 10 on y axis. The power density in watts starts at range zero point 8 on the y axis and shows a steep line of increase over the years ranging up to 10 to the power of 1 point 9. After 2003 the power density becomes constant up to the year 2010. The frequency, in mega Hertz, starts at range 0 point 8 on the y axis and shows a steep line of increase over time up to 10 to the power of 3 point 5. After 2003 the frequency becomes constant to year 2010. The transistor count is in the thousands at range 1 on the y axis and shows a steep line of increase over time up to 10 to the power of 5 point 9 in the year 2010. " title="A graph illustrates processor trends."/>
          <p:cNvPicPr>
            <a:picLocks noChangeAspect="1"/>
          </p:cNvPicPr>
          <p:nvPr/>
        </p:nvPicPr>
        <p:blipFill rotWithShape="1">
          <a:blip r:embed="rId3">
            <a:extLst>
              <a:ext uri="{28A0092B-C50C-407E-A947-70E740481C1C}">
                <a14:useLocalDpi xmlns:a14="http://schemas.microsoft.com/office/drawing/2010/main" val="0"/>
              </a:ext>
            </a:extLst>
          </a:blip>
          <a:srcRect t="19664" r="-4703" b="23638"/>
          <a:stretch/>
        </p:blipFill>
        <p:spPr>
          <a:xfrm>
            <a:off x="353146" y="606425"/>
            <a:ext cx="8552187" cy="5993226"/>
          </a:xfrm>
          <a:prstGeom prst="rect">
            <a:avLst/>
          </a:prstGeom>
        </p:spPr>
      </p:pic>
      <p:sp>
        <p:nvSpPr>
          <p:cNvPr id="2" name="Title 1">
            <a:extLst>
              <a:ext uri="{FF2B5EF4-FFF2-40B4-BE49-F238E27FC236}">
                <a16:creationId xmlns:a16="http://schemas.microsoft.com/office/drawing/2014/main" id="{5C64C24B-C5D4-4609-A0A9-8D99E607E070}"/>
              </a:ext>
            </a:extLst>
          </p:cNvPr>
          <p:cNvSpPr>
            <a:spLocks noGrp="1"/>
          </p:cNvSpPr>
          <p:nvPr>
            <p:ph type="title"/>
          </p:nvPr>
        </p:nvSpPr>
        <p:spPr>
          <a:xfrm>
            <a:off x="457200" y="0"/>
            <a:ext cx="8229600" cy="1097279"/>
          </a:xfrm>
        </p:spPr>
        <p:txBody>
          <a:bodyPr/>
          <a:lstStyle/>
          <a:p>
            <a:r>
              <a:rPr lang="en-US" dirty="0"/>
              <a:t>Figure 2.2</a:t>
            </a: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p:txBody>
          <a:bodyPr/>
          <a:lstStyle/>
          <a:p>
            <a:r>
              <a:rPr lang="en-GB" dirty="0"/>
              <a:t>Multicore</a:t>
            </a:r>
          </a:p>
        </p:txBody>
      </p:sp>
      <p:graphicFrame>
        <p:nvGraphicFramePr>
          <p:cNvPr id="9" name="Content Placeholder 19"/>
          <p:cNvGraphicFramePr>
            <a:graphicFrameLocks/>
          </p:cNvGraphicFramePr>
          <p:nvPr>
            <p:extLst>
              <p:ext uri="{D42A27DB-BD31-4B8C-83A1-F6EECF244321}">
                <p14:modId xmlns:p14="http://schemas.microsoft.com/office/powerpoint/2010/main" val="3669764196"/>
              </p:ext>
            </p:extLst>
          </p:nvPr>
        </p:nvGraphicFramePr>
        <p:xfrm>
          <a:off x="436762" y="401267"/>
          <a:ext cx="7792568" cy="5916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47273</TotalTime>
  <Words>9732</Words>
  <Application>Microsoft Office PowerPoint</Application>
  <PresentationFormat>On-screen Show (4:3)</PresentationFormat>
  <Paragraphs>1414</Paragraphs>
  <Slides>34</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ＭＳ Ｐゴシック</vt:lpstr>
      <vt:lpstr>Arial</vt:lpstr>
      <vt:lpstr>Noto Sans Symbols</vt:lpstr>
      <vt:lpstr>Rockwell</vt:lpstr>
      <vt:lpstr>Symbol</vt:lpstr>
      <vt:lpstr>Times</vt:lpstr>
      <vt:lpstr>Times New Roman</vt:lpstr>
      <vt:lpstr>Times New Roman Bold</vt:lpstr>
      <vt:lpstr>TimesTen-Roman</vt:lpstr>
      <vt:lpstr>Verdana</vt:lpstr>
      <vt:lpstr>Wingdings</vt:lpstr>
      <vt:lpstr>ヒラギノ角ゴ Pro W3</vt:lpstr>
      <vt:lpstr>2_508 Lecture</vt:lpstr>
      <vt:lpstr>Computer Organization and Architecture Designing for Performance</vt:lpstr>
      <vt:lpstr>Designing for Performance</vt:lpstr>
      <vt:lpstr>Microprocessor Speed</vt:lpstr>
      <vt:lpstr>Performance Balance</vt:lpstr>
      <vt:lpstr>Figure 2.1</vt:lpstr>
      <vt:lpstr>Improvements in Chip Organization and Architecture</vt:lpstr>
      <vt:lpstr>Problems with Clock Speed and Logic Density</vt:lpstr>
      <vt:lpstr>Figure 2.2</vt:lpstr>
      <vt:lpstr>Multicore</vt:lpstr>
      <vt:lpstr>Many Integrated Core (MIC)       Graphics Processing Unit (GPU) </vt:lpstr>
      <vt:lpstr>Amdahl’s Law</vt:lpstr>
      <vt:lpstr>Figure 2.3</vt:lpstr>
      <vt:lpstr>Figure 2.4</vt:lpstr>
      <vt:lpstr>Little’s Law</vt:lpstr>
      <vt:lpstr>Figure 2.5</vt:lpstr>
      <vt:lpstr>Table 2.1  Performance Factors and System Attributes  </vt:lpstr>
      <vt:lpstr>Calculating the Mean</vt:lpstr>
      <vt:lpstr>Figure 2.6</vt:lpstr>
      <vt:lpstr>Arithmetic Mean</vt:lpstr>
      <vt:lpstr>Table 2.2   A Comparison of Arithmetic and Harmonic Means for Rates </vt:lpstr>
      <vt:lpstr>Table 2.3  A Comparison of Arithmetic and Geometric Means for Normalized Results</vt:lpstr>
      <vt:lpstr>Table 2.4  Another Comparison of Arithmetic and Geometric Means for Normalized Results</vt:lpstr>
      <vt:lpstr>Benchmark Principles</vt:lpstr>
      <vt:lpstr>System Performance Evaluation Corporation (SPEC)</vt:lpstr>
      <vt:lpstr>SPEC CPU2017</vt:lpstr>
      <vt:lpstr>Table 2.5 (A)  SPEC CPU2017 Benchmarks</vt:lpstr>
      <vt:lpstr>Table 2.5 (B)  SPEC CPU2017 Benchmarks</vt:lpstr>
      <vt:lpstr>Table 2.6  SPEC CPU 2017 Integer Benchmarks for HP Integrity Superdome X  (a) Rate Result (768 copies)</vt:lpstr>
      <vt:lpstr>Table 2.6  SPEC CPU 2017 Integer Benchmarks for HP Integrity Superdome X  (b) Speed Result  (384 threads)</vt:lpstr>
      <vt:lpstr>Terms Used in SPEC Documentation</vt:lpstr>
      <vt:lpstr>Figure 2.7</vt:lpstr>
      <vt:lpstr>Table 2.7  SPECspeed 2017_int_base Benchmark Results for Reference Machine (1 thread)</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Jacoby, Meghan M</cp:lastModifiedBy>
  <cp:revision>338</cp:revision>
  <dcterms:created xsi:type="dcterms:W3CDTF">2012-06-10T04:05:19Z</dcterms:created>
  <dcterms:modified xsi:type="dcterms:W3CDTF">2018-07-25T20:22:21Z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