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62" r:id="rId9"/>
    <p:sldId id="261" r:id="rId10"/>
    <p:sldId id="266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65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2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7F5806-8714-49CF-93AE-CD06272CDE64}" type="datetime1">
              <a:rPr lang="it-IT" smtClean="0"/>
              <a:t>05/08/2020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EE4876-B49E-4EED-AED8-4D5E41BDE93A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73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7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90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63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A1C3381E-D223-4574-ADBA-A806FE627881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104F1-ABA7-4149-BDB8-CA4E9AF107F9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3A2A418-9007-4396-AD59-EE80FD97D4A5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96A60D7-958D-42D7-9B55-E9B90BEDE047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Casella di tes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sella di tes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CA1051D-BE12-455B-B7B1-F48481175009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34EB7-D7CC-4563-927D-B3A6BE03ACB7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D61D-C8FD-417D-9334-9C846E891635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77347-572F-45A3-B57F-37004A079E77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6767E37-2CF9-4ACC-BADC-1360C5CB6416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5CFE0A-09CF-49F1-87BA-07964B777484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3F99D48-FBAD-4A7B-BE74-4B4F005F93CF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F1B84-D47C-4860-90E0-3A67A5E164F8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6AADD1-5937-43C4-8711-DF400BFAEA5A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B08F13-063C-4F19-AF2D-08C62746C851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CDFBBB-753E-407C-8C05-EA187271F4CC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C5AAB-D219-46C2-BC47-4EFA8E8F5736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DFD20-EF79-42D9-B033-47B7E727D2E3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153EC7-C6A3-4140-8C09-2BE7F51541C1}" type="datetime1">
              <a:rPr lang="it-IT" noProof="0" smtClean="0"/>
              <a:t>05/08/2020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tango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it-IT" sz="5400" dirty="0"/>
              <a:t>PROGETTO INFORMATICA INDUSTRIALE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Gruppo 2: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Mattia Vincenzi (860579)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Francesco Porto (816042)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tango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r>
              <a:rPr lang="it-IT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2000" dirty="0" err="1"/>
              <a:t>Introduction</a:t>
            </a:r>
            <a:endParaRPr lang="it-IT" sz="2000" dirty="0"/>
          </a:p>
          <a:p>
            <a:pPr rtl="0">
              <a:lnSpc>
                <a:spcPct val="100000"/>
              </a:lnSpc>
            </a:pPr>
            <a:r>
              <a:rPr lang="it-IT" sz="2000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it-IT" sz="1800" dirty="0"/>
              <a:t>I/O ports</a:t>
            </a:r>
          </a:p>
          <a:p>
            <a:pPr rtl="0">
              <a:lnSpc>
                <a:spcPct val="100000"/>
              </a:lnSpc>
            </a:pPr>
            <a:r>
              <a:rPr lang="it-IT" sz="2000" b="1" dirty="0"/>
              <a:t>Top-</a:t>
            </a:r>
            <a:r>
              <a:rPr lang="it-IT" sz="2000" b="1" dirty="0" err="1"/>
              <a:t>view</a:t>
            </a:r>
            <a:r>
              <a:rPr lang="it-IT" sz="2000" b="1" dirty="0"/>
              <a:t> </a:t>
            </a:r>
            <a:r>
              <a:rPr lang="it-IT" sz="2000" b="1" dirty="0" err="1"/>
              <a:t>block</a:t>
            </a:r>
            <a:r>
              <a:rPr lang="it-IT" sz="2000" b="1" dirty="0"/>
              <a:t> </a:t>
            </a:r>
            <a:r>
              <a:rPr lang="it-IT" sz="2000" b="1" dirty="0" err="1"/>
              <a:t>scheme</a:t>
            </a:r>
            <a:endParaRPr lang="it-IT" sz="2000" b="1" dirty="0"/>
          </a:p>
          <a:p>
            <a:pPr lvl="1">
              <a:lnSpc>
                <a:spcPct val="100000"/>
              </a:lnSpc>
            </a:pPr>
            <a:r>
              <a:rPr lang="it-IT" sz="1800" dirty="0" err="1"/>
              <a:t>Internal</a:t>
            </a:r>
            <a:r>
              <a:rPr lang="it-IT" sz="1800" dirty="0"/>
              <a:t> </a:t>
            </a:r>
            <a:r>
              <a:rPr lang="it-IT" sz="1800" dirty="0" err="1"/>
              <a:t>signals</a:t>
            </a:r>
            <a:endParaRPr lang="it-IT" sz="1800" dirty="0"/>
          </a:p>
          <a:p>
            <a:pPr lvl="1">
              <a:lnSpc>
                <a:spcPct val="100000"/>
              </a:lnSpc>
            </a:pPr>
            <a:r>
              <a:rPr lang="it-IT" sz="1800" dirty="0"/>
              <a:t>VHDL Design of </a:t>
            </a:r>
            <a:r>
              <a:rPr lang="it-IT" sz="1800" dirty="0" err="1"/>
              <a:t>all</a:t>
            </a:r>
            <a:r>
              <a:rPr lang="it-IT" sz="1800" dirty="0"/>
              <a:t> stages</a:t>
            </a:r>
          </a:p>
          <a:p>
            <a:pPr rtl="0">
              <a:lnSpc>
                <a:spcPct val="100000"/>
              </a:lnSpc>
            </a:pPr>
            <a:r>
              <a:rPr lang="it-IT" sz="2000" dirty="0" err="1"/>
              <a:t>Simulation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endParaRPr lang="it-IT" sz="2000" dirty="0"/>
          </a:p>
          <a:p>
            <a:pPr rtl="0">
              <a:lnSpc>
                <a:spcPct val="100000"/>
              </a:lnSpc>
            </a:pPr>
            <a:r>
              <a:rPr lang="it-IT" sz="2000" dirty="0" err="1"/>
              <a:t>Conclusion</a:t>
            </a:r>
            <a:endParaRPr lang="it-IT" sz="2000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lvl="1">
              <a:lnSpc>
                <a:spcPct val="100000"/>
              </a:lnSpc>
            </a:pPr>
            <a:endParaRPr lang="it-IT" sz="1800" b="1" dirty="0"/>
          </a:p>
          <a:p>
            <a:pPr lvl="1">
              <a:lnSpc>
                <a:spcPct val="100000"/>
              </a:lnSpc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93054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14779-04B8-491A-BF38-64FBC8F7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TOP-VIEW BLOCK SCHEME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FA10E00-E436-4C43-BD8E-FA960001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13" y="1882484"/>
            <a:ext cx="9219574" cy="45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tango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r>
              <a:rPr lang="it-IT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2000" b="1" dirty="0" err="1"/>
              <a:t>Introduction</a:t>
            </a:r>
            <a:endParaRPr lang="it-IT" sz="2000" b="1" dirty="0"/>
          </a:p>
          <a:p>
            <a:pPr rtl="0">
              <a:lnSpc>
                <a:spcPct val="100000"/>
              </a:lnSpc>
            </a:pPr>
            <a:r>
              <a:rPr lang="it-IT" sz="2000" b="1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it-IT" sz="1800" b="1" dirty="0"/>
              <a:t>I/O ports</a:t>
            </a:r>
          </a:p>
          <a:p>
            <a:pPr rtl="0">
              <a:lnSpc>
                <a:spcPct val="100000"/>
              </a:lnSpc>
            </a:pPr>
            <a:r>
              <a:rPr lang="it-IT" sz="2000" b="1" dirty="0"/>
              <a:t>Top-</a:t>
            </a:r>
            <a:r>
              <a:rPr lang="it-IT" sz="2000" b="1" dirty="0" err="1"/>
              <a:t>view</a:t>
            </a:r>
            <a:r>
              <a:rPr lang="it-IT" sz="2000" b="1" dirty="0"/>
              <a:t> </a:t>
            </a:r>
            <a:r>
              <a:rPr lang="it-IT" sz="2000" b="1" dirty="0" err="1"/>
              <a:t>block</a:t>
            </a:r>
            <a:r>
              <a:rPr lang="it-IT" sz="2000" b="1" dirty="0"/>
              <a:t> </a:t>
            </a:r>
            <a:r>
              <a:rPr lang="it-IT" sz="2000" b="1" dirty="0" err="1"/>
              <a:t>scheme</a:t>
            </a:r>
            <a:endParaRPr lang="it-IT" sz="2000" b="1" dirty="0"/>
          </a:p>
          <a:p>
            <a:pPr lvl="1">
              <a:lnSpc>
                <a:spcPct val="100000"/>
              </a:lnSpc>
            </a:pPr>
            <a:r>
              <a:rPr lang="it-IT" sz="1800" b="1" dirty="0" err="1"/>
              <a:t>Internal</a:t>
            </a:r>
            <a:r>
              <a:rPr lang="it-IT" sz="1800" b="1" dirty="0"/>
              <a:t> </a:t>
            </a:r>
            <a:r>
              <a:rPr lang="it-IT" sz="1800" b="1" dirty="0" err="1"/>
              <a:t>signals</a:t>
            </a:r>
            <a:endParaRPr lang="it-IT" sz="1800" b="1" dirty="0"/>
          </a:p>
          <a:p>
            <a:pPr lvl="1">
              <a:lnSpc>
                <a:spcPct val="100000"/>
              </a:lnSpc>
            </a:pPr>
            <a:r>
              <a:rPr lang="it-IT" sz="1800" b="1" dirty="0"/>
              <a:t>VHDL Design of </a:t>
            </a:r>
            <a:r>
              <a:rPr lang="it-IT" sz="1800" b="1" dirty="0" err="1"/>
              <a:t>all</a:t>
            </a:r>
            <a:r>
              <a:rPr lang="it-IT" sz="1800" b="1" dirty="0"/>
              <a:t> stages</a:t>
            </a:r>
          </a:p>
          <a:p>
            <a:pPr rtl="0">
              <a:lnSpc>
                <a:spcPct val="100000"/>
              </a:lnSpc>
            </a:pPr>
            <a:r>
              <a:rPr lang="it-IT" sz="2000" b="1" dirty="0" err="1"/>
              <a:t>Simulation</a:t>
            </a:r>
            <a:r>
              <a:rPr lang="it-IT" sz="2000" b="1" dirty="0"/>
              <a:t> </a:t>
            </a:r>
            <a:r>
              <a:rPr lang="it-IT" sz="2000" b="1" dirty="0" err="1"/>
              <a:t>results</a:t>
            </a:r>
            <a:endParaRPr lang="it-IT" sz="2000" b="1" dirty="0"/>
          </a:p>
          <a:p>
            <a:pPr rtl="0">
              <a:lnSpc>
                <a:spcPct val="100000"/>
              </a:lnSpc>
            </a:pPr>
            <a:r>
              <a:rPr lang="it-IT" sz="2000" b="1" dirty="0" err="1"/>
              <a:t>Conclusion</a:t>
            </a: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lvl="1">
              <a:lnSpc>
                <a:spcPct val="100000"/>
              </a:lnSpc>
            </a:pPr>
            <a:endParaRPr lang="it-IT" sz="1800" b="1" dirty="0"/>
          </a:p>
          <a:p>
            <a:pPr lvl="1">
              <a:lnSpc>
                <a:spcPct val="100000"/>
              </a:lnSpc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tango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r>
              <a:rPr lang="it-IT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2000" b="1" dirty="0" err="1"/>
              <a:t>Introduction</a:t>
            </a:r>
            <a:endParaRPr lang="it-IT" sz="2000" b="1" dirty="0"/>
          </a:p>
          <a:p>
            <a:pPr rtl="0">
              <a:lnSpc>
                <a:spcPct val="100000"/>
              </a:lnSpc>
            </a:pPr>
            <a:r>
              <a:rPr lang="it-IT" sz="2000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it-IT" sz="1800" dirty="0"/>
              <a:t>I/O ports</a:t>
            </a:r>
          </a:p>
          <a:p>
            <a:pPr rtl="0">
              <a:lnSpc>
                <a:spcPct val="100000"/>
              </a:lnSpc>
            </a:pPr>
            <a:r>
              <a:rPr lang="it-IT" sz="2000" dirty="0"/>
              <a:t>Top-</a:t>
            </a:r>
            <a:r>
              <a:rPr lang="it-IT" sz="2000" dirty="0" err="1"/>
              <a:t>view</a:t>
            </a:r>
            <a:r>
              <a:rPr lang="it-IT" sz="2000" dirty="0"/>
              <a:t> </a:t>
            </a:r>
            <a:r>
              <a:rPr lang="it-IT" sz="2000" dirty="0" err="1"/>
              <a:t>block</a:t>
            </a:r>
            <a:r>
              <a:rPr lang="it-IT" sz="2000" dirty="0"/>
              <a:t> </a:t>
            </a:r>
            <a:r>
              <a:rPr lang="it-IT" sz="2000" dirty="0" err="1"/>
              <a:t>scheme</a:t>
            </a:r>
            <a:endParaRPr lang="it-IT" sz="2000" dirty="0"/>
          </a:p>
          <a:p>
            <a:pPr lvl="1">
              <a:lnSpc>
                <a:spcPct val="100000"/>
              </a:lnSpc>
            </a:pPr>
            <a:r>
              <a:rPr lang="it-IT" sz="1800" dirty="0" err="1"/>
              <a:t>Internal</a:t>
            </a:r>
            <a:r>
              <a:rPr lang="it-IT" sz="1800" dirty="0"/>
              <a:t> </a:t>
            </a:r>
            <a:r>
              <a:rPr lang="it-IT" sz="1800" dirty="0" err="1"/>
              <a:t>signals</a:t>
            </a:r>
            <a:endParaRPr lang="it-IT" sz="1800" dirty="0"/>
          </a:p>
          <a:p>
            <a:pPr lvl="1">
              <a:lnSpc>
                <a:spcPct val="100000"/>
              </a:lnSpc>
            </a:pPr>
            <a:r>
              <a:rPr lang="it-IT" sz="1800" dirty="0"/>
              <a:t>VHDL Design of </a:t>
            </a:r>
            <a:r>
              <a:rPr lang="it-IT" sz="1800" dirty="0" err="1"/>
              <a:t>all</a:t>
            </a:r>
            <a:r>
              <a:rPr lang="it-IT" sz="1800" dirty="0"/>
              <a:t> stages</a:t>
            </a:r>
          </a:p>
          <a:p>
            <a:pPr rtl="0">
              <a:lnSpc>
                <a:spcPct val="100000"/>
              </a:lnSpc>
            </a:pPr>
            <a:r>
              <a:rPr lang="it-IT" sz="2000" dirty="0" err="1"/>
              <a:t>Simulation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endParaRPr lang="it-IT" sz="2000" dirty="0"/>
          </a:p>
          <a:p>
            <a:pPr rtl="0">
              <a:lnSpc>
                <a:spcPct val="100000"/>
              </a:lnSpc>
            </a:pPr>
            <a:r>
              <a:rPr lang="it-IT" sz="2000" dirty="0" err="1"/>
              <a:t>Conclusion</a:t>
            </a:r>
            <a:endParaRPr lang="it-IT" sz="2000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lvl="1">
              <a:lnSpc>
                <a:spcPct val="100000"/>
              </a:lnSpc>
            </a:pPr>
            <a:endParaRPr lang="it-IT" sz="1800" b="1" dirty="0"/>
          </a:p>
          <a:p>
            <a:pPr lvl="1">
              <a:lnSpc>
                <a:spcPct val="100000"/>
              </a:lnSpc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32392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14779-04B8-491A-BF38-64FBC8F7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Introduction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D23F1-4E82-408D-8CE6-3E09CC28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Initial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assumptions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Red </a:t>
            </a:r>
            <a:r>
              <a:rPr lang="it-IT" dirty="0" err="1">
                <a:solidFill>
                  <a:schemeClr val="bg1"/>
                </a:solidFill>
              </a:rPr>
              <a:t>will</a:t>
            </a:r>
            <a:r>
              <a:rPr lang="it-IT" dirty="0">
                <a:solidFill>
                  <a:schemeClr val="bg1"/>
                </a:solidFill>
              </a:rPr>
              <a:t> be </a:t>
            </a:r>
            <a:r>
              <a:rPr lang="it-IT" dirty="0" err="1">
                <a:solidFill>
                  <a:schemeClr val="bg1"/>
                </a:solidFill>
              </a:rPr>
              <a:t>modulated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along</a:t>
            </a:r>
            <a:r>
              <a:rPr lang="it-IT" dirty="0">
                <a:solidFill>
                  <a:schemeClr val="bg1"/>
                </a:solidFill>
              </a:rPr>
              <a:t> with Green 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(i.e. setting MOD12 makes BOTH Red and Green last 12 seconds) 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OFF state </a:t>
            </a:r>
            <a:r>
              <a:rPr lang="it-IT" dirty="0" err="1">
                <a:solidFill>
                  <a:schemeClr val="bg1"/>
                </a:solidFill>
              </a:rPr>
              <a:t>which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exited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only</a:t>
            </a:r>
            <a:r>
              <a:rPr lang="it-IT" dirty="0">
                <a:solidFill>
                  <a:schemeClr val="bg1"/>
                </a:solidFill>
              </a:rPr>
              <a:t> by setting the MAINTENANCE state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A FAULT </a:t>
            </a:r>
            <a:r>
              <a:rPr lang="it-IT" dirty="0" err="1">
                <a:solidFill>
                  <a:schemeClr val="bg1"/>
                </a:solidFill>
              </a:rPr>
              <a:t>signal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added</a:t>
            </a:r>
            <a:r>
              <a:rPr lang="it-IT" dirty="0">
                <a:solidFill>
                  <a:schemeClr val="bg1"/>
                </a:solidFill>
              </a:rPr>
              <a:t> to report </a:t>
            </a:r>
            <a:r>
              <a:rPr lang="it-IT" dirty="0" err="1">
                <a:solidFill>
                  <a:schemeClr val="bg1"/>
                </a:solidFill>
              </a:rPr>
              <a:t>errors</a:t>
            </a:r>
            <a:r>
              <a:rPr lang="it-IT" dirty="0">
                <a:solidFill>
                  <a:schemeClr val="bg1"/>
                </a:solidFill>
              </a:rPr>
              <a:t> (due to setting </a:t>
            </a:r>
            <a:r>
              <a:rPr lang="it-IT" dirty="0" err="1">
                <a:solidFill>
                  <a:schemeClr val="bg1"/>
                </a:solidFill>
              </a:rPr>
              <a:t>conflicting</a:t>
            </a:r>
            <a:r>
              <a:rPr lang="it-IT" dirty="0">
                <a:solidFill>
                  <a:schemeClr val="bg1"/>
                </a:solidFill>
              </a:rPr>
              <a:t> inputs)</a:t>
            </a:r>
          </a:p>
          <a:p>
            <a:pPr lvl="1"/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decided</a:t>
            </a:r>
            <a:r>
              <a:rPr lang="it-IT" dirty="0">
                <a:solidFill>
                  <a:schemeClr val="bg1"/>
                </a:solidFill>
              </a:rPr>
              <a:t> to set the clock </a:t>
            </a:r>
            <a:r>
              <a:rPr lang="it-IT" dirty="0" err="1">
                <a:solidFill>
                  <a:schemeClr val="bg1"/>
                </a:solidFill>
              </a:rPr>
              <a:t>period</a:t>
            </a:r>
            <a:r>
              <a:rPr lang="it-IT" dirty="0">
                <a:solidFill>
                  <a:schemeClr val="bg1"/>
                </a:solidFill>
              </a:rPr>
              <a:t> to 1 sec (1 Hz)</a:t>
            </a:r>
          </a:p>
          <a:p>
            <a:pPr lvl="2"/>
            <a:r>
              <a:rPr lang="it-IT" dirty="0" err="1">
                <a:solidFill>
                  <a:schemeClr val="bg1"/>
                </a:solidFill>
              </a:rPr>
              <a:t>However</a:t>
            </a:r>
            <a:r>
              <a:rPr lang="it-IT" dirty="0">
                <a:solidFill>
                  <a:schemeClr val="bg1"/>
                </a:solidFill>
              </a:rPr>
              <a:t>, for testing </a:t>
            </a:r>
            <a:r>
              <a:rPr lang="it-IT" dirty="0" err="1">
                <a:solidFill>
                  <a:schemeClr val="bg1"/>
                </a:solidFill>
              </a:rPr>
              <a:t>purposes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set </a:t>
            </a:r>
            <a:r>
              <a:rPr lang="it-IT" dirty="0" err="1">
                <a:solidFill>
                  <a:schemeClr val="bg1"/>
                </a:solidFill>
              </a:rPr>
              <a:t>it</a:t>
            </a:r>
            <a:r>
              <a:rPr lang="it-IT" dirty="0">
                <a:solidFill>
                  <a:schemeClr val="bg1"/>
                </a:solidFill>
              </a:rPr>
              <a:t> to 20 ns. </a:t>
            </a:r>
          </a:p>
          <a:p>
            <a:pPr lvl="2"/>
            <a:r>
              <a:rPr lang="it-IT" dirty="0" err="1">
                <a:solidFill>
                  <a:schemeClr val="bg1"/>
                </a:solidFill>
              </a:rPr>
              <a:t>Simulating</a:t>
            </a:r>
            <a:r>
              <a:rPr lang="it-IT" dirty="0">
                <a:solidFill>
                  <a:schemeClr val="bg1"/>
                </a:solidFill>
              </a:rPr>
              <a:t> a 1 sec clock with </a:t>
            </a:r>
            <a:r>
              <a:rPr lang="it-IT" dirty="0" err="1">
                <a:solidFill>
                  <a:schemeClr val="bg1"/>
                </a:solidFill>
              </a:rPr>
              <a:t>ModelSim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too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expensive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26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tango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r>
              <a:rPr lang="it-IT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2000" dirty="0" err="1"/>
              <a:t>Introduction</a:t>
            </a:r>
            <a:endParaRPr lang="it-IT" sz="2000" dirty="0"/>
          </a:p>
          <a:p>
            <a:pPr rtl="0">
              <a:lnSpc>
                <a:spcPct val="100000"/>
              </a:lnSpc>
            </a:pPr>
            <a:r>
              <a:rPr lang="it-IT" sz="2000" b="1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it-IT" sz="1800" dirty="0"/>
              <a:t>I/O ports</a:t>
            </a:r>
          </a:p>
          <a:p>
            <a:pPr rtl="0">
              <a:lnSpc>
                <a:spcPct val="100000"/>
              </a:lnSpc>
            </a:pPr>
            <a:r>
              <a:rPr lang="it-IT" sz="2000" dirty="0"/>
              <a:t>Top-</a:t>
            </a:r>
            <a:r>
              <a:rPr lang="it-IT" sz="2000" dirty="0" err="1"/>
              <a:t>view</a:t>
            </a:r>
            <a:r>
              <a:rPr lang="it-IT" sz="2000" dirty="0"/>
              <a:t> </a:t>
            </a:r>
            <a:r>
              <a:rPr lang="it-IT" sz="2000" dirty="0" err="1"/>
              <a:t>block</a:t>
            </a:r>
            <a:r>
              <a:rPr lang="it-IT" sz="2000" dirty="0"/>
              <a:t> </a:t>
            </a:r>
            <a:r>
              <a:rPr lang="it-IT" sz="2000" dirty="0" err="1"/>
              <a:t>scheme</a:t>
            </a:r>
            <a:endParaRPr lang="it-IT" sz="2000" dirty="0"/>
          </a:p>
          <a:p>
            <a:pPr lvl="1">
              <a:lnSpc>
                <a:spcPct val="100000"/>
              </a:lnSpc>
            </a:pPr>
            <a:r>
              <a:rPr lang="it-IT" sz="1800" dirty="0" err="1"/>
              <a:t>Internal</a:t>
            </a:r>
            <a:r>
              <a:rPr lang="it-IT" sz="1800" dirty="0"/>
              <a:t> </a:t>
            </a:r>
            <a:r>
              <a:rPr lang="it-IT" sz="1800" dirty="0" err="1"/>
              <a:t>signals</a:t>
            </a:r>
            <a:endParaRPr lang="it-IT" sz="1800" dirty="0"/>
          </a:p>
          <a:p>
            <a:pPr lvl="1">
              <a:lnSpc>
                <a:spcPct val="100000"/>
              </a:lnSpc>
            </a:pPr>
            <a:r>
              <a:rPr lang="it-IT" sz="1800" dirty="0"/>
              <a:t>VHDL Design of </a:t>
            </a:r>
            <a:r>
              <a:rPr lang="it-IT" sz="1800" dirty="0" err="1"/>
              <a:t>all</a:t>
            </a:r>
            <a:r>
              <a:rPr lang="it-IT" sz="1800" dirty="0"/>
              <a:t> stages</a:t>
            </a:r>
          </a:p>
          <a:p>
            <a:pPr rtl="0">
              <a:lnSpc>
                <a:spcPct val="100000"/>
              </a:lnSpc>
            </a:pPr>
            <a:r>
              <a:rPr lang="it-IT" sz="2000" dirty="0" err="1"/>
              <a:t>Simulation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endParaRPr lang="it-IT" sz="2000" dirty="0"/>
          </a:p>
          <a:p>
            <a:pPr rtl="0">
              <a:lnSpc>
                <a:spcPct val="100000"/>
              </a:lnSpc>
            </a:pPr>
            <a:r>
              <a:rPr lang="it-IT" sz="2000" dirty="0" err="1"/>
              <a:t>Conclusion</a:t>
            </a:r>
            <a:endParaRPr lang="it-IT" sz="2000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lvl="1">
              <a:lnSpc>
                <a:spcPct val="100000"/>
              </a:lnSpc>
            </a:pPr>
            <a:endParaRPr lang="it-IT" sz="1800" b="1" dirty="0"/>
          </a:p>
          <a:p>
            <a:pPr lvl="1">
              <a:lnSpc>
                <a:spcPct val="100000"/>
              </a:lnSpc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473357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14779-04B8-491A-BF38-64FBC8F7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SYMBOL</a:t>
            </a: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08D8859-5AF0-4774-9E1F-8F8056D5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56" y="2251364"/>
            <a:ext cx="7904888" cy="36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tango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r>
              <a:rPr lang="it-IT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2000" dirty="0" err="1"/>
              <a:t>Introduction</a:t>
            </a:r>
            <a:endParaRPr lang="it-IT" sz="2000" dirty="0"/>
          </a:p>
          <a:p>
            <a:pPr rtl="0">
              <a:lnSpc>
                <a:spcPct val="100000"/>
              </a:lnSpc>
            </a:pPr>
            <a:r>
              <a:rPr lang="it-IT" sz="2000" b="1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it-IT" sz="1800" b="1" dirty="0"/>
              <a:t>I/O ports</a:t>
            </a:r>
          </a:p>
          <a:p>
            <a:pPr rtl="0">
              <a:lnSpc>
                <a:spcPct val="100000"/>
              </a:lnSpc>
            </a:pPr>
            <a:r>
              <a:rPr lang="it-IT" sz="2000" dirty="0"/>
              <a:t>Top-</a:t>
            </a:r>
            <a:r>
              <a:rPr lang="it-IT" sz="2000" dirty="0" err="1"/>
              <a:t>view</a:t>
            </a:r>
            <a:r>
              <a:rPr lang="it-IT" sz="2000" dirty="0"/>
              <a:t> </a:t>
            </a:r>
            <a:r>
              <a:rPr lang="it-IT" sz="2000" dirty="0" err="1"/>
              <a:t>block</a:t>
            </a:r>
            <a:r>
              <a:rPr lang="it-IT" sz="2000" dirty="0"/>
              <a:t> </a:t>
            </a:r>
            <a:r>
              <a:rPr lang="it-IT" sz="2000" dirty="0" err="1"/>
              <a:t>scheme</a:t>
            </a:r>
            <a:endParaRPr lang="it-IT" sz="2000" dirty="0"/>
          </a:p>
          <a:p>
            <a:pPr lvl="1">
              <a:lnSpc>
                <a:spcPct val="100000"/>
              </a:lnSpc>
            </a:pPr>
            <a:r>
              <a:rPr lang="it-IT" sz="1800" dirty="0" err="1"/>
              <a:t>Internal</a:t>
            </a:r>
            <a:r>
              <a:rPr lang="it-IT" sz="1800" dirty="0"/>
              <a:t> </a:t>
            </a:r>
            <a:r>
              <a:rPr lang="it-IT" sz="1800" dirty="0" err="1"/>
              <a:t>signals</a:t>
            </a:r>
            <a:endParaRPr lang="it-IT" sz="1800" dirty="0"/>
          </a:p>
          <a:p>
            <a:pPr lvl="1">
              <a:lnSpc>
                <a:spcPct val="100000"/>
              </a:lnSpc>
            </a:pPr>
            <a:r>
              <a:rPr lang="it-IT" sz="1800" dirty="0"/>
              <a:t>VHDL Design of </a:t>
            </a:r>
            <a:r>
              <a:rPr lang="it-IT" sz="1800" dirty="0" err="1"/>
              <a:t>all</a:t>
            </a:r>
            <a:r>
              <a:rPr lang="it-IT" sz="1800" dirty="0"/>
              <a:t> stages</a:t>
            </a:r>
          </a:p>
          <a:p>
            <a:pPr rtl="0">
              <a:lnSpc>
                <a:spcPct val="100000"/>
              </a:lnSpc>
            </a:pPr>
            <a:r>
              <a:rPr lang="it-IT" sz="2000" dirty="0" err="1"/>
              <a:t>Simulation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endParaRPr lang="it-IT" sz="2000" dirty="0"/>
          </a:p>
          <a:p>
            <a:pPr rtl="0">
              <a:lnSpc>
                <a:spcPct val="100000"/>
              </a:lnSpc>
            </a:pPr>
            <a:r>
              <a:rPr lang="it-IT" sz="2000" dirty="0" err="1"/>
              <a:t>Conclusion</a:t>
            </a:r>
            <a:endParaRPr lang="it-IT" sz="2000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rtl="0">
              <a:lnSpc>
                <a:spcPct val="100000"/>
              </a:lnSpc>
            </a:pPr>
            <a:endParaRPr lang="it-IT" sz="2000" b="1" dirty="0"/>
          </a:p>
          <a:p>
            <a:pPr lvl="1">
              <a:lnSpc>
                <a:spcPct val="100000"/>
              </a:lnSpc>
            </a:pPr>
            <a:endParaRPr lang="it-IT" sz="1800" b="1" dirty="0"/>
          </a:p>
          <a:p>
            <a:pPr lvl="1">
              <a:lnSpc>
                <a:spcPct val="100000"/>
              </a:lnSpc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049928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14779-04B8-491A-BF38-64FBC8F7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I/O Ports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71280CD-9BE6-46C6-AFEE-043F6A880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60063"/>
              </p:ext>
            </p:extLst>
          </p:nvPr>
        </p:nvGraphicFramePr>
        <p:xfrm>
          <a:off x="651163" y="2001981"/>
          <a:ext cx="10889673" cy="44291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1710">
                  <a:extLst>
                    <a:ext uri="{9D8B030D-6E8A-4147-A177-3AD203B41FA5}">
                      <a16:colId xmlns:a16="http://schemas.microsoft.com/office/drawing/2014/main" val="3935840497"/>
                    </a:ext>
                  </a:extLst>
                </a:gridCol>
                <a:gridCol w="1253836">
                  <a:extLst>
                    <a:ext uri="{9D8B030D-6E8A-4147-A177-3AD203B41FA5}">
                      <a16:colId xmlns:a16="http://schemas.microsoft.com/office/drawing/2014/main" val="285758818"/>
                    </a:ext>
                  </a:extLst>
                </a:gridCol>
                <a:gridCol w="1385455">
                  <a:extLst>
                    <a:ext uri="{9D8B030D-6E8A-4147-A177-3AD203B41FA5}">
                      <a16:colId xmlns:a16="http://schemas.microsoft.com/office/drawing/2014/main" val="3843435809"/>
                    </a:ext>
                  </a:extLst>
                </a:gridCol>
                <a:gridCol w="6698672">
                  <a:extLst>
                    <a:ext uri="{9D8B030D-6E8A-4147-A177-3AD203B41FA5}">
                      <a16:colId xmlns:a16="http://schemas.microsoft.com/office/drawing/2014/main" val="1281246320"/>
                    </a:ext>
                  </a:extLst>
                </a:gridCol>
              </a:tblGrid>
              <a:tr h="390215">
                <a:tc>
                  <a:txBody>
                    <a:bodyPr/>
                    <a:lstStyle/>
                    <a:p>
                      <a:r>
                        <a:rPr lang="it-I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Resolution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Comment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80344"/>
                  </a:ext>
                </a:extLst>
              </a:tr>
              <a:tr h="635657">
                <a:tc>
                  <a:txBody>
                    <a:bodyPr/>
                    <a:lstStyle/>
                    <a:p>
                      <a:r>
                        <a:rPr lang="it-IT" dirty="0" err="1"/>
                        <a:t>Enable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Active High, </a:t>
                      </a:r>
                      <a:r>
                        <a:rPr lang="it-IT" dirty="0" err="1"/>
                        <a:t>Synchronous</a:t>
                      </a:r>
                      <a:r>
                        <a:rPr lang="it-IT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34273"/>
                  </a:ext>
                </a:extLst>
              </a:tr>
              <a:tr h="635657">
                <a:tc>
                  <a:txBody>
                    <a:bodyPr/>
                    <a:lstStyle/>
                    <a:p>
                      <a:r>
                        <a:rPr lang="it-IT" dirty="0"/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Active Low, </a:t>
                      </a:r>
                      <a:r>
                        <a:rPr lang="it-IT" dirty="0" err="1"/>
                        <a:t>Asynchronous</a:t>
                      </a:r>
                      <a:r>
                        <a:rPr lang="it-IT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77009"/>
                  </a:ext>
                </a:extLst>
              </a:tr>
              <a:tr h="1180506">
                <a:tc>
                  <a:txBody>
                    <a:bodyPr/>
                    <a:lstStyle/>
                    <a:p>
                      <a:r>
                        <a:rPr lang="it-IT" dirty="0" err="1"/>
                        <a:t>Condition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00 -&gt; </a:t>
                      </a:r>
                      <a:r>
                        <a:rPr lang="it-IT" dirty="0" err="1"/>
                        <a:t>Maintenance</a:t>
                      </a:r>
                      <a:endParaRPr lang="it-IT" dirty="0"/>
                    </a:p>
                    <a:p>
                      <a:r>
                        <a:rPr lang="it-IT" dirty="0"/>
                        <a:t>01 -&gt; </a:t>
                      </a:r>
                      <a:r>
                        <a:rPr lang="it-IT" dirty="0" err="1"/>
                        <a:t>Nominal</a:t>
                      </a:r>
                      <a:endParaRPr lang="it-IT" dirty="0"/>
                    </a:p>
                    <a:p>
                      <a:r>
                        <a:rPr lang="it-IT" dirty="0"/>
                        <a:t>11 -&gt; Standby</a:t>
                      </a:r>
                    </a:p>
                    <a:p>
                      <a:r>
                        <a:rPr lang="it-IT" dirty="0"/>
                        <a:t>10 </a:t>
                      </a:r>
                      <a:r>
                        <a:rPr lang="it-IT" dirty="0" err="1"/>
                        <a:t>not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86175"/>
                  </a:ext>
                </a:extLst>
              </a:tr>
              <a:tr h="1180506">
                <a:tc>
                  <a:txBody>
                    <a:bodyPr/>
                    <a:lstStyle/>
                    <a:p>
                      <a:r>
                        <a:rPr lang="it-IT" dirty="0" err="1"/>
                        <a:t>Modality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00 -&gt; MOD5</a:t>
                      </a:r>
                    </a:p>
                    <a:p>
                      <a:r>
                        <a:rPr lang="it-IT" dirty="0"/>
                        <a:t>01 -&gt; MOD12</a:t>
                      </a:r>
                    </a:p>
                    <a:p>
                      <a:r>
                        <a:rPr lang="it-IT" dirty="0"/>
                        <a:t>11 -&gt; MOD15</a:t>
                      </a:r>
                    </a:p>
                    <a:p>
                      <a:r>
                        <a:rPr lang="it-IT" dirty="0"/>
                        <a:t>10 </a:t>
                      </a:r>
                      <a:r>
                        <a:rPr lang="it-IT" dirty="0" err="1"/>
                        <a:t>not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61197"/>
                  </a:ext>
                </a:extLst>
              </a:tr>
              <a:tr h="390215">
                <a:tc>
                  <a:txBody>
                    <a:bodyPr/>
                    <a:lstStyle/>
                    <a:p>
                      <a:r>
                        <a:rPr lang="it-IT" dirty="0" err="1"/>
                        <a:t>Clk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3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9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14779-04B8-491A-BF38-64FBC8F7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I/O Ports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71280CD-9BE6-46C6-AFEE-043F6A880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05754"/>
              </p:ext>
            </p:extLst>
          </p:nvPr>
        </p:nvGraphicFramePr>
        <p:xfrm>
          <a:off x="651163" y="2001981"/>
          <a:ext cx="10890000" cy="37617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1600">
                  <a:extLst>
                    <a:ext uri="{9D8B030D-6E8A-4147-A177-3AD203B41FA5}">
                      <a16:colId xmlns:a16="http://schemas.microsoft.com/office/drawing/2014/main" val="3935840497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85758818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3843435809"/>
                    </a:ext>
                  </a:extLst>
                </a:gridCol>
                <a:gridCol w="6699600">
                  <a:extLst>
                    <a:ext uri="{9D8B030D-6E8A-4147-A177-3AD203B41FA5}">
                      <a16:colId xmlns:a16="http://schemas.microsoft.com/office/drawing/2014/main" val="1281246320"/>
                    </a:ext>
                  </a:extLst>
                </a:gridCol>
              </a:tblGrid>
              <a:tr h="390215">
                <a:tc>
                  <a:txBody>
                    <a:bodyPr/>
                    <a:lstStyle/>
                    <a:p>
                      <a:r>
                        <a:rPr lang="it-I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Resolution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Comment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80344"/>
                  </a:ext>
                </a:extLst>
              </a:tr>
              <a:tr h="635657">
                <a:tc>
                  <a:txBody>
                    <a:bodyPr/>
                    <a:lstStyle/>
                    <a:p>
                      <a:r>
                        <a:rPr lang="it-IT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34273"/>
                  </a:ext>
                </a:extLst>
              </a:tr>
              <a:tr h="635657">
                <a:tc>
                  <a:txBody>
                    <a:bodyPr/>
                    <a:lstStyle/>
                    <a:p>
                      <a:r>
                        <a:rPr lang="it-IT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77009"/>
                  </a:ext>
                </a:extLst>
              </a:tr>
              <a:tr h="637200">
                <a:tc>
                  <a:txBody>
                    <a:bodyPr/>
                    <a:lstStyle/>
                    <a:p>
                      <a:r>
                        <a:rPr lang="it-IT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86175"/>
                  </a:ext>
                </a:extLst>
              </a:tr>
              <a:tr h="1180506">
                <a:tc>
                  <a:txBody>
                    <a:bodyPr/>
                    <a:lstStyle/>
                    <a:p>
                      <a:r>
                        <a:rPr lang="it-IT" dirty="0"/>
                        <a:t>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0000 -&gt; </a:t>
                      </a:r>
                      <a:r>
                        <a:rPr lang="it-IT" dirty="0" err="1"/>
                        <a:t>Enable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set to 0</a:t>
                      </a:r>
                    </a:p>
                    <a:p>
                      <a:r>
                        <a:rPr lang="it-IT" dirty="0"/>
                        <a:t>0001 -&gt; </a:t>
                      </a:r>
                      <a:r>
                        <a:rPr lang="it-IT" dirty="0" err="1"/>
                        <a:t>Everything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working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correctly</a:t>
                      </a:r>
                      <a:endParaRPr lang="it-IT" dirty="0"/>
                    </a:p>
                    <a:p>
                      <a:r>
                        <a:rPr lang="it-IT" dirty="0"/>
                        <a:t>0010 -&gt; </a:t>
                      </a:r>
                      <a:r>
                        <a:rPr lang="it-IT" dirty="0" err="1"/>
                        <a:t>Condition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  <a:p>
                      <a:r>
                        <a:rPr lang="it-IT" dirty="0"/>
                        <a:t>0100 -&gt; </a:t>
                      </a:r>
                      <a:r>
                        <a:rPr lang="it-IT" dirty="0" err="1"/>
                        <a:t>Modality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  <a:p>
                      <a:r>
                        <a:rPr lang="it-IT" dirty="0"/>
                        <a:t>1000 -&gt; </a:t>
                      </a:r>
                      <a:r>
                        <a:rPr lang="it-IT" dirty="0" err="1"/>
                        <a:t>Condition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Modality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6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371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16_TF67670762.potx" id="{D5D0ADDD-A8F1-4302-80F9-14EE49A1A795}" vid="{8EB8964E-76C8-471A-8301-62B7AA7F782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321</Words>
  <Application>Microsoft Office PowerPoint</Application>
  <PresentationFormat>Widescreen</PresentationFormat>
  <Paragraphs>133</Paragraphs>
  <Slides>11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Scia di vapore</vt:lpstr>
      <vt:lpstr>PROGETTO INFORMATICA INDUSTRIALE</vt:lpstr>
      <vt:lpstr>OUTLINE</vt:lpstr>
      <vt:lpstr>OUTLINE</vt:lpstr>
      <vt:lpstr>Introduction</vt:lpstr>
      <vt:lpstr>OUTLINE</vt:lpstr>
      <vt:lpstr>SYMBOL</vt:lpstr>
      <vt:lpstr>OUTLINE</vt:lpstr>
      <vt:lpstr>I/O Ports</vt:lpstr>
      <vt:lpstr>I/O Ports</vt:lpstr>
      <vt:lpstr>OUTLINE</vt:lpstr>
      <vt:lpstr>TOP-VIEW BLOCK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INFORMATICA INDUSTRIALE</dc:title>
  <dc:creator>Francesco Porto</dc:creator>
  <cp:lastModifiedBy>Francesco Porto</cp:lastModifiedBy>
  <cp:revision>8</cp:revision>
  <dcterms:created xsi:type="dcterms:W3CDTF">2020-08-05T13:35:48Z</dcterms:created>
  <dcterms:modified xsi:type="dcterms:W3CDTF">2020-08-05T14:29:58Z</dcterms:modified>
</cp:coreProperties>
</file>