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42"/>
  </p:notesMasterIdLst>
  <p:handoutMasterIdLst>
    <p:handoutMasterId r:id="rId43"/>
  </p:handoutMasterIdLst>
  <p:sldIdLst>
    <p:sldId id="256" r:id="rId5"/>
    <p:sldId id="257" r:id="rId6"/>
    <p:sldId id="260" r:id="rId7"/>
    <p:sldId id="258" r:id="rId8"/>
    <p:sldId id="262" r:id="rId9"/>
    <p:sldId id="261" r:id="rId10"/>
    <p:sldId id="266" r:id="rId11"/>
    <p:sldId id="263" r:id="rId12"/>
    <p:sldId id="264" r:id="rId13"/>
    <p:sldId id="265" r:id="rId14"/>
    <p:sldId id="267" r:id="rId15"/>
    <p:sldId id="271" r:id="rId16"/>
    <p:sldId id="269" r:id="rId17"/>
    <p:sldId id="272" r:id="rId18"/>
    <p:sldId id="268" r:id="rId19"/>
    <p:sldId id="270" r:id="rId20"/>
    <p:sldId id="273" r:id="rId21"/>
    <p:sldId id="274" r:id="rId22"/>
    <p:sldId id="275" r:id="rId23"/>
    <p:sldId id="276"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77" r:id="rId39"/>
    <p:sldId id="278" r:id="rId40"/>
    <p:sldId id="294" r:id="rId41"/>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41"/>
    <p:restoredTop sz="94674"/>
  </p:normalViewPr>
  <p:slideViewPr>
    <p:cSldViewPr snapToGrid="0">
      <p:cViewPr>
        <p:scale>
          <a:sx n="54" d="100"/>
          <a:sy n="54" d="100"/>
        </p:scale>
        <p:origin x="144" y="1240"/>
      </p:cViewPr>
      <p:guideLst/>
    </p:cSldViewPr>
  </p:slideViewPr>
  <p:notesTextViewPr>
    <p:cViewPr>
      <p:scale>
        <a:sx n="1" d="1"/>
        <a:sy n="1" d="1"/>
      </p:scale>
      <p:origin x="0" y="0"/>
    </p:cViewPr>
  </p:notesTextViewPr>
  <p:notesViewPr>
    <p:cSldViewPr snapToGrid="0">
      <p:cViewPr varScale="1">
        <p:scale>
          <a:sx n="86" d="100"/>
          <a:sy n="86" d="100"/>
        </p:scale>
        <p:origin x="22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07F5806-8714-49CF-93AE-CD06272CDE64}" type="datetime1">
              <a:rPr lang="it-IT" smtClean="0"/>
              <a:t>05/09/20</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2C8D43-8168-48C8-91A7-63EACBACA74B}" type="slidenum">
              <a:rPr lang="it-IT" smtClean="0"/>
              <a:t>‹N›</a:t>
            </a:fld>
            <a:endParaRPr lang="it-IT"/>
          </a:p>
        </p:txBody>
      </p:sp>
    </p:spTree>
    <p:extLst>
      <p:ext uri="{BB962C8B-B14F-4D97-AF65-F5344CB8AC3E}">
        <p14:creationId xmlns:p14="http://schemas.microsoft.com/office/powerpoint/2010/main" val="35310998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6EE4876-B49E-4EED-AED8-4D5E41BDE93A}" type="datetime1">
              <a:rPr lang="it-IT" noProof="0" smtClean="0"/>
              <a:t>05/09/20</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603C52C-5E29-41AF-BAA3-8217E886DA08}" type="slidenum">
              <a:rPr lang="it-IT" noProof="0" smtClean="0"/>
              <a:t>‹N›</a:t>
            </a:fld>
            <a:endParaRPr lang="it-IT" noProof="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1</a:t>
            </a:fld>
            <a:endParaRPr lang="it-IT"/>
          </a:p>
        </p:txBody>
      </p:sp>
    </p:spTree>
    <p:extLst>
      <p:ext uri="{BB962C8B-B14F-4D97-AF65-F5344CB8AC3E}">
        <p14:creationId xmlns:p14="http://schemas.microsoft.com/office/powerpoint/2010/main" val="2478736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Dire a voce da qualche parte che  l'LCS è attivo se non c'è FAULT e se </a:t>
            </a:r>
            <a:r>
              <a:rPr lang="it-IT" dirty="0" err="1"/>
              <a:t>enable</a:t>
            </a:r>
            <a:r>
              <a:rPr lang="it-IT" dirty="0"/>
              <a:t> generale attivo.</a:t>
            </a:r>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11</a:t>
            </a:fld>
            <a:endParaRPr lang="it-IT" noProof="0"/>
          </a:p>
        </p:txBody>
      </p:sp>
    </p:spTree>
    <p:extLst>
      <p:ext uri="{BB962C8B-B14F-4D97-AF65-F5344CB8AC3E}">
        <p14:creationId xmlns:p14="http://schemas.microsoft.com/office/powerpoint/2010/main" val="470455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12</a:t>
            </a:fld>
            <a:endParaRPr lang="it-IT"/>
          </a:p>
        </p:txBody>
      </p:sp>
    </p:spTree>
    <p:extLst>
      <p:ext uri="{BB962C8B-B14F-4D97-AF65-F5344CB8AC3E}">
        <p14:creationId xmlns:p14="http://schemas.microsoft.com/office/powerpoint/2010/main" val="298204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14</a:t>
            </a:fld>
            <a:endParaRPr lang="it-IT"/>
          </a:p>
        </p:txBody>
      </p:sp>
    </p:spTree>
    <p:extLst>
      <p:ext uri="{BB962C8B-B14F-4D97-AF65-F5344CB8AC3E}">
        <p14:creationId xmlns:p14="http://schemas.microsoft.com/office/powerpoint/2010/main" val="1358135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19</a:t>
            </a:fld>
            <a:endParaRPr lang="it-IT"/>
          </a:p>
        </p:txBody>
      </p:sp>
    </p:spTree>
    <p:extLst>
      <p:ext uri="{BB962C8B-B14F-4D97-AF65-F5344CB8AC3E}">
        <p14:creationId xmlns:p14="http://schemas.microsoft.com/office/powerpoint/2010/main" val="691338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Delay nella simulazione potrebbe essere dovuto al fatto che si usano due </a:t>
            </a:r>
            <a:r>
              <a:rPr lang="it-IT" dirty="0" err="1"/>
              <a:t>compoennti</a:t>
            </a:r>
            <a:r>
              <a:rPr lang="it-IT" dirty="0"/>
              <a:t> sincrone una dopo l'altra. La prima sul fronte di salita porta il segnale in output sull'uscita parziale, la seconda sull'altro fronte di salita la porta in output finale, cioè le luci.</a:t>
            </a:r>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21</a:t>
            </a:fld>
            <a:endParaRPr lang="it-IT" noProof="0"/>
          </a:p>
        </p:txBody>
      </p:sp>
    </p:spTree>
    <p:extLst>
      <p:ext uri="{BB962C8B-B14F-4D97-AF65-F5344CB8AC3E}">
        <p14:creationId xmlns:p14="http://schemas.microsoft.com/office/powerpoint/2010/main" val="110453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Ogni condizione va bene, non deve necessariamente essere MAINTENANCE (vedi </a:t>
            </a:r>
            <a:r>
              <a:rPr lang="it-IT" dirty="0" err="1"/>
              <a:t>fsm</a:t>
            </a:r>
            <a:r>
              <a:rPr lang="it-IT" dirty="0"/>
              <a:t>)</a:t>
            </a:r>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30</a:t>
            </a:fld>
            <a:endParaRPr lang="it-IT" noProof="0"/>
          </a:p>
        </p:txBody>
      </p:sp>
    </p:spTree>
    <p:extLst>
      <p:ext uri="{BB962C8B-B14F-4D97-AF65-F5344CB8AC3E}">
        <p14:creationId xmlns:p14="http://schemas.microsoft.com/office/powerpoint/2010/main" val="2589531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35</a:t>
            </a:fld>
            <a:endParaRPr lang="it-IT"/>
          </a:p>
        </p:txBody>
      </p:sp>
    </p:spTree>
    <p:extLst>
      <p:ext uri="{BB962C8B-B14F-4D97-AF65-F5344CB8AC3E}">
        <p14:creationId xmlns:p14="http://schemas.microsoft.com/office/powerpoint/2010/main" val="840147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37</a:t>
            </a:fld>
            <a:endParaRPr lang="it-IT"/>
          </a:p>
        </p:txBody>
      </p:sp>
    </p:spTree>
    <p:extLst>
      <p:ext uri="{BB962C8B-B14F-4D97-AF65-F5344CB8AC3E}">
        <p14:creationId xmlns:p14="http://schemas.microsoft.com/office/powerpoint/2010/main" val="323979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2</a:t>
            </a:fld>
            <a:endParaRPr lang="it-IT"/>
          </a:p>
        </p:txBody>
      </p:sp>
    </p:spTree>
    <p:extLst>
      <p:ext uri="{BB962C8B-B14F-4D97-AF65-F5344CB8AC3E}">
        <p14:creationId xmlns:p14="http://schemas.microsoft.com/office/powerpoint/2010/main" val="84396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3</a:t>
            </a:fld>
            <a:endParaRPr lang="it-IT"/>
          </a:p>
        </p:txBody>
      </p:sp>
    </p:spTree>
    <p:extLst>
      <p:ext uri="{BB962C8B-B14F-4D97-AF65-F5344CB8AC3E}">
        <p14:creationId xmlns:p14="http://schemas.microsoft.com/office/powerpoint/2010/main" val="359273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Periodo di clock ad 1 secondo perché le luci devono essere modulate in termini di secondi, periodo minimo necessario per le luci</a:t>
            </a:r>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4</a:t>
            </a:fld>
            <a:endParaRPr lang="it-IT" noProof="0"/>
          </a:p>
        </p:txBody>
      </p:sp>
    </p:spTree>
    <p:extLst>
      <p:ext uri="{BB962C8B-B14F-4D97-AF65-F5344CB8AC3E}">
        <p14:creationId xmlns:p14="http://schemas.microsoft.com/office/powerpoint/2010/main" val="2200154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5</a:t>
            </a:fld>
            <a:endParaRPr lang="it-IT"/>
          </a:p>
        </p:txBody>
      </p:sp>
    </p:spTree>
    <p:extLst>
      <p:ext uri="{BB962C8B-B14F-4D97-AF65-F5344CB8AC3E}">
        <p14:creationId xmlns:p14="http://schemas.microsoft.com/office/powerpoint/2010/main" val="2340677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7</a:t>
            </a:fld>
            <a:endParaRPr lang="it-IT"/>
          </a:p>
        </p:txBody>
      </p:sp>
    </p:spTree>
    <p:extLst>
      <p:ext uri="{BB962C8B-B14F-4D97-AF65-F5344CB8AC3E}">
        <p14:creationId xmlns:p14="http://schemas.microsoft.com/office/powerpoint/2010/main" val="2730900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&lt;= 4 stati anche con Gray abbiamo comunque </a:t>
            </a:r>
            <a:r>
              <a:rPr lang="it-IT" dirty="0" err="1"/>
              <a:t>unwanted</a:t>
            </a:r>
            <a:r>
              <a:rPr lang="it-IT" dirty="0"/>
              <a:t> </a:t>
            </a:r>
            <a:r>
              <a:rPr lang="it-IT" dirty="0" err="1"/>
              <a:t>states</a:t>
            </a:r>
            <a:endParaRPr lang="it-IT" dirty="0"/>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8</a:t>
            </a:fld>
            <a:endParaRPr lang="it-IT" noProof="0"/>
          </a:p>
        </p:txBody>
      </p:sp>
    </p:spTree>
    <p:extLst>
      <p:ext uri="{BB962C8B-B14F-4D97-AF65-F5344CB8AC3E}">
        <p14:creationId xmlns:p14="http://schemas.microsoft.com/office/powerpoint/2010/main" val="1232493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Non abbiamo usato Gray perché in FD c’è un decoder</a:t>
            </a:r>
          </a:p>
        </p:txBody>
      </p:sp>
      <p:sp>
        <p:nvSpPr>
          <p:cNvPr id="4" name="Segnaposto numero diapositiva 3"/>
          <p:cNvSpPr>
            <a:spLocks noGrp="1"/>
          </p:cNvSpPr>
          <p:nvPr>
            <p:ph type="sldNum" sz="quarter" idx="5"/>
          </p:nvPr>
        </p:nvSpPr>
        <p:spPr/>
        <p:txBody>
          <a:bodyPr/>
          <a:lstStyle/>
          <a:p>
            <a:pPr rtl="0"/>
            <a:fld id="{5603C52C-5E29-41AF-BAA3-8217E886DA08}" type="slidenum">
              <a:rPr lang="it-IT" noProof="0" smtClean="0"/>
              <a:t>9</a:t>
            </a:fld>
            <a:endParaRPr lang="it-IT" noProof="0"/>
          </a:p>
        </p:txBody>
      </p:sp>
    </p:spTree>
    <p:extLst>
      <p:ext uri="{BB962C8B-B14F-4D97-AF65-F5344CB8AC3E}">
        <p14:creationId xmlns:p14="http://schemas.microsoft.com/office/powerpoint/2010/main" val="253428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5603C52C-5E29-41AF-BAA3-8217E886DA08}" type="slidenum">
              <a:rPr lang="it-IT" smtClean="0"/>
              <a:t>10</a:t>
            </a:fld>
            <a:endParaRPr lang="it-IT"/>
          </a:p>
        </p:txBody>
      </p:sp>
    </p:spTree>
    <p:extLst>
      <p:ext uri="{BB962C8B-B14F-4D97-AF65-F5344CB8AC3E}">
        <p14:creationId xmlns:p14="http://schemas.microsoft.com/office/powerpoint/2010/main" val="1606636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pic>
        <p:nvPicPr>
          <p:cNvPr id="7" name="Immagin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1"/>
          <p:cNvSpPr>
            <a:spLocks noGrp="1"/>
          </p:cNvSpPr>
          <p:nvPr>
            <p:ph type="ctrTitle"/>
          </p:nvPr>
        </p:nvSpPr>
        <p:spPr>
          <a:xfrm>
            <a:off x="1371600" y="1803405"/>
            <a:ext cx="9448800" cy="1825096"/>
          </a:xfrm>
        </p:spPr>
        <p:txBody>
          <a:bodyPr rtlCol="0" anchor="b">
            <a:normAutofit/>
          </a:bodyPr>
          <a:lstStyle>
            <a:lvl1pPr algn="l">
              <a:defRPr sz="6000"/>
            </a:lvl1pPr>
          </a:lstStyle>
          <a:p>
            <a:pPr rtl="0"/>
            <a:r>
              <a:rPr lang="it-IT" noProof="0"/>
              <a:t>Fare clic per modificare lo stile del titolo dello schema</a:t>
            </a:r>
          </a:p>
        </p:txBody>
      </p:sp>
      <p:sp>
        <p:nvSpPr>
          <p:cNvPr id="3" name="Sottotitolo 2"/>
          <p:cNvSpPr>
            <a:spLocks noGrp="1"/>
          </p:cNvSpPr>
          <p:nvPr>
            <p:ph type="subTitle" idx="1"/>
          </p:nvPr>
        </p:nvSpPr>
        <p:spPr>
          <a:xfrm>
            <a:off x="1371600" y="3632201"/>
            <a:ext cx="9448800" cy="685800"/>
          </a:xfrm>
        </p:spPr>
        <p:txBody>
          <a:bodyPr rtlCol="0">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909561" y="4314328"/>
            <a:ext cx="2910840" cy="374642"/>
          </a:xfrm>
        </p:spPr>
        <p:txBody>
          <a:bodyPr rtlCol="0"/>
          <a:lstStyle/>
          <a:p>
            <a:pPr rtl="0"/>
            <a:fld id="{A1C3381E-D223-4574-ADBA-A806FE627881}" type="datetime1">
              <a:rPr lang="it-IT" noProof="0" smtClean="0"/>
              <a:t>05/09/20</a:t>
            </a:fld>
            <a:endParaRPr lang="it-IT" noProof="0"/>
          </a:p>
        </p:txBody>
      </p:sp>
      <p:sp>
        <p:nvSpPr>
          <p:cNvPr id="5" name="Segnaposto piè di pagina 4"/>
          <p:cNvSpPr>
            <a:spLocks noGrp="1"/>
          </p:cNvSpPr>
          <p:nvPr>
            <p:ph type="ftr" sz="quarter" idx="11"/>
          </p:nvPr>
        </p:nvSpPr>
        <p:spPr>
          <a:xfrm>
            <a:off x="1371600" y="4323845"/>
            <a:ext cx="6400800" cy="365125"/>
          </a:xfrm>
        </p:spPr>
        <p:txBody>
          <a:bodyPr rtlCol="0"/>
          <a:lstStyle/>
          <a:p>
            <a:pPr rtl="0"/>
            <a:endParaRPr lang="it-IT" noProof="0"/>
          </a:p>
        </p:txBody>
      </p:sp>
      <p:sp>
        <p:nvSpPr>
          <p:cNvPr id="6" name="Segnaposto numero diapositiva 5"/>
          <p:cNvSpPr>
            <a:spLocks noGrp="1"/>
          </p:cNvSpPr>
          <p:nvPr>
            <p:ph type="sldNum" sz="quarter" idx="12"/>
          </p:nvPr>
        </p:nvSpPr>
        <p:spPr>
          <a:xfrm>
            <a:off x="8077200" y="1430866"/>
            <a:ext cx="2743200" cy="365125"/>
          </a:xfrm>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777" y="4697360"/>
            <a:ext cx="10822034" cy="819355"/>
          </a:xfrm>
        </p:spPr>
        <p:txBody>
          <a:bodyPr rtlCol="0" anchor="b"/>
          <a:lstStyle>
            <a:lvl1pPr algn="l">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681727" y="941439"/>
            <a:ext cx="10821840" cy="3478161"/>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685800" y="5516715"/>
            <a:ext cx="10820400" cy="701969"/>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D71104F1-ABA7-4149-BDB8-CA4E9AF107F9}" type="datetime1">
              <a:rPr lang="it-IT" noProof="0" smtClean="0"/>
              <a:t>05/09/20</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pic>
        <p:nvPicPr>
          <p:cNvPr id="8" name="Immagin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1"/>
          <p:cNvSpPr>
            <a:spLocks noGrp="1"/>
          </p:cNvSpPr>
          <p:nvPr>
            <p:ph type="title"/>
          </p:nvPr>
        </p:nvSpPr>
        <p:spPr>
          <a:xfrm>
            <a:off x="685800" y="753532"/>
            <a:ext cx="10820400" cy="2802467"/>
          </a:xfrm>
        </p:spPr>
        <p:txBody>
          <a:bodyPr rtlCol="0" anchor="ctr"/>
          <a:lstStyle>
            <a:lvl1pPr algn="l">
              <a:defRPr sz="3200"/>
            </a:lvl1pPr>
          </a:lstStyle>
          <a:p>
            <a:pPr rtl="0"/>
            <a:r>
              <a:rPr lang="it-IT" noProof="0"/>
              <a:t>Fare clic per modificare lo stile del titolo dello schema</a:t>
            </a:r>
          </a:p>
        </p:txBody>
      </p:sp>
      <p:sp>
        <p:nvSpPr>
          <p:cNvPr id="4" name="Segnaposto testo 3"/>
          <p:cNvSpPr>
            <a:spLocks noGrp="1"/>
          </p:cNvSpPr>
          <p:nvPr>
            <p:ph type="body" sz="half" idx="2" hasCustomPrompt="1"/>
          </p:nvPr>
        </p:nvSpPr>
        <p:spPr>
          <a:xfrm>
            <a:off x="1024467" y="3649133"/>
            <a:ext cx="10130516" cy="99906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a:xfrm>
            <a:off x="7814452" y="381000"/>
            <a:ext cx="2910840" cy="365125"/>
          </a:xfrm>
        </p:spPr>
        <p:txBody>
          <a:bodyPr rtlCol="0"/>
          <a:lstStyle>
            <a:lvl1pPr algn="r">
              <a:defRPr/>
            </a:lvl1pPr>
          </a:lstStyle>
          <a:p>
            <a:pPr rtl="0"/>
            <a:fld id="{13A2A418-9007-4396-AD59-EE80FD97D4A5}" type="datetime1">
              <a:rPr lang="it-IT" noProof="0" smtClean="0"/>
              <a:t>05/09/20</a:t>
            </a:fld>
            <a:endParaRPr lang="it-IT" noProof="0"/>
          </a:p>
        </p:txBody>
      </p:sp>
      <p:sp>
        <p:nvSpPr>
          <p:cNvPr id="6" name="Segnaposto piè di pagina 5"/>
          <p:cNvSpPr>
            <a:spLocks noGrp="1"/>
          </p:cNvSpPr>
          <p:nvPr>
            <p:ph type="ftr" sz="quarter" idx="11"/>
          </p:nvPr>
        </p:nvSpPr>
        <p:spPr>
          <a:xfrm>
            <a:off x="685800" y="379941"/>
            <a:ext cx="6991492" cy="365125"/>
          </a:xfrm>
        </p:spPr>
        <p:txBody>
          <a:bodyPr rtlCol="0"/>
          <a:lstStyle/>
          <a:p>
            <a:pPr rtl="0"/>
            <a:endParaRPr lang="it-IT" noProof="0"/>
          </a:p>
        </p:txBody>
      </p:sp>
      <p:sp>
        <p:nvSpPr>
          <p:cNvPr id="7" name="Segnaposto numero diapositiva 6"/>
          <p:cNvSpPr>
            <a:spLocks noGrp="1"/>
          </p:cNvSpPr>
          <p:nvPr>
            <p:ph type="sldNum" sz="quarter" idx="12"/>
          </p:nvPr>
        </p:nvSpPr>
        <p:spPr>
          <a:xfrm>
            <a:off x="10862452" y="381000"/>
            <a:ext cx="643748" cy="365125"/>
          </a:xfrm>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pic>
        <p:nvPicPr>
          <p:cNvPr id="13" name="Immagin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1"/>
          <p:cNvSpPr>
            <a:spLocks noGrp="1"/>
          </p:cNvSpPr>
          <p:nvPr>
            <p:ph type="title"/>
          </p:nvPr>
        </p:nvSpPr>
        <p:spPr>
          <a:xfrm>
            <a:off x="1024467" y="753533"/>
            <a:ext cx="10151533" cy="2604495"/>
          </a:xfrm>
        </p:spPr>
        <p:txBody>
          <a:bodyPr rtlCol="0" anchor="ctr"/>
          <a:lstStyle>
            <a:lvl1pPr algn="l">
              <a:defRPr sz="3200"/>
            </a:lvl1pPr>
          </a:lstStyle>
          <a:p>
            <a:pPr rtl="0"/>
            <a:r>
              <a:rPr lang="it-IT" noProof="0"/>
              <a:t>Fare clic per modificare lo stile del titolo dello schema</a:t>
            </a:r>
          </a:p>
        </p:txBody>
      </p:sp>
      <p:sp>
        <p:nvSpPr>
          <p:cNvPr id="12" name="Segnaposto testo 3"/>
          <p:cNvSpPr>
            <a:spLocks noGrp="1"/>
          </p:cNvSpPr>
          <p:nvPr>
            <p:ph type="body" sz="half" idx="13"/>
          </p:nvPr>
        </p:nvSpPr>
        <p:spPr>
          <a:xfrm>
            <a:off x="1303865" y="3365556"/>
            <a:ext cx="9592736" cy="444443"/>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p:nvPr>
        </p:nvSpPr>
        <p:spPr>
          <a:xfrm>
            <a:off x="1024467" y="3959862"/>
            <a:ext cx="10151533" cy="679871"/>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a:xfrm>
            <a:off x="7814452" y="381000"/>
            <a:ext cx="2910840" cy="365125"/>
          </a:xfrm>
        </p:spPr>
        <p:txBody>
          <a:bodyPr rtlCol="0"/>
          <a:lstStyle>
            <a:lvl1pPr algn="r">
              <a:defRPr/>
            </a:lvl1pPr>
          </a:lstStyle>
          <a:p>
            <a:pPr rtl="0"/>
            <a:fld id="{396A60D7-958D-42D7-9B55-E9B90BEDE047}" type="datetime1">
              <a:rPr lang="it-IT" noProof="0" smtClean="0"/>
              <a:t>05/09/20</a:t>
            </a:fld>
            <a:endParaRPr lang="it-IT" noProof="0"/>
          </a:p>
        </p:txBody>
      </p:sp>
      <p:sp>
        <p:nvSpPr>
          <p:cNvPr id="6" name="Segnaposto piè di pagina 5"/>
          <p:cNvSpPr>
            <a:spLocks noGrp="1"/>
          </p:cNvSpPr>
          <p:nvPr>
            <p:ph type="ftr" sz="quarter" idx="11"/>
          </p:nvPr>
        </p:nvSpPr>
        <p:spPr>
          <a:xfrm>
            <a:off x="685800" y="379941"/>
            <a:ext cx="6991492" cy="365125"/>
          </a:xfrm>
        </p:spPr>
        <p:txBody>
          <a:bodyPr rtlCol="0"/>
          <a:lstStyle/>
          <a:p>
            <a:pPr rtl="0"/>
            <a:endParaRPr lang="it-IT" noProof="0"/>
          </a:p>
        </p:txBody>
      </p:sp>
      <p:sp>
        <p:nvSpPr>
          <p:cNvPr id="7" name="Segnaposto numero diapositiva 6"/>
          <p:cNvSpPr>
            <a:spLocks noGrp="1"/>
          </p:cNvSpPr>
          <p:nvPr>
            <p:ph type="sldNum" sz="quarter" idx="12"/>
          </p:nvPr>
        </p:nvSpPr>
        <p:spPr>
          <a:xfrm>
            <a:off x="10862452" y="381000"/>
            <a:ext cx="643748" cy="365125"/>
          </a:xfrm>
        </p:spPr>
        <p:txBody>
          <a:bodyPr rtlCol="0"/>
          <a:lstStyle/>
          <a:p>
            <a:pPr rtl="0"/>
            <a:fld id="{6D22F896-40B5-4ADD-8801-0D06FADFA095}" type="slidenum">
              <a:rPr lang="it-IT" noProof="0" smtClean="0"/>
              <a:t>‹N›</a:t>
            </a:fld>
            <a:endParaRPr lang="it-IT" noProof="0"/>
          </a:p>
        </p:txBody>
      </p:sp>
      <p:sp>
        <p:nvSpPr>
          <p:cNvPr id="9" name="Casella di testo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it-IT" sz="8000" noProof="0">
                <a:solidFill>
                  <a:schemeClr val="tx1"/>
                </a:solidFill>
                <a:effectLst/>
              </a:rPr>
              <a:t>"</a:t>
            </a:r>
          </a:p>
        </p:txBody>
      </p:sp>
      <p:sp>
        <p:nvSpPr>
          <p:cNvPr id="10" name="Casella di testo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pic>
        <p:nvPicPr>
          <p:cNvPr id="9" name="Immagin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1"/>
          <p:cNvSpPr>
            <a:spLocks noGrp="1"/>
          </p:cNvSpPr>
          <p:nvPr>
            <p:ph type="title"/>
          </p:nvPr>
        </p:nvSpPr>
        <p:spPr>
          <a:xfrm>
            <a:off x="1024495" y="1124701"/>
            <a:ext cx="10146186" cy="2511835"/>
          </a:xfrm>
        </p:spPr>
        <p:txBody>
          <a:bodyPr rtlCol="0" anchor="b"/>
          <a:lstStyle>
            <a:lvl1pPr algn="l">
              <a:defRPr sz="3200"/>
            </a:lvl1pPr>
          </a:lstStyle>
          <a:p>
            <a:pPr rtl="0"/>
            <a:r>
              <a:rPr lang="it-IT" noProof="0"/>
              <a:t>Fare clic per modificare lo stile del titolo dello schema</a:t>
            </a:r>
          </a:p>
        </p:txBody>
      </p:sp>
      <p:sp>
        <p:nvSpPr>
          <p:cNvPr id="4" name="Segnaposto testo 3"/>
          <p:cNvSpPr>
            <a:spLocks noGrp="1"/>
          </p:cNvSpPr>
          <p:nvPr>
            <p:ph type="body" sz="half" idx="2" hasCustomPrompt="1"/>
          </p:nvPr>
        </p:nvSpPr>
        <p:spPr>
          <a:xfrm>
            <a:off x="1024467" y="3648315"/>
            <a:ext cx="10144654" cy="99988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lo stile del titolo</a:t>
            </a:r>
          </a:p>
        </p:txBody>
      </p:sp>
      <p:sp>
        <p:nvSpPr>
          <p:cNvPr id="5" name="Segnaposto data 4"/>
          <p:cNvSpPr>
            <a:spLocks noGrp="1"/>
          </p:cNvSpPr>
          <p:nvPr>
            <p:ph type="dt" sz="half" idx="10"/>
          </p:nvPr>
        </p:nvSpPr>
        <p:spPr>
          <a:xfrm>
            <a:off x="7814452" y="378883"/>
            <a:ext cx="2910840" cy="365125"/>
          </a:xfrm>
        </p:spPr>
        <p:txBody>
          <a:bodyPr rtlCol="0"/>
          <a:lstStyle>
            <a:lvl1pPr algn="r">
              <a:defRPr/>
            </a:lvl1pPr>
          </a:lstStyle>
          <a:p>
            <a:pPr rtl="0"/>
            <a:fld id="{8CA1051D-BE12-455B-B7B1-F48481175009}" type="datetime1">
              <a:rPr lang="it-IT" noProof="0" smtClean="0"/>
              <a:t>05/09/20</a:t>
            </a:fld>
            <a:endParaRPr lang="it-IT" noProof="0"/>
          </a:p>
        </p:txBody>
      </p:sp>
      <p:sp>
        <p:nvSpPr>
          <p:cNvPr id="6" name="Segnaposto piè di pagina 5"/>
          <p:cNvSpPr>
            <a:spLocks noGrp="1"/>
          </p:cNvSpPr>
          <p:nvPr>
            <p:ph type="ftr" sz="quarter" idx="11"/>
          </p:nvPr>
        </p:nvSpPr>
        <p:spPr>
          <a:xfrm>
            <a:off x="685800" y="378883"/>
            <a:ext cx="6991492" cy="365125"/>
          </a:xfrm>
        </p:spPr>
        <p:txBody>
          <a:bodyPr rtlCol="0"/>
          <a:lstStyle/>
          <a:p>
            <a:pPr rtl="0"/>
            <a:endParaRPr lang="it-IT" noProof="0"/>
          </a:p>
        </p:txBody>
      </p:sp>
      <p:sp>
        <p:nvSpPr>
          <p:cNvPr id="7" name="Segnaposto numero diapositiva 6"/>
          <p:cNvSpPr>
            <a:spLocks noGrp="1"/>
          </p:cNvSpPr>
          <p:nvPr>
            <p:ph type="sldNum" sz="quarter" idx="12"/>
          </p:nvPr>
        </p:nvSpPr>
        <p:spPr>
          <a:xfrm>
            <a:off x="10862452" y="381000"/>
            <a:ext cx="643748" cy="365125"/>
          </a:xfrm>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2895600" y="761999"/>
            <a:ext cx="8610599" cy="1303867"/>
          </a:xfrm>
        </p:spPr>
        <p:txBody>
          <a:bodyPr rtlCol="0"/>
          <a:lstStyle/>
          <a:p>
            <a:pPr rtl="0"/>
            <a:r>
              <a:rPr lang="it-IT" noProof="0"/>
              <a:t>Fare clic per modificare lo stile del titolo dello schema</a:t>
            </a:r>
          </a:p>
        </p:txBody>
      </p:sp>
      <p:sp>
        <p:nvSpPr>
          <p:cNvPr id="7" name="Segnaposto testo 2"/>
          <p:cNvSpPr>
            <a:spLocks noGrp="1"/>
          </p:cNvSpPr>
          <p:nvPr>
            <p:ph type="body" idx="1"/>
          </p:nvPr>
        </p:nvSpPr>
        <p:spPr>
          <a:xfrm>
            <a:off x="685800" y="2202080"/>
            <a:ext cx="3456432" cy="617320"/>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685799"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p:nvPr>
        </p:nvSpPr>
        <p:spPr>
          <a:xfrm>
            <a:off x="4368800" y="2201333"/>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Segnaposto testo 3"/>
          <p:cNvSpPr>
            <a:spLocks noGrp="1"/>
          </p:cNvSpPr>
          <p:nvPr>
            <p:ph type="body" sz="half" idx="16"/>
          </p:nvPr>
        </p:nvSpPr>
        <p:spPr>
          <a:xfrm>
            <a:off x="4366858" y="2904067"/>
            <a:ext cx="3456432" cy="331461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1" name="Segnaposto testo 4"/>
          <p:cNvSpPr>
            <a:spLocks noGrp="1"/>
          </p:cNvSpPr>
          <p:nvPr>
            <p:ph type="body" sz="quarter" idx="13"/>
          </p:nvPr>
        </p:nvSpPr>
        <p:spPr>
          <a:xfrm>
            <a:off x="8051800" y="2192866"/>
            <a:ext cx="3456432" cy="626534"/>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2" name="Segnaposto testo 3"/>
          <p:cNvSpPr>
            <a:spLocks noGrp="1"/>
          </p:cNvSpPr>
          <p:nvPr>
            <p:ph type="body" sz="half" idx="17"/>
          </p:nvPr>
        </p:nvSpPr>
        <p:spPr>
          <a:xfrm>
            <a:off x="8051801" y="2904565"/>
            <a:ext cx="3456432" cy="331413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92934EB7-D7CC-4563-927D-B3A6BE03ACB7}" type="datetime1">
              <a:rPr lang="it-IT" noProof="0" smtClean="0"/>
              <a:t>05/09/20</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sp>
        <p:nvSpPr>
          <p:cNvPr id="30" name="Titolo 1"/>
          <p:cNvSpPr>
            <a:spLocks noGrp="1"/>
          </p:cNvSpPr>
          <p:nvPr>
            <p:ph type="title"/>
          </p:nvPr>
        </p:nvSpPr>
        <p:spPr>
          <a:xfrm>
            <a:off x="2895600" y="762000"/>
            <a:ext cx="8610599" cy="1295400"/>
          </a:xfrm>
        </p:spPr>
        <p:txBody>
          <a:bodyPr rtlCol="0"/>
          <a:lstStyle/>
          <a:p>
            <a:pPr rtl="0"/>
            <a:r>
              <a:rPr lang="it-IT" noProof="0"/>
              <a:t>Fare clic per modificare lo stile del titolo dello schema</a:t>
            </a:r>
          </a:p>
        </p:txBody>
      </p:sp>
      <p:sp>
        <p:nvSpPr>
          <p:cNvPr id="19" name="Segnaposto testo 2"/>
          <p:cNvSpPr>
            <a:spLocks noGrp="1"/>
          </p:cNvSpPr>
          <p:nvPr>
            <p:ph type="body" idx="1"/>
          </p:nvPr>
        </p:nvSpPr>
        <p:spPr>
          <a:xfrm>
            <a:off x="688618" y="4191000"/>
            <a:ext cx="3451582"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21" name="Segnaposto testo 3"/>
          <p:cNvSpPr>
            <a:spLocks noGrp="1"/>
          </p:cNvSpPr>
          <p:nvPr>
            <p:ph type="body" sz="half" idx="18"/>
          </p:nvPr>
        </p:nvSpPr>
        <p:spPr>
          <a:xfrm>
            <a:off x="688618" y="4873764"/>
            <a:ext cx="3451582"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2" name="Segnaposto testo 4"/>
          <p:cNvSpPr>
            <a:spLocks noGrp="1"/>
          </p:cNvSpPr>
          <p:nvPr>
            <p:ph type="body" sz="quarter" idx="3"/>
          </p:nvPr>
        </p:nvSpPr>
        <p:spPr>
          <a:xfrm>
            <a:off x="4374263" y="4191000"/>
            <a:ext cx="3448935"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3" name="Segnaposto immagine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24" name="Segnaposto testo 3"/>
          <p:cNvSpPr>
            <a:spLocks noGrp="1"/>
          </p:cNvSpPr>
          <p:nvPr>
            <p:ph type="body" sz="half" idx="19"/>
          </p:nvPr>
        </p:nvSpPr>
        <p:spPr>
          <a:xfrm>
            <a:off x="4374264" y="4873763"/>
            <a:ext cx="344893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p:nvPr>
        </p:nvSpPr>
        <p:spPr>
          <a:xfrm>
            <a:off x="8049731" y="4191000"/>
            <a:ext cx="3456469" cy="682765"/>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6" name="Segnaposto immagine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27" name="Segnaposto testo 3"/>
          <p:cNvSpPr>
            <a:spLocks noGrp="1"/>
          </p:cNvSpPr>
          <p:nvPr>
            <p:ph type="body" sz="half" idx="20"/>
          </p:nvPr>
        </p:nvSpPr>
        <p:spPr>
          <a:xfrm>
            <a:off x="8049731" y="4873761"/>
            <a:ext cx="3452445" cy="1344921"/>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9B3BD61D-C8FD-417D-9334-9C846E891635}" type="datetime1">
              <a:rPr lang="it-IT" noProof="0" smtClean="0"/>
              <a:t>05/09/20</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685800" y="2194559"/>
            <a:ext cx="10820400" cy="4024125"/>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14D77347-572F-45A3-B57F-37004A079E77}" type="datetime1">
              <a:rPr lang="it-IT" noProof="0" smtClean="0"/>
              <a:t>05/09/20</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pic>
        <p:nvPicPr>
          <p:cNvPr id="8" name="Immagin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verticale 1"/>
          <p:cNvSpPr>
            <a:spLocks noGrp="1"/>
          </p:cNvSpPr>
          <p:nvPr>
            <p:ph type="title" orient="vert"/>
          </p:nvPr>
        </p:nvSpPr>
        <p:spPr>
          <a:xfrm>
            <a:off x="9448800" y="745066"/>
            <a:ext cx="2057400" cy="3903133"/>
          </a:xfrm>
        </p:spPr>
        <p:txBody>
          <a:bodyPr vert="eaVert" rtlCol="0"/>
          <a:lstStyle>
            <a:lvl1pPr algn="l">
              <a:defRPr/>
            </a:lvl1pPr>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1024466" y="745067"/>
            <a:ext cx="8204201" cy="3903133"/>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7814452" y="379941"/>
            <a:ext cx="2910840" cy="365125"/>
          </a:xfrm>
        </p:spPr>
        <p:txBody>
          <a:bodyPr rtlCol="0"/>
          <a:lstStyle>
            <a:lvl1pPr algn="r">
              <a:defRPr/>
            </a:lvl1pPr>
          </a:lstStyle>
          <a:p>
            <a:pPr rtl="0"/>
            <a:fld id="{86767E37-2CF9-4ACC-BADC-1360C5CB6416}" type="datetime1">
              <a:rPr lang="it-IT" noProof="0" smtClean="0"/>
              <a:t>05/09/20</a:t>
            </a:fld>
            <a:endParaRPr lang="it-IT" noProof="0"/>
          </a:p>
        </p:txBody>
      </p:sp>
      <p:sp>
        <p:nvSpPr>
          <p:cNvPr id="5" name="Segnaposto piè di pagina 4"/>
          <p:cNvSpPr>
            <a:spLocks noGrp="1"/>
          </p:cNvSpPr>
          <p:nvPr>
            <p:ph type="ftr" sz="quarter" idx="11"/>
          </p:nvPr>
        </p:nvSpPr>
        <p:spPr>
          <a:xfrm>
            <a:off x="685800" y="381000"/>
            <a:ext cx="6991492" cy="365125"/>
          </a:xfrm>
        </p:spPr>
        <p:txBody>
          <a:bodyPr rtlCol="0"/>
          <a:lstStyle/>
          <a:p>
            <a:pPr rtl="0"/>
            <a:endParaRPr lang="it-IT" noProof="0"/>
          </a:p>
        </p:txBody>
      </p:sp>
      <p:sp>
        <p:nvSpPr>
          <p:cNvPr id="6" name="Segnaposto numero diapositiva 5"/>
          <p:cNvSpPr>
            <a:spLocks noGrp="1"/>
          </p:cNvSpPr>
          <p:nvPr>
            <p:ph type="sldNum" sz="quarter" idx="12"/>
          </p:nvPr>
        </p:nvSpPr>
        <p:spPr>
          <a:xfrm>
            <a:off x="10862452" y="381000"/>
            <a:ext cx="643748" cy="365125"/>
          </a:xfrm>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F5CFE0A-09CF-49F1-87BA-07964B777484}" type="datetime1">
              <a:rPr lang="it-IT" noProof="0" smtClean="0"/>
              <a:t>05/09/20</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pic>
        <p:nvPicPr>
          <p:cNvPr id="9" name="Immagin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olo 1"/>
          <p:cNvSpPr>
            <a:spLocks noGrp="1"/>
          </p:cNvSpPr>
          <p:nvPr>
            <p:ph type="title"/>
          </p:nvPr>
        </p:nvSpPr>
        <p:spPr>
          <a:xfrm>
            <a:off x="685800" y="753533"/>
            <a:ext cx="10820399" cy="2801935"/>
          </a:xfrm>
        </p:spPr>
        <p:txBody>
          <a:bodyPr rtlCol="0" anchor="b">
            <a:normAutofit/>
          </a:bodyPr>
          <a:lstStyle>
            <a:lvl1pPr algn="r">
              <a:defRPr sz="4000"/>
            </a:lvl1pPr>
          </a:lstStyle>
          <a:p>
            <a:pPr rtl="0"/>
            <a:r>
              <a:rPr lang="it-IT" noProof="0"/>
              <a:t>Fare clic per modificare lo stile del titolo dello schema</a:t>
            </a:r>
          </a:p>
        </p:txBody>
      </p:sp>
      <p:sp>
        <p:nvSpPr>
          <p:cNvPr id="3" name="Segnaposto testo 2"/>
          <p:cNvSpPr>
            <a:spLocks noGrp="1"/>
          </p:cNvSpPr>
          <p:nvPr>
            <p:ph type="body" idx="1"/>
          </p:nvPr>
        </p:nvSpPr>
        <p:spPr>
          <a:xfrm>
            <a:off x="1024467" y="3641725"/>
            <a:ext cx="10490200" cy="955675"/>
          </a:xfrm>
        </p:spPr>
        <p:txBody>
          <a:bodyPr rtlCol="0">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a:xfrm>
            <a:off x="7814452" y="381000"/>
            <a:ext cx="2910840" cy="365125"/>
          </a:xfrm>
        </p:spPr>
        <p:txBody>
          <a:bodyPr rtlCol="0"/>
          <a:lstStyle>
            <a:lvl1pPr algn="r">
              <a:defRPr/>
            </a:lvl1pPr>
          </a:lstStyle>
          <a:p>
            <a:pPr rtl="0"/>
            <a:fld id="{13F99D48-FBAD-4A7B-BE74-4B4F005F93CF}" type="datetime1">
              <a:rPr lang="it-IT" noProof="0" smtClean="0"/>
              <a:t>05/09/20</a:t>
            </a:fld>
            <a:endParaRPr lang="it-IT" noProof="0"/>
          </a:p>
        </p:txBody>
      </p:sp>
      <p:sp>
        <p:nvSpPr>
          <p:cNvPr id="5" name="Segnaposto piè di pagina 4"/>
          <p:cNvSpPr>
            <a:spLocks noGrp="1"/>
          </p:cNvSpPr>
          <p:nvPr>
            <p:ph type="ftr" sz="quarter" idx="11"/>
          </p:nvPr>
        </p:nvSpPr>
        <p:spPr>
          <a:xfrm>
            <a:off x="685800" y="381001"/>
            <a:ext cx="6991492" cy="364065"/>
          </a:xfrm>
        </p:spPr>
        <p:txBody>
          <a:bodyPr rtlCol="0"/>
          <a:lstStyle/>
          <a:p>
            <a:pPr rtl="0"/>
            <a:endParaRPr lang="it-IT" noProof="0"/>
          </a:p>
        </p:txBody>
      </p:sp>
      <p:sp>
        <p:nvSpPr>
          <p:cNvPr id="6" name="Segnaposto numero diapositiva 5"/>
          <p:cNvSpPr>
            <a:spLocks noGrp="1"/>
          </p:cNvSpPr>
          <p:nvPr>
            <p:ph type="sldNum" sz="quarter" idx="12"/>
          </p:nvPr>
        </p:nvSpPr>
        <p:spPr>
          <a:xfrm>
            <a:off x="10862452" y="381000"/>
            <a:ext cx="643748" cy="365125"/>
          </a:xfrm>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685800" y="2194559"/>
            <a:ext cx="5334000" cy="4024125"/>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72200" y="2194559"/>
            <a:ext cx="5334000" cy="4024125"/>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7D5F1B84-D47C-4860-90E0-3A67A5E164F8}" type="datetime1">
              <a:rPr lang="it-IT" noProof="0" smtClean="0"/>
              <a:t>05/09/20</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2895600" y="762000"/>
            <a:ext cx="8610600" cy="1295400"/>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914409" y="2183802"/>
            <a:ext cx="5079991"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685800" y="3132666"/>
            <a:ext cx="5311775" cy="308601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p:nvPr>
        </p:nvSpPr>
        <p:spPr>
          <a:xfrm>
            <a:off x="6400800" y="2183802"/>
            <a:ext cx="5105400" cy="823912"/>
          </a:xfrm>
        </p:spPr>
        <p:txBody>
          <a:bodyPr rtlCol="0"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p:cNvSpPr>
            <a:spLocks noGrp="1"/>
          </p:cNvSpPr>
          <p:nvPr>
            <p:ph sz="quarter" idx="4"/>
          </p:nvPr>
        </p:nvSpPr>
        <p:spPr>
          <a:xfrm>
            <a:off x="6172200" y="3132666"/>
            <a:ext cx="5334000" cy="3086019"/>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EA6AADD1-5937-43C4-8711-DF400BFAEA5A}" type="datetime1">
              <a:rPr lang="it-IT" noProof="0" smtClean="0"/>
              <a:t>05/09/20</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FDB08F13-063C-4F19-AF2D-08C62746C851}" type="datetime1">
              <a:rPr lang="it-IT" noProof="0" smtClean="0"/>
              <a:t>05/09/20</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2CCDFBBB-753E-407C-8C05-EA187271F4CC}" type="datetime1">
              <a:rPr lang="it-IT" noProof="0" smtClean="0"/>
              <a:t>05/09/20</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1524000"/>
            <a:ext cx="4114800" cy="1600200"/>
          </a:xfrm>
        </p:spPr>
        <p:txBody>
          <a:bodyPr rtlCol="0" anchor="b"/>
          <a:lstStyle>
            <a:lvl1pPr algn="l">
              <a:defRPr sz="3200"/>
            </a:lvl1pPr>
          </a:lstStyle>
          <a:p>
            <a:pPr rtl="0"/>
            <a:r>
              <a:rPr lang="it-IT" noProof="0"/>
              <a:t>Fare clic per modificare lo stile del titolo dello schema</a:t>
            </a:r>
          </a:p>
        </p:txBody>
      </p:sp>
      <p:sp>
        <p:nvSpPr>
          <p:cNvPr id="3" name="Segnaposto contenuto 2"/>
          <p:cNvSpPr>
            <a:spLocks noGrp="1"/>
          </p:cNvSpPr>
          <p:nvPr>
            <p:ph idx="1"/>
          </p:nvPr>
        </p:nvSpPr>
        <p:spPr>
          <a:xfrm>
            <a:off x="4995582" y="746759"/>
            <a:ext cx="6510618" cy="5471925"/>
          </a:xfrm>
        </p:spPr>
        <p:txBody>
          <a:bodyPr rtlCol="0" anchor="ct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685800" y="3124199"/>
            <a:ext cx="411480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9B3C5AAB-D219-46C2-BC47-4EFA8E8F5736}" type="datetime1">
              <a:rPr lang="it-IT" noProof="0" smtClean="0"/>
              <a:t>05/09/20</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5800" y="1524000"/>
            <a:ext cx="6873240" cy="1600200"/>
          </a:xfrm>
        </p:spPr>
        <p:txBody>
          <a:bodyPr rtlCol="0" anchor="b"/>
          <a:lstStyle>
            <a:lvl1pPr algn="l">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7861238" y="751241"/>
            <a:ext cx="3644962" cy="5467443"/>
          </a:xfrm>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p:nvPr>
        </p:nvSpPr>
        <p:spPr>
          <a:xfrm>
            <a:off x="685800" y="3124199"/>
            <a:ext cx="6873240" cy="3094485"/>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C27DFD20-EF79-42D9-B033-47B7E727D2E3}" type="datetime1">
              <a:rPr lang="it-IT" noProof="0" smtClean="0"/>
              <a:t>05/09/20</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pic>
        <p:nvPicPr>
          <p:cNvPr id="7" name="Immagin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Segnaposto titolo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pPr rtl="0"/>
            <a:r>
              <a:rPr lang="it-IT" noProof="0"/>
              <a:t>Fare clic per modificare lo stile del titolo dello schema</a:t>
            </a:r>
          </a:p>
        </p:txBody>
      </p:sp>
      <p:sp>
        <p:nvSpPr>
          <p:cNvPr id="3" name="Segnaposto testo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49153EC7-C6A3-4140-8C09-2BE7F51541C1}" type="datetime1">
              <a:rPr lang="it-IT" noProof="0" smtClean="0"/>
              <a:t>05/09/20</a:t>
            </a:fld>
            <a:endParaRPr lang="it-IT" noProof="0"/>
          </a:p>
        </p:txBody>
      </p:sp>
      <p:sp>
        <p:nvSpPr>
          <p:cNvPr id="5" name="Segnaposto piè di pagina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it-IT" noProof="0"/>
          </a:p>
        </p:txBody>
      </p:sp>
      <p:sp>
        <p:nvSpPr>
          <p:cNvPr id="6" name="Segnaposto numero diapositiva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it-IT" noProof="0" smtClean="0"/>
              <a:pPr rtl="0"/>
              <a:t>‹N›</a:t>
            </a:fld>
            <a:endParaRPr lang="it-IT"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HopedWall/LightControlSyste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HopedWall/LightControlSystem/blob/master/src/Semaforo_TopView.vhd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opedWall/LightControlSystem/blob/master/src/ConditionManager.vhd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HopedWall/LightControlSystem/blob/master/src/ModalityManager.vhdl"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HopedWall/LightControlSystem/blob/master/src/LightControlSystemCounter.vhd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HopedWall/LightControlSystem/blob/master/src/FaultDetector.vhd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ttangolo 16">
            <a:extLst>
              <a:ext uri="{FF2B5EF4-FFF2-40B4-BE49-F238E27FC236}">
                <a16:creationId xmlns:a16="http://schemas.microsoft.com/office/drawing/2014/main" id="{50496C6C-A85F-426B-9ED1-3444166C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2" name="Titolo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rtlCol="0" anchor="ctr">
            <a:normAutofit/>
          </a:bodyPr>
          <a:lstStyle/>
          <a:p>
            <a:pPr algn="r"/>
            <a:r>
              <a:rPr lang="it-IT" sz="5400" dirty="0" err="1"/>
              <a:t>Final</a:t>
            </a:r>
            <a:r>
              <a:rPr lang="it-IT" sz="5400" dirty="0"/>
              <a:t> PROJECT –</a:t>
            </a:r>
            <a:br>
              <a:rPr lang="it-IT" sz="5400" dirty="0"/>
            </a:br>
            <a:r>
              <a:rPr lang="it-IT" sz="5400" dirty="0"/>
              <a:t>informatica industriale</a:t>
            </a:r>
          </a:p>
        </p:txBody>
      </p:sp>
      <p:cxnSp>
        <p:nvCxnSpPr>
          <p:cNvPr id="19" name="Connettore diritto 18">
            <a:extLst>
              <a:ext uri="{FF2B5EF4-FFF2-40B4-BE49-F238E27FC236}">
                <a16:creationId xmlns:a16="http://schemas.microsoft.com/office/drawing/2014/main" id="{AD0EF22F-5D3C-4240-8C32-1B20803E5A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ottotitolo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rtlCol="0" anchor="ctr">
            <a:normAutofit/>
          </a:bodyPr>
          <a:lstStyle/>
          <a:p>
            <a:pPr rtl="0"/>
            <a:r>
              <a:rPr lang="it-IT" dirty="0"/>
              <a:t>Group 2:</a:t>
            </a:r>
          </a:p>
          <a:p>
            <a:pPr marL="342900" indent="-342900" rtl="0">
              <a:buFont typeface="Arial" panose="020B0604020202020204" pitchFamily="34" charset="0"/>
              <a:buChar char="•"/>
            </a:pPr>
            <a:r>
              <a:rPr lang="it-IT" dirty="0"/>
              <a:t>Mattia Vincenzi (860579)</a:t>
            </a:r>
          </a:p>
          <a:p>
            <a:pPr marL="342900" indent="-342900" rtl="0">
              <a:buFont typeface="Arial" panose="020B0604020202020204" pitchFamily="34" charset="0"/>
              <a:buChar char="•"/>
            </a:pPr>
            <a:r>
              <a:rPr lang="it-IT" dirty="0"/>
              <a:t>Francesco Porto (816042)</a:t>
            </a:r>
          </a:p>
        </p:txBody>
      </p:sp>
      <p:pic>
        <p:nvPicPr>
          <p:cNvPr id="21" name="Immagine 20">
            <a:extLst>
              <a:ext uri="{FF2B5EF4-FFF2-40B4-BE49-F238E27FC236}">
                <a16:creationId xmlns:a16="http://schemas.microsoft.com/office/drawing/2014/main" id="{D912EF34-0253-41FD-9940-D8FBB7DE74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
        <p:nvSpPr>
          <p:cNvPr id="4" name="CasellaDiTesto 3">
            <a:extLst>
              <a:ext uri="{FF2B5EF4-FFF2-40B4-BE49-F238E27FC236}">
                <a16:creationId xmlns:a16="http://schemas.microsoft.com/office/drawing/2014/main" id="{ED08B458-8F94-44EA-8FBE-E230FDE1D51C}"/>
              </a:ext>
            </a:extLst>
          </p:cNvPr>
          <p:cNvSpPr txBox="1"/>
          <p:nvPr/>
        </p:nvSpPr>
        <p:spPr>
          <a:xfrm>
            <a:off x="76199" y="6465588"/>
            <a:ext cx="8153400" cy="261610"/>
          </a:xfrm>
          <a:prstGeom prst="rect">
            <a:avLst/>
          </a:prstGeom>
          <a:noFill/>
        </p:spPr>
        <p:txBody>
          <a:bodyPr wrap="square" rtlCol="0">
            <a:spAutoFit/>
          </a:bodyPr>
          <a:lstStyle/>
          <a:p>
            <a:r>
              <a:rPr lang="it-IT" sz="1100" b="1" dirty="0"/>
              <a:t>Link to GitHub repository: </a:t>
            </a:r>
            <a:r>
              <a:rPr lang="it-IT" sz="1100" dirty="0">
                <a:hlinkClick r:id="rId4"/>
              </a:rPr>
              <a:t>https://github.com/HopedWall/LightControlSystem </a:t>
            </a:r>
            <a:endParaRPr lang="it-IT" sz="1100" dirty="0"/>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b="1" dirty="0"/>
              <a:t>Top-</a:t>
            </a:r>
            <a:r>
              <a:rPr lang="it-IT" sz="2000" b="1" dirty="0" err="1"/>
              <a:t>view</a:t>
            </a:r>
            <a:r>
              <a:rPr lang="it-IT" sz="2000" b="1" dirty="0"/>
              <a:t> </a:t>
            </a:r>
            <a:r>
              <a:rPr lang="it-IT" sz="2000" b="1" dirty="0" err="1"/>
              <a:t>block</a:t>
            </a:r>
            <a:r>
              <a:rPr lang="it-IT" sz="2000" b="1" dirty="0"/>
              <a:t> </a:t>
            </a:r>
            <a:r>
              <a:rPr lang="it-IT" sz="2000" b="1" dirty="0" err="1"/>
              <a:t>scheme</a:t>
            </a:r>
            <a:endParaRPr lang="it-IT" sz="2000" b="1"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19305408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TOP-VIEW BLOCK SCHEME</a:t>
            </a:r>
          </a:p>
        </p:txBody>
      </p:sp>
      <p:pic>
        <p:nvPicPr>
          <p:cNvPr id="5" name="Immagine 4" descr="Immagine che contiene testo&#10;&#10;Descrizione generata automaticamente">
            <a:extLst>
              <a:ext uri="{FF2B5EF4-FFF2-40B4-BE49-F238E27FC236}">
                <a16:creationId xmlns:a16="http://schemas.microsoft.com/office/drawing/2014/main" id="{99541512-A7E7-447E-81FB-C7ED3DFA2A26}"/>
              </a:ext>
            </a:extLst>
          </p:cNvPr>
          <p:cNvPicPr>
            <a:picLocks noChangeAspect="1"/>
          </p:cNvPicPr>
          <p:nvPr/>
        </p:nvPicPr>
        <p:blipFill>
          <a:blip r:embed="rId3"/>
          <a:stretch>
            <a:fillRect/>
          </a:stretch>
        </p:blipFill>
        <p:spPr>
          <a:xfrm>
            <a:off x="1580528" y="1869664"/>
            <a:ext cx="9030944" cy="4642169"/>
          </a:xfrm>
          <a:prstGeom prst="rect">
            <a:avLst/>
          </a:prstGeom>
        </p:spPr>
      </p:pic>
      <p:sp>
        <p:nvSpPr>
          <p:cNvPr id="3" name="CasellaDiTesto 2">
            <a:extLst>
              <a:ext uri="{FF2B5EF4-FFF2-40B4-BE49-F238E27FC236}">
                <a16:creationId xmlns:a16="http://schemas.microsoft.com/office/drawing/2014/main" id="{ACC2456D-96E6-4D44-A475-D27E93CE40C5}"/>
              </a:ext>
            </a:extLst>
          </p:cNvPr>
          <p:cNvSpPr txBox="1"/>
          <p:nvPr/>
        </p:nvSpPr>
        <p:spPr>
          <a:xfrm>
            <a:off x="5780314" y="1661278"/>
            <a:ext cx="5655130" cy="261610"/>
          </a:xfrm>
          <a:prstGeom prst="rect">
            <a:avLst/>
          </a:prstGeom>
          <a:noFill/>
        </p:spPr>
        <p:txBody>
          <a:bodyPr wrap="square" rtlCol="0">
            <a:spAutoFit/>
          </a:bodyPr>
          <a:lstStyle/>
          <a:p>
            <a:pPr algn="r"/>
            <a:r>
              <a:rPr lang="it-IT" sz="1100" dirty="0">
                <a:solidFill>
                  <a:schemeClr val="bg1"/>
                </a:solidFill>
              </a:rPr>
              <a:t>(Link to code: </a:t>
            </a:r>
            <a:r>
              <a:rPr lang="it-IT" sz="1100" dirty="0" err="1">
                <a:solidFill>
                  <a:schemeClr val="bg1"/>
                </a:solidFill>
                <a:hlinkClick r:id="rId4"/>
              </a:rPr>
              <a:t>SemaforoTopView.vhdl</a:t>
            </a:r>
            <a:r>
              <a:rPr lang="it-IT" sz="1100" dirty="0">
                <a:solidFill>
                  <a:schemeClr val="bg1"/>
                </a:solidFill>
              </a:rPr>
              <a:t>)</a:t>
            </a:r>
          </a:p>
        </p:txBody>
      </p:sp>
    </p:spTree>
    <p:extLst>
      <p:ext uri="{BB962C8B-B14F-4D97-AF65-F5344CB8AC3E}">
        <p14:creationId xmlns:p14="http://schemas.microsoft.com/office/powerpoint/2010/main" val="386325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b="1" dirty="0" err="1"/>
              <a:t>Internal</a:t>
            </a:r>
            <a:r>
              <a:rPr lang="it-IT" sz="1800" b="1" dirty="0"/>
              <a:t> </a:t>
            </a:r>
            <a:r>
              <a:rPr lang="it-IT" sz="1800" b="1" dirty="0" err="1"/>
              <a:t>signals</a:t>
            </a:r>
            <a:endParaRPr lang="it-IT" sz="1800" b="1"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29771301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INTERNAL SIGNALS</a:t>
            </a:r>
          </a:p>
        </p:txBody>
      </p:sp>
      <p:graphicFrame>
        <p:nvGraphicFramePr>
          <p:cNvPr id="3" name="Tabella 3">
            <a:extLst>
              <a:ext uri="{FF2B5EF4-FFF2-40B4-BE49-F238E27FC236}">
                <a16:creationId xmlns:a16="http://schemas.microsoft.com/office/drawing/2014/main" id="{271280CD-9BE6-46C6-AFEE-043F6A880FAC}"/>
              </a:ext>
            </a:extLst>
          </p:cNvPr>
          <p:cNvGraphicFramePr>
            <a:graphicFrameLocks noGrp="1"/>
          </p:cNvGraphicFramePr>
          <p:nvPr>
            <p:extLst>
              <p:ext uri="{D42A27DB-BD31-4B8C-83A1-F6EECF244321}">
                <p14:modId xmlns:p14="http://schemas.microsoft.com/office/powerpoint/2010/main" val="4285152506"/>
              </p:ext>
            </p:extLst>
          </p:nvPr>
        </p:nvGraphicFramePr>
        <p:xfrm>
          <a:off x="279249" y="2008123"/>
          <a:ext cx="11733887" cy="4415048"/>
        </p:xfrm>
        <a:graphic>
          <a:graphicData uri="http://schemas.openxmlformats.org/drawingml/2006/table">
            <a:tbl>
              <a:tblPr firstRow="1" bandRow="1">
                <a:tableStyleId>{F5AB1C69-6EDB-4FF4-983F-18BD219EF322}</a:tableStyleId>
              </a:tblPr>
              <a:tblGrid>
                <a:gridCol w="2765199">
                  <a:extLst>
                    <a:ext uri="{9D8B030D-6E8A-4147-A177-3AD203B41FA5}">
                      <a16:colId xmlns:a16="http://schemas.microsoft.com/office/drawing/2014/main" val="3935840497"/>
                    </a:ext>
                  </a:extLst>
                </a:gridCol>
                <a:gridCol w="1519086">
                  <a:extLst>
                    <a:ext uri="{9D8B030D-6E8A-4147-A177-3AD203B41FA5}">
                      <a16:colId xmlns:a16="http://schemas.microsoft.com/office/drawing/2014/main" val="3843435809"/>
                    </a:ext>
                  </a:extLst>
                </a:gridCol>
                <a:gridCol w="7449602">
                  <a:extLst>
                    <a:ext uri="{9D8B030D-6E8A-4147-A177-3AD203B41FA5}">
                      <a16:colId xmlns:a16="http://schemas.microsoft.com/office/drawing/2014/main" val="1281246320"/>
                    </a:ext>
                  </a:extLst>
                </a:gridCol>
              </a:tblGrid>
              <a:tr h="401368">
                <a:tc>
                  <a:txBody>
                    <a:bodyPr/>
                    <a:lstStyle/>
                    <a:p>
                      <a:r>
                        <a:rPr lang="it-IT" dirty="0"/>
                        <a:t>Name</a:t>
                      </a:r>
                    </a:p>
                  </a:txBody>
                  <a:tcPr/>
                </a:tc>
                <a:tc>
                  <a:txBody>
                    <a:bodyPr/>
                    <a:lstStyle/>
                    <a:p>
                      <a:r>
                        <a:rPr lang="it-IT" dirty="0" err="1"/>
                        <a:t>Resolution</a:t>
                      </a:r>
                      <a:endParaRPr lang="it-IT" dirty="0"/>
                    </a:p>
                  </a:txBody>
                  <a:tcPr/>
                </a:tc>
                <a:tc>
                  <a:txBody>
                    <a:bodyPr/>
                    <a:lstStyle/>
                    <a:p>
                      <a:r>
                        <a:rPr lang="it-IT" dirty="0" err="1"/>
                        <a:t>Comment</a:t>
                      </a:r>
                      <a:endParaRPr lang="it-IT" dirty="0"/>
                    </a:p>
                  </a:txBody>
                  <a:tcPr/>
                </a:tc>
                <a:extLst>
                  <a:ext uri="{0D108BD9-81ED-4DB2-BD59-A6C34878D82A}">
                    <a16:rowId xmlns:a16="http://schemas.microsoft.com/office/drawing/2014/main" val="3461680344"/>
                  </a:ext>
                </a:extLst>
              </a:tr>
              <a:tr h="401368">
                <a:tc>
                  <a:txBody>
                    <a:bodyPr/>
                    <a:lstStyle/>
                    <a:p>
                      <a:r>
                        <a:rPr lang="it-IT" dirty="0"/>
                        <a:t>mod5_int</a:t>
                      </a:r>
                    </a:p>
                  </a:txBody>
                  <a:tcPr/>
                </a:tc>
                <a:tc>
                  <a:txBody>
                    <a:bodyPr/>
                    <a:lstStyle/>
                    <a:p>
                      <a:r>
                        <a:rPr lang="it-IT" dirty="0"/>
                        <a:t>1</a:t>
                      </a:r>
                    </a:p>
                  </a:txBody>
                  <a:tcPr/>
                </a:tc>
                <a:tc>
                  <a:txBody>
                    <a:bodyPr/>
                    <a:lstStyle/>
                    <a:p>
                      <a:r>
                        <a:rPr lang="it-IT" dirty="0" err="1"/>
                        <a:t>Connects</a:t>
                      </a:r>
                      <a:r>
                        <a:rPr lang="it-IT" dirty="0"/>
                        <a:t> MM and LCS. </a:t>
                      </a:r>
                      <a:r>
                        <a:rPr lang="it-IT" dirty="0" err="1"/>
                        <a:t>It</a:t>
                      </a:r>
                      <a:r>
                        <a:rPr lang="it-IT" dirty="0"/>
                        <a:t> </a:t>
                      </a:r>
                      <a:r>
                        <a:rPr lang="it-IT" dirty="0" err="1"/>
                        <a:t>is</a:t>
                      </a:r>
                      <a:r>
                        <a:rPr lang="it-IT" dirty="0"/>
                        <a:t> 1 </a:t>
                      </a:r>
                      <a:r>
                        <a:rPr lang="it-IT" dirty="0" err="1"/>
                        <a:t>when</a:t>
                      </a:r>
                      <a:r>
                        <a:rPr lang="it-IT" dirty="0"/>
                        <a:t> mod5 </a:t>
                      </a:r>
                      <a:r>
                        <a:rPr lang="it-IT" dirty="0" err="1"/>
                        <a:t>is</a:t>
                      </a:r>
                      <a:r>
                        <a:rPr lang="it-IT" dirty="0"/>
                        <a:t> set.</a:t>
                      </a:r>
                    </a:p>
                  </a:txBody>
                  <a:tcPr/>
                </a:tc>
                <a:extLst>
                  <a:ext uri="{0D108BD9-81ED-4DB2-BD59-A6C34878D82A}">
                    <a16:rowId xmlns:a16="http://schemas.microsoft.com/office/drawing/2014/main" val="3898834273"/>
                  </a:ext>
                </a:extLst>
              </a:tr>
              <a:tr h="401368">
                <a:tc>
                  <a:txBody>
                    <a:bodyPr/>
                    <a:lstStyle/>
                    <a:p>
                      <a:r>
                        <a:rPr lang="it-IT" dirty="0"/>
                        <a:t>mod12_int</a:t>
                      </a:r>
                    </a:p>
                  </a:txBody>
                  <a:tcPr/>
                </a:tc>
                <a:tc>
                  <a:txBody>
                    <a:bodyPr/>
                    <a:lstStyle/>
                    <a:p>
                      <a:r>
                        <a:rPr lang="it-IT"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err="1"/>
                        <a:t>Connects</a:t>
                      </a:r>
                      <a:r>
                        <a:rPr lang="it-IT" dirty="0"/>
                        <a:t> MM and LCS. </a:t>
                      </a:r>
                      <a:r>
                        <a:rPr lang="it-IT" dirty="0" err="1"/>
                        <a:t>It</a:t>
                      </a:r>
                      <a:r>
                        <a:rPr lang="it-IT" dirty="0"/>
                        <a:t> </a:t>
                      </a:r>
                      <a:r>
                        <a:rPr lang="it-IT" dirty="0" err="1"/>
                        <a:t>is</a:t>
                      </a:r>
                      <a:r>
                        <a:rPr lang="it-IT" dirty="0"/>
                        <a:t> 1 </a:t>
                      </a:r>
                      <a:r>
                        <a:rPr lang="it-IT" dirty="0" err="1"/>
                        <a:t>when</a:t>
                      </a:r>
                      <a:r>
                        <a:rPr lang="it-IT" dirty="0"/>
                        <a:t> mod12 </a:t>
                      </a:r>
                      <a:r>
                        <a:rPr lang="it-IT" dirty="0" err="1"/>
                        <a:t>is</a:t>
                      </a:r>
                      <a:r>
                        <a:rPr lang="it-IT" dirty="0"/>
                        <a:t> set.</a:t>
                      </a:r>
                    </a:p>
                  </a:txBody>
                  <a:tcPr/>
                </a:tc>
                <a:extLst>
                  <a:ext uri="{0D108BD9-81ED-4DB2-BD59-A6C34878D82A}">
                    <a16:rowId xmlns:a16="http://schemas.microsoft.com/office/drawing/2014/main" val="614677009"/>
                  </a:ext>
                </a:extLst>
              </a:tr>
              <a:tr h="401368">
                <a:tc>
                  <a:txBody>
                    <a:bodyPr/>
                    <a:lstStyle/>
                    <a:p>
                      <a:r>
                        <a:rPr lang="it-IT" dirty="0"/>
                        <a:t>mod15_int</a:t>
                      </a:r>
                    </a:p>
                  </a:txBody>
                  <a:tcPr/>
                </a:tc>
                <a:tc>
                  <a:txBody>
                    <a:bodyPr/>
                    <a:lstStyle/>
                    <a:p>
                      <a:r>
                        <a:rPr lang="it-IT" dirty="0"/>
                        <a:t>1</a:t>
                      </a:r>
                    </a:p>
                  </a:txBody>
                  <a:tcPr/>
                </a:tc>
                <a:tc>
                  <a:txBody>
                    <a:bodyPr/>
                    <a:lstStyle/>
                    <a:p>
                      <a:r>
                        <a:rPr lang="it-IT" dirty="0" err="1"/>
                        <a:t>Connects</a:t>
                      </a:r>
                      <a:r>
                        <a:rPr lang="it-IT" dirty="0"/>
                        <a:t> MM and LCS. </a:t>
                      </a:r>
                      <a:r>
                        <a:rPr lang="it-IT" dirty="0" err="1"/>
                        <a:t>It</a:t>
                      </a:r>
                      <a:r>
                        <a:rPr lang="it-IT" dirty="0"/>
                        <a:t> </a:t>
                      </a:r>
                      <a:r>
                        <a:rPr lang="it-IT" dirty="0" err="1"/>
                        <a:t>is</a:t>
                      </a:r>
                      <a:r>
                        <a:rPr lang="it-IT" dirty="0"/>
                        <a:t> 1 </a:t>
                      </a:r>
                      <a:r>
                        <a:rPr lang="it-IT" dirty="0" err="1"/>
                        <a:t>when</a:t>
                      </a:r>
                      <a:r>
                        <a:rPr lang="it-IT" dirty="0"/>
                        <a:t> mod15 </a:t>
                      </a:r>
                      <a:r>
                        <a:rPr lang="it-IT" dirty="0" err="1"/>
                        <a:t>is</a:t>
                      </a:r>
                      <a:r>
                        <a:rPr lang="it-IT" dirty="0"/>
                        <a:t> set.</a:t>
                      </a:r>
                    </a:p>
                  </a:txBody>
                  <a:tcPr/>
                </a:tc>
                <a:extLst>
                  <a:ext uri="{0D108BD9-81ED-4DB2-BD59-A6C34878D82A}">
                    <a16:rowId xmlns:a16="http://schemas.microsoft.com/office/drawing/2014/main" val="3976786175"/>
                  </a:ext>
                </a:extLst>
              </a:tr>
              <a:tr h="401368">
                <a:tc>
                  <a:txBody>
                    <a:bodyPr/>
                    <a:lstStyle/>
                    <a:p>
                      <a:r>
                        <a:rPr lang="it-IT" dirty="0" err="1"/>
                        <a:t>err_MM_int</a:t>
                      </a:r>
                      <a:endParaRPr lang="it-IT" dirty="0"/>
                    </a:p>
                  </a:txBody>
                  <a:tcPr/>
                </a:tc>
                <a:tc>
                  <a:txBody>
                    <a:bodyPr/>
                    <a:lstStyle/>
                    <a:p>
                      <a:r>
                        <a:rPr lang="it-IT" dirty="0"/>
                        <a:t>1</a:t>
                      </a:r>
                    </a:p>
                  </a:txBody>
                  <a:tcPr/>
                </a:tc>
                <a:tc>
                  <a:txBody>
                    <a:bodyPr/>
                    <a:lstStyle/>
                    <a:p>
                      <a:r>
                        <a:rPr lang="it-IT" dirty="0" err="1"/>
                        <a:t>Connects</a:t>
                      </a:r>
                      <a:r>
                        <a:rPr lang="it-IT" dirty="0"/>
                        <a:t> MM and FD. </a:t>
                      </a:r>
                      <a:r>
                        <a:rPr lang="it-IT" dirty="0" err="1"/>
                        <a:t>It</a:t>
                      </a:r>
                      <a:r>
                        <a:rPr lang="it-IT" dirty="0"/>
                        <a:t> </a:t>
                      </a:r>
                      <a:r>
                        <a:rPr lang="it-IT" dirty="0" err="1"/>
                        <a:t>is</a:t>
                      </a:r>
                      <a:r>
                        <a:rPr lang="it-IT" dirty="0"/>
                        <a:t> 1 </a:t>
                      </a:r>
                      <a:r>
                        <a:rPr lang="it-IT" dirty="0" err="1"/>
                        <a:t>when</a:t>
                      </a:r>
                      <a:r>
                        <a:rPr lang="it-IT" dirty="0"/>
                        <a:t> the input </a:t>
                      </a:r>
                      <a:r>
                        <a:rPr lang="it-IT" dirty="0" err="1"/>
                        <a:t>modality</a:t>
                      </a:r>
                      <a:r>
                        <a:rPr lang="it-IT" dirty="0"/>
                        <a:t> </a:t>
                      </a:r>
                      <a:r>
                        <a:rPr lang="it-IT" dirty="0" err="1"/>
                        <a:t>is</a:t>
                      </a:r>
                      <a:r>
                        <a:rPr lang="it-IT" dirty="0"/>
                        <a:t> 10.</a:t>
                      </a:r>
                    </a:p>
                  </a:txBody>
                  <a:tcPr/>
                </a:tc>
                <a:extLst>
                  <a:ext uri="{0D108BD9-81ED-4DB2-BD59-A6C34878D82A}">
                    <a16:rowId xmlns:a16="http://schemas.microsoft.com/office/drawing/2014/main" val="3925061197"/>
                  </a:ext>
                </a:extLst>
              </a:tr>
              <a:tr h="401368">
                <a:tc>
                  <a:txBody>
                    <a:bodyPr/>
                    <a:lstStyle/>
                    <a:p>
                      <a:r>
                        <a:rPr lang="it-IT" dirty="0" err="1"/>
                        <a:t>m_int</a:t>
                      </a:r>
                      <a:endParaRPr lang="it-IT" dirty="0"/>
                    </a:p>
                  </a:txBody>
                  <a:tcPr/>
                </a:tc>
                <a:tc>
                  <a:txBody>
                    <a:bodyPr/>
                    <a:lstStyle/>
                    <a:p>
                      <a:r>
                        <a:rPr lang="it-IT" dirty="0"/>
                        <a:t>1</a:t>
                      </a:r>
                    </a:p>
                  </a:txBody>
                  <a:tcPr/>
                </a:tc>
                <a:tc>
                  <a:txBody>
                    <a:bodyPr/>
                    <a:lstStyle/>
                    <a:p>
                      <a:r>
                        <a:rPr lang="it-IT" dirty="0" err="1"/>
                        <a:t>Connects</a:t>
                      </a:r>
                      <a:r>
                        <a:rPr lang="it-IT" dirty="0"/>
                        <a:t> CM and LCS. </a:t>
                      </a:r>
                      <a:r>
                        <a:rPr lang="it-IT" dirty="0" err="1"/>
                        <a:t>It</a:t>
                      </a:r>
                      <a:r>
                        <a:rPr lang="it-IT" dirty="0"/>
                        <a:t> </a:t>
                      </a:r>
                      <a:r>
                        <a:rPr lang="it-IT" dirty="0" err="1"/>
                        <a:t>is</a:t>
                      </a:r>
                      <a:r>
                        <a:rPr lang="it-IT" dirty="0"/>
                        <a:t> 1 </a:t>
                      </a:r>
                      <a:r>
                        <a:rPr lang="it-IT" dirty="0" err="1"/>
                        <a:t>when</a:t>
                      </a:r>
                      <a:r>
                        <a:rPr lang="it-IT" dirty="0"/>
                        <a:t> MAINTENANCE </a:t>
                      </a:r>
                      <a:r>
                        <a:rPr lang="it-IT" dirty="0" err="1"/>
                        <a:t>is</a:t>
                      </a:r>
                      <a:r>
                        <a:rPr lang="it-IT" dirty="0"/>
                        <a:t> set.</a:t>
                      </a:r>
                    </a:p>
                  </a:txBody>
                  <a:tcPr/>
                </a:tc>
                <a:extLst>
                  <a:ext uri="{0D108BD9-81ED-4DB2-BD59-A6C34878D82A}">
                    <a16:rowId xmlns:a16="http://schemas.microsoft.com/office/drawing/2014/main" val="1756531345"/>
                  </a:ext>
                </a:extLst>
              </a:tr>
              <a:tr h="401368">
                <a:tc>
                  <a:txBody>
                    <a:bodyPr/>
                    <a:lstStyle/>
                    <a:p>
                      <a:r>
                        <a:rPr lang="it-IT" dirty="0" err="1"/>
                        <a:t>n_int</a:t>
                      </a:r>
                      <a:endParaRPr lang="it-IT" dirty="0"/>
                    </a:p>
                  </a:txBody>
                  <a:tcPr/>
                </a:tc>
                <a:tc>
                  <a:txBody>
                    <a:bodyPr/>
                    <a:lstStyle/>
                    <a:p>
                      <a:r>
                        <a:rPr lang="it-IT" dirty="0"/>
                        <a:t>1</a:t>
                      </a:r>
                    </a:p>
                  </a:txBody>
                  <a:tcPr/>
                </a:tc>
                <a:tc>
                  <a:txBody>
                    <a:bodyPr/>
                    <a:lstStyle/>
                    <a:p>
                      <a:r>
                        <a:rPr lang="it-IT" dirty="0" err="1"/>
                        <a:t>Connects</a:t>
                      </a:r>
                      <a:r>
                        <a:rPr lang="it-IT" dirty="0"/>
                        <a:t> CM and LCS. </a:t>
                      </a:r>
                      <a:r>
                        <a:rPr lang="it-IT" dirty="0" err="1"/>
                        <a:t>It</a:t>
                      </a:r>
                      <a:r>
                        <a:rPr lang="it-IT" dirty="0"/>
                        <a:t> </a:t>
                      </a:r>
                      <a:r>
                        <a:rPr lang="it-IT" dirty="0" err="1"/>
                        <a:t>is</a:t>
                      </a:r>
                      <a:r>
                        <a:rPr lang="it-IT" dirty="0"/>
                        <a:t> 1 </a:t>
                      </a:r>
                      <a:r>
                        <a:rPr lang="it-IT" dirty="0" err="1"/>
                        <a:t>when</a:t>
                      </a:r>
                      <a:r>
                        <a:rPr lang="it-IT" dirty="0"/>
                        <a:t> NOMINAL </a:t>
                      </a:r>
                      <a:r>
                        <a:rPr lang="it-IT" dirty="0" err="1"/>
                        <a:t>is</a:t>
                      </a:r>
                      <a:r>
                        <a:rPr lang="it-IT" dirty="0"/>
                        <a:t> set.</a:t>
                      </a:r>
                    </a:p>
                  </a:txBody>
                  <a:tcPr/>
                </a:tc>
                <a:extLst>
                  <a:ext uri="{0D108BD9-81ED-4DB2-BD59-A6C34878D82A}">
                    <a16:rowId xmlns:a16="http://schemas.microsoft.com/office/drawing/2014/main" val="799169696"/>
                  </a:ext>
                </a:extLst>
              </a:tr>
              <a:tr h="401368">
                <a:tc>
                  <a:txBody>
                    <a:bodyPr/>
                    <a:lstStyle/>
                    <a:p>
                      <a:r>
                        <a:rPr lang="it-IT" dirty="0" err="1"/>
                        <a:t>s_int</a:t>
                      </a:r>
                      <a:endParaRPr lang="it-IT" dirty="0"/>
                    </a:p>
                  </a:txBody>
                  <a:tcPr/>
                </a:tc>
                <a:tc>
                  <a:txBody>
                    <a:bodyPr/>
                    <a:lstStyle/>
                    <a:p>
                      <a:r>
                        <a:rPr lang="it-IT" dirty="0"/>
                        <a:t>1</a:t>
                      </a:r>
                    </a:p>
                  </a:txBody>
                  <a:tcPr/>
                </a:tc>
                <a:tc>
                  <a:txBody>
                    <a:bodyPr/>
                    <a:lstStyle/>
                    <a:p>
                      <a:r>
                        <a:rPr lang="it-IT" dirty="0" err="1"/>
                        <a:t>Connects</a:t>
                      </a:r>
                      <a:r>
                        <a:rPr lang="it-IT" dirty="0"/>
                        <a:t> CM and LCS. </a:t>
                      </a:r>
                      <a:r>
                        <a:rPr lang="it-IT" dirty="0" err="1"/>
                        <a:t>It</a:t>
                      </a:r>
                      <a:r>
                        <a:rPr lang="it-IT" dirty="0"/>
                        <a:t> </a:t>
                      </a:r>
                      <a:r>
                        <a:rPr lang="it-IT" dirty="0" err="1"/>
                        <a:t>is</a:t>
                      </a:r>
                      <a:r>
                        <a:rPr lang="it-IT" dirty="0"/>
                        <a:t> 1 </a:t>
                      </a:r>
                      <a:r>
                        <a:rPr lang="it-IT" dirty="0" err="1"/>
                        <a:t>when</a:t>
                      </a:r>
                      <a:r>
                        <a:rPr lang="it-IT" dirty="0"/>
                        <a:t> STANDBY </a:t>
                      </a:r>
                      <a:r>
                        <a:rPr lang="it-IT" dirty="0" err="1"/>
                        <a:t>is</a:t>
                      </a:r>
                      <a:r>
                        <a:rPr lang="it-IT" dirty="0"/>
                        <a:t> set.</a:t>
                      </a:r>
                    </a:p>
                  </a:txBody>
                  <a:tcPr/>
                </a:tc>
                <a:extLst>
                  <a:ext uri="{0D108BD9-81ED-4DB2-BD59-A6C34878D82A}">
                    <a16:rowId xmlns:a16="http://schemas.microsoft.com/office/drawing/2014/main" val="230452476"/>
                  </a:ext>
                </a:extLst>
              </a:tr>
              <a:tr h="401368">
                <a:tc>
                  <a:txBody>
                    <a:bodyPr/>
                    <a:lstStyle/>
                    <a:p>
                      <a:r>
                        <a:rPr lang="it-IT" dirty="0" err="1"/>
                        <a:t>err_CM_int</a:t>
                      </a:r>
                      <a:endParaRPr lang="it-IT" dirty="0"/>
                    </a:p>
                  </a:txBody>
                  <a:tcPr/>
                </a:tc>
                <a:tc>
                  <a:txBody>
                    <a:bodyPr/>
                    <a:lstStyle/>
                    <a:p>
                      <a:r>
                        <a:rPr lang="it-IT" dirty="0"/>
                        <a:t>1</a:t>
                      </a:r>
                    </a:p>
                  </a:txBody>
                  <a:tcPr/>
                </a:tc>
                <a:tc>
                  <a:txBody>
                    <a:bodyPr/>
                    <a:lstStyle/>
                    <a:p>
                      <a:r>
                        <a:rPr lang="it-IT" dirty="0" err="1"/>
                        <a:t>Connects</a:t>
                      </a:r>
                      <a:r>
                        <a:rPr lang="it-IT" dirty="0"/>
                        <a:t> CM and FD. </a:t>
                      </a:r>
                      <a:r>
                        <a:rPr lang="it-IT" dirty="0" err="1"/>
                        <a:t>It</a:t>
                      </a:r>
                      <a:r>
                        <a:rPr lang="it-IT" dirty="0"/>
                        <a:t> </a:t>
                      </a:r>
                      <a:r>
                        <a:rPr lang="it-IT" dirty="0" err="1"/>
                        <a:t>is</a:t>
                      </a:r>
                      <a:r>
                        <a:rPr lang="it-IT" dirty="0"/>
                        <a:t> 1 </a:t>
                      </a:r>
                      <a:r>
                        <a:rPr lang="it-IT" dirty="0" err="1"/>
                        <a:t>when</a:t>
                      </a:r>
                      <a:r>
                        <a:rPr lang="it-IT" dirty="0"/>
                        <a:t> the input </a:t>
                      </a:r>
                      <a:r>
                        <a:rPr lang="it-IT" dirty="0" err="1"/>
                        <a:t>condition</a:t>
                      </a:r>
                      <a:r>
                        <a:rPr lang="it-IT" dirty="0"/>
                        <a:t> </a:t>
                      </a:r>
                      <a:r>
                        <a:rPr lang="it-IT" dirty="0" err="1"/>
                        <a:t>is</a:t>
                      </a:r>
                      <a:r>
                        <a:rPr lang="it-IT" dirty="0"/>
                        <a:t> 10.</a:t>
                      </a:r>
                    </a:p>
                  </a:txBody>
                  <a:tcPr/>
                </a:tc>
                <a:extLst>
                  <a:ext uri="{0D108BD9-81ED-4DB2-BD59-A6C34878D82A}">
                    <a16:rowId xmlns:a16="http://schemas.microsoft.com/office/drawing/2014/main" val="549638318"/>
                  </a:ext>
                </a:extLst>
              </a:tr>
              <a:tr h="401368">
                <a:tc>
                  <a:txBody>
                    <a:bodyPr/>
                    <a:lstStyle/>
                    <a:p>
                      <a:r>
                        <a:rPr lang="it-IT" dirty="0" err="1"/>
                        <a:t>fault_for_enable_int</a:t>
                      </a:r>
                      <a:endParaRPr lang="it-IT" dirty="0"/>
                    </a:p>
                  </a:txBody>
                  <a:tcPr/>
                </a:tc>
                <a:tc>
                  <a:txBody>
                    <a:bodyPr/>
                    <a:lstStyle/>
                    <a:p>
                      <a:r>
                        <a:rPr lang="it-IT" dirty="0"/>
                        <a:t>1</a:t>
                      </a:r>
                    </a:p>
                  </a:txBody>
                  <a:tcPr/>
                </a:tc>
                <a:tc>
                  <a:txBody>
                    <a:bodyPr/>
                    <a:lstStyle/>
                    <a:p>
                      <a:r>
                        <a:rPr lang="it-IT" dirty="0" err="1"/>
                        <a:t>It</a:t>
                      </a:r>
                      <a:r>
                        <a:rPr lang="it-IT" dirty="0"/>
                        <a:t> </a:t>
                      </a:r>
                      <a:r>
                        <a:rPr lang="it-IT" dirty="0" err="1"/>
                        <a:t>is</a:t>
                      </a:r>
                      <a:r>
                        <a:rPr lang="it-IT" dirty="0"/>
                        <a:t> 1 </a:t>
                      </a:r>
                      <a:r>
                        <a:rPr lang="it-IT" dirty="0" err="1"/>
                        <a:t>when</a:t>
                      </a:r>
                      <a:r>
                        <a:rPr lang="it-IT" dirty="0"/>
                        <a:t> FAULT </a:t>
                      </a:r>
                      <a:r>
                        <a:rPr lang="it-IT" dirty="0" err="1"/>
                        <a:t>is</a:t>
                      </a:r>
                      <a:r>
                        <a:rPr lang="it-IT" dirty="0"/>
                        <a:t> 0001 (</a:t>
                      </a:r>
                      <a:r>
                        <a:rPr lang="it-IT" dirty="0" err="1"/>
                        <a:t>everything</a:t>
                      </a:r>
                      <a:r>
                        <a:rPr lang="it-IT" dirty="0"/>
                        <a:t> works </a:t>
                      </a:r>
                      <a:r>
                        <a:rPr lang="it-IT" dirty="0" err="1"/>
                        <a:t>correctly</a:t>
                      </a:r>
                      <a:r>
                        <a:rPr lang="it-IT" dirty="0"/>
                        <a:t>)</a:t>
                      </a:r>
                    </a:p>
                  </a:txBody>
                  <a:tcPr/>
                </a:tc>
                <a:extLst>
                  <a:ext uri="{0D108BD9-81ED-4DB2-BD59-A6C34878D82A}">
                    <a16:rowId xmlns:a16="http://schemas.microsoft.com/office/drawing/2014/main" val="499301233"/>
                  </a:ext>
                </a:extLst>
              </a:tr>
              <a:tr h="401368">
                <a:tc>
                  <a:txBody>
                    <a:bodyPr/>
                    <a:lstStyle/>
                    <a:p>
                      <a:r>
                        <a:rPr lang="it-IT" dirty="0" err="1"/>
                        <a:t>enable_LCS_int</a:t>
                      </a:r>
                      <a:endParaRPr lang="it-IT" dirty="0"/>
                    </a:p>
                  </a:txBody>
                  <a:tcPr/>
                </a:tc>
                <a:tc>
                  <a:txBody>
                    <a:bodyPr/>
                    <a:lstStyle/>
                    <a:p>
                      <a:r>
                        <a:rPr lang="it-IT" dirty="0"/>
                        <a:t>1</a:t>
                      </a:r>
                    </a:p>
                  </a:txBody>
                  <a:tcPr/>
                </a:tc>
                <a:tc>
                  <a:txBody>
                    <a:bodyPr/>
                    <a:lstStyle/>
                    <a:p>
                      <a:r>
                        <a:rPr lang="it-IT" dirty="0" err="1"/>
                        <a:t>Enables</a:t>
                      </a:r>
                      <a:r>
                        <a:rPr lang="it-IT" dirty="0"/>
                        <a:t> LCS. </a:t>
                      </a:r>
                      <a:r>
                        <a:rPr lang="it-IT" dirty="0" err="1"/>
                        <a:t>It</a:t>
                      </a:r>
                      <a:r>
                        <a:rPr lang="it-IT" dirty="0"/>
                        <a:t> </a:t>
                      </a:r>
                      <a:r>
                        <a:rPr lang="it-IT" dirty="0" err="1"/>
                        <a:t>is</a:t>
                      </a:r>
                      <a:r>
                        <a:rPr lang="it-IT" dirty="0"/>
                        <a:t> 1 </a:t>
                      </a:r>
                      <a:r>
                        <a:rPr lang="it-IT" dirty="0" err="1"/>
                        <a:t>iff</a:t>
                      </a:r>
                      <a:r>
                        <a:rPr lang="it-IT" dirty="0"/>
                        <a:t> </a:t>
                      </a:r>
                      <a:r>
                        <a:rPr lang="it-IT" dirty="0" err="1"/>
                        <a:t>fault_for_enable_int</a:t>
                      </a:r>
                      <a:r>
                        <a:rPr lang="it-IT" dirty="0"/>
                        <a:t> AND (global) </a:t>
                      </a:r>
                      <a:r>
                        <a:rPr lang="it-IT" dirty="0" err="1"/>
                        <a:t>Enable</a:t>
                      </a:r>
                      <a:r>
                        <a:rPr lang="it-IT" dirty="0"/>
                        <a:t>.</a:t>
                      </a:r>
                    </a:p>
                  </a:txBody>
                  <a:tcPr/>
                </a:tc>
                <a:extLst>
                  <a:ext uri="{0D108BD9-81ED-4DB2-BD59-A6C34878D82A}">
                    <a16:rowId xmlns:a16="http://schemas.microsoft.com/office/drawing/2014/main" val="106894715"/>
                  </a:ext>
                </a:extLst>
              </a:tr>
            </a:tbl>
          </a:graphicData>
        </a:graphic>
      </p:graphicFrame>
    </p:spTree>
    <p:extLst>
      <p:ext uri="{BB962C8B-B14F-4D97-AF65-F5344CB8AC3E}">
        <p14:creationId xmlns:p14="http://schemas.microsoft.com/office/powerpoint/2010/main" val="139280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b="1" dirty="0"/>
              <a:t>VHDL Design of </a:t>
            </a:r>
            <a:r>
              <a:rPr lang="it-IT" sz="1800" b="1" dirty="0" err="1"/>
              <a:t>all</a:t>
            </a:r>
            <a:r>
              <a:rPr lang="it-IT" sz="1800" b="1"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164520258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CONDITION MANAGER</a:t>
            </a:r>
          </a:p>
        </p:txBody>
      </p:sp>
      <p:pic>
        <p:nvPicPr>
          <p:cNvPr id="5" name="Immagine 4" descr="Immagine che contiene testo, mappa&#10;&#10;Descrizione generata automaticamente">
            <a:extLst>
              <a:ext uri="{FF2B5EF4-FFF2-40B4-BE49-F238E27FC236}">
                <a16:creationId xmlns:a16="http://schemas.microsoft.com/office/drawing/2014/main" id="{1828046B-F0A0-4C51-A76C-D3481433419A}"/>
              </a:ext>
            </a:extLst>
          </p:cNvPr>
          <p:cNvPicPr>
            <a:picLocks noChangeAspect="1"/>
          </p:cNvPicPr>
          <p:nvPr/>
        </p:nvPicPr>
        <p:blipFill>
          <a:blip r:embed="rId2"/>
          <a:stretch>
            <a:fillRect/>
          </a:stretch>
        </p:blipFill>
        <p:spPr>
          <a:xfrm>
            <a:off x="5305425" y="2057401"/>
            <a:ext cx="6200775" cy="4457700"/>
          </a:xfrm>
          <a:prstGeom prst="rect">
            <a:avLst/>
          </a:prstGeom>
        </p:spPr>
      </p:pic>
      <p:sp>
        <p:nvSpPr>
          <p:cNvPr id="6" name="CasellaDiTesto 5">
            <a:extLst>
              <a:ext uri="{FF2B5EF4-FFF2-40B4-BE49-F238E27FC236}">
                <a16:creationId xmlns:a16="http://schemas.microsoft.com/office/drawing/2014/main" id="{63E9FBCE-CA62-4644-B036-7D6D01B3F8C9}"/>
              </a:ext>
            </a:extLst>
          </p:cNvPr>
          <p:cNvSpPr txBox="1"/>
          <p:nvPr/>
        </p:nvSpPr>
        <p:spPr>
          <a:xfrm>
            <a:off x="383282" y="2057401"/>
            <a:ext cx="4572000" cy="3139321"/>
          </a:xfrm>
          <a:prstGeom prst="rect">
            <a:avLst/>
          </a:prstGeom>
          <a:noFill/>
          <a:ln>
            <a:noFill/>
          </a:ln>
        </p:spPr>
        <p:txBody>
          <a:bodyPr wrap="square" rtlCol="0">
            <a:spAutoFit/>
          </a:bodyPr>
          <a:lstStyle/>
          <a:p>
            <a:pPr marL="285750" indent="-285750">
              <a:buFont typeface="Arial" panose="020B0604020202020204" pitchFamily="34" charset="0"/>
              <a:buChar char="•"/>
            </a:pP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 </a:t>
            </a:r>
            <a:r>
              <a:rPr lang="it-IT" b="1" dirty="0">
                <a:solidFill>
                  <a:schemeClr val="bg1"/>
                </a:solidFill>
              </a:rPr>
              <a:t>Moore FSM</a:t>
            </a:r>
          </a:p>
          <a:p>
            <a:pPr marL="285750" indent="-285750">
              <a:buFont typeface="Arial" panose="020B0604020202020204" pitchFamily="34" charset="0"/>
              <a:buChar char="•"/>
            </a:pPr>
            <a:r>
              <a:rPr lang="it-IT" dirty="0">
                <a:solidFill>
                  <a:schemeClr val="bg1"/>
                </a:solidFill>
              </a:rPr>
              <a:t>The </a:t>
            </a:r>
            <a:r>
              <a:rPr lang="it-IT" dirty="0" err="1">
                <a:solidFill>
                  <a:schemeClr val="bg1"/>
                </a:solidFill>
              </a:rPr>
              <a:t>starting</a:t>
            </a:r>
            <a:r>
              <a:rPr lang="it-IT" dirty="0">
                <a:solidFill>
                  <a:schemeClr val="bg1"/>
                </a:solidFill>
              </a:rPr>
              <a:t> state </a:t>
            </a:r>
            <a:r>
              <a:rPr lang="it-IT" dirty="0" err="1">
                <a:solidFill>
                  <a:schemeClr val="bg1"/>
                </a:solidFill>
              </a:rPr>
              <a:t>is</a:t>
            </a:r>
            <a:r>
              <a:rPr lang="it-IT" dirty="0">
                <a:solidFill>
                  <a:schemeClr val="bg1"/>
                </a:solidFill>
              </a:rPr>
              <a:t> </a:t>
            </a:r>
            <a:r>
              <a:rPr lang="it-IT" b="1" dirty="0">
                <a:solidFill>
                  <a:schemeClr val="bg1"/>
                </a:solidFill>
              </a:rPr>
              <a:t>OFF, </a:t>
            </a:r>
            <a:r>
              <a:rPr lang="it-IT" dirty="0" err="1">
                <a:solidFill>
                  <a:schemeClr val="bg1"/>
                </a:solidFill>
              </a:rPr>
              <a:t>which</a:t>
            </a:r>
            <a:r>
              <a:rPr lang="it-IT" dirty="0">
                <a:solidFill>
                  <a:schemeClr val="bg1"/>
                </a:solidFill>
              </a:rPr>
              <a:t> can be </a:t>
            </a:r>
            <a:r>
              <a:rPr lang="it-IT" dirty="0" err="1">
                <a:solidFill>
                  <a:schemeClr val="bg1"/>
                </a:solidFill>
              </a:rPr>
              <a:t>left</a:t>
            </a:r>
            <a:r>
              <a:rPr lang="it-IT" dirty="0">
                <a:solidFill>
                  <a:schemeClr val="bg1"/>
                </a:solidFill>
              </a:rPr>
              <a:t> </a:t>
            </a:r>
            <a:r>
              <a:rPr lang="it-IT" dirty="0" err="1">
                <a:solidFill>
                  <a:schemeClr val="bg1"/>
                </a:solidFill>
              </a:rPr>
              <a:t>only</a:t>
            </a:r>
            <a:r>
              <a:rPr lang="it-IT" dirty="0">
                <a:solidFill>
                  <a:schemeClr val="bg1"/>
                </a:solidFill>
              </a:rPr>
              <a:t> by setting </a:t>
            </a:r>
            <a:r>
              <a:rPr lang="it-IT" dirty="0" err="1">
                <a:solidFill>
                  <a:schemeClr val="bg1"/>
                </a:solidFill>
              </a:rPr>
              <a:t>Condition</a:t>
            </a:r>
            <a:r>
              <a:rPr lang="it-IT" dirty="0">
                <a:solidFill>
                  <a:schemeClr val="bg1"/>
                </a:solidFill>
              </a:rPr>
              <a:t> to 00, </a:t>
            </a:r>
            <a:r>
              <a:rPr lang="it-IT" dirty="0" err="1">
                <a:solidFill>
                  <a:schemeClr val="bg1"/>
                </a:solidFill>
              </a:rPr>
              <a:t>thus</a:t>
            </a:r>
            <a:r>
              <a:rPr lang="it-IT" dirty="0">
                <a:solidFill>
                  <a:schemeClr val="bg1"/>
                </a:solidFill>
              </a:rPr>
              <a:t> </a:t>
            </a:r>
            <a:r>
              <a:rPr lang="it-IT" dirty="0" err="1">
                <a:solidFill>
                  <a:schemeClr val="bg1"/>
                </a:solidFill>
              </a:rPr>
              <a:t>entering</a:t>
            </a:r>
            <a:r>
              <a:rPr lang="it-IT" dirty="0">
                <a:solidFill>
                  <a:schemeClr val="bg1"/>
                </a:solidFill>
              </a:rPr>
              <a:t> the </a:t>
            </a:r>
            <a:r>
              <a:rPr lang="it-IT" b="1" dirty="0">
                <a:solidFill>
                  <a:schemeClr val="bg1"/>
                </a:solidFill>
              </a:rPr>
              <a:t>MAINTENANCE</a:t>
            </a:r>
            <a:r>
              <a:rPr lang="it-IT" dirty="0">
                <a:solidFill>
                  <a:schemeClr val="bg1"/>
                </a:solidFill>
              </a:rPr>
              <a:t> state</a:t>
            </a:r>
          </a:p>
          <a:p>
            <a:pPr marL="285750" indent="-285750">
              <a:buFont typeface="Arial" panose="020B0604020202020204" pitchFamily="34" charset="0"/>
              <a:buChar char="•"/>
            </a:pPr>
            <a:r>
              <a:rPr lang="it-IT" b="1" dirty="0">
                <a:solidFill>
                  <a:schemeClr val="bg1"/>
                </a:solidFill>
              </a:rPr>
              <a:t>OFF</a:t>
            </a:r>
            <a:r>
              <a:rPr lang="it-IT" dirty="0">
                <a:solidFill>
                  <a:schemeClr val="bg1"/>
                </a:solidFill>
              </a:rPr>
              <a:t> can be </a:t>
            </a:r>
            <a:r>
              <a:rPr lang="it-IT" dirty="0" err="1">
                <a:solidFill>
                  <a:schemeClr val="bg1"/>
                </a:solidFill>
              </a:rPr>
              <a:t>reached</a:t>
            </a:r>
            <a:r>
              <a:rPr lang="it-IT" dirty="0">
                <a:solidFill>
                  <a:schemeClr val="bg1"/>
                </a:solidFill>
              </a:rPr>
              <a:t> </a:t>
            </a:r>
            <a:r>
              <a:rPr lang="it-IT" dirty="0" err="1">
                <a:solidFill>
                  <a:schemeClr val="bg1"/>
                </a:solidFill>
              </a:rPr>
              <a:t>again</a:t>
            </a:r>
            <a:r>
              <a:rPr lang="it-IT" dirty="0">
                <a:solidFill>
                  <a:schemeClr val="bg1"/>
                </a:solidFill>
              </a:rPr>
              <a:t> </a:t>
            </a:r>
            <a:r>
              <a:rPr lang="it-IT" dirty="0" err="1">
                <a:solidFill>
                  <a:schemeClr val="bg1"/>
                </a:solidFill>
              </a:rPr>
              <a:t>only</a:t>
            </a:r>
            <a:r>
              <a:rPr lang="it-IT" dirty="0">
                <a:solidFill>
                  <a:schemeClr val="bg1"/>
                </a:solidFill>
              </a:rPr>
              <a:t> by setting </a:t>
            </a:r>
            <a:r>
              <a:rPr lang="it-IT" dirty="0" err="1">
                <a:solidFill>
                  <a:schemeClr val="bg1"/>
                </a:solidFill>
              </a:rPr>
              <a:t>Enable</a:t>
            </a:r>
            <a:r>
              <a:rPr lang="it-IT" dirty="0">
                <a:solidFill>
                  <a:schemeClr val="bg1"/>
                </a:solidFill>
              </a:rPr>
              <a:t>=0 from </a:t>
            </a:r>
            <a:r>
              <a:rPr lang="it-IT" dirty="0" err="1">
                <a:solidFill>
                  <a:schemeClr val="bg1"/>
                </a:solidFill>
              </a:rPr>
              <a:t>each</a:t>
            </a:r>
            <a:r>
              <a:rPr lang="it-IT" dirty="0">
                <a:solidFill>
                  <a:schemeClr val="bg1"/>
                </a:solidFill>
              </a:rPr>
              <a:t> state</a:t>
            </a:r>
          </a:p>
          <a:p>
            <a:pPr marL="285750" indent="-285750">
              <a:buFont typeface="Arial" panose="020B0604020202020204" pitchFamily="34" charset="0"/>
              <a:buChar char="•"/>
            </a:pPr>
            <a:r>
              <a:rPr lang="it-IT" b="1" dirty="0">
                <a:solidFill>
                  <a:schemeClr val="bg1"/>
                </a:solidFill>
              </a:rPr>
              <a:t>Gray code </a:t>
            </a:r>
            <a:r>
              <a:rPr lang="it-IT" dirty="0" err="1">
                <a:solidFill>
                  <a:schemeClr val="bg1"/>
                </a:solidFill>
              </a:rPr>
              <a:t>has</a:t>
            </a:r>
            <a:r>
              <a:rPr lang="it-IT" dirty="0">
                <a:solidFill>
                  <a:schemeClr val="bg1"/>
                </a:solidFill>
              </a:rPr>
              <a:t> </a:t>
            </a:r>
            <a:r>
              <a:rPr lang="it-IT" dirty="0" err="1">
                <a:solidFill>
                  <a:schemeClr val="bg1"/>
                </a:solidFill>
              </a:rPr>
              <a:t>been</a:t>
            </a:r>
            <a:r>
              <a:rPr lang="it-IT" dirty="0">
                <a:solidFill>
                  <a:schemeClr val="bg1"/>
                </a:solidFill>
              </a:rPr>
              <a:t> </a:t>
            </a:r>
            <a:r>
              <a:rPr lang="it-IT" dirty="0" err="1">
                <a:solidFill>
                  <a:schemeClr val="bg1"/>
                </a:solidFill>
              </a:rPr>
              <a:t>used</a:t>
            </a:r>
            <a:r>
              <a:rPr lang="it-IT" dirty="0">
                <a:solidFill>
                  <a:schemeClr val="bg1"/>
                </a:solidFill>
              </a:rPr>
              <a:t> to </a:t>
            </a:r>
            <a:r>
              <a:rPr lang="it-IT" dirty="0" err="1">
                <a:solidFill>
                  <a:schemeClr val="bg1"/>
                </a:solidFill>
              </a:rPr>
              <a:t>minimize</a:t>
            </a:r>
            <a:r>
              <a:rPr lang="it-IT" dirty="0">
                <a:solidFill>
                  <a:schemeClr val="bg1"/>
                </a:solidFill>
              </a:rPr>
              <a:t> </a:t>
            </a:r>
            <a:r>
              <a:rPr lang="it-IT" dirty="0" err="1">
                <a:solidFill>
                  <a:schemeClr val="bg1"/>
                </a:solidFill>
              </a:rPr>
              <a:t>transitions</a:t>
            </a:r>
            <a:r>
              <a:rPr lang="it-IT" dirty="0">
                <a:solidFill>
                  <a:schemeClr val="bg1"/>
                </a:solidFill>
              </a:rPr>
              <a:t> to a </a:t>
            </a:r>
            <a:r>
              <a:rPr lang="it-IT" dirty="0" err="1">
                <a:solidFill>
                  <a:schemeClr val="bg1"/>
                </a:solidFill>
              </a:rPr>
              <a:t>unwanted</a:t>
            </a:r>
            <a:r>
              <a:rPr lang="it-IT" dirty="0">
                <a:solidFill>
                  <a:schemeClr val="bg1"/>
                </a:solidFill>
              </a:rPr>
              <a:t> </a:t>
            </a:r>
            <a:r>
              <a:rPr lang="it-IT" dirty="0" err="1">
                <a:solidFill>
                  <a:schemeClr val="bg1"/>
                </a:solidFill>
              </a:rPr>
              <a:t>states</a:t>
            </a:r>
            <a:endParaRPr lang="it-IT" dirty="0">
              <a:solidFill>
                <a:schemeClr val="bg1"/>
              </a:solidFill>
            </a:endParaRPr>
          </a:p>
          <a:p>
            <a:endParaRPr lang="it-IT" dirty="0">
              <a:solidFill>
                <a:schemeClr val="bg1"/>
              </a:solidFill>
            </a:endParaRPr>
          </a:p>
        </p:txBody>
      </p:sp>
      <p:sp>
        <p:nvSpPr>
          <p:cNvPr id="3" name="CasellaDiTesto 2">
            <a:extLst>
              <a:ext uri="{FF2B5EF4-FFF2-40B4-BE49-F238E27FC236}">
                <a16:creationId xmlns:a16="http://schemas.microsoft.com/office/drawing/2014/main" id="{BACB9B53-489B-4AB9-BF13-75F6CE25D83F}"/>
              </a:ext>
            </a:extLst>
          </p:cNvPr>
          <p:cNvSpPr txBox="1"/>
          <p:nvPr/>
        </p:nvSpPr>
        <p:spPr>
          <a:xfrm>
            <a:off x="81642" y="6449786"/>
            <a:ext cx="8153400" cy="261610"/>
          </a:xfrm>
          <a:prstGeom prst="rect">
            <a:avLst/>
          </a:prstGeom>
          <a:noFill/>
        </p:spPr>
        <p:txBody>
          <a:bodyPr wrap="square" rtlCol="0">
            <a:spAutoFit/>
          </a:bodyPr>
          <a:lstStyle/>
          <a:p>
            <a:r>
              <a:rPr lang="it-IT" sz="1100" b="1" dirty="0">
                <a:solidFill>
                  <a:schemeClr val="bg1"/>
                </a:solidFill>
              </a:rPr>
              <a:t>Note:</a:t>
            </a:r>
            <a:r>
              <a:rPr lang="it-IT" sz="1100" dirty="0">
                <a:solidFill>
                  <a:schemeClr val="bg1"/>
                </a:solidFill>
              </a:rPr>
              <a:t> </a:t>
            </a:r>
            <a:r>
              <a:rPr lang="it-IT" sz="1100" dirty="0" err="1">
                <a:solidFill>
                  <a:schemeClr val="bg1"/>
                </a:solidFill>
              </a:rPr>
              <a:t>We</a:t>
            </a:r>
            <a:r>
              <a:rPr lang="it-IT" sz="1100" dirty="0">
                <a:solidFill>
                  <a:schemeClr val="bg1"/>
                </a:solidFill>
              </a:rPr>
              <a:t> </a:t>
            </a:r>
            <a:r>
              <a:rPr lang="it-IT" sz="1100" dirty="0" err="1">
                <a:solidFill>
                  <a:schemeClr val="bg1"/>
                </a:solidFill>
              </a:rPr>
              <a:t>omitted</a:t>
            </a:r>
            <a:r>
              <a:rPr lang="it-IT" sz="1100" dirty="0">
                <a:solidFill>
                  <a:schemeClr val="bg1"/>
                </a:solidFill>
              </a:rPr>
              <a:t> the loops </a:t>
            </a:r>
            <a:r>
              <a:rPr lang="it-IT" sz="1100" dirty="0" err="1">
                <a:solidFill>
                  <a:schemeClr val="bg1"/>
                </a:solidFill>
              </a:rPr>
              <a:t>when</a:t>
            </a:r>
            <a:r>
              <a:rPr lang="it-IT" sz="1100" dirty="0">
                <a:solidFill>
                  <a:schemeClr val="bg1"/>
                </a:solidFill>
              </a:rPr>
              <a:t> ENABLE=1 or </a:t>
            </a:r>
            <a:r>
              <a:rPr lang="it-IT" sz="1100" dirty="0" err="1">
                <a:solidFill>
                  <a:schemeClr val="bg1"/>
                </a:solidFill>
              </a:rPr>
              <a:t>when</a:t>
            </a:r>
            <a:r>
              <a:rPr lang="it-IT" sz="1100" dirty="0">
                <a:solidFill>
                  <a:schemeClr val="bg1"/>
                </a:solidFill>
              </a:rPr>
              <a:t> the </a:t>
            </a:r>
            <a:r>
              <a:rPr lang="it-IT" sz="1100" dirty="0" err="1">
                <a:solidFill>
                  <a:schemeClr val="bg1"/>
                </a:solidFill>
              </a:rPr>
              <a:t>condition</a:t>
            </a:r>
            <a:r>
              <a:rPr lang="it-IT" sz="1100" dirty="0">
                <a:solidFill>
                  <a:schemeClr val="bg1"/>
                </a:solidFill>
              </a:rPr>
              <a:t> </a:t>
            </a:r>
            <a:r>
              <a:rPr lang="it-IT" sz="1100" dirty="0" err="1">
                <a:solidFill>
                  <a:schemeClr val="bg1"/>
                </a:solidFill>
              </a:rPr>
              <a:t>remains</a:t>
            </a:r>
            <a:r>
              <a:rPr lang="it-IT" sz="1100" dirty="0">
                <a:solidFill>
                  <a:schemeClr val="bg1"/>
                </a:solidFill>
              </a:rPr>
              <a:t> the </a:t>
            </a:r>
            <a:r>
              <a:rPr lang="it-IT" sz="1100" dirty="0" err="1">
                <a:solidFill>
                  <a:schemeClr val="bg1"/>
                </a:solidFill>
              </a:rPr>
              <a:t>same</a:t>
            </a:r>
            <a:r>
              <a:rPr lang="it-IT" sz="1100" dirty="0">
                <a:solidFill>
                  <a:schemeClr val="bg1"/>
                </a:solidFill>
              </a:rPr>
              <a:t> for the </a:t>
            </a:r>
            <a:r>
              <a:rPr lang="it-IT" sz="1100" dirty="0" err="1">
                <a:solidFill>
                  <a:schemeClr val="bg1"/>
                </a:solidFill>
              </a:rPr>
              <a:t>sake</a:t>
            </a:r>
            <a:r>
              <a:rPr lang="it-IT" sz="1100" dirty="0">
                <a:solidFill>
                  <a:schemeClr val="bg1"/>
                </a:solidFill>
              </a:rPr>
              <a:t> of </a:t>
            </a:r>
            <a:r>
              <a:rPr lang="it-IT" sz="1100" dirty="0" err="1">
                <a:solidFill>
                  <a:schemeClr val="bg1"/>
                </a:solidFill>
              </a:rPr>
              <a:t>clarity</a:t>
            </a:r>
            <a:endParaRPr lang="it-IT" sz="1100" dirty="0">
              <a:solidFill>
                <a:schemeClr val="bg1"/>
              </a:solidFill>
            </a:endParaRPr>
          </a:p>
        </p:txBody>
      </p:sp>
      <p:sp>
        <p:nvSpPr>
          <p:cNvPr id="4" name="CasellaDiTesto 3">
            <a:extLst>
              <a:ext uri="{FF2B5EF4-FFF2-40B4-BE49-F238E27FC236}">
                <a16:creationId xmlns:a16="http://schemas.microsoft.com/office/drawing/2014/main" id="{AA525FC9-326B-462A-BE8E-B8FC4E106CB7}"/>
              </a:ext>
            </a:extLst>
          </p:cNvPr>
          <p:cNvSpPr txBox="1"/>
          <p:nvPr/>
        </p:nvSpPr>
        <p:spPr>
          <a:xfrm>
            <a:off x="5780314" y="1661278"/>
            <a:ext cx="5655130" cy="261610"/>
          </a:xfrm>
          <a:prstGeom prst="rect">
            <a:avLst/>
          </a:prstGeom>
          <a:noFill/>
        </p:spPr>
        <p:txBody>
          <a:bodyPr wrap="square" rtlCol="0">
            <a:spAutoFit/>
          </a:bodyPr>
          <a:lstStyle/>
          <a:p>
            <a:pPr algn="r"/>
            <a:r>
              <a:rPr lang="it-IT" sz="1100" dirty="0">
                <a:solidFill>
                  <a:schemeClr val="bg1"/>
                </a:solidFill>
              </a:rPr>
              <a:t>(Link to code: </a:t>
            </a:r>
            <a:r>
              <a:rPr lang="it-IT" sz="1100" dirty="0" err="1">
                <a:solidFill>
                  <a:schemeClr val="bg1"/>
                </a:solidFill>
                <a:hlinkClick r:id="rId3"/>
              </a:rPr>
              <a:t>ConditionManager.vhdl</a:t>
            </a:r>
            <a:r>
              <a:rPr lang="it-IT" sz="1100" dirty="0">
                <a:solidFill>
                  <a:schemeClr val="bg1"/>
                </a:solidFill>
              </a:rPr>
              <a:t>)</a:t>
            </a:r>
          </a:p>
        </p:txBody>
      </p:sp>
    </p:spTree>
    <p:extLst>
      <p:ext uri="{BB962C8B-B14F-4D97-AF65-F5344CB8AC3E}">
        <p14:creationId xmlns:p14="http://schemas.microsoft.com/office/powerpoint/2010/main" val="342907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MODALITY MANAGER</a:t>
            </a:r>
          </a:p>
        </p:txBody>
      </p:sp>
      <p:sp>
        <p:nvSpPr>
          <p:cNvPr id="7" name="CasellaDiTesto 6">
            <a:extLst>
              <a:ext uri="{FF2B5EF4-FFF2-40B4-BE49-F238E27FC236}">
                <a16:creationId xmlns:a16="http://schemas.microsoft.com/office/drawing/2014/main" id="{E0905448-1E79-4BF9-9A55-E0B192F59345}"/>
              </a:ext>
            </a:extLst>
          </p:cNvPr>
          <p:cNvSpPr txBox="1"/>
          <p:nvPr/>
        </p:nvSpPr>
        <p:spPr>
          <a:xfrm>
            <a:off x="410659" y="2157327"/>
            <a:ext cx="4572000" cy="2585323"/>
          </a:xfrm>
          <a:prstGeom prst="rect">
            <a:avLst/>
          </a:prstGeom>
          <a:noFill/>
          <a:ln>
            <a:noFill/>
          </a:ln>
        </p:spPr>
        <p:txBody>
          <a:bodyPr wrap="square" rtlCol="0">
            <a:spAutoFit/>
          </a:bodyPr>
          <a:lstStyle/>
          <a:p>
            <a:pPr marL="285750" indent="-285750">
              <a:buFont typeface="Arial" panose="020B0604020202020204" pitchFamily="34" charset="0"/>
              <a:buChar char="•"/>
            </a:pP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 </a:t>
            </a:r>
            <a:r>
              <a:rPr lang="it-IT" b="1" dirty="0">
                <a:solidFill>
                  <a:schemeClr val="bg1"/>
                </a:solidFill>
              </a:rPr>
              <a:t>Moore FSM</a:t>
            </a:r>
          </a:p>
          <a:p>
            <a:pPr marL="285750" indent="-285750">
              <a:buFont typeface="Arial" panose="020B0604020202020204" pitchFamily="34" charset="0"/>
              <a:buChar char="•"/>
            </a:pPr>
            <a:r>
              <a:rPr lang="it-IT" dirty="0">
                <a:solidFill>
                  <a:schemeClr val="bg1"/>
                </a:solidFill>
              </a:rPr>
              <a:t>The </a:t>
            </a:r>
            <a:r>
              <a:rPr lang="it-IT" dirty="0" err="1">
                <a:solidFill>
                  <a:schemeClr val="bg1"/>
                </a:solidFill>
              </a:rPr>
              <a:t>starting</a:t>
            </a:r>
            <a:r>
              <a:rPr lang="it-IT" dirty="0">
                <a:solidFill>
                  <a:schemeClr val="bg1"/>
                </a:solidFill>
              </a:rPr>
              <a:t> state </a:t>
            </a:r>
            <a:r>
              <a:rPr lang="it-IT" dirty="0" err="1">
                <a:solidFill>
                  <a:schemeClr val="bg1"/>
                </a:solidFill>
              </a:rPr>
              <a:t>is</a:t>
            </a:r>
            <a:r>
              <a:rPr lang="it-IT" dirty="0">
                <a:solidFill>
                  <a:schemeClr val="bg1"/>
                </a:solidFill>
              </a:rPr>
              <a:t> </a:t>
            </a:r>
            <a:r>
              <a:rPr lang="it-IT" b="1" dirty="0">
                <a:solidFill>
                  <a:schemeClr val="bg1"/>
                </a:solidFill>
              </a:rPr>
              <a:t>MOD5</a:t>
            </a:r>
          </a:p>
          <a:p>
            <a:pPr marL="285750" indent="-285750">
              <a:buFont typeface="Arial" panose="020B0604020202020204" pitchFamily="34" charset="0"/>
              <a:buChar char="•"/>
            </a:pPr>
            <a:r>
              <a:rPr lang="it-IT" dirty="0">
                <a:solidFill>
                  <a:schemeClr val="bg1"/>
                </a:solidFill>
              </a:rPr>
              <a:t>The </a:t>
            </a:r>
            <a:r>
              <a:rPr lang="it-IT" dirty="0" err="1">
                <a:solidFill>
                  <a:schemeClr val="bg1"/>
                </a:solidFill>
              </a:rPr>
              <a:t>modality</a:t>
            </a:r>
            <a:r>
              <a:rPr lang="it-IT" dirty="0">
                <a:solidFill>
                  <a:schemeClr val="bg1"/>
                </a:solidFill>
              </a:rPr>
              <a:t> can </a:t>
            </a:r>
            <a:r>
              <a:rPr lang="it-IT" dirty="0" err="1">
                <a:solidFill>
                  <a:schemeClr val="bg1"/>
                </a:solidFill>
              </a:rPr>
              <a:t>only</a:t>
            </a:r>
            <a:r>
              <a:rPr lang="it-IT" dirty="0">
                <a:solidFill>
                  <a:schemeClr val="bg1"/>
                </a:solidFill>
              </a:rPr>
              <a:t> be </a:t>
            </a:r>
            <a:r>
              <a:rPr lang="it-IT" dirty="0" err="1">
                <a:solidFill>
                  <a:schemeClr val="bg1"/>
                </a:solidFill>
              </a:rPr>
              <a:t>changed</a:t>
            </a:r>
            <a:r>
              <a:rPr lang="it-IT" dirty="0">
                <a:solidFill>
                  <a:schemeClr val="bg1"/>
                </a:solidFill>
              </a:rPr>
              <a:t> </a:t>
            </a:r>
            <a:r>
              <a:rPr lang="it-IT" dirty="0" err="1">
                <a:solidFill>
                  <a:schemeClr val="bg1"/>
                </a:solidFill>
              </a:rPr>
              <a:t>when</a:t>
            </a:r>
            <a:r>
              <a:rPr lang="it-IT" dirty="0">
                <a:solidFill>
                  <a:schemeClr val="bg1"/>
                </a:solidFill>
              </a:rPr>
              <a:t> the </a:t>
            </a:r>
            <a:r>
              <a:rPr lang="it-IT" dirty="0" err="1">
                <a:solidFill>
                  <a:schemeClr val="bg1"/>
                </a:solidFill>
              </a:rPr>
              <a:t>circuit</a:t>
            </a:r>
            <a:r>
              <a:rPr lang="it-IT" dirty="0">
                <a:solidFill>
                  <a:schemeClr val="bg1"/>
                </a:solidFill>
              </a:rPr>
              <a:t> </a:t>
            </a:r>
            <a:r>
              <a:rPr lang="it-IT" dirty="0" err="1">
                <a:solidFill>
                  <a:schemeClr val="bg1"/>
                </a:solidFill>
              </a:rPr>
              <a:t>is</a:t>
            </a:r>
            <a:r>
              <a:rPr lang="it-IT" dirty="0">
                <a:solidFill>
                  <a:schemeClr val="bg1"/>
                </a:solidFill>
              </a:rPr>
              <a:t> in the </a:t>
            </a:r>
            <a:r>
              <a:rPr lang="it-IT" b="1" dirty="0">
                <a:solidFill>
                  <a:schemeClr val="bg1"/>
                </a:solidFill>
              </a:rPr>
              <a:t>MAINTENANCE</a:t>
            </a:r>
            <a:r>
              <a:rPr lang="it-IT" dirty="0">
                <a:solidFill>
                  <a:schemeClr val="bg1"/>
                </a:solidFill>
              </a:rPr>
              <a:t> state</a:t>
            </a:r>
          </a:p>
          <a:p>
            <a:pPr marL="742950" lvl="1" indent="-285750">
              <a:buFont typeface="Arial" panose="020B0604020202020204" pitchFamily="34" charset="0"/>
              <a:buChar char="•"/>
            </a:pPr>
            <a:r>
              <a:rPr lang="it-IT" dirty="0" err="1">
                <a:solidFill>
                  <a:schemeClr val="bg1"/>
                </a:solidFill>
              </a:rPr>
              <a:t>Otherwise</a:t>
            </a:r>
            <a:r>
              <a:rPr lang="it-IT" dirty="0">
                <a:solidFill>
                  <a:schemeClr val="bg1"/>
                </a:solidFill>
              </a:rPr>
              <a:t> the </a:t>
            </a:r>
            <a:r>
              <a:rPr lang="it-IT" dirty="0" err="1">
                <a:solidFill>
                  <a:schemeClr val="bg1"/>
                </a:solidFill>
              </a:rPr>
              <a:t>circuit</a:t>
            </a:r>
            <a:r>
              <a:rPr lang="it-IT" dirty="0">
                <a:solidFill>
                  <a:schemeClr val="bg1"/>
                </a:solidFill>
              </a:rPr>
              <a:t> </a:t>
            </a:r>
            <a:r>
              <a:rPr lang="it-IT" dirty="0" err="1">
                <a:solidFill>
                  <a:schemeClr val="bg1"/>
                </a:solidFill>
              </a:rPr>
              <a:t>ignores</a:t>
            </a:r>
            <a:r>
              <a:rPr lang="it-IT" dirty="0">
                <a:solidFill>
                  <a:schemeClr val="bg1"/>
                </a:solidFill>
              </a:rPr>
              <a:t> the </a:t>
            </a:r>
            <a:r>
              <a:rPr lang="it-IT" dirty="0" err="1">
                <a:solidFill>
                  <a:schemeClr val="bg1"/>
                </a:solidFill>
              </a:rPr>
              <a:t>modality</a:t>
            </a:r>
            <a:r>
              <a:rPr lang="it-IT" dirty="0">
                <a:solidFill>
                  <a:schemeClr val="bg1"/>
                </a:solidFill>
              </a:rPr>
              <a:t> </a:t>
            </a:r>
            <a:r>
              <a:rPr lang="it-IT" dirty="0" err="1">
                <a:solidFill>
                  <a:schemeClr val="bg1"/>
                </a:solidFill>
              </a:rPr>
              <a:t>change</a:t>
            </a:r>
            <a:endParaRPr lang="it-IT" dirty="0">
              <a:solidFill>
                <a:schemeClr val="bg1"/>
              </a:solidFill>
            </a:endParaRPr>
          </a:p>
          <a:p>
            <a:pPr marL="285750" indent="-285750">
              <a:buFont typeface="Arial" panose="020B0604020202020204" pitchFamily="34" charset="0"/>
              <a:buChar char="•"/>
            </a:pPr>
            <a:r>
              <a:rPr lang="it-IT" dirty="0" err="1">
                <a:solidFill>
                  <a:schemeClr val="bg1"/>
                </a:solidFill>
              </a:rPr>
              <a:t>When</a:t>
            </a:r>
            <a:r>
              <a:rPr lang="it-IT" dirty="0">
                <a:solidFill>
                  <a:schemeClr val="bg1"/>
                </a:solidFill>
              </a:rPr>
              <a:t> Reset </a:t>
            </a:r>
            <a:r>
              <a:rPr lang="it-IT" dirty="0" err="1">
                <a:solidFill>
                  <a:schemeClr val="bg1"/>
                </a:solidFill>
              </a:rPr>
              <a:t>is</a:t>
            </a:r>
            <a:r>
              <a:rPr lang="it-IT" dirty="0">
                <a:solidFill>
                  <a:schemeClr val="bg1"/>
                </a:solidFill>
              </a:rPr>
              <a:t> set to 0 (Active Low) the FSM </a:t>
            </a:r>
            <a:r>
              <a:rPr lang="it-IT" dirty="0" err="1">
                <a:solidFill>
                  <a:schemeClr val="bg1"/>
                </a:solidFill>
              </a:rPr>
              <a:t>returns</a:t>
            </a:r>
            <a:r>
              <a:rPr lang="it-IT" dirty="0">
                <a:solidFill>
                  <a:schemeClr val="bg1"/>
                </a:solidFill>
              </a:rPr>
              <a:t> to MOD5</a:t>
            </a:r>
          </a:p>
        </p:txBody>
      </p:sp>
      <p:pic>
        <p:nvPicPr>
          <p:cNvPr id="9" name="Immagine 8" descr="Immagine che contiene testo, mappa&#10;&#10;Descrizione generata automaticamente">
            <a:extLst>
              <a:ext uri="{FF2B5EF4-FFF2-40B4-BE49-F238E27FC236}">
                <a16:creationId xmlns:a16="http://schemas.microsoft.com/office/drawing/2014/main" id="{7AC558DE-0516-4F41-8284-92BE6D6EEFE3}"/>
              </a:ext>
            </a:extLst>
          </p:cNvPr>
          <p:cNvPicPr>
            <a:picLocks noChangeAspect="1"/>
          </p:cNvPicPr>
          <p:nvPr/>
        </p:nvPicPr>
        <p:blipFill>
          <a:blip r:embed="rId2"/>
          <a:stretch>
            <a:fillRect/>
          </a:stretch>
        </p:blipFill>
        <p:spPr>
          <a:xfrm>
            <a:off x="6591300" y="2157327"/>
            <a:ext cx="4914900" cy="3676650"/>
          </a:xfrm>
          <a:prstGeom prst="rect">
            <a:avLst/>
          </a:prstGeom>
        </p:spPr>
      </p:pic>
      <p:sp>
        <p:nvSpPr>
          <p:cNvPr id="3" name="CasellaDiTesto 2">
            <a:extLst>
              <a:ext uri="{FF2B5EF4-FFF2-40B4-BE49-F238E27FC236}">
                <a16:creationId xmlns:a16="http://schemas.microsoft.com/office/drawing/2014/main" id="{7813EC41-DBFD-4F71-8FD1-A90D3304410C}"/>
              </a:ext>
            </a:extLst>
          </p:cNvPr>
          <p:cNvSpPr txBox="1"/>
          <p:nvPr/>
        </p:nvSpPr>
        <p:spPr>
          <a:xfrm>
            <a:off x="81642" y="6449786"/>
            <a:ext cx="8153400" cy="261610"/>
          </a:xfrm>
          <a:prstGeom prst="rect">
            <a:avLst/>
          </a:prstGeom>
          <a:noFill/>
        </p:spPr>
        <p:txBody>
          <a:bodyPr wrap="square" rtlCol="0">
            <a:spAutoFit/>
          </a:bodyPr>
          <a:lstStyle/>
          <a:p>
            <a:r>
              <a:rPr lang="it-IT" sz="1100" b="1" dirty="0">
                <a:solidFill>
                  <a:schemeClr val="bg1"/>
                </a:solidFill>
              </a:rPr>
              <a:t>Note:</a:t>
            </a:r>
            <a:r>
              <a:rPr lang="it-IT" sz="1100" dirty="0">
                <a:solidFill>
                  <a:schemeClr val="bg1"/>
                </a:solidFill>
              </a:rPr>
              <a:t> </a:t>
            </a:r>
            <a:r>
              <a:rPr lang="it-IT" sz="1100" dirty="0" err="1">
                <a:solidFill>
                  <a:schemeClr val="bg1"/>
                </a:solidFill>
              </a:rPr>
              <a:t>We</a:t>
            </a:r>
            <a:r>
              <a:rPr lang="it-IT" sz="1100" dirty="0">
                <a:solidFill>
                  <a:schemeClr val="bg1"/>
                </a:solidFill>
              </a:rPr>
              <a:t> </a:t>
            </a:r>
            <a:r>
              <a:rPr lang="it-IT" sz="1100" dirty="0" err="1">
                <a:solidFill>
                  <a:schemeClr val="bg1"/>
                </a:solidFill>
              </a:rPr>
              <a:t>omitted</a:t>
            </a:r>
            <a:r>
              <a:rPr lang="it-IT" sz="1100" dirty="0">
                <a:solidFill>
                  <a:schemeClr val="bg1"/>
                </a:solidFill>
              </a:rPr>
              <a:t> the loops </a:t>
            </a:r>
            <a:r>
              <a:rPr lang="it-IT" sz="1100" dirty="0" err="1">
                <a:solidFill>
                  <a:schemeClr val="bg1"/>
                </a:solidFill>
              </a:rPr>
              <a:t>when</a:t>
            </a:r>
            <a:r>
              <a:rPr lang="it-IT" sz="1100" dirty="0">
                <a:solidFill>
                  <a:schemeClr val="bg1"/>
                </a:solidFill>
              </a:rPr>
              <a:t> RESET=1 or </a:t>
            </a:r>
            <a:r>
              <a:rPr lang="it-IT" sz="1100" dirty="0" err="1">
                <a:solidFill>
                  <a:schemeClr val="bg1"/>
                </a:solidFill>
              </a:rPr>
              <a:t>when</a:t>
            </a:r>
            <a:r>
              <a:rPr lang="it-IT" sz="1100" dirty="0">
                <a:solidFill>
                  <a:schemeClr val="bg1"/>
                </a:solidFill>
              </a:rPr>
              <a:t> the </a:t>
            </a:r>
            <a:r>
              <a:rPr lang="it-IT" sz="1100" dirty="0" err="1">
                <a:solidFill>
                  <a:schemeClr val="bg1"/>
                </a:solidFill>
              </a:rPr>
              <a:t>modality</a:t>
            </a:r>
            <a:r>
              <a:rPr lang="it-IT" sz="1100" dirty="0">
                <a:solidFill>
                  <a:schemeClr val="bg1"/>
                </a:solidFill>
              </a:rPr>
              <a:t> </a:t>
            </a:r>
            <a:r>
              <a:rPr lang="it-IT" sz="1100" dirty="0" err="1">
                <a:solidFill>
                  <a:schemeClr val="bg1"/>
                </a:solidFill>
              </a:rPr>
              <a:t>remains</a:t>
            </a:r>
            <a:r>
              <a:rPr lang="it-IT" sz="1100" dirty="0">
                <a:solidFill>
                  <a:schemeClr val="bg1"/>
                </a:solidFill>
              </a:rPr>
              <a:t> the </a:t>
            </a:r>
            <a:r>
              <a:rPr lang="it-IT" sz="1100" dirty="0" err="1">
                <a:solidFill>
                  <a:schemeClr val="bg1"/>
                </a:solidFill>
              </a:rPr>
              <a:t>same</a:t>
            </a:r>
            <a:r>
              <a:rPr lang="it-IT" sz="1100" dirty="0">
                <a:solidFill>
                  <a:schemeClr val="bg1"/>
                </a:solidFill>
              </a:rPr>
              <a:t> for the </a:t>
            </a:r>
            <a:r>
              <a:rPr lang="it-IT" sz="1100" dirty="0" err="1">
                <a:solidFill>
                  <a:schemeClr val="bg1"/>
                </a:solidFill>
              </a:rPr>
              <a:t>sake</a:t>
            </a:r>
            <a:r>
              <a:rPr lang="it-IT" sz="1100" dirty="0">
                <a:solidFill>
                  <a:schemeClr val="bg1"/>
                </a:solidFill>
              </a:rPr>
              <a:t> of </a:t>
            </a:r>
            <a:r>
              <a:rPr lang="it-IT" sz="1100" dirty="0" err="1">
                <a:solidFill>
                  <a:schemeClr val="bg1"/>
                </a:solidFill>
              </a:rPr>
              <a:t>clarity</a:t>
            </a:r>
            <a:endParaRPr lang="it-IT" sz="1100" dirty="0">
              <a:solidFill>
                <a:schemeClr val="bg1"/>
              </a:solidFill>
            </a:endParaRPr>
          </a:p>
        </p:txBody>
      </p:sp>
      <p:sp>
        <p:nvSpPr>
          <p:cNvPr id="4" name="CasellaDiTesto 3">
            <a:extLst>
              <a:ext uri="{FF2B5EF4-FFF2-40B4-BE49-F238E27FC236}">
                <a16:creationId xmlns:a16="http://schemas.microsoft.com/office/drawing/2014/main" id="{02C37FF2-E285-41B3-9CCA-11F92B666B8E}"/>
              </a:ext>
            </a:extLst>
          </p:cNvPr>
          <p:cNvSpPr txBox="1"/>
          <p:nvPr/>
        </p:nvSpPr>
        <p:spPr>
          <a:xfrm>
            <a:off x="5780314" y="1661278"/>
            <a:ext cx="5655130" cy="261610"/>
          </a:xfrm>
          <a:prstGeom prst="rect">
            <a:avLst/>
          </a:prstGeom>
          <a:noFill/>
        </p:spPr>
        <p:txBody>
          <a:bodyPr wrap="square" rtlCol="0">
            <a:spAutoFit/>
          </a:bodyPr>
          <a:lstStyle/>
          <a:p>
            <a:pPr algn="r"/>
            <a:r>
              <a:rPr lang="it-IT" sz="1100" dirty="0">
                <a:solidFill>
                  <a:schemeClr val="bg1"/>
                </a:solidFill>
              </a:rPr>
              <a:t>(Link to code: </a:t>
            </a:r>
            <a:r>
              <a:rPr lang="it-IT" sz="1100" dirty="0" err="1">
                <a:solidFill>
                  <a:schemeClr val="bg1"/>
                </a:solidFill>
                <a:hlinkClick r:id="rId3"/>
              </a:rPr>
              <a:t>ModalityManager.vhdl</a:t>
            </a:r>
            <a:r>
              <a:rPr lang="it-IT" sz="1100" dirty="0">
                <a:solidFill>
                  <a:schemeClr val="bg1"/>
                </a:solidFill>
              </a:rPr>
              <a:t>)</a:t>
            </a:r>
          </a:p>
        </p:txBody>
      </p:sp>
    </p:spTree>
    <p:extLst>
      <p:ext uri="{BB962C8B-B14F-4D97-AF65-F5344CB8AC3E}">
        <p14:creationId xmlns:p14="http://schemas.microsoft.com/office/powerpoint/2010/main" val="2748993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LIGHT CONTROL SYSTEM</a:t>
            </a:r>
          </a:p>
        </p:txBody>
      </p:sp>
      <p:sp>
        <p:nvSpPr>
          <p:cNvPr id="7" name="CasellaDiTesto 6">
            <a:extLst>
              <a:ext uri="{FF2B5EF4-FFF2-40B4-BE49-F238E27FC236}">
                <a16:creationId xmlns:a16="http://schemas.microsoft.com/office/drawing/2014/main" id="{E0905448-1E79-4BF9-9A55-E0B192F59345}"/>
              </a:ext>
            </a:extLst>
          </p:cNvPr>
          <p:cNvSpPr txBox="1"/>
          <p:nvPr/>
        </p:nvSpPr>
        <p:spPr>
          <a:xfrm>
            <a:off x="410659" y="2157327"/>
            <a:ext cx="4572000" cy="4247317"/>
          </a:xfrm>
          <a:prstGeom prst="rect">
            <a:avLst/>
          </a:prstGeom>
          <a:noFill/>
          <a:ln>
            <a:noFill/>
          </a:ln>
        </p:spPr>
        <p:txBody>
          <a:bodyPr wrap="square" rtlCol="0">
            <a:spAutoFit/>
          </a:bodyPr>
          <a:lstStyle/>
          <a:p>
            <a:pPr marL="285750" indent="-285750">
              <a:buFont typeface="Arial" panose="020B0604020202020204" pitchFamily="34" charset="0"/>
              <a:buChar char="•"/>
            </a:pP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made by </a:t>
            </a:r>
            <a:r>
              <a:rPr lang="it-IT" dirty="0" err="1">
                <a:solidFill>
                  <a:schemeClr val="bg1"/>
                </a:solidFill>
              </a:rPr>
              <a:t>two</a:t>
            </a:r>
            <a:r>
              <a:rPr lang="it-IT" dirty="0">
                <a:solidFill>
                  <a:schemeClr val="bg1"/>
                </a:solidFill>
              </a:rPr>
              <a:t> sub-</a:t>
            </a:r>
            <a:r>
              <a:rPr lang="it-IT" dirty="0" err="1">
                <a:solidFill>
                  <a:schemeClr val="bg1"/>
                </a:solidFill>
              </a:rPr>
              <a:t>components</a:t>
            </a:r>
            <a:r>
              <a:rPr lang="it-IT" dirty="0">
                <a:solidFill>
                  <a:schemeClr val="bg1"/>
                </a:solidFill>
              </a:rPr>
              <a:t>:</a:t>
            </a:r>
          </a:p>
          <a:p>
            <a:pPr marL="742950" lvl="1" indent="-285750">
              <a:buFont typeface="Arial" panose="020B0604020202020204" pitchFamily="34" charset="0"/>
              <a:buChar char="•"/>
            </a:pPr>
            <a:r>
              <a:rPr lang="it-IT" b="1" dirty="0">
                <a:solidFill>
                  <a:schemeClr val="bg1"/>
                </a:solidFill>
              </a:rPr>
              <a:t>Control </a:t>
            </a:r>
            <a:r>
              <a:rPr lang="it-IT" b="1" dirty="0" err="1">
                <a:solidFill>
                  <a:schemeClr val="bg1"/>
                </a:solidFill>
              </a:rPr>
              <a:t>Logic</a:t>
            </a:r>
            <a:r>
              <a:rPr lang="it-IT" b="1" dirty="0">
                <a:solidFill>
                  <a:schemeClr val="bg1"/>
                </a:solidFill>
              </a:rPr>
              <a:t>: </a:t>
            </a:r>
            <a:r>
              <a:rPr lang="it-IT" dirty="0">
                <a:solidFill>
                  <a:schemeClr val="bg1"/>
                </a:solidFill>
              </a:rPr>
              <a:t>a </a:t>
            </a:r>
            <a:r>
              <a:rPr lang="it-IT" dirty="0" err="1">
                <a:solidFill>
                  <a:schemeClr val="bg1"/>
                </a:solidFill>
              </a:rPr>
              <a:t>process</a:t>
            </a:r>
            <a:r>
              <a:rPr lang="it-IT" dirty="0">
                <a:solidFill>
                  <a:schemeClr val="bg1"/>
                </a:solidFill>
              </a:rPr>
              <a:t> </a:t>
            </a:r>
            <a:r>
              <a:rPr lang="it-IT" dirty="0" err="1">
                <a:solidFill>
                  <a:schemeClr val="bg1"/>
                </a:solidFill>
              </a:rPr>
              <a:t>that</a:t>
            </a:r>
            <a:r>
              <a:rPr lang="it-IT" dirty="0">
                <a:solidFill>
                  <a:schemeClr val="bg1"/>
                </a:solidFill>
              </a:rPr>
              <a:t> sets the </a:t>
            </a:r>
            <a:r>
              <a:rPr lang="it-IT" dirty="0" err="1">
                <a:solidFill>
                  <a:schemeClr val="bg1"/>
                </a:solidFill>
              </a:rPr>
              <a:t>lights</a:t>
            </a:r>
            <a:r>
              <a:rPr lang="it-IT" dirty="0">
                <a:solidFill>
                  <a:schemeClr val="bg1"/>
                </a:solidFill>
              </a:rPr>
              <a:t> </a:t>
            </a:r>
            <a:r>
              <a:rPr lang="it-IT" dirty="0" err="1">
                <a:solidFill>
                  <a:schemeClr val="bg1"/>
                </a:solidFill>
              </a:rPr>
              <a:t>according</a:t>
            </a:r>
            <a:r>
              <a:rPr lang="it-IT" dirty="0">
                <a:solidFill>
                  <a:schemeClr val="bg1"/>
                </a:solidFill>
              </a:rPr>
              <a:t> to the </a:t>
            </a:r>
            <a:r>
              <a:rPr lang="it-IT" dirty="0" err="1">
                <a:solidFill>
                  <a:schemeClr val="bg1"/>
                </a:solidFill>
              </a:rPr>
              <a:t>current</a:t>
            </a:r>
            <a:r>
              <a:rPr lang="it-IT" dirty="0">
                <a:solidFill>
                  <a:schemeClr val="bg1"/>
                </a:solidFill>
              </a:rPr>
              <a:t> </a:t>
            </a:r>
            <a:r>
              <a:rPr lang="it-IT" dirty="0" err="1">
                <a:solidFill>
                  <a:schemeClr val="bg1"/>
                </a:solidFill>
              </a:rPr>
              <a:t>condition</a:t>
            </a:r>
            <a:r>
              <a:rPr lang="it-IT" dirty="0">
                <a:solidFill>
                  <a:schemeClr val="bg1"/>
                </a:solidFill>
              </a:rPr>
              <a:t> and </a:t>
            </a:r>
            <a:r>
              <a:rPr lang="it-IT" dirty="0" err="1">
                <a:solidFill>
                  <a:schemeClr val="bg1"/>
                </a:solidFill>
              </a:rPr>
              <a:t>modality</a:t>
            </a:r>
            <a:r>
              <a:rPr lang="it-IT" dirty="0">
                <a:solidFill>
                  <a:schemeClr val="bg1"/>
                </a:solidFill>
              </a:rPr>
              <a:t>. </a:t>
            </a:r>
            <a:endParaRPr lang="it-IT" b="1" dirty="0">
              <a:solidFill>
                <a:schemeClr val="bg1"/>
              </a:solidFill>
            </a:endParaRPr>
          </a:p>
          <a:p>
            <a:pPr marL="742950" lvl="1" indent="-285750">
              <a:buFont typeface="Arial" panose="020B0604020202020204" pitchFamily="34" charset="0"/>
              <a:buChar char="•"/>
            </a:pPr>
            <a:r>
              <a:rPr lang="it-IT" b="1" dirty="0">
                <a:solidFill>
                  <a:schemeClr val="bg1"/>
                </a:solidFill>
              </a:rPr>
              <a:t>Counter (w/ Reset): </a:t>
            </a:r>
            <a:r>
              <a:rPr lang="it-IT" dirty="0">
                <a:solidFill>
                  <a:schemeClr val="bg1"/>
                </a:solidFill>
              </a:rPr>
              <a:t>a </a:t>
            </a:r>
            <a:r>
              <a:rPr lang="it-IT" dirty="0" err="1">
                <a:solidFill>
                  <a:schemeClr val="bg1"/>
                </a:solidFill>
              </a:rPr>
              <a:t>simple</a:t>
            </a:r>
            <a:r>
              <a:rPr lang="it-IT" dirty="0">
                <a:solidFill>
                  <a:schemeClr val="bg1"/>
                </a:solidFill>
              </a:rPr>
              <a:t> counter </a:t>
            </a:r>
            <a:r>
              <a:rPr lang="it-IT" dirty="0" err="1">
                <a:solidFill>
                  <a:schemeClr val="bg1"/>
                </a:solidFill>
              </a:rPr>
              <a:t>that</a:t>
            </a:r>
            <a:r>
              <a:rPr lang="it-IT" dirty="0">
                <a:solidFill>
                  <a:schemeClr val="bg1"/>
                </a:solidFill>
              </a:rPr>
              <a:t> </a:t>
            </a:r>
            <a:r>
              <a:rPr lang="it-IT" dirty="0" err="1">
                <a:solidFill>
                  <a:schemeClr val="bg1"/>
                </a:solidFill>
              </a:rPr>
              <a:t>keeps</a:t>
            </a:r>
            <a:r>
              <a:rPr lang="it-IT" dirty="0">
                <a:solidFill>
                  <a:schemeClr val="bg1"/>
                </a:solidFill>
              </a:rPr>
              <a:t> track of time</a:t>
            </a:r>
            <a:endParaRPr lang="it-IT" b="1" dirty="0">
              <a:solidFill>
                <a:schemeClr val="bg1"/>
              </a:solidFill>
            </a:endParaRPr>
          </a:p>
          <a:p>
            <a:pPr marL="285750" indent="-285750">
              <a:buFont typeface="Arial" panose="020B0604020202020204" pitchFamily="34" charset="0"/>
              <a:buChar char="•"/>
            </a:pPr>
            <a:r>
              <a:rPr lang="it-IT" dirty="0">
                <a:solidFill>
                  <a:schemeClr val="bg1"/>
                </a:solidFill>
              </a:rPr>
              <a:t>By </a:t>
            </a:r>
            <a:r>
              <a:rPr lang="it-IT" dirty="0" err="1">
                <a:solidFill>
                  <a:schemeClr val="bg1"/>
                </a:solidFill>
              </a:rPr>
              <a:t>using</a:t>
            </a:r>
            <a:r>
              <a:rPr lang="it-IT" dirty="0">
                <a:solidFill>
                  <a:schemeClr val="bg1"/>
                </a:solidFill>
              </a:rPr>
              <a:t> </a:t>
            </a:r>
            <a:r>
              <a:rPr lang="it-IT" dirty="0" err="1">
                <a:solidFill>
                  <a:schemeClr val="bg1"/>
                </a:solidFill>
              </a:rPr>
              <a:t>both</a:t>
            </a:r>
            <a:r>
              <a:rPr lang="it-IT" dirty="0">
                <a:solidFill>
                  <a:schemeClr val="bg1"/>
                </a:solidFill>
              </a:rPr>
              <a:t> </a:t>
            </a:r>
            <a:r>
              <a:rPr lang="it-IT" dirty="0" err="1">
                <a:solidFill>
                  <a:schemeClr val="bg1"/>
                </a:solidFill>
              </a:rPr>
              <a:t>components</a:t>
            </a:r>
            <a:r>
              <a:rPr lang="it-IT" dirty="0">
                <a:solidFill>
                  <a:schemeClr val="bg1"/>
                </a:solidFill>
              </a:rPr>
              <a:t>, </a:t>
            </a: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possible</a:t>
            </a:r>
            <a:r>
              <a:rPr lang="it-IT" dirty="0">
                <a:solidFill>
                  <a:schemeClr val="bg1"/>
                </a:solidFill>
              </a:rPr>
              <a:t> to handle the </a:t>
            </a:r>
            <a:r>
              <a:rPr lang="it-IT" dirty="0" err="1">
                <a:solidFill>
                  <a:schemeClr val="bg1"/>
                </a:solidFill>
              </a:rPr>
              <a:t>timings</a:t>
            </a:r>
            <a:r>
              <a:rPr lang="it-IT" dirty="0">
                <a:solidFill>
                  <a:schemeClr val="bg1"/>
                </a:solidFill>
              </a:rPr>
              <a:t> for the </a:t>
            </a:r>
            <a:r>
              <a:rPr lang="it-IT" dirty="0" err="1">
                <a:solidFill>
                  <a:schemeClr val="bg1"/>
                </a:solidFill>
              </a:rPr>
              <a:t>three</a:t>
            </a:r>
            <a:r>
              <a:rPr lang="it-IT" dirty="0">
                <a:solidFill>
                  <a:schemeClr val="bg1"/>
                </a:solidFill>
              </a:rPr>
              <a:t> </a:t>
            </a:r>
            <a:r>
              <a:rPr lang="it-IT" dirty="0" err="1">
                <a:solidFill>
                  <a:schemeClr val="bg1"/>
                </a:solidFill>
              </a:rPr>
              <a:t>lights</a:t>
            </a:r>
            <a:endParaRPr lang="it-IT" dirty="0">
              <a:solidFill>
                <a:schemeClr val="bg1"/>
              </a:solidFill>
            </a:endParaRPr>
          </a:p>
          <a:p>
            <a:pPr marL="285750" indent="-285750">
              <a:buFont typeface="Arial" panose="020B0604020202020204" pitchFamily="34" charset="0"/>
              <a:buChar char="•"/>
            </a:pPr>
            <a:r>
              <a:rPr lang="it-IT" dirty="0">
                <a:solidFill>
                  <a:schemeClr val="bg1"/>
                </a:solidFill>
              </a:rPr>
              <a:t>The </a:t>
            </a:r>
            <a:r>
              <a:rPr lang="it-IT" dirty="0" err="1">
                <a:solidFill>
                  <a:schemeClr val="bg1"/>
                </a:solidFill>
              </a:rPr>
              <a:t>two</a:t>
            </a:r>
            <a:r>
              <a:rPr lang="it-IT" dirty="0">
                <a:solidFill>
                  <a:schemeClr val="bg1"/>
                </a:solidFill>
              </a:rPr>
              <a:t> </a:t>
            </a:r>
            <a:r>
              <a:rPr lang="it-IT" dirty="0" err="1">
                <a:solidFill>
                  <a:schemeClr val="bg1"/>
                </a:solidFill>
              </a:rPr>
              <a:t>components</a:t>
            </a:r>
            <a:r>
              <a:rPr lang="it-IT" dirty="0">
                <a:solidFill>
                  <a:schemeClr val="bg1"/>
                </a:solidFill>
              </a:rPr>
              <a:t> cooperate </a:t>
            </a:r>
            <a:r>
              <a:rPr lang="it-IT" dirty="0" err="1">
                <a:solidFill>
                  <a:schemeClr val="bg1"/>
                </a:solidFill>
              </a:rPr>
              <a:t>as</a:t>
            </a:r>
            <a:r>
              <a:rPr lang="it-IT" dirty="0">
                <a:solidFill>
                  <a:schemeClr val="bg1"/>
                </a:solidFill>
              </a:rPr>
              <a:t> follows:</a:t>
            </a:r>
          </a:p>
          <a:p>
            <a:pPr marL="742950" lvl="1" indent="-285750">
              <a:buFont typeface="Arial" panose="020B0604020202020204" pitchFamily="34" charset="0"/>
              <a:buChar char="•"/>
            </a:pPr>
            <a:r>
              <a:rPr lang="it-IT" dirty="0">
                <a:solidFill>
                  <a:schemeClr val="bg1"/>
                </a:solidFill>
              </a:rPr>
              <a:t>The Control </a:t>
            </a:r>
            <a:r>
              <a:rPr lang="it-IT" dirty="0" err="1">
                <a:solidFill>
                  <a:schemeClr val="bg1"/>
                </a:solidFill>
              </a:rPr>
              <a:t>Logic</a:t>
            </a:r>
            <a:r>
              <a:rPr lang="it-IT" dirty="0">
                <a:solidFill>
                  <a:schemeClr val="bg1"/>
                </a:solidFill>
              </a:rPr>
              <a:t> can reset the Counter</a:t>
            </a:r>
          </a:p>
          <a:p>
            <a:pPr marL="742950" lvl="1" indent="-285750">
              <a:buFont typeface="Arial" panose="020B0604020202020204" pitchFamily="34" charset="0"/>
              <a:buChar char="•"/>
            </a:pPr>
            <a:r>
              <a:rPr lang="it-IT" dirty="0">
                <a:solidFill>
                  <a:schemeClr val="bg1"/>
                </a:solidFill>
              </a:rPr>
              <a:t>The Counter </a:t>
            </a:r>
            <a:r>
              <a:rPr lang="it-IT" dirty="0" err="1">
                <a:solidFill>
                  <a:schemeClr val="bg1"/>
                </a:solidFill>
              </a:rPr>
              <a:t>is</a:t>
            </a:r>
            <a:r>
              <a:rPr lang="it-IT" dirty="0">
                <a:solidFill>
                  <a:schemeClr val="bg1"/>
                </a:solidFill>
              </a:rPr>
              <a:t> </a:t>
            </a:r>
            <a:r>
              <a:rPr lang="it-IT" dirty="0" err="1">
                <a:solidFill>
                  <a:schemeClr val="bg1"/>
                </a:solidFill>
              </a:rPr>
              <a:t>read</a:t>
            </a:r>
            <a:r>
              <a:rPr lang="it-IT" dirty="0">
                <a:solidFill>
                  <a:schemeClr val="bg1"/>
                </a:solidFill>
              </a:rPr>
              <a:t> by the Control </a:t>
            </a:r>
            <a:r>
              <a:rPr lang="it-IT" dirty="0" err="1">
                <a:solidFill>
                  <a:schemeClr val="bg1"/>
                </a:solidFill>
              </a:rPr>
              <a:t>Logic</a:t>
            </a:r>
            <a:endParaRPr lang="it-IT" dirty="0">
              <a:solidFill>
                <a:schemeClr val="bg1"/>
              </a:solidFill>
            </a:endParaRPr>
          </a:p>
        </p:txBody>
      </p:sp>
      <p:pic>
        <p:nvPicPr>
          <p:cNvPr id="5" name="Immagine 4" descr="Immagine che contiene testo&#10;&#10;Descrizione generata automaticamente">
            <a:extLst>
              <a:ext uri="{FF2B5EF4-FFF2-40B4-BE49-F238E27FC236}">
                <a16:creationId xmlns:a16="http://schemas.microsoft.com/office/drawing/2014/main" id="{A96425DF-6111-4A65-8FC6-FBD3DEB51C33}"/>
              </a:ext>
            </a:extLst>
          </p:cNvPr>
          <p:cNvPicPr>
            <a:picLocks noChangeAspect="1"/>
          </p:cNvPicPr>
          <p:nvPr/>
        </p:nvPicPr>
        <p:blipFill>
          <a:blip r:embed="rId2"/>
          <a:stretch>
            <a:fillRect/>
          </a:stretch>
        </p:blipFill>
        <p:spPr>
          <a:xfrm>
            <a:off x="6412812" y="2157327"/>
            <a:ext cx="4963439" cy="4175351"/>
          </a:xfrm>
          <a:prstGeom prst="rect">
            <a:avLst/>
          </a:prstGeom>
        </p:spPr>
      </p:pic>
      <p:sp>
        <p:nvSpPr>
          <p:cNvPr id="3" name="CasellaDiTesto 2">
            <a:extLst>
              <a:ext uri="{FF2B5EF4-FFF2-40B4-BE49-F238E27FC236}">
                <a16:creationId xmlns:a16="http://schemas.microsoft.com/office/drawing/2014/main" id="{E1C3258F-AF99-4334-8D5E-D7143B9C2F4E}"/>
              </a:ext>
            </a:extLst>
          </p:cNvPr>
          <p:cNvSpPr txBox="1"/>
          <p:nvPr/>
        </p:nvSpPr>
        <p:spPr>
          <a:xfrm>
            <a:off x="5780314" y="1661278"/>
            <a:ext cx="5655130" cy="261610"/>
          </a:xfrm>
          <a:prstGeom prst="rect">
            <a:avLst/>
          </a:prstGeom>
          <a:noFill/>
        </p:spPr>
        <p:txBody>
          <a:bodyPr wrap="square" rtlCol="0">
            <a:spAutoFit/>
          </a:bodyPr>
          <a:lstStyle/>
          <a:p>
            <a:pPr algn="r"/>
            <a:r>
              <a:rPr lang="it-IT" sz="1100" dirty="0">
                <a:solidFill>
                  <a:schemeClr val="bg1"/>
                </a:solidFill>
              </a:rPr>
              <a:t>(Link to code: </a:t>
            </a:r>
            <a:r>
              <a:rPr lang="it-IT" sz="1100" dirty="0" err="1">
                <a:solidFill>
                  <a:schemeClr val="bg1"/>
                </a:solidFill>
                <a:hlinkClick r:id="rId3"/>
              </a:rPr>
              <a:t>LightControlSystem.vhdl</a:t>
            </a:r>
            <a:r>
              <a:rPr lang="it-IT" sz="1100" dirty="0">
                <a:solidFill>
                  <a:schemeClr val="bg1"/>
                </a:solidFill>
              </a:rPr>
              <a:t>)</a:t>
            </a:r>
          </a:p>
        </p:txBody>
      </p:sp>
    </p:spTree>
    <p:extLst>
      <p:ext uri="{BB962C8B-B14F-4D97-AF65-F5344CB8AC3E}">
        <p14:creationId xmlns:p14="http://schemas.microsoft.com/office/powerpoint/2010/main" val="149078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Fault Detector</a:t>
            </a:r>
          </a:p>
        </p:txBody>
      </p:sp>
      <p:sp>
        <p:nvSpPr>
          <p:cNvPr id="7" name="CasellaDiTesto 6">
            <a:extLst>
              <a:ext uri="{FF2B5EF4-FFF2-40B4-BE49-F238E27FC236}">
                <a16:creationId xmlns:a16="http://schemas.microsoft.com/office/drawing/2014/main" id="{E0905448-1E79-4BF9-9A55-E0B192F59345}"/>
              </a:ext>
            </a:extLst>
          </p:cNvPr>
          <p:cNvSpPr txBox="1"/>
          <p:nvPr/>
        </p:nvSpPr>
        <p:spPr>
          <a:xfrm>
            <a:off x="410659" y="1831165"/>
            <a:ext cx="4572000" cy="2862322"/>
          </a:xfrm>
          <a:prstGeom prst="rect">
            <a:avLst/>
          </a:prstGeom>
          <a:noFill/>
          <a:ln>
            <a:noFill/>
          </a:ln>
        </p:spPr>
        <p:txBody>
          <a:bodyPr wrap="square" rtlCol="0">
            <a:spAutoFit/>
          </a:bodyPr>
          <a:lstStyle/>
          <a:p>
            <a:pPr marL="285750" indent="-285750">
              <a:buFont typeface="Arial" panose="020B0604020202020204" pitchFamily="34" charset="0"/>
              <a:buChar char="•"/>
            </a:pPr>
            <a:r>
              <a:rPr lang="it-IT" dirty="0" err="1">
                <a:solidFill>
                  <a:schemeClr val="bg1"/>
                </a:solidFill>
              </a:rPr>
              <a:t>Detects</a:t>
            </a:r>
            <a:r>
              <a:rPr lang="it-IT" dirty="0">
                <a:solidFill>
                  <a:schemeClr val="bg1"/>
                </a:solidFill>
              </a:rPr>
              <a:t> </a:t>
            </a:r>
            <a:r>
              <a:rPr lang="it-IT" dirty="0" err="1">
                <a:solidFill>
                  <a:schemeClr val="bg1"/>
                </a:solidFill>
              </a:rPr>
              <a:t>whether</a:t>
            </a:r>
            <a:r>
              <a:rPr lang="it-IT" dirty="0">
                <a:solidFill>
                  <a:schemeClr val="bg1"/>
                </a:solidFill>
              </a:rPr>
              <a:t> or </a:t>
            </a:r>
            <a:r>
              <a:rPr lang="it-IT" dirty="0" err="1">
                <a:solidFill>
                  <a:schemeClr val="bg1"/>
                </a:solidFill>
              </a:rPr>
              <a:t>not</a:t>
            </a:r>
            <a:r>
              <a:rPr lang="it-IT" dirty="0">
                <a:solidFill>
                  <a:schemeClr val="bg1"/>
                </a:solidFill>
              </a:rPr>
              <a:t> the </a:t>
            </a:r>
            <a:r>
              <a:rPr lang="it-IT" dirty="0" err="1">
                <a:solidFill>
                  <a:schemeClr val="bg1"/>
                </a:solidFill>
              </a:rPr>
              <a:t>circuit</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working</a:t>
            </a:r>
            <a:r>
              <a:rPr lang="it-IT" dirty="0">
                <a:solidFill>
                  <a:schemeClr val="bg1"/>
                </a:solidFill>
              </a:rPr>
              <a:t> </a:t>
            </a:r>
            <a:r>
              <a:rPr lang="it-IT" dirty="0" err="1">
                <a:solidFill>
                  <a:schemeClr val="bg1"/>
                </a:solidFill>
              </a:rPr>
              <a:t>correctly</a:t>
            </a:r>
            <a:endParaRPr lang="it-IT" dirty="0">
              <a:solidFill>
                <a:schemeClr val="bg1"/>
              </a:solidFill>
            </a:endParaRPr>
          </a:p>
          <a:p>
            <a:pPr marL="285750" indent="-285750">
              <a:buFont typeface="Arial" panose="020B0604020202020204" pitchFamily="34" charset="0"/>
              <a:buChar char="•"/>
            </a:pPr>
            <a:r>
              <a:rPr lang="it-IT" dirty="0">
                <a:solidFill>
                  <a:schemeClr val="bg1"/>
                </a:solidFill>
              </a:rPr>
              <a:t>Takes </a:t>
            </a:r>
            <a:r>
              <a:rPr lang="it-IT" dirty="0" err="1">
                <a:solidFill>
                  <a:schemeClr val="bg1"/>
                </a:solidFill>
              </a:rPr>
              <a:t>as</a:t>
            </a:r>
            <a:r>
              <a:rPr lang="it-IT" dirty="0">
                <a:solidFill>
                  <a:schemeClr val="bg1"/>
                </a:solidFill>
              </a:rPr>
              <a:t> input the </a:t>
            </a:r>
            <a:r>
              <a:rPr lang="it-IT" dirty="0" err="1">
                <a:solidFill>
                  <a:schemeClr val="bg1"/>
                </a:solidFill>
              </a:rPr>
              <a:t>error</a:t>
            </a:r>
            <a:r>
              <a:rPr lang="it-IT" dirty="0">
                <a:solidFill>
                  <a:schemeClr val="bg1"/>
                </a:solidFill>
              </a:rPr>
              <a:t> bit from CM and MM</a:t>
            </a:r>
          </a:p>
          <a:p>
            <a:pPr marL="285750" indent="-285750">
              <a:buFont typeface="Arial" panose="020B0604020202020204" pitchFamily="34" charset="0"/>
              <a:buChar char="•"/>
            </a:pPr>
            <a:r>
              <a:rPr lang="it-IT" dirty="0" err="1">
                <a:solidFill>
                  <a:schemeClr val="bg1"/>
                </a:solidFill>
              </a:rPr>
              <a:t>Uses</a:t>
            </a:r>
            <a:r>
              <a:rPr lang="it-IT" dirty="0">
                <a:solidFill>
                  <a:schemeClr val="bg1"/>
                </a:solidFill>
              </a:rPr>
              <a:t> a </a:t>
            </a:r>
            <a:r>
              <a:rPr lang="it-IT" b="1" dirty="0">
                <a:solidFill>
                  <a:schemeClr val="bg1"/>
                </a:solidFill>
              </a:rPr>
              <a:t>2x4 Decoder</a:t>
            </a:r>
            <a:r>
              <a:rPr lang="it-IT" dirty="0">
                <a:solidFill>
                  <a:schemeClr val="bg1"/>
                </a:solidFill>
              </a:rPr>
              <a:t> for </a:t>
            </a:r>
            <a:r>
              <a:rPr lang="it-IT" dirty="0" err="1">
                <a:solidFill>
                  <a:schemeClr val="bg1"/>
                </a:solidFill>
              </a:rPr>
              <a:t>returning</a:t>
            </a:r>
            <a:r>
              <a:rPr lang="it-IT" dirty="0">
                <a:solidFill>
                  <a:schemeClr val="bg1"/>
                </a:solidFill>
              </a:rPr>
              <a:t> a bit </a:t>
            </a:r>
            <a:r>
              <a:rPr lang="it-IT" dirty="0" err="1">
                <a:solidFill>
                  <a:schemeClr val="bg1"/>
                </a:solidFill>
              </a:rPr>
              <a:t>sequence</a:t>
            </a:r>
            <a:r>
              <a:rPr lang="it-IT" dirty="0">
                <a:solidFill>
                  <a:schemeClr val="bg1"/>
                </a:solidFill>
              </a:rPr>
              <a:t> </a:t>
            </a:r>
            <a:r>
              <a:rPr lang="it-IT" dirty="0" err="1">
                <a:solidFill>
                  <a:schemeClr val="bg1"/>
                </a:solidFill>
              </a:rPr>
              <a:t>that</a:t>
            </a:r>
            <a:r>
              <a:rPr lang="it-IT" dirty="0">
                <a:solidFill>
                  <a:schemeClr val="bg1"/>
                </a:solidFill>
              </a:rPr>
              <a:t> </a:t>
            </a:r>
            <a:r>
              <a:rPr lang="it-IT" dirty="0" err="1">
                <a:solidFill>
                  <a:schemeClr val="bg1"/>
                </a:solidFill>
              </a:rPr>
              <a:t>represents</a:t>
            </a:r>
            <a:r>
              <a:rPr lang="it-IT" dirty="0">
                <a:solidFill>
                  <a:schemeClr val="bg1"/>
                </a:solidFill>
              </a:rPr>
              <a:t> the </a:t>
            </a:r>
            <a:r>
              <a:rPr lang="it-IT" dirty="0" err="1">
                <a:solidFill>
                  <a:schemeClr val="bg1"/>
                </a:solidFill>
              </a:rPr>
              <a:t>error</a:t>
            </a:r>
            <a:r>
              <a:rPr lang="it-IT" dirty="0">
                <a:solidFill>
                  <a:schemeClr val="bg1"/>
                </a:solidFill>
              </a:rPr>
              <a:t> </a:t>
            </a:r>
            <a:r>
              <a:rPr lang="it-IT" dirty="0" err="1">
                <a:solidFill>
                  <a:schemeClr val="bg1"/>
                </a:solidFill>
              </a:rPr>
              <a:t>type</a:t>
            </a:r>
            <a:endParaRPr lang="it-IT" dirty="0">
              <a:solidFill>
                <a:schemeClr val="bg1"/>
              </a:solidFill>
            </a:endParaRPr>
          </a:p>
          <a:p>
            <a:pPr marL="285750" indent="-285750">
              <a:buFont typeface="Arial" panose="020B0604020202020204" pitchFamily="34" charset="0"/>
              <a:buChar char="•"/>
            </a:pP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 </a:t>
            </a:r>
            <a:r>
              <a:rPr lang="it-IT" b="1" dirty="0" err="1">
                <a:solidFill>
                  <a:schemeClr val="bg1"/>
                </a:solidFill>
              </a:rPr>
              <a:t>combinatory</a:t>
            </a:r>
            <a:r>
              <a:rPr lang="it-IT" b="1" dirty="0">
                <a:solidFill>
                  <a:schemeClr val="bg1"/>
                </a:solidFill>
              </a:rPr>
              <a:t> component</a:t>
            </a:r>
          </a:p>
          <a:p>
            <a:pPr marL="285750" indent="-285750">
              <a:buFont typeface="Arial" panose="020B0604020202020204" pitchFamily="34" charset="0"/>
              <a:buChar char="•"/>
            </a:pPr>
            <a:r>
              <a:rPr lang="it-IT" dirty="0" err="1">
                <a:solidFill>
                  <a:schemeClr val="bg1"/>
                </a:solidFill>
              </a:rPr>
              <a:t>When</a:t>
            </a:r>
            <a:r>
              <a:rPr lang="it-IT" dirty="0">
                <a:solidFill>
                  <a:schemeClr val="bg1"/>
                </a:solidFill>
              </a:rPr>
              <a:t> an </a:t>
            </a:r>
            <a:r>
              <a:rPr lang="it-IT" dirty="0" err="1">
                <a:solidFill>
                  <a:schemeClr val="bg1"/>
                </a:solidFill>
              </a:rPr>
              <a:t>error</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found</a:t>
            </a:r>
            <a:r>
              <a:rPr lang="it-IT" dirty="0">
                <a:solidFill>
                  <a:schemeClr val="bg1"/>
                </a:solidFill>
              </a:rPr>
              <a:t>, the </a:t>
            </a:r>
            <a:r>
              <a:rPr lang="it-IT" b="1" dirty="0" err="1">
                <a:solidFill>
                  <a:schemeClr val="bg1"/>
                </a:solidFill>
              </a:rPr>
              <a:t>Enable</a:t>
            </a:r>
            <a:r>
              <a:rPr lang="it-IT" dirty="0">
                <a:solidFill>
                  <a:schemeClr val="bg1"/>
                </a:solidFill>
              </a:rPr>
              <a:t> for the LCS </a:t>
            </a:r>
            <a:r>
              <a:rPr lang="it-IT" dirty="0" err="1">
                <a:solidFill>
                  <a:schemeClr val="bg1"/>
                </a:solidFill>
              </a:rPr>
              <a:t>is</a:t>
            </a:r>
            <a:r>
              <a:rPr lang="it-IT" dirty="0">
                <a:solidFill>
                  <a:schemeClr val="bg1"/>
                </a:solidFill>
              </a:rPr>
              <a:t> set to 0</a:t>
            </a:r>
          </a:p>
        </p:txBody>
      </p:sp>
      <p:pic>
        <p:nvPicPr>
          <p:cNvPr id="8" name="Immagine 7" descr="Immagine che contiene tastiera&#10;&#10;Descrizione generata automaticamente">
            <a:extLst>
              <a:ext uri="{FF2B5EF4-FFF2-40B4-BE49-F238E27FC236}">
                <a16:creationId xmlns:a16="http://schemas.microsoft.com/office/drawing/2014/main" id="{C64584AA-769B-714B-A7C5-A903F74B3977}"/>
              </a:ext>
            </a:extLst>
          </p:cNvPr>
          <p:cNvPicPr>
            <a:picLocks noChangeAspect="1"/>
          </p:cNvPicPr>
          <p:nvPr/>
        </p:nvPicPr>
        <p:blipFill>
          <a:blip r:embed="rId2"/>
          <a:stretch>
            <a:fillRect/>
          </a:stretch>
        </p:blipFill>
        <p:spPr>
          <a:xfrm>
            <a:off x="1460685" y="4693487"/>
            <a:ext cx="2471948" cy="1892585"/>
          </a:xfrm>
          <a:prstGeom prst="rect">
            <a:avLst/>
          </a:prstGeom>
        </p:spPr>
      </p:pic>
      <p:pic>
        <p:nvPicPr>
          <p:cNvPr id="10" name="Immagine 9" descr="Immagine che contiene schermo, cibo&#10;&#10;Descrizione generata automaticamente">
            <a:extLst>
              <a:ext uri="{FF2B5EF4-FFF2-40B4-BE49-F238E27FC236}">
                <a16:creationId xmlns:a16="http://schemas.microsoft.com/office/drawing/2014/main" id="{AA94873B-C3CF-4C4E-8B3E-960B97B7C8C4}"/>
              </a:ext>
            </a:extLst>
          </p:cNvPr>
          <p:cNvPicPr>
            <a:picLocks noChangeAspect="1"/>
          </p:cNvPicPr>
          <p:nvPr/>
        </p:nvPicPr>
        <p:blipFill>
          <a:blip r:embed="rId3"/>
          <a:stretch>
            <a:fillRect/>
          </a:stretch>
        </p:blipFill>
        <p:spPr>
          <a:xfrm>
            <a:off x="6376375" y="2327505"/>
            <a:ext cx="5250654" cy="3505676"/>
          </a:xfrm>
          <a:prstGeom prst="rect">
            <a:avLst/>
          </a:prstGeom>
        </p:spPr>
      </p:pic>
      <p:sp>
        <p:nvSpPr>
          <p:cNvPr id="3" name="CasellaDiTesto 2">
            <a:extLst>
              <a:ext uri="{FF2B5EF4-FFF2-40B4-BE49-F238E27FC236}">
                <a16:creationId xmlns:a16="http://schemas.microsoft.com/office/drawing/2014/main" id="{5971EF3D-EFFD-4953-8446-74C55F8B584C}"/>
              </a:ext>
            </a:extLst>
          </p:cNvPr>
          <p:cNvSpPr txBox="1"/>
          <p:nvPr/>
        </p:nvSpPr>
        <p:spPr>
          <a:xfrm>
            <a:off x="5780314" y="1661278"/>
            <a:ext cx="5655130" cy="261610"/>
          </a:xfrm>
          <a:prstGeom prst="rect">
            <a:avLst/>
          </a:prstGeom>
          <a:noFill/>
        </p:spPr>
        <p:txBody>
          <a:bodyPr wrap="square" rtlCol="0">
            <a:spAutoFit/>
          </a:bodyPr>
          <a:lstStyle/>
          <a:p>
            <a:pPr algn="r"/>
            <a:r>
              <a:rPr lang="it-IT" sz="1100" dirty="0">
                <a:solidFill>
                  <a:schemeClr val="bg1"/>
                </a:solidFill>
              </a:rPr>
              <a:t>(Link to code: </a:t>
            </a:r>
            <a:r>
              <a:rPr lang="it-IT" sz="1100" dirty="0" err="1">
                <a:solidFill>
                  <a:schemeClr val="bg1"/>
                </a:solidFill>
                <a:hlinkClick r:id="rId4"/>
              </a:rPr>
              <a:t>FaultDetector.vhdl</a:t>
            </a:r>
            <a:r>
              <a:rPr lang="it-IT" sz="1100" dirty="0">
                <a:solidFill>
                  <a:schemeClr val="bg1"/>
                </a:solidFill>
              </a:rPr>
              <a:t>)</a:t>
            </a:r>
          </a:p>
        </p:txBody>
      </p:sp>
    </p:spTree>
    <p:extLst>
      <p:ext uri="{BB962C8B-B14F-4D97-AF65-F5344CB8AC3E}">
        <p14:creationId xmlns:p14="http://schemas.microsoft.com/office/powerpoint/2010/main" val="2513065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b="1" dirty="0" err="1"/>
              <a:t>Simulation</a:t>
            </a:r>
            <a:r>
              <a:rPr lang="it-IT" sz="2000" b="1" dirty="0"/>
              <a:t> </a:t>
            </a:r>
            <a:r>
              <a:rPr lang="it-IT" sz="2000" b="1" dirty="0" err="1"/>
              <a:t>results</a:t>
            </a:r>
            <a:endParaRPr lang="it-IT" sz="2000" b="1"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256184282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5" name="Immagine 4">
            <a:extLst>
              <a:ext uri="{FF2B5EF4-FFF2-40B4-BE49-F238E27FC236}">
                <a16:creationId xmlns:a16="http://schemas.microsoft.com/office/drawing/2014/main" id="{D1D0F7EC-3174-48C3-A31E-23A455DCB097}"/>
              </a:ext>
            </a:extLst>
          </p:cNvPr>
          <p:cNvPicPr>
            <a:picLocks noChangeAspect="1"/>
          </p:cNvPicPr>
          <p:nvPr/>
        </p:nvPicPr>
        <p:blipFill>
          <a:blip r:embed="rId2"/>
          <a:stretch>
            <a:fillRect/>
          </a:stretch>
        </p:blipFill>
        <p:spPr>
          <a:xfrm>
            <a:off x="380958" y="2901778"/>
            <a:ext cx="11430084" cy="1446715"/>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2944586" y="2901778"/>
            <a:ext cx="666740" cy="144671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455C65EC-6EAD-4A98-A772-BDE1AE2D3370}"/>
              </a:ext>
            </a:extLst>
          </p:cNvPr>
          <p:cNvSpPr txBox="1"/>
          <p:nvPr/>
        </p:nvSpPr>
        <p:spPr>
          <a:xfrm>
            <a:off x="435429" y="2057401"/>
            <a:ext cx="5187042" cy="369332"/>
          </a:xfrm>
          <a:prstGeom prst="rect">
            <a:avLst/>
          </a:prstGeom>
          <a:noFill/>
        </p:spPr>
        <p:txBody>
          <a:bodyPr wrap="square" rtlCol="0">
            <a:spAutoFit/>
          </a:bodyPr>
          <a:lstStyle/>
          <a:p>
            <a:r>
              <a:rPr lang="it-IT" dirty="0">
                <a:solidFill>
                  <a:schemeClr val="bg1"/>
                </a:solidFill>
              </a:rPr>
              <a:t>Scenario #1: </a:t>
            </a:r>
            <a:r>
              <a:rPr lang="it-IT" dirty="0" err="1">
                <a:solidFill>
                  <a:schemeClr val="bg1"/>
                </a:solidFill>
              </a:rPr>
              <a:t>Everything</a:t>
            </a:r>
            <a:r>
              <a:rPr lang="it-IT" dirty="0">
                <a:solidFill>
                  <a:schemeClr val="bg1"/>
                </a:solidFill>
              </a:rPr>
              <a:t> </a:t>
            </a:r>
            <a:r>
              <a:rPr lang="it-IT" dirty="0" err="1">
                <a:solidFill>
                  <a:schemeClr val="bg1"/>
                </a:solidFill>
              </a:rPr>
              <a:t>working</a:t>
            </a:r>
            <a:r>
              <a:rPr lang="it-IT" dirty="0">
                <a:solidFill>
                  <a:schemeClr val="bg1"/>
                </a:solidFill>
              </a:rPr>
              <a:t> </a:t>
            </a:r>
            <a:r>
              <a:rPr lang="it-IT" dirty="0" err="1">
                <a:solidFill>
                  <a:schemeClr val="bg1"/>
                </a:solidFill>
              </a:rPr>
              <a:t>correctly</a:t>
            </a:r>
            <a:endParaRPr lang="it-IT" dirty="0">
              <a:solidFill>
                <a:schemeClr val="bg1"/>
              </a:solidFill>
            </a:endParaRPr>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3028950" y="4823538"/>
            <a:ext cx="666744" cy="369332"/>
          </a:xfrm>
          <a:prstGeom prst="rect">
            <a:avLst/>
          </a:prstGeom>
          <a:noFill/>
        </p:spPr>
        <p:txBody>
          <a:bodyPr wrap="square" rtlCol="0">
            <a:spAutoFit/>
          </a:bodyPr>
          <a:lstStyle/>
          <a:p>
            <a:r>
              <a:rPr lang="it-IT" dirty="0">
                <a:solidFill>
                  <a:schemeClr val="accent1"/>
                </a:solidFill>
              </a:rPr>
              <a:t>OFF</a:t>
            </a:r>
          </a:p>
        </p:txBody>
      </p:sp>
      <p:cxnSp>
        <p:nvCxnSpPr>
          <p:cNvPr id="15" name="Connettore 2 14">
            <a:extLst>
              <a:ext uri="{FF2B5EF4-FFF2-40B4-BE49-F238E27FC236}">
                <a16:creationId xmlns:a16="http://schemas.microsoft.com/office/drawing/2014/main" id="{5B49ED89-8FA9-4C4E-A466-3F8E2B3541EE}"/>
              </a:ext>
            </a:extLst>
          </p:cNvPr>
          <p:cNvCxnSpPr/>
          <p:nvPr/>
        </p:nvCxnSpPr>
        <p:spPr>
          <a:xfrm flipV="1">
            <a:off x="3282042" y="4463143"/>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47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5" name="Immagine 4">
            <a:extLst>
              <a:ext uri="{FF2B5EF4-FFF2-40B4-BE49-F238E27FC236}">
                <a16:creationId xmlns:a16="http://schemas.microsoft.com/office/drawing/2014/main" id="{D1D0F7EC-3174-48C3-A31E-23A455DCB097}"/>
              </a:ext>
            </a:extLst>
          </p:cNvPr>
          <p:cNvPicPr>
            <a:picLocks noChangeAspect="1"/>
          </p:cNvPicPr>
          <p:nvPr/>
        </p:nvPicPr>
        <p:blipFill>
          <a:blip r:embed="rId3"/>
          <a:stretch>
            <a:fillRect/>
          </a:stretch>
        </p:blipFill>
        <p:spPr>
          <a:xfrm>
            <a:off x="380958" y="2901778"/>
            <a:ext cx="11430084" cy="1446715"/>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3586843" y="2901777"/>
            <a:ext cx="468085" cy="144671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3433083" y="4861638"/>
            <a:ext cx="6521900" cy="369332"/>
          </a:xfrm>
          <a:prstGeom prst="rect">
            <a:avLst/>
          </a:prstGeom>
          <a:noFill/>
        </p:spPr>
        <p:txBody>
          <a:bodyPr wrap="square" rtlCol="0">
            <a:spAutoFit/>
          </a:bodyPr>
          <a:lstStyle/>
          <a:p>
            <a:r>
              <a:rPr lang="it-IT" dirty="0">
                <a:solidFill>
                  <a:schemeClr val="accent1"/>
                </a:solidFill>
              </a:rPr>
              <a:t>Delay </a:t>
            </a:r>
            <a:r>
              <a:rPr lang="it-IT" dirty="0" err="1">
                <a:solidFill>
                  <a:schemeClr val="accent1"/>
                </a:solidFill>
              </a:rPr>
              <a:t>between</a:t>
            </a:r>
            <a:r>
              <a:rPr lang="it-IT" dirty="0">
                <a:solidFill>
                  <a:schemeClr val="accent1"/>
                </a:solidFill>
              </a:rPr>
              <a:t> </a:t>
            </a:r>
            <a:r>
              <a:rPr lang="it-IT" dirty="0" err="1">
                <a:solidFill>
                  <a:schemeClr val="accent1"/>
                </a:solidFill>
              </a:rPr>
              <a:t>internal</a:t>
            </a:r>
            <a:r>
              <a:rPr lang="it-IT" dirty="0">
                <a:solidFill>
                  <a:schemeClr val="accent1"/>
                </a:solidFill>
              </a:rPr>
              <a:t> state </a:t>
            </a:r>
            <a:r>
              <a:rPr lang="it-IT" dirty="0" err="1">
                <a:solidFill>
                  <a:schemeClr val="accent1"/>
                </a:solidFill>
              </a:rPr>
              <a:t>change</a:t>
            </a:r>
            <a:r>
              <a:rPr lang="it-IT" dirty="0">
                <a:solidFill>
                  <a:schemeClr val="accent1"/>
                </a:solidFill>
              </a:rPr>
              <a:t> and </a:t>
            </a:r>
            <a:r>
              <a:rPr lang="it-IT" dirty="0" err="1">
                <a:solidFill>
                  <a:schemeClr val="accent1"/>
                </a:solidFill>
              </a:rPr>
              <a:t>lights</a:t>
            </a:r>
            <a:r>
              <a:rPr lang="it-IT" dirty="0">
                <a:solidFill>
                  <a:schemeClr val="accent1"/>
                </a:solidFill>
              </a:rPr>
              <a:t> update </a:t>
            </a:r>
          </a:p>
        </p:txBody>
      </p:sp>
      <p:cxnSp>
        <p:nvCxnSpPr>
          <p:cNvPr id="15" name="Connettore 2 14">
            <a:extLst>
              <a:ext uri="{FF2B5EF4-FFF2-40B4-BE49-F238E27FC236}">
                <a16:creationId xmlns:a16="http://schemas.microsoft.com/office/drawing/2014/main" id="{5B49ED89-8FA9-4C4E-A466-3F8E2B3541EE}"/>
              </a:ext>
            </a:extLst>
          </p:cNvPr>
          <p:cNvCxnSpPr/>
          <p:nvPr/>
        </p:nvCxnSpPr>
        <p:spPr>
          <a:xfrm flipV="1">
            <a:off x="3766456" y="4430486"/>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848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5" name="Immagine 4">
            <a:extLst>
              <a:ext uri="{FF2B5EF4-FFF2-40B4-BE49-F238E27FC236}">
                <a16:creationId xmlns:a16="http://schemas.microsoft.com/office/drawing/2014/main" id="{D1D0F7EC-3174-48C3-A31E-23A455DCB097}"/>
              </a:ext>
            </a:extLst>
          </p:cNvPr>
          <p:cNvPicPr>
            <a:picLocks noChangeAspect="1"/>
          </p:cNvPicPr>
          <p:nvPr/>
        </p:nvPicPr>
        <p:blipFill>
          <a:blip r:embed="rId2"/>
          <a:stretch>
            <a:fillRect/>
          </a:stretch>
        </p:blipFill>
        <p:spPr>
          <a:xfrm>
            <a:off x="380958" y="2901778"/>
            <a:ext cx="11430084" cy="1446715"/>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3935186" y="2901778"/>
            <a:ext cx="2269671" cy="1473930"/>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4227749" y="4898920"/>
            <a:ext cx="1868251" cy="369332"/>
          </a:xfrm>
          <a:prstGeom prst="rect">
            <a:avLst/>
          </a:prstGeom>
          <a:noFill/>
        </p:spPr>
        <p:txBody>
          <a:bodyPr wrap="square" rtlCol="0">
            <a:spAutoFit/>
          </a:bodyPr>
          <a:lstStyle/>
          <a:p>
            <a:r>
              <a:rPr lang="it-IT" dirty="0">
                <a:solidFill>
                  <a:schemeClr val="accent1"/>
                </a:solidFill>
              </a:rPr>
              <a:t>MAINTENANCE</a:t>
            </a:r>
          </a:p>
        </p:txBody>
      </p:sp>
      <p:cxnSp>
        <p:nvCxnSpPr>
          <p:cNvPr id="15" name="Connettore 2 14">
            <a:extLst>
              <a:ext uri="{FF2B5EF4-FFF2-40B4-BE49-F238E27FC236}">
                <a16:creationId xmlns:a16="http://schemas.microsoft.com/office/drawing/2014/main" id="{5B49ED89-8FA9-4C4E-A466-3F8E2B3541EE}"/>
              </a:ext>
            </a:extLst>
          </p:cNvPr>
          <p:cNvCxnSpPr/>
          <p:nvPr/>
        </p:nvCxnSpPr>
        <p:spPr>
          <a:xfrm flipV="1">
            <a:off x="5219698" y="4484914"/>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402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5" name="Immagine 4">
            <a:extLst>
              <a:ext uri="{FF2B5EF4-FFF2-40B4-BE49-F238E27FC236}">
                <a16:creationId xmlns:a16="http://schemas.microsoft.com/office/drawing/2014/main" id="{D1D0F7EC-3174-48C3-A31E-23A455DCB097}"/>
              </a:ext>
            </a:extLst>
          </p:cNvPr>
          <p:cNvPicPr>
            <a:picLocks noChangeAspect="1"/>
          </p:cNvPicPr>
          <p:nvPr/>
        </p:nvPicPr>
        <p:blipFill>
          <a:blip r:embed="rId2"/>
          <a:stretch>
            <a:fillRect/>
          </a:stretch>
        </p:blipFill>
        <p:spPr>
          <a:xfrm>
            <a:off x="380958" y="2901778"/>
            <a:ext cx="11430084" cy="1446715"/>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6487887" y="2901778"/>
            <a:ext cx="2209800" cy="1473930"/>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6894401" y="4850753"/>
            <a:ext cx="1244365" cy="369332"/>
          </a:xfrm>
          <a:prstGeom prst="rect">
            <a:avLst/>
          </a:prstGeom>
          <a:noFill/>
        </p:spPr>
        <p:txBody>
          <a:bodyPr wrap="square" rtlCol="0">
            <a:spAutoFit/>
          </a:bodyPr>
          <a:lstStyle/>
          <a:p>
            <a:r>
              <a:rPr lang="it-IT" dirty="0">
                <a:solidFill>
                  <a:schemeClr val="accent1"/>
                </a:solidFill>
              </a:rPr>
              <a:t>STANDBY</a:t>
            </a:r>
          </a:p>
        </p:txBody>
      </p:sp>
      <p:cxnSp>
        <p:nvCxnSpPr>
          <p:cNvPr id="15" name="Connettore 2 14">
            <a:extLst>
              <a:ext uri="{FF2B5EF4-FFF2-40B4-BE49-F238E27FC236}">
                <a16:creationId xmlns:a16="http://schemas.microsoft.com/office/drawing/2014/main" id="{5B49ED89-8FA9-4C4E-A466-3F8E2B3541EE}"/>
              </a:ext>
            </a:extLst>
          </p:cNvPr>
          <p:cNvCxnSpPr/>
          <p:nvPr/>
        </p:nvCxnSpPr>
        <p:spPr>
          <a:xfrm flipV="1">
            <a:off x="7516584" y="4484914"/>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30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5" name="Immagine 4">
            <a:extLst>
              <a:ext uri="{FF2B5EF4-FFF2-40B4-BE49-F238E27FC236}">
                <a16:creationId xmlns:a16="http://schemas.microsoft.com/office/drawing/2014/main" id="{D1D0F7EC-3174-48C3-A31E-23A455DCB097}"/>
              </a:ext>
            </a:extLst>
          </p:cNvPr>
          <p:cNvPicPr>
            <a:picLocks noChangeAspect="1"/>
          </p:cNvPicPr>
          <p:nvPr/>
        </p:nvPicPr>
        <p:blipFill>
          <a:blip r:embed="rId2"/>
          <a:stretch>
            <a:fillRect/>
          </a:stretch>
        </p:blipFill>
        <p:spPr>
          <a:xfrm>
            <a:off x="380958" y="2901778"/>
            <a:ext cx="11430084" cy="1446715"/>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8991600" y="2874563"/>
            <a:ext cx="2612571" cy="1473930"/>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9780841" y="4863547"/>
            <a:ext cx="1405926" cy="646331"/>
          </a:xfrm>
          <a:prstGeom prst="rect">
            <a:avLst/>
          </a:prstGeom>
          <a:noFill/>
        </p:spPr>
        <p:txBody>
          <a:bodyPr wrap="square" rtlCol="0">
            <a:spAutoFit/>
          </a:bodyPr>
          <a:lstStyle/>
          <a:p>
            <a:r>
              <a:rPr lang="it-IT" dirty="0">
                <a:solidFill>
                  <a:schemeClr val="accent1"/>
                </a:solidFill>
              </a:rPr>
              <a:t>NOMINAL</a:t>
            </a:r>
            <a:br>
              <a:rPr lang="it-IT" dirty="0">
                <a:solidFill>
                  <a:schemeClr val="accent1"/>
                </a:solidFill>
              </a:rPr>
            </a:br>
            <a:r>
              <a:rPr lang="it-IT" dirty="0">
                <a:solidFill>
                  <a:schemeClr val="accent1"/>
                </a:solidFill>
              </a:rPr>
              <a:t> (MOD-5)</a:t>
            </a:r>
          </a:p>
        </p:txBody>
      </p:sp>
      <p:cxnSp>
        <p:nvCxnSpPr>
          <p:cNvPr id="15" name="Connettore 2 14">
            <a:extLst>
              <a:ext uri="{FF2B5EF4-FFF2-40B4-BE49-F238E27FC236}">
                <a16:creationId xmlns:a16="http://schemas.microsoft.com/office/drawing/2014/main" id="{5B49ED89-8FA9-4C4E-A466-3F8E2B3541EE}"/>
              </a:ext>
            </a:extLst>
          </p:cNvPr>
          <p:cNvCxnSpPr/>
          <p:nvPr/>
        </p:nvCxnSpPr>
        <p:spPr>
          <a:xfrm flipV="1">
            <a:off x="10564584" y="4545953"/>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957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7" name="Immagine 6" descr="Immagine che contiene schermo, monitor, orologio, stanza&#10;&#10;Descrizione generata automaticamente">
            <a:extLst>
              <a:ext uri="{FF2B5EF4-FFF2-40B4-BE49-F238E27FC236}">
                <a16:creationId xmlns:a16="http://schemas.microsoft.com/office/drawing/2014/main" id="{5C722FA5-E996-4086-B9EF-668255A5F863}"/>
              </a:ext>
            </a:extLst>
          </p:cNvPr>
          <p:cNvPicPr>
            <a:picLocks noChangeAspect="1"/>
          </p:cNvPicPr>
          <p:nvPr/>
        </p:nvPicPr>
        <p:blipFill>
          <a:blip r:embed="rId2"/>
          <a:stretch>
            <a:fillRect/>
          </a:stretch>
        </p:blipFill>
        <p:spPr>
          <a:xfrm>
            <a:off x="495342" y="1998715"/>
            <a:ext cx="7610161" cy="2185655"/>
          </a:xfrm>
          <a:prstGeom prst="rect">
            <a:avLst/>
          </a:prstGeom>
        </p:spPr>
      </p:pic>
      <p:sp>
        <p:nvSpPr>
          <p:cNvPr id="11" name="Rettangolo 10">
            <a:extLst>
              <a:ext uri="{FF2B5EF4-FFF2-40B4-BE49-F238E27FC236}">
                <a16:creationId xmlns:a16="http://schemas.microsoft.com/office/drawing/2014/main" id="{D6DD345D-F31B-4CA7-BF33-1FD2A3C1409D}"/>
              </a:ext>
            </a:extLst>
          </p:cNvPr>
          <p:cNvSpPr/>
          <p:nvPr/>
        </p:nvSpPr>
        <p:spPr>
          <a:xfrm>
            <a:off x="5061858" y="2465614"/>
            <a:ext cx="1006928" cy="171875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7" name="Rettangolo 16">
            <a:extLst>
              <a:ext uri="{FF2B5EF4-FFF2-40B4-BE49-F238E27FC236}">
                <a16:creationId xmlns:a16="http://schemas.microsoft.com/office/drawing/2014/main" id="{9E603A51-87C7-4884-8FC4-4A3BEC491B0C}"/>
              </a:ext>
            </a:extLst>
          </p:cNvPr>
          <p:cNvSpPr/>
          <p:nvPr/>
        </p:nvSpPr>
        <p:spPr>
          <a:xfrm>
            <a:off x="3853543" y="3630386"/>
            <a:ext cx="571500" cy="553983"/>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CasellaDiTesto 17">
            <a:extLst>
              <a:ext uri="{FF2B5EF4-FFF2-40B4-BE49-F238E27FC236}">
                <a16:creationId xmlns:a16="http://schemas.microsoft.com/office/drawing/2014/main" id="{F0331878-BB56-4276-B35E-022A88B870A0}"/>
              </a:ext>
            </a:extLst>
          </p:cNvPr>
          <p:cNvSpPr txBox="1"/>
          <p:nvPr/>
        </p:nvSpPr>
        <p:spPr>
          <a:xfrm>
            <a:off x="8463643" y="1998715"/>
            <a:ext cx="3276600" cy="1754326"/>
          </a:xfrm>
          <a:prstGeom prst="rect">
            <a:avLst/>
          </a:prstGeom>
          <a:noFill/>
        </p:spPr>
        <p:txBody>
          <a:bodyPr wrap="square" rtlCol="0">
            <a:spAutoFit/>
          </a:bodyPr>
          <a:lstStyle/>
          <a:p>
            <a:r>
              <a:rPr lang="it-IT" dirty="0">
                <a:solidFill>
                  <a:schemeClr val="bg1"/>
                </a:solidFill>
              </a:rPr>
              <a:t>The </a:t>
            </a:r>
            <a:r>
              <a:rPr lang="it-IT" dirty="0" err="1">
                <a:solidFill>
                  <a:schemeClr val="bg1"/>
                </a:solidFill>
              </a:rPr>
              <a:t>modality</a:t>
            </a:r>
            <a:r>
              <a:rPr lang="it-IT" dirty="0">
                <a:solidFill>
                  <a:schemeClr val="bg1"/>
                </a:solidFill>
              </a:rPr>
              <a:t> </a:t>
            </a:r>
            <a:r>
              <a:rPr lang="it-IT" dirty="0" err="1">
                <a:solidFill>
                  <a:schemeClr val="bg1"/>
                </a:solidFill>
              </a:rPr>
              <a:t>does</a:t>
            </a:r>
            <a:r>
              <a:rPr lang="it-IT" dirty="0">
                <a:solidFill>
                  <a:schemeClr val="bg1"/>
                </a:solidFill>
              </a:rPr>
              <a:t> </a:t>
            </a:r>
            <a:r>
              <a:rPr lang="it-IT" dirty="0" err="1">
                <a:solidFill>
                  <a:schemeClr val="bg1"/>
                </a:solidFill>
              </a:rPr>
              <a:t>not</a:t>
            </a:r>
            <a:r>
              <a:rPr lang="it-IT" dirty="0">
                <a:solidFill>
                  <a:schemeClr val="bg1"/>
                </a:solidFill>
              </a:rPr>
              <a:t> </a:t>
            </a:r>
            <a:r>
              <a:rPr lang="it-IT" dirty="0" err="1">
                <a:solidFill>
                  <a:schemeClr val="bg1"/>
                </a:solidFill>
              </a:rPr>
              <a:t>change</a:t>
            </a:r>
            <a:r>
              <a:rPr lang="it-IT" dirty="0">
                <a:solidFill>
                  <a:schemeClr val="bg1"/>
                </a:solidFill>
              </a:rPr>
              <a:t> </a:t>
            </a:r>
            <a:r>
              <a:rPr lang="it-IT" dirty="0" err="1">
                <a:solidFill>
                  <a:schemeClr val="bg1"/>
                </a:solidFill>
              </a:rPr>
              <a:t>since</a:t>
            </a:r>
            <a:r>
              <a:rPr lang="it-IT" dirty="0">
                <a:solidFill>
                  <a:schemeClr val="bg1"/>
                </a:solidFill>
              </a:rPr>
              <a:t> the </a:t>
            </a:r>
            <a:r>
              <a:rPr lang="it-IT" dirty="0" err="1">
                <a:solidFill>
                  <a:schemeClr val="bg1"/>
                </a:solidFill>
              </a:rPr>
              <a:t>traffic</a:t>
            </a:r>
            <a:r>
              <a:rPr lang="it-IT" dirty="0">
                <a:solidFill>
                  <a:schemeClr val="bg1"/>
                </a:solidFill>
              </a:rPr>
              <a:t> light </a:t>
            </a:r>
            <a:r>
              <a:rPr lang="it-IT" dirty="0" err="1">
                <a:solidFill>
                  <a:schemeClr val="bg1"/>
                </a:solidFill>
              </a:rPr>
              <a:t>is</a:t>
            </a:r>
            <a:r>
              <a:rPr lang="it-IT" dirty="0">
                <a:solidFill>
                  <a:schemeClr val="bg1"/>
                </a:solidFill>
              </a:rPr>
              <a:t> </a:t>
            </a:r>
            <a:r>
              <a:rPr lang="it-IT" dirty="0" err="1">
                <a:solidFill>
                  <a:schemeClr val="bg1"/>
                </a:solidFill>
              </a:rPr>
              <a:t>not</a:t>
            </a:r>
            <a:r>
              <a:rPr lang="it-IT" dirty="0">
                <a:solidFill>
                  <a:schemeClr val="bg1"/>
                </a:solidFill>
              </a:rPr>
              <a:t> in the MAINTENANCE state, </a:t>
            </a:r>
            <a:r>
              <a:rPr lang="it-IT" dirty="0" err="1">
                <a:solidFill>
                  <a:schemeClr val="bg1"/>
                </a:solidFill>
              </a:rPr>
              <a:t>therefore</a:t>
            </a:r>
            <a:r>
              <a:rPr lang="it-IT" dirty="0">
                <a:solidFill>
                  <a:schemeClr val="bg1"/>
                </a:solidFill>
              </a:rPr>
              <a:t> the </a:t>
            </a:r>
            <a:r>
              <a:rPr lang="it-IT" dirty="0" err="1">
                <a:solidFill>
                  <a:schemeClr val="bg1"/>
                </a:solidFill>
              </a:rPr>
              <a:t>Enable</a:t>
            </a:r>
            <a:r>
              <a:rPr lang="it-IT" dirty="0">
                <a:solidFill>
                  <a:schemeClr val="bg1"/>
                </a:solidFill>
              </a:rPr>
              <a:t> for </a:t>
            </a:r>
            <a:r>
              <a:rPr lang="it-IT" dirty="0" err="1">
                <a:solidFill>
                  <a:schemeClr val="bg1"/>
                </a:solidFill>
              </a:rPr>
              <a:t>Modality</a:t>
            </a:r>
            <a:r>
              <a:rPr lang="it-IT" dirty="0">
                <a:solidFill>
                  <a:schemeClr val="bg1"/>
                </a:solidFill>
              </a:rPr>
              <a:t> Manager </a:t>
            </a:r>
            <a:r>
              <a:rPr lang="it-IT" dirty="0" err="1">
                <a:solidFill>
                  <a:schemeClr val="bg1"/>
                </a:solidFill>
              </a:rPr>
              <a:t>is</a:t>
            </a:r>
            <a:r>
              <a:rPr lang="it-IT" dirty="0">
                <a:solidFill>
                  <a:schemeClr val="bg1"/>
                </a:solidFill>
              </a:rPr>
              <a:t> 0</a:t>
            </a:r>
          </a:p>
        </p:txBody>
      </p:sp>
      <p:cxnSp>
        <p:nvCxnSpPr>
          <p:cNvPr id="22" name="Connettore 2 21">
            <a:extLst>
              <a:ext uri="{FF2B5EF4-FFF2-40B4-BE49-F238E27FC236}">
                <a16:creationId xmlns:a16="http://schemas.microsoft.com/office/drawing/2014/main" id="{D3D53A18-AD4E-4D1D-B3D1-DB85FDA41BDA}"/>
              </a:ext>
            </a:extLst>
          </p:cNvPr>
          <p:cNvCxnSpPr>
            <a:endCxn id="18" idx="1"/>
          </p:cNvCxnSpPr>
          <p:nvPr/>
        </p:nvCxnSpPr>
        <p:spPr>
          <a:xfrm flipV="1">
            <a:off x="6313715" y="2875878"/>
            <a:ext cx="2149928" cy="215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6" name="Immagine 25" descr="Immagine che contiene testo&#10;&#10;Descrizione generata automaticamente">
            <a:extLst>
              <a:ext uri="{FF2B5EF4-FFF2-40B4-BE49-F238E27FC236}">
                <a16:creationId xmlns:a16="http://schemas.microsoft.com/office/drawing/2014/main" id="{0722FDE3-5050-4149-887A-E90D69C29FF3}"/>
              </a:ext>
            </a:extLst>
          </p:cNvPr>
          <p:cNvPicPr>
            <a:picLocks noChangeAspect="1"/>
          </p:cNvPicPr>
          <p:nvPr/>
        </p:nvPicPr>
        <p:blipFill>
          <a:blip r:embed="rId3"/>
          <a:stretch>
            <a:fillRect/>
          </a:stretch>
        </p:blipFill>
        <p:spPr>
          <a:xfrm>
            <a:off x="515562" y="4469603"/>
            <a:ext cx="7589941" cy="2093988"/>
          </a:xfrm>
          <a:prstGeom prst="rect">
            <a:avLst/>
          </a:prstGeom>
        </p:spPr>
      </p:pic>
      <p:sp>
        <p:nvSpPr>
          <p:cNvPr id="27" name="Rettangolo 26">
            <a:extLst>
              <a:ext uri="{FF2B5EF4-FFF2-40B4-BE49-F238E27FC236}">
                <a16:creationId xmlns:a16="http://schemas.microsoft.com/office/drawing/2014/main" id="{1BFD1DFE-0363-4815-9E91-3405F652C774}"/>
              </a:ext>
            </a:extLst>
          </p:cNvPr>
          <p:cNvSpPr/>
          <p:nvPr/>
        </p:nvSpPr>
        <p:spPr>
          <a:xfrm>
            <a:off x="5442856" y="4690703"/>
            <a:ext cx="1328057" cy="1872889"/>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8" name="Rettangolo 27">
            <a:extLst>
              <a:ext uri="{FF2B5EF4-FFF2-40B4-BE49-F238E27FC236}">
                <a16:creationId xmlns:a16="http://schemas.microsoft.com/office/drawing/2014/main" id="{50C4E809-8A0C-43BE-B66F-4B7B55422276}"/>
              </a:ext>
            </a:extLst>
          </p:cNvPr>
          <p:cNvSpPr/>
          <p:nvPr/>
        </p:nvSpPr>
        <p:spPr>
          <a:xfrm>
            <a:off x="4136572" y="5959929"/>
            <a:ext cx="571500" cy="603663"/>
          </a:xfrm>
          <a:prstGeom prst="rect">
            <a:avLst/>
          </a:prstGeom>
          <a:noFill/>
          <a:ln w="28575">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C97D524C-FE6E-48E9-A9F2-DEBE9EEF3B92}"/>
              </a:ext>
            </a:extLst>
          </p:cNvPr>
          <p:cNvSpPr txBox="1"/>
          <p:nvPr/>
        </p:nvSpPr>
        <p:spPr>
          <a:xfrm>
            <a:off x="8567057" y="4383380"/>
            <a:ext cx="3352801" cy="1477328"/>
          </a:xfrm>
          <a:prstGeom prst="rect">
            <a:avLst/>
          </a:prstGeom>
          <a:noFill/>
        </p:spPr>
        <p:txBody>
          <a:bodyPr wrap="square" rtlCol="0">
            <a:spAutoFit/>
          </a:bodyPr>
          <a:lstStyle/>
          <a:p>
            <a:r>
              <a:rPr lang="it-IT" dirty="0">
                <a:solidFill>
                  <a:schemeClr val="bg1"/>
                </a:solidFill>
              </a:rPr>
              <a:t>The </a:t>
            </a:r>
            <a:r>
              <a:rPr lang="it-IT" dirty="0" err="1">
                <a:solidFill>
                  <a:schemeClr val="bg1"/>
                </a:solidFill>
              </a:rPr>
              <a:t>modality</a:t>
            </a:r>
            <a:r>
              <a:rPr lang="it-IT" dirty="0">
                <a:solidFill>
                  <a:schemeClr val="bg1"/>
                </a:solidFill>
              </a:rPr>
              <a:t> </a:t>
            </a:r>
            <a:r>
              <a:rPr lang="it-IT" dirty="0" err="1">
                <a:solidFill>
                  <a:schemeClr val="bg1"/>
                </a:solidFill>
              </a:rPr>
              <a:t>does</a:t>
            </a:r>
            <a:r>
              <a:rPr lang="it-IT" dirty="0">
                <a:solidFill>
                  <a:schemeClr val="bg1"/>
                </a:solidFill>
              </a:rPr>
              <a:t> </a:t>
            </a:r>
            <a:r>
              <a:rPr lang="it-IT" dirty="0" err="1">
                <a:solidFill>
                  <a:schemeClr val="bg1"/>
                </a:solidFill>
              </a:rPr>
              <a:t>change</a:t>
            </a:r>
            <a:r>
              <a:rPr lang="it-IT" dirty="0">
                <a:solidFill>
                  <a:schemeClr val="bg1"/>
                </a:solidFill>
              </a:rPr>
              <a:t> </a:t>
            </a:r>
            <a:r>
              <a:rPr lang="it-IT" dirty="0" err="1">
                <a:solidFill>
                  <a:schemeClr val="bg1"/>
                </a:solidFill>
              </a:rPr>
              <a:t>since</a:t>
            </a:r>
            <a:r>
              <a:rPr lang="it-IT" dirty="0">
                <a:solidFill>
                  <a:schemeClr val="bg1"/>
                </a:solidFill>
              </a:rPr>
              <a:t> the </a:t>
            </a:r>
            <a:r>
              <a:rPr lang="it-IT" dirty="0" err="1">
                <a:solidFill>
                  <a:schemeClr val="bg1"/>
                </a:solidFill>
              </a:rPr>
              <a:t>traffic</a:t>
            </a:r>
            <a:r>
              <a:rPr lang="it-IT" dirty="0">
                <a:solidFill>
                  <a:schemeClr val="bg1"/>
                </a:solidFill>
              </a:rPr>
              <a:t> light </a:t>
            </a:r>
            <a:r>
              <a:rPr lang="it-IT" dirty="0" err="1">
                <a:solidFill>
                  <a:schemeClr val="bg1"/>
                </a:solidFill>
              </a:rPr>
              <a:t>is</a:t>
            </a:r>
            <a:r>
              <a:rPr lang="it-IT" dirty="0">
                <a:solidFill>
                  <a:schemeClr val="bg1"/>
                </a:solidFill>
              </a:rPr>
              <a:t> in   the MAINTENANCE state, </a:t>
            </a:r>
            <a:r>
              <a:rPr lang="it-IT" dirty="0" err="1">
                <a:solidFill>
                  <a:schemeClr val="bg1"/>
                </a:solidFill>
              </a:rPr>
              <a:t>therefore</a:t>
            </a:r>
            <a:r>
              <a:rPr lang="it-IT" dirty="0">
                <a:solidFill>
                  <a:schemeClr val="bg1"/>
                </a:solidFill>
              </a:rPr>
              <a:t> the </a:t>
            </a:r>
            <a:r>
              <a:rPr lang="it-IT" dirty="0" err="1">
                <a:solidFill>
                  <a:schemeClr val="bg1"/>
                </a:solidFill>
              </a:rPr>
              <a:t>Enable</a:t>
            </a:r>
            <a:r>
              <a:rPr lang="it-IT" dirty="0">
                <a:solidFill>
                  <a:schemeClr val="bg1"/>
                </a:solidFill>
              </a:rPr>
              <a:t> for </a:t>
            </a:r>
            <a:r>
              <a:rPr lang="it-IT" dirty="0" err="1">
                <a:solidFill>
                  <a:schemeClr val="bg1"/>
                </a:solidFill>
              </a:rPr>
              <a:t>Modality</a:t>
            </a:r>
            <a:r>
              <a:rPr lang="it-IT" dirty="0">
                <a:solidFill>
                  <a:schemeClr val="bg1"/>
                </a:solidFill>
              </a:rPr>
              <a:t> Manager </a:t>
            </a:r>
            <a:r>
              <a:rPr lang="it-IT" dirty="0" err="1">
                <a:solidFill>
                  <a:schemeClr val="bg1"/>
                </a:solidFill>
              </a:rPr>
              <a:t>is</a:t>
            </a:r>
            <a:r>
              <a:rPr lang="it-IT" dirty="0">
                <a:solidFill>
                  <a:schemeClr val="bg1"/>
                </a:solidFill>
              </a:rPr>
              <a:t> 1</a:t>
            </a:r>
          </a:p>
        </p:txBody>
      </p:sp>
      <p:cxnSp>
        <p:nvCxnSpPr>
          <p:cNvPr id="30" name="Connettore 2 29">
            <a:extLst>
              <a:ext uri="{FF2B5EF4-FFF2-40B4-BE49-F238E27FC236}">
                <a16:creationId xmlns:a16="http://schemas.microsoft.com/office/drawing/2014/main" id="{96323741-DE51-4932-B694-8FD1690AB3E6}"/>
              </a:ext>
            </a:extLst>
          </p:cNvPr>
          <p:cNvCxnSpPr>
            <a:cxnSpLocks/>
          </p:cNvCxnSpPr>
          <p:nvPr/>
        </p:nvCxnSpPr>
        <p:spPr>
          <a:xfrm flipV="1">
            <a:off x="6901543" y="5279571"/>
            <a:ext cx="1665514" cy="1391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74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4" name="Immagine 3" descr="Immagine che contiene interni, oggetto, orologio, verde&#10;&#10;Descrizione generata automaticamente">
            <a:extLst>
              <a:ext uri="{FF2B5EF4-FFF2-40B4-BE49-F238E27FC236}">
                <a16:creationId xmlns:a16="http://schemas.microsoft.com/office/drawing/2014/main" id="{8877DDA1-A712-4F04-96AE-D3BB0DEF501D}"/>
              </a:ext>
            </a:extLst>
          </p:cNvPr>
          <p:cNvPicPr>
            <a:picLocks noChangeAspect="1"/>
          </p:cNvPicPr>
          <p:nvPr/>
        </p:nvPicPr>
        <p:blipFill>
          <a:blip r:embed="rId2"/>
          <a:stretch>
            <a:fillRect/>
          </a:stretch>
        </p:blipFill>
        <p:spPr>
          <a:xfrm>
            <a:off x="464183" y="2639577"/>
            <a:ext cx="11042016" cy="1473930"/>
          </a:xfrm>
          <a:prstGeom prst="rect">
            <a:avLst/>
          </a:prstGeom>
        </p:spPr>
      </p:pic>
      <p:sp>
        <p:nvSpPr>
          <p:cNvPr id="19" name="Rettangolo 18">
            <a:extLst>
              <a:ext uri="{FF2B5EF4-FFF2-40B4-BE49-F238E27FC236}">
                <a16:creationId xmlns:a16="http://schemas.microsoft.com/office/drawing/2014/main" id="{058CBC96-DA2F-48EA-B723-07B158CCB9DC}"/>
              </a:ext>
            </a:extLst>
          </p:cNvPr>
          <p:cNvSpPr/>
          <p:nvPr/>
        </p:nvSpPr>
        <p:spPr>
          <a:xfrm>
            <a:off x="5154392" y="2639577"/>
            <a:ext cx="6155859" cy="1473930"/>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0" name="CasellaDiTesto 19">
            <a:extLst>
              <a:ext uri="{FF2B5EF4-FFF2-40B4-BE49-F238E27FC236}">
                <a16:creationId xmlns:a16="http://schemas.microsoft.com/office/drawing/2014/main" id="{EB6983AA-07A3-4963-9BF6-D23DCD41A21D}"/>
              </a:ext>
            </a:extLst>
          </p:cNvPr>
          <p:cNvSpPr txBox="1"/>
          <p:nvPr/>
        </p:nvSpPr>
        <p:spPr>
          <a:xfrm>
            <a:off x="7668149" y="4628561"/>
            <a:ext cx="1405926" cy="646331"/>
          </a:xfrm>
          <a:prstGeom prst="rect">
            <a:avLst/>
          </a:prstGeom>
          <a:noFill/>
        </p:spPr>
        <p:txBody>
          <a:bodyPr wrap="square" rtlCol="0">
            <a:spAutoFit/>
          </a:bodyPr>
          <a:lstStyle/>
          <a:p>
            <a:r>
              <a:rPr lang="it-IT" dirty="0">
                <a:solidFill>
                  <a:schemeClr val="accent1"/>
                </a:solidFill>
              </a:rPr>
              <a:t>NOMINAL</a:t>
            </a:r>
            <a:br>
              <a:rPr lang="it-IT" dirty="0">
                <a:solidFill>
                  <a:schemeClr val="accent1"/>
                </a:solidFill>
              </a:rPr>
            </a:br>
            <a:r>
              <a:rPr lang="it-IT" dirty="0">
                <a:solidFill>
                  <a:schemeClr val="accent1"/>
                </a:solidFill>
              </a:rPr>
              <a:t>(MOD-12)</a:t>
            </a:r>
          </a:p>
        </p:txBody>
      </p:sp>
      <p:cxnSp>
        <p:nvCxnSpPr>
          <p:cNvPr id="21" name="Connettore 2 20">
            <a:extLst>
              <a:ext uri="{FF2B5EF4-FFF2-40B4-BE49-F238E27FC236}">
                <a16:creationId xmlns:a16="http://schemas.microsoft.com/office/drawing/2014/main" id="{FCCE63EF-43CD-4741-A2D6-B31819FCC825}"/>
              </a:ext>
            </a:extLst>
          </p:cNvPr>
          <p:cNvCxnSpPr/>
          <p:nvPr/>
        </p:nvCxnSpPr>
        <p:spPr>
          <a:xfrm flipV="1">
            <a:off x="8371112" y="4323761"/>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796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6" name="Immagine 5">
            <a:extLst>
              <a:ext uri="{FF2B5EF4-FFF2-40B4-BE49-F238E27FC236}">
                <a16:creationId xmlns:a16="http://schemas.microsoft.com/office/drawing/2014/main" id="{566543C5-324D-43DF-8540-B04CFF98CF62}"/>
              </a:ext>
            </a:extLst>
          </p:cNvPr>
          <p:cNvPicPr>
            <a:picLocks noChangeAspect="1"/>
          </p:cNvPicPr>
          <p:nvPr/>
        </p:nvPicPr>
        <p:blipFill>
          <a:blip r:embed="rId2"/>
          <a:stretch>
            <a:fillRect/>
          </a:stretch>
        </p:blipFill>
        <p:spPr>
          <a:xfrm>
            <a:off x="464183" y="2600659"/>
            <a:ext cx="11042017" cy="1563125"/>
          </a:xfrm>
          <a:prstGeom prst="rect">
            <a:avLst/>
          </a:prstGeom>
        </p:spPr>
      </p:pic>
      <p:sp>
        <p:nvSpPr>
          <p:cNvPr id="5" name="Rettangolo 4">
            <a:extLst>
              <a:ext uri="{FF2B5EF4-FFF2-40B4-BE49-F238E27FC236}">
                <a16:creationId xmlns:a16="http://schemas.microsoft.com/office/drawing/2014/main" id="{DC403012-07FE-46D4-A440-51016FDF9904}"/>
              </a:ext>
            </a:extLst>
          </p:cNvPr>
          <p:cNvSpPr/>
          <p:nvPr/>
        </p:nvSpPr>
        <p:spPr>
          <a:xfrm>
            <a:off x="4849586" y="2600659"/>
            <a:ext cx="6547751" cy="156312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7" name="CasellaDiTesto 6">
            <a:extLst>
              <a:ext uri="{FF2B5EF4-FFF2-40B4-BE49-F238E27FC236}">
                <a16:creationId xmlns:a16="http://schemas.microsoft.com/office/drawing/2014/main" id="{182BCD47-1CBB-4D07-8521-C26E33FE617A}"/>
              </a:ext>
            </a:extLst>
          </p:cNvPr>
          <p:cNvSpPr txBox="1"/>
          <p:nvPr/>
        </p:nvSpPr>
        <p:spPr>
          <a:xfrm>
            <a:off x="7443767" y="4678838"/>
            <a:ext cx="3508957" cy="646331"/>
          </a:xfrm>
          <a:prstGeom prst="rect">
            <a:avLst/>
          </a:prstGeom>
          <a:noFill/>
        </p:spPr>
        <p:txBody>
          <a:bodyPr wrap="square" rtlCol="0">
            <a:spAutoFit/>
          </a:bodyPr>
          <a:lstStyle/>
          <a:p>
            <a:r>
              <a:rPr lang="it-IT" dirty="0">
                <a:solidFill>
                  <a:schemeClr val="accent1"/>
                </a:solidFill>
              </a:rPr>
              <a:t>NOMINAL</a:t>
            </a:r>
            <a:br>
              <a:rPr lang="it-IT" dirty="0">
                <a:solidFill>
                  <a:schemeClr val="accent1"/>
                </a:solidFill>
              </a:rPr>
            </a:br>
            <a:r>
              <a:rPr lang="it-IT" dirty="0">
                <a:solidFill>
                  <a:schemeClr val="accent1"/>
                </a:solidFill>
              </a:rPr>
              <a:t>(MOD-15)</a:t>
            </a:r>
          </a:p>
        </p:txBody>
      </p:sp>
      <p:cxnSp>
        <p:nvCxnSpPr>
          <p:cNvPr id="10" name="Connettore 2 9">
            <a:extLst>
              <a:ext uri="{FF2B5EF4-FFF2-40B4-BE49-F238E27FC236}">
                <a16:creationId xmlns:a16="http://schemas.microsoft.com/office/drawing/2014/main" id="{8BA28B11-C5C3-43CF-B053-7367D90E9144}"/>
              </a:ext>
            </a:extLst>
          </p:cNvPr>
          <p:cNvCxnSpPr/>
          <p:nvPr/>
        </p:nvCxnSpPr>
        <p:spPr>
          <a:xfrm flipV="1">
            <a:off x="8071755" y="4307432"/>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040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sp>
        <p:nvSpPr>
          <p:cNvPr id="3" name="CasellaDiTesto 2">
            <a:extLst>
              <a:ext uri="{FF2B5EF4-FFF2-40B4-BE49-F238E27FC236}">
                <a16:creationId xmlns:a16="http://schemas.microsoft.com/office/drawing/2014/main" id="{0A8E3567-DB0B-4E24-851A-8BA724688052}"/>
              </a:ext>
            </a:extLst>
          </p:cNvPr>
          <p:cNvSpPr txBox="1"/>
          <p:nvPr/>
        </p:nvSpPr>
        <p:spPr>
          <a:xfrm>
            <a:off x="435429" y="2057401"/>
            <a:ext cx="5187042" cy="369332"/>
          </a:xfrm>
          <a:prstGeom prst="rect">
            <a:avLst/>
          </a:prstGeom>
          <a:noFill/>
        </p:spPr>
        <p:txBody>
          <a:bodyPr wrap="square" rtlCol="0">
            <a:spAutoFit/>
          </a:bodyPr>
          <a:lstStyle/>
          <a:p>
            <a:r>
              <a:rPr lang="it-IT" dirty="0">
                <a:solidFill>
                  <a:schemeClr val="bg1"/>
                </a:solidFill>
              </a:rPr>
              <a:t>Scenario #2: FAULT </a:t>
            </a:r>
            <a:r>
              <a:rPr lang="it-IT" dirty="0" err="1">
                <a:solidFill>
                  <a:schemeClr val="bg1"/>
                </a:solidFill>
              </a:rPr>
              <a:t>Configuration</a:t>
            </a:r>
            <a:endParaRPr lang="it-IT" dirty="0">
              <a:solidFill>
                <a:schemeClr val="bg1"/>
              </a:solidFill>
            </a:endParaRPr>
          </a:p>
        </p:txBody>
      </p:sp>
      <p:pic>
        <p:nvPicPr>
          <p:cNvPr id="11" name="Immagine 10" descr="Immagine che contiene testo, via, segnale, orologio&#10;&#10;Descrizione generata automaticamente">
            <a:extLst>
              <a:ext uri="{FF2B5EF4-FFF2-40B4-BE49-F238E27FC236}">
                <a16:creationId xmlns:a16="http://schemas.microsoft.com/office/drawing/2014/main" id="{D12DA906-368A-4853-9D0C-F0C83258B91B}"/>
              </a:ext>
            </a:extLst>
          </p:cNvPr>
          <p:cNvPicPr>
            <a:picLocks noChangeAspect="1"/>
          </p:cNvPicPr>
          <p:nvPr/>
        </p:nvPicPr>
        <p:blipFill>
          <a:blip r:embed="rId2"/>
          <a:stretch>
            <a:fillRect/>
          </a:stretch>
        </p:blipFill>
        <p:spPr>
          <a:xfrm>
            <a:off x="924040" y="2600659"/>
            <a:ext cx="6255795" cy="1586780"/>
          </a:xfrm>
          <a:prstGeom prst="rect">
            <a:avLst/>
          </a:prstGeom>
        </p:spPr>
      </p:pic>
      <p:sp>
        <p:nvSpPr>
          <p:cNvPr id="17" name="Rettangolo 16">
            <a:extLst>
              <a:ext uri="{FF2B5EF4-FFF2-40B4-BE49-F238E27FC236}">
                <a16:creationId xmlns:a16="http://schemas.microsoft.com/office/drawing/2014/main" id="{AA8F62AE-C3F4-46CB-8196-042B5AD22719}"/>
              </a:ext>
            </a:extLst>
          </p:cNvPr>
          <p:cNvSpPr/>
          <p:nvPr/>
        </p:nvSpPr>
        <p:spPr>
          <a:xfrm>
            <a:off x="5146221" y="2605075"/>
            <a:ext cx="1787979" cy="1586780"/>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8" name="CasellaDiTesto 17">
            <a:extLst>
              <a:ext uri="{FF2B5EF4-FFF2-40B4-BE49-F238E27FC236}">
                <a16:creationId xmlns:a16="http://schemas.microsoft.com/office/drawing/2014/main" id="{5E448812-E9B0-4B59-AE9E-0206B1C03109}"/>
              </a:ext>
            </a:extLst>
          </p:cNvPr>
          <p:cNvSpPr txBox="1"/>
          <p:nvPr/>
        </p:nvSpPr>
        <p:spPr>
          <a:xfrm>
            <a:off x="8168475" y="2431395"/>
            <a:ext cx="3099485" cy="2031325"/>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10 </a:t>
            </a:r>
            <a:r>
              <a:rPr lang="it-IT" dirty="0" err="1">
                <a:solidFill>
                  <a:schemeClr val="bg1"/>
                </a:solidFill>
              </a:rPr>
              <a:t>is</a:t>
            </a:r>
            <a:r>
              <a:rPr lang="it-IT" dirty="0">
                <a:solidFill>
                  <a:schemeClr val="bg1"/>
                </a:solidFill>
              </a:rPr>
              <a:t> an </a:t>
            </a:r>
            <a:r>
              <a:rPr lang="it-IT" dirty="0" err="1">
                <a:solidFill>
                  <a:schemeClr val="bg1"/>
                </a:solidFill>
              </a:rPr>
              <a:t>invalid</a:t>
            </a:r>
            <a:r>
              <a:rPr lang="it-IT" dirty="0">
                <a:solidFill>
                  <a:schemeClr val="bg1"/>
                </a:solidFill>
              </a:rPr>
              <a:t> input </a:t>
            </a:r>
            <a:r>
              <a:rPr lang="it-IT" dirty="0" err="1">
                <a:solidFill>
                  <a:schemeClr val="bg1"/>
                </a:solidFill>
              </a:rPr>
              <a:t>Condition</a:t>
            </a:r>
            <a:r>
              <a:rPr lang="it-IT" dirty="0">
                <a:solidFill>
                  <a:schemeClr val="bg1"/>
                </a:solidFill>
              </a:rPr>
              <a:t>, so Fault </a:t>
            </a:r>
            <a:r>
              <a:rPr lang="it-IT" dirty="0" err="1">
                <a:solidFill>
                  <a:schemeClr val="bg1"/>
                </a:solidFill>
              </a:rPr>
              <a:t>is</a:t>
            </a:r>
            <a:r>
              <a:rPr lang="it-IT" dirty="0">
                <a:solidFill>
                  <a:schemeClr val="bg1"/>
                </a:solidFill>
              </a:rPr>
              <a:t> set to 0010 </a:t>
            </a:r>
            <a:r>
              <a:rPr lang="it-IT" dirty="0" err="1">
                <a:solidFill>
                  <a:schemeClr val="bg1"/>
                </a:solidFill>
              </a:rPr>
              <a:t>that</a:t>
            </a:r>
            <a:r>
              <a:rPr lang="it-IT" dirty="0">
                <a:solidFill>
                  <a:schemeClr val="bg1"/>
                </a:solidFill>
              </a:rPr>
              <a:t> </a:t>
            </a:r>
            <a:r>
              <a:rPr lang="it-IT" dirty="0" err="1">
                <a:solidFill>
                  <a:schemeClr val="bg1"/>
                </a:solidFill>
              </a:rPr>
              <a:t>represents</a:t>
            </a:r>
            <a:r>
              <a:rPr lang="it-IT" dirty="0">
                <a:solidFill>
                  <a:schemeClr val="bg1"/>
                </a:solidFill>
              </a:rPr>
              <a:t> </a:t>
            </a:r>
            <a:r>
              <a:rPr lang="it-IT" dirty="0" err="1">
                <a:solidFill>
                  <a:schemeClr val="bg1"/>
                </a:solidFill>
              </a:rPr>
              <a:t>this</a:t>
            </a:r>
            <a:r>
              <a:rPr lang="it-IT" dirty="0">
                <a:solidFill>
                  <a:schemeClr val="bg1"/>
                </a:solidFill>
              </a:rPr>
              <a:t> </a:t>
            </a:r>
            <a:r>
              <a:rPr lang="it-IT" dirty="0" err="1">
                <a:solidFill>
                  <a:schemeClr val="bg1"/>
                </a:solidFill>
              </a:rPr>
              <a:t>type</a:t>
            </a:r>
            <a:r>
              <a:rPr lang="it-IT" dirty="0">
                <a:solidFill>
                  <a:schemeClr val="bg1"/>
                </a:solidFill>
              </a:rPr>
              <a:t> of </a:t>
            </a:r>
            <a:r>
              <a:rPr lang="it-IT" dirty="0" err="1">
                <a:solidFill>
                  <a:schemeClr val="bg1"/>
                </a:solidFill>
              </a:rPr>
              <a:t>error</a:t>
            </a:r>
            <a:endParaRPr lang="it-IT" dirty="0">
              <a:solidFill>
                <a:schemeClr val="bg1"/>
              </a:solidFill>
            </a:endParaRPr>
          </a:p>
          <a:p>
            <a:pPr marL="285750" indent="-285750">
              <a:buFont typeface="Arial" panose="020B0604020202020204" pitchFamily="34" charset="0"/>
              <a:buChar char="•"/>
            </a:pPr>
            <a:r>
              <a:rPr lang="it-IT" dirty="0" err="1">
                <a:solidFill>
                  <a:schemeClr val="bg1"/>
                </a:solidFill>
              </a:rPr>
              <a:t>Lights</a:t>
            </a:r>
            <a:r>
              <a:rPr lang="it-IT" dirty="0">
                <a:solidFill>
                  <a:schemeClr val="bg1"/>
                </a:solidFill>
              </a:rPr>
              <a:t> are </a:t>
            </a:r>
            <a:r>
              <a:rPr lang="it-IT" dirty="0" err="1">
                <a:solidFill>
                  <a:schemeClr val="bg1"/>
                </a:solidFill>
              </a:rPr>
              <a:t>turned</a:t>
            </a:r>
            <a:r>
              <a:rPr lang="it-IT" dirty="0">
                <a:solidFill>
                  <a:schemeClr val="bg1"/>
                </a:solidFill>
              </a:rPr>
              <a:t> off </a:t>
            </a:r>
            <a:r>
              <a:rPr lang="it-IT" dirty="0" err="1">
                <a:solidFill>
                  <a:schemeClr val="bg1"/>
                </a:solidFill>
              </a:rPr>
              <a:t>until</a:t>
            </a:r>
            <a:r>
              <a:rPr lang="it-IT" dirty="0">
                <a:solidFill>
                  <a:schemeClr val="bg1"/>
                </a:solidFill>
              </a:rPr>
              <a:t> a </a:t>
            </a:r>
            <a:r>
              <a:rPr lang="it-IT" dirty="0" err="1">
                <a:solidFill>
                  <a:schemeClr val="bg1"/>
                </a:solidFill>
              </a:rPr>
              <a:t>valid</a:t>
            </a:r>
            <a:r>
              <a:rPr lang="it-IT" dirty="0">
                <a:solidFill>
                  <a:schemeClr val="bg1"/>
                </a:solidFill>
              </a:rPr>
              <a:t> </a:t>
            </a:r>
            <a:r>
              <a:rPr lang="it-IT" dirty="0" err="1">
                <a:solidFill>
                  <a:schemeClr val="bg1"/>
                </a:solidFill>
              </a:rPr>
              <a:t>Condition</a:t>
            </a:r>
            <a:r>
              <a:rPr lang="it-IT" dirty="0">
                <a:solidFill>
                  <a:schemeClr val="bg1"/>
                </a:solidFill>
              </a:rPr>
              <a:t> </a:t>
            </a:r>
            <a:r>
              <a:rPr lang="it-IT" dirty="0" err="1">
                <a:solidFill>
                  <a:schemeClr val="bg1"/>
                </a:solidFill>
              </a:rPr>
              <a:t>is</a:t>
            </a:r>
            <a:r>
              <a:rPr lang="it-IT" dirty="0">
                <a:solidFill>
                  <a:schemeClr val="bg1"/>
                </a:solidFill>
              </a:rPr>
              <a:t> set</a:t>
            </a:r>
          </a:p>
        </p:txBody>
      </p:sp>
      <p:cxnSp>
        <p:nvCxnSpPr>
          <p:cNvPr id="19" name="Connettore 2 18">
            <a:extLst>
              <a:ext uri="{FF2B5EF4-FFF2-40B4-BE49-F238E27FC236}">
                <a16:creationId xmlns:a16="http://schemas.microsoft.com/office/drawing/2014/main" id="{261D2A97-B35E-4FF5-B06D-8B0B3F482258}"/>
              </a:ext>
            </a:extLst>
          </p:cNvPr>
          <p:cNvCxnSpPr>
            <a:cxnSpLocks/>
            <a:endCxn id="18" idx="1"/>
          </p:cNvCxnSpPr>
          <p:nvPr/>
        </p:nvCxnSpPr>
        <p:spPr>
          <a:xfrm>
            <a:off x="7205089" y="3412300"/>
            <a:ext cx="963386" cy="34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811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13" name="Immagine 12" descr="Immagine che contiene tabellonesegnapunti, orologio, montato, visualizzato&#10;&#10;Descrizione generata automaticamente">
            <a:extLst>
              <a:ext uri="{FF2B5EF4-FFF2-40B4-BE49-F238E27FC236}">
                <a16:creationId xmlns:a16="http://schemas.microsoft.com/office/drawing/2014/main" id="{8876F2A4-6D7D-4646-9B7A-9C8CD88D0F48}"/>
              </a:ext>
            </a:extLst>
          </p:cNvPr>
          <p:cNvPicPr>
            <a:picLocks noChangeAspect="1"/>
          </p:cNvPicPr>
          <p:nvPr/>
        </p:nvPicPr>
        <p:blipFill>
          <a:blip r:embed="rId2"/>
          <a:stretch>
            <a:fillRect/>
          </a:stretch>
        </p:blipFill>
        <p:spPr>
          <a:xfrm>
            <a:off x="668225" y="2878490"/>
            <a:ext cx="7385109" cy="1401512"/>
          </a:xfrm>
          <a:prstGeom prst="rect">
            <a:avLst/>
          </a:prstGeom>
        </p:spPr>
      </p:pic>
      <p:cxnSp>
        <p:nvCxnSpPr>
          <p:cNvPr id="7" name="Connettore 2 6">
            <a:extLst>
              <a:ext uri="{FF2B5EF4-FFF2-40B4-BE49-F238E27FC236}">
                <a16:creationId xmlns:a16="http://schemas.microsoft.com/office/drawing/2014/main" id="{9C108222-6A4F-4A69-AE3A-EC3B9ABD3944}"/>
              </a:ext>
            </a:extLst>
          </p:cNvPr>
          <p:cNvCxnSpPr>
            <a:cxnSpLocks/>
          </p:cNvCxnSpPr>
          <p:nvPr/>
        </p:nvCxnSpPr>
        <p:spPr>
          <a:xfrm>
            <a:off x="6924157" y="3544488"/>
            <a:ext cx="1272786" cy="804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C6E3B6EC-9557-49F3-89AF-0EB24299D177}"/>
              </a:ext>
            </a:extLst>
          </p:cNvPr>
          <p:cNvSpPr/>
          <p:nvPr/>
        </p:nvSpPr>
        <p:spPr>
          <a:xfrm>
            <a:off x="4961165" y="2878490"/>
            <a:ext cx="1592036" cy="1401512"/>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BE710145-7AFC-4FC1-B043-69B7BA8710F3}"/>
              </a:ext>
            </a:extLst>
          </p:cNvPr>
          <p:cNvSpPr txBox="1"/>
          <p:nvPr/>
        </p:nvSpPr>
        <p:spPr>
          <a:xfrm>
            <a:off x="8424290" y="2449247"/>
            <a:ext cx="3099485" cy="2031325"/>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10 </a:t>
            </a:r>
            <a:r>
              <a:rPr lang="it-IT" dirty="0" err="1">
                <a:solidFill>
                  <a:schemeClr val="bg1"/>
                </a:solidFill>
              </a:rPr>
              <a:t>is</a:t>
            </a:r>
            <a:r>
              <a:rPr lang="it-IT" dirty="0">
                <a:solidFill>
                  <a:schemeClr val="bg1"/>
                </a:solidFill>
              </a:rPr>
              <a:t> an </a:t>
            </a:r>
            <a:r>
              <a:rPr lang="it-IT" dirty="0" err="1">
                <a:solidFill>
                  <a:schemeClr val="bg1"/>
                </a:solidFill>
              </a:rPr>
              <a:t>invalid</a:t>
            </a:r>
            <a:r>
              <a:rPr lang="it-IT" dirty="0">
                <a:solidFill>
                  <a:schemeClr val="bg1"/>
                </a:solidFill>
              </a:rPr>
              <a:t> input </a:t>
            </a:r>
            <a:r>
              <a:rPr lang="it-IT" dirty="0" err="1">
                <a:solidFill>
                  <a:schemeClr val="bg1"/>
                </a:solidFill>
              </a:rPr>
              <a:t>Modality</a:t>
            </a:r>
            <a:r>
              <a:rPr lang="it-IT" dirty="0">
                <a:solidFill>
                  <a:schemeClr val="bg1"/>
                </a:solidFill>
              </a:rPr>
              <a:t>, </a:t>
            </a:r>
            <a:r>
              <a:rPr lang="it-IT" dirty="0" err="1">
                <a:solidFill>
                  <a:schemeClr val="bg1"/>
                </a:solidFill>
              </a:rPr>
              <a:t>but</a:t>
            </a:r>
            <a:r>
              <a:rPr lang="it-IT" dirty="0">
                <a:solidFill>
                  <a:schemeClr val="bg1"/>
                </a:solidFill>
              </a:rPr>
              <a:t> </a:t>
            </a: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ignored</a:t>
            </a:r>
            <a:r>
              <a:rPr lang="it-IT" dirty="0">
                <a:solidFill>
                  <a:schemeClr val="bg1"/>
                </a:solidFill>
              </a:rPr>
              <a:t> </a:t>
            </a:r>
            <a:r>
              <a:rPr lang="it-IT" dirty="0" err="1">
                <a:solidFill>
                  <a:schemeClr val="bg1"/>
                </a:solidFill>
              </a:rPr>
              <a:t>because</a:t>
            </a:r>
            <a:r>
              <a:rPr lang="it-IT" dirty="0">
                <a:solidFill>
                  <a:schemeClr val="bg1"/>
                </a:solidFill>
              </a:rPr>
              <a:t> the </a:t>
            </a:r>
            <a:r>
              <a:rPr lang="it-IT" dirty="0" err="1">
                <a:solidFill>
                  <a:schemeClr val="bg1"/>
                </a:solidFill>
              </a:rPr>
              <a:t>modality</a:t>
            </a:r>
            <a:r>
              <a:rPr lang="it-IT" dirty="0">
                <a:solidFill>
                  <a:schemeClr val="bg1"/>
                </a:solidFill>
              </a:rPr>
              <a:t> </a:t>
            </a:r>
            <a:r>
              <a:rPr lang="it-IT" dirty="0" err="1">
                <a:solidFill>
                  <a:schemeClr val="bg1"/>
                </a:solidFill>
              </a:rPr>
              <a:t>cannot</a:t>
            </a:r>
            <a:r>
              <a:rPr lang="it-IT" dirty="0">
                <a:solidFill>
                  <a:schemeClr val="bg1"/>
                </a:solidFill>
              </a:rPr>
              <a:t> be </a:t>
            </a:r>
            <a:r>
              <a:rPr lang="it-IT" dirty="0" err="1">
                <a:solidFill>
                  <a:schemeClr val="bg1"/>
                </a:solidFill>
              </a:rPr>
              <a:t>changed</a:t>
            </a:r>
            <a:r>
              <a:rPr lang="it-IT" dirty="0">
                <a:solidFill>
                  <a:schemeClr val="bg1"/>
                </a:solidFill>
              </a:rPr>
              <a:t> </a:t>
            </a:r>
            <a:r>
              <a:rPr lang="it-IT" dirty="0" err="1">
                <a:solidFill>
                  <a:schemeClr val="bg1"/>
                </a:solidFill>
              </a:rPr>
              <a:t>since</a:t>
            </a:r>
            <a:r>
              <a:rPr lang="it-IT" dirty="0">
                <a:solidFill>
                  <a:schemeClr val="bg1"/>
                </a:solidFill>
              </a:rPr>
              <a:t> the </a:t>
            </a:r>
            <a:r>
              <a:rPr lang="it-IT" dirty="0" err="1">
                <a:solidFill>
                  <a:schemeClr val="bg1"/>
                </a:solidFill>
              </a:rPr>
              <a:t>traffic</a:t>
            </a:r>
            <a:r>
              <a:rPr lang="it-IT" dirty="0">
                <a:solidFill>
                  <a:schemeClr val="bg1"/>
                </a:solidFill>
              </a:rPr>
              <a:t> light </a:t>
            </a:r>
            <a:r>
              <a:rPr lang="it-IT" dirty="0" err="1">
                <a:solidFill>
                  <a:schemeClr val="bg1"/>
                </a:solidFill>
              </a:rPr>
              <a:t>is</a:t>
            </a:r>
            <a:r>
              <a:rPr lang="it-IT" dirty="0">
                <a:solidFill>
                  <a:schemeClr val="bg1"/>
                </a:solidFill>
              </a:rPr>
              <a:t> </a:t>
            </a:r>
            <a:r>
              <a:rPr lang="it-IT" dirty="0" err="1">
                <a:solidFill>
                  <a:schemeClr val="bg1"/>
                </a:solidFill>
              </a:rPr>
              <a:t>not</a:t>
            </a:r>
            <a:r>
              <a:rPr lang="it-IT" dirty="0">
                <a:solidFill>
                  <a:schemeClr val="bg1"/>
                </a:solidFill>
              </a:rPr>
              <a:t> in the MAINTENANCE state</a:t>
            </a:r>
          </a:p>
        </p:txBody>
      </p:sp>
    </p:spTree>
    <p:extLst>
      <p:ext uri="{BB962C8B-B14F-4D97-AF65-F5344CB8AC3E}">
        <p14:creationId xmlns:p14="http://schemas.microsoft.com/office/powerpoint/2010/main" val="61236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b="1" dirty="0" err="1"/>
              <a:t>Introduction</a:t>
            </a:r>
            <a:endParaRPr lang="it-IT" sz="2000" b="1"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132392550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6" name="Immagine 5" descr="Immagine che contiene oggetto, interni, orologio, verde&#10;&#10;Descrizione generata automaticamente">
            <a:extLst>
              <a:ext uri="{FF2B5EF4-FFF2-40B4-BE49-F238E27FC236}">
                <a16:creationId xmlns:a16="http://schemas.microsoft.com/office/drawing/2014/main" id="{B8A5E810-2256-4D53-8B47-051402742947}"/>
              </a:ext>
            </a:extLst>
          </p:cNvPr>
          <p:cNvPicPr>
            <a:picLocks noChangeAspect="1"/>
          </p:cNvPicPr>
          <p:nvPr/>
        </p:nvPicPr>
        <p:blipFill>
          <a:blip r:embed="rId3"/>
          <a:stretch>
            <a:fillRect/>
          </a:stretch>
        </p:blipFill>
        <p:spPr>
          <a:xfrm>
            <a:off x="722867" y="2864639"/>
            <a:ext cx="8644001" cy="1128721"/>
          </a:xfrm>
          <a:prstGeom prst="rect">
            <a:avLst/>
          </a:prstGeom>
        </p:spPr>
      </p:pic>
      <p:sp>
        <p:nvSpPr>
          <p:cNvPr id="8" name="Rettangolo 7">
            <a:extLst>
              <a:ext uri="{FF2B5EF4-FFF2-40B4-BE49-F238E27FC236}">
                <a16:creationId xmlns:a16="http://schemas.microsoft.com/office/drawing/2014/main" id="{8BF809A6-E8C9-4F68-898C-5C85CBE4AF7C}"/>
              </a:ext>
            </a:extLst>
          </p:cNvPr>
          <p:cNvSpPr/>
          <p:nvPr/>
        </p:nvSpPr>
        <p:spPr>
          <a:xfrm>
            <a:off x="4438650" y="2864638"/>
            <a:ext cx="2500993" cy="1128721"/>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9" name="CasellaDiTesto 8">
            <a:extLst>
              <a:ext uri="{FF2B5EF4-FFF2-40B4-BE49-F238E27FC236}">
                <a16:creationId xmlns:a16="http://schemas.microsoft.com/office/drawing/2014/main" id="{5DF90CC4-2077-4D11-B551-0EDB95AAA0FF}"/>
              </a:ext>
            </a:extLst>
          </p:cNvPr>
          <p:cNvSpPr txBox="1"/>
          <p:nvPr/>
        </p:nvSpPr>
        <p:spPr>
          <a:xfrm>
            <a:off x="2106386" y="4616299"/>
            <a:ext cx="7141021" cy="2031325"/>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10 </a:t>
            </a:r>
            <a:r>
              <a:rPr lang="it-IT" dirty="0" err="1">
                <a:solidFill>
                  <a:schemeClr val="bg1"/>
                </a:solidFill>
              </a:rPr>
              <a:t>is</a:t>
            </a:r>
            <a:r>
              <a:rPr lang="it-IT" dirty="0">
                <a:solidFill>
                  <a:schemeClr val="bg1"/>
                </a:solidFill>
              </a:rPr>
              <a:t> an </a:t>
            </a:r>
            <a:r>
              <a:rPr lang="it-IT" dirty="0" err="1">
                <a:solidFill>
                  <a:schemeClr val="bg1"/>
                </a:solidFill>
              </a:rPr>
              <a:t>invalid</a:t>
            </a:r>
            <a:r>
              <a:rPr lang="it-IT" dirty="0">
                <a:solidFill>
                  <a:schemeClr val="bg1"/>
                </a:solidFill>
              </a:rPr>
              <a:t> input </a:t>
            </a:r>
            <a:r>
              <a:rPr lang="it-IT" dirty="0" err="1">
                <a:solidFill>
                  <a:schemeClr val="bg1"/>
                </a:solidFill>
              </a:rPr>
              <a:t>Modality</a:t>
            </a:r>
            <a:r>
              <a:rPr lang="it-IT" dirty="0">
                <a:solidFill>
                  <a:schemeClr val="bg1"/>
                </a:solidFill>
              </a:rPr>
              <a:t>, so Fault </a:t>
            </a:r>
            <a:r>
              <a:rPr lang="it-IT" dirty="0" err="1">
                <a:solidFill>
                  <a:schemeClr val="bg1"/>
                </a:solidFill>
              </a:rPr>
              <a:t>is</a:t>
            </a:r>
            <a:r>
              <a:rPr lang="it-IT" dirty="0">
                <a:solidFill>
                  <a:schemeClr val="bg1"/>
                </a:solidFill>
              </a:rPr>
              <a:t> set to 0100 </a:t>
            </a:r>
            <a:r>
              <a:rPr lang="it-IT" dirty="0" err="1">
                <a:solidFill>
                  <a:schemeClr val="bg1"/>
                </a:solidFill>
              </a:rPr>
              <a:t>that</a:t>
            </a:r>
            <a:r>
              <a:rPr lang="it-IT" dirty="0">
                <a:solidFill>
                  <a:schemeClr val="bg1"/>
                </a:solidFill>
              </a:rPr>
              <a:t> </a:t>
            </a:r>
            <a:r>
              <a:rPr lang="it-IT" dirty="0" err="1">
                <a:solidFill>
                  <a:schemeClr val="bg1"/>
                </a:solidFill>
              </a:rPr>
              <a:t>represents</a:t>
            </a:r>
            <a:r>
              <a:rPr lang="it-IT" dirty="0">
                <a:solidFill>
                  <a:schemeClr val="bg1"/>
                </a:solidFill>
              </a:rPr>
              <a:t> </a:t>
            </a:r>
            <a:r>
              <a:rPr lang="it-IT" dirty="0" err="1">
                <a:solidFill>
                  <a:schemeClr val="bg1"/>
                </a:solidFill>
              </a:rPr>
              <a:t>this</a:t>
            </a:r>
            <a:r>
              <a:rPr lang="it-IT" dirty="0">
                <a:solidFill>
                  <a:schemeClr val="bg1"/>
                </a:solidFill>
              </a:rPr>
              <a:t> </a:t>
            </a:r>
            <a:r>
              <a:rPr lang="it-IT" dirty="0" err="1">
                <a:solidFill>
                  <a:schemeClr val="bg1"/>
                </a:solidFill>
              </a:rPr>
              <a:t>type</a:t>
            </a:r>
            <a:r>
              <a:rPr lang="it-IT" dirty="0">
                <a:solidFill>
                  <a:schemeClr val="bg1"/>
                </a:solidFill>
              </a:rPr>
              <a:t> of </a:t>
            </a:r>
            <a:r>
              <a:rPr lang="it-IT" dirty="0" err="1">
                <a:solidFill>
                  <a:schemeClr val="bg1"/>
                </a:solidFill>
              </a:rPr>
              <a:t>error</a:t>
            </a:r>
            <a:r>
              <a:rPr lang="it-IT" dirty="0">
                <a:solidFill>
                  <a:schemeClr val="bg1"/>
                </a:solidFill>
              </a:rPr>
              <a:t>. </a:t>
            </a:r>
          </a:p>
          <a:p>
            <a:pPr marL="742950" lvl="1" indent="-285750">
              <a:buFont typeface="Arial" panose="020B0604020202020204" pitchFamily="34" charset="0"/>
              <a:buChar char="•"/>
            </a:pPr>
            <a:r>
              <a:rPr lang="it-IT" dirty="0" err="1">
                <a:solidFill>
                  <a:schemeClr val="bg1"/>
                </a:solidFill>
              </a:rPr>
              <a:t>This</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detected</a:t>
            </a:r>
            <a:r>
              <a:rPr lang="it-IT" dirty="0">
                <a:solidFill>
                  <a:schemeClr val="bg1"/>
                </a:solidFill>
              </a:rPr>
              <a:t> </a:t>
            </a:r>
            <a:r>
              <a:rPr lang="it-IT" dirty="0" err="1">
                <a:solidFill>
                  <a:schemeClr val="bg1"/>
                </a:solidFill>
              </a:rPr>
              <a:t>because</a:t>
            </a:r>
            <a:r>
              <a:rPr lang="it-IT" dirty="0">
                <a:solidFill>
                  <a:schemeClr val="bg1"/>
                </a:solidFill>
              </a:rPr>
              <a:t> the </a:t>
            </a:r>
            <a:r>
              <a:rPr lang="it-IT" dirty="0" err="1">
                <a:solidFill>
                  <a:schemeClr val="bg1"/>
                </a:solidFill>
              </a:rPr>
              <a:t>traffic</a:t>
            </a:r>
            <a:r>
              <a:rPr lang="it-IT" dirty="0">
                <a:solidFill>
                  <a:schemeClr val="bg1"/>
                </a:solidFill>
              </a:rPr>
              <a:t> light </a:t>
            </a:r>
            <a:r>
              <a:rPr lang="it-IT" dirty="0" err="1">
                <a:solidFill>
                  <a:schemeClr val="bg1"/>
                </a:solidFill>
              </a:rPr>
              <a:t>is</a:t>
            </a:r>
            <a:r>
              <a:rPr lang="it-IT" dirty="0">
                <a:solidFill>
                  <a:schemeClr val="bg1"/>
                </a:solidFill>
              </a:rPr>
              <a:t> in the MAINTENANCE state and </a:t>
            </a:r>
            <a:r>
              <a:rPr lang="it-IT" dirty="0" err="1">
                <a:solidFill>
                  <a:schemeClr val="bg1"/>
                </a:solidFill>
              </a:rPr>
              <a:t>therefore</a:t>
            </a:r>
            <a:r>
              <a:rPr lang="it-IT" dirty="0">
                <a:solidFill>
                  <a:schemeClr val="bg1"/>
                </a:solidFill>
              </a:rPr>
              <a:t> the </a:t>
            </a:r>
            <a:r>
              <a:rPr lang="it-IT" dirty="0" err="1">
                <a:solidFill>
                  <a:schemeClr val="bg1"/>
                </a:solidFill>
              </a:rPr>
              <a:t>Modality</a:t>
            </a:r>
            <a:r>
              <a:rPr lang="it-IT" dirty="0">
                <a:solidFill>
                  <a:schemeClr val="bg1"/>
                </a:solidFill>
              </a:rPr>
              <a:t> can be </a:t>
            </a:r>
            <a:r>
              <a:rPr lang="it-IT" dirty="0" err="1">
                <a:solidFill>
                  <a:schemeClr val="bg1"/>
                </a:solidFill>
              </a:rPr>
              <a:t>modified</a:t>
            </a:r>
            <a:r>
              <a:rPr lang="it-IT" dirty="0">
                <a:solidFill>
                  <a:schemeClr val="bg1"/>
                </a:solidFill>
              </a:rPr>
              <a:t>.</a:t>
            </a:r>
          </a:p>
          <a:p>
            <a:pPr marL="285750" indent="-285750">
              <a:buFont typeface="Arial" panose="020B0604020202020204" pitchFamily="34" charset="0"/>
              <a:buChar char="•"/>
            </a:pPr>
            <a:r>
              <a:rPr lang="it-IT" dirty="0" err="1">
                <a:solidFill>
                  <a:schemeClr val="bg1"/>
                </a:solidFill>
              </a:rPr>
              <a:t>Lights</a:t>
            </a:r>
            <a:r>
              <a:rPr lang="it-IT" dirty="0">
                <a:solidFill>
                  <a:schemeClr val="bg1"/>
                </a:solidFill>
              </a:rPr>
              <a:t> are </a:t>
            </a:r>
            <a:r>
              <a:rPr lang="it-IT" dirty="0" err="1">
                <a:solidFill>
                  <a:schemeClr val="bg1"/>
                </a:solidFill>
              </a:rPr>
              <a:t>turned</a:t>
            </a:r>
            <a:r>
              <a:rPr lang="it-IT" dirty="0">
                <a:solidFill>
                  <a:schemeClr val="bg1"/>
                </a:solidFill>
              </a:rPr>
              <a:t> off </a:t>
            </a:r>
            <a:r>
              <a:rPr lang="it-IT" dirty="0" err="1">
                <a:solidFill>
                  <a:schemeClr val="bg1"/>
                </a:solidFill>
              </a:rPr>
              <a:t>until</a:t>
            </a:r>
            <a:r>
              <a:rPr lang="it-IT" dirty="0">
                <a:solidFill>
                  <a:schemeClr val="bg1"/>
                </a:solidFill>
              </a:rPr>
              <a:t> a </a:t>
            </a:r>
            <a:r>
              <a:rPr lang="it-IT" dirty="0" err="1">
                <a:solidFill>
                  <a:schemeClr val="bg1"/>
                </a:solidFill>
              </a:rPr>
              <a:t>valid</a:t>
            </a:r>
            <a:r>
              <a:rPr lang="it-IT" dirty="0">
                <a:solidFill>
                  <a:schemeClr val="bg1"/>
                </a:solidFill>
              </a:rPr>
              <a:t> </a:t>
            </a:r>
            <a:r>
              <a:rPr lang="it-IT" dirty="0" err="1">
                <a:solidFill>
                  <a:schemeClr val="bg1"/>
                </a:solidFill>
              </a:rPr>
              <a:t>Condition</a:t>
            </a:r>
            <a:r>
              <a:rPr lang="it-IT" dirty="0">
                <a:solidFill>
                  <a:schemeClr val="bg1"/>
                </a:solidFill>
              </a:rPr>
              <a:t> </a:t>
            </a:r>
            <a:r>
              <a:rPr lang="it-IT" dirty="0" err="1">
                <a:solidFill>
                  <a:schemeClr val="bg1"/>
                </a:solidFill>
              </a:rPr>
              <a:t>is</a:t>
            </a:r>
            <a:r>
              <a:rPr lang="it-IT" dirty="0">
                <a:solidFill>
                  <a:schemeClr val="bg1"/>
                </a:solidFill>
              </a:rPr>
              <a:t> set</a:t>
            </a:r>
          </a:p>
          <a:p>
            <a:pPr marL="285750" indent="-285750">
              <a:buFont typeface="Arial" panose="020B0604020202020204" pitchFamily="34" charset="0"/>
              <a:buChar char="•"/>
            </a:pPr>
            <a:endParaRPr lang="it-IT" dirty="0">
              <a:solidFill>
                <a:schemeClr val="bg1"/>
              </a:solidFill>
            </a:endParaRPr>
          </a:p>
        </p:txBody>
      </p:sp>
      <p:cxnSp>
        <p:nvCxnSpPr>
          <p:cNvPr id="10" name="Connettore 2 9">
            <a:extLst>
              <a:ext uri="{FF2B5EF4-FFF2-40B4-BE49-F238E27FC236}">
                <a16:creationId xmlns:a16="http://schemas.microsoft.com/office/drawing/2014/main" id="{19460125-65E6-4C17-BC0F-4052C224BDAA}"/>
              </a:ext>
            </a:extLst>
          </p:cNvPr>
          <p:cNvCxnSpPr>
            <a:cxnSpLocks/>
          </p:cNvCxnSpPr>
          <p:nvPr/>
        </p:nvCxnSpPr>
        <p:spPr>
          <a:xfrm flipH="1">
            <a:off x="5187634" y="4053920"/>
            <a:ext cx="1" cy="5623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30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pic>
        <p:nvPicPr>
          <p:cNvPr id="6" name="Immagine 5" descr="Immagine che contiene oggetto, interni, orologio, verde&#10;&#10;Descrizione generata automaticamente">
            <a:extLst>
              <a:ext uri="{FF2B5EF4-FFF2-40B4-BE49-F238E27FC236}">
                <a16:creationId xmlns:a16="http://schemas.microsoft.com/office/drawing/2014/main" id="{B8A5E810-2256-4D53-8B47-051402742947}"/>
              </a:ext>
            </a:extLst>
          </p:cNvPr>
          <p:cNvPicPr>
            <a:picLocks noChangeAspect="1"/>
          </p:cNvPicPr>
          <p:nvPr/>
        </p:nvPicPr>
        <p:blipFill>
          <a:blip r:embed="rId2"/>
          <a:stretch>
            <a:fillRect/>
          </a:stretch>
        </p:blipFill>
        <p:spPr>
          <a:xfrm>
            <a:off x="722867" y="2864639"/>
            <a:ext cx="8644001" cy="1128721"/>
          </a:xfrm>
          <a:prstGeom prst="rect">
            <a:avLst/>
          </a:prstGeom>
        </p:spPr>
      </p:pic>
      <p:sp>
        <p:nvSpPr>
          <p:cNvPr id="8" name="Rettangolo 7">
            <a:extLst>
              <a:ext uri="{FF2B5EF4-FFF2-40B4-BE49-F238E27FC236}">
                <a16:creationId xmlns:a16="http://schemas.microsoft.com/office/drawing/2014/main" id="{8BF809A6-E8C9-4F68-898C-5C85CBE4AF7C}"/>
              </a:ext>
            </a:extLst>
          </p:cNvPr>
          <p:cNvSpPr/>
          <p:nvPr/>
        </p:nvSpPr>
        <p:spPr>
          <a:xfrm>
            <a:off x="6906986" y="2864638"/>
            <a:ext cx="2459882" cy="1128721"/>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9" name="CasellaDiTesto 8">
            <a:extLst>
              <a:ext uri="{FF2B5EF4-FFF2-40B4-BE49-F238E27FC236}">
                <a16:creationId xmlns:a16="http://schemas.microsoft.com/office/drawing/2014/main" id="{5DF90CC4-2077-4D11-B551-0EDB95AAA0FF}"/>
              </a:ext>
            </a:extLst>
          </p:cNvPr>
          <p:cNvSpPr txBox="1"/>
          <p:nvPr/>
        </p:nvSpPr>
        <p:spPr>
          <a:xfrm>
            <a:off x="2106386" y="4616299"/>
            <a:ext cx="7141021" cy="1477328"/>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10 </a:t>
            </a:r>
            <a:r>
              <a:rPr lang="it-IT" dirty="0" err="1">
                <a:solidFill>
                  <a:schemeClr val="bg1"/>
                </a:solidFill>
              </a:rPr>
              <a:t>is</a:t>
            </a:r>
            <a:r>
              <a:rPr lang="it-IT" dirty="0">
                <a:solidFill>
                  <a:schemeClr val="bg1"/>
                </a:solidFill>
              </a:rPr>
              <a:t> an </a:t>
            </a:r>
            <a:r>
              <a:rPr lang="it-IT" dirty="0" err="1">
                <a:solidFill>
                  <a:schemeClr val="bg1"/>
                </a:solidFill>
              </a:rPr>
              <a:t>invalid</a:t>
            </a:r>
            <a:r>
              <a:rPr lang="it-IT" dirty="0">
                <a:solidFill>
                  <a:schemeClr val="bg1"/>
                </a:solidFill>
              </a:rPr>
              <a:t> input </a:t>
            </a:r>
            <a:r>
              <a:rPr lang="it-IT" dirty="0" err="1">
                <a:solidFill>
                  <a:schemeClr val="bg1"/>
                </a:solidFill>
              </a:rPr>
              <a:t>Condition</a:t>
            </a:r>
            <a:endParaRPr lang="it-IT" dirty="0">
              <a:solidFill>
                <a:schemeClr val="bg1"/>
              </a:solidFill>
            </a:endParaRPr>
          </a:p>
          <a:p>
            <a:pPr marL="285750" indent="-285750">
              <a:buFont typeface="Arial" panose="020B0604020202020204" pitchFamily="34" charset="0"/>
              <a:buChar char="•"/>
            </a:pPr>
            <a:r>
              <a:rPr lang="it-IT" dirty="0">
                <a:solidFill>
                  <a:schemeClr val="bg1"/>
                </a:solidFill>
              </a:rPr>
              <a:t>10 </a:t>
            </a:r>
            <a:r>
              <a:rPr lang="it-IT" dirty="0" err="1">
                <a:solidFill>
                  <a:schemeClr val="bg1"/>
                </a:solidFill>
              </a:rPr>
              <a:t>is</a:t>
            </a:r>
            <a:r>
              <a:rPr lang="it-IT" dirty="0">
                <a:solidFill>
                  <a:schemeClr val="bg1"/>
                </a:solidFill>
              </a:rPr>
              <a:t> an </a:t>
            </a:r>
            <a:r>
              <a:rPr lang="it-IT" dirty="0" err="1">
                <a:solidFill>
                  <a:schemeClr val="bg1"/>
                </a:solidFill>
              </a:rPr>
              <a:t>invalid</a:t>
            </a:r>
            <a:r>
              <a:rPr lang="it-IT" dirty="0">
                <a:solidFill>
                  <a:schemeClr val="bg1"/>
                </a:solidFill>
              </a:rPr>
              <a:t> input </a:t>
            </a:r>
            <a:r>
              <a:rPr lang="it-IT" dirty="0" err="1">
                <a:solidFill>
                  <a:schemeClr val="bg1"/>
                </a:solidFill>
              </a:rPr>
              <a:t>Modality</a:t>
            </a:r>
            <a:endParaRPr lang="it-IT" dirty="0">
              <a:solidFill>
                <a:schemeClr val="bg1"/>
              </a:solidFill>
            </a:endParaRPr>
          </a:p>
          <a:p>
            <a:pPr marL="742950" lvl="1" indent="-285750">
              <a:buFont typeface="Arial" panose="020B0604020202020204" pitchFamily="34" charset="0"/>
              <a:buChar char="•"/>
            </a:pPr>
            <a:r>
              <a:rPr lang="it-IT" dirty="0">
                <a:solidFill>
                  <a:schemeClr val="bg1"/>
                </a:solidFill>
              </a:rPr>
              <a:t>Fault </a:t>
            </a:r>
            <a:r>
              <a:rPr lang="it-IT" dirty="0" err="1">
                <a:solidFill>
                  <a:schemeClr val="bg1"/>
                </a:solidFill>
              </a:rPr>
              <a:t>is</a:t>
            </a:r>
            <a:r>
              <a:rPr lang="it-IT" dirty="0">
                <a:solidFill>
                  <a:schemeClr val="bg1"/>
                </a:solidFill>
              </a:rPr>
              <a:t> set to 1000 </a:t>
            </a:r>
            <a:r>
              <a:rPr lang="it-IT" dirty="0" err="1">
                <a:solidFill>
                  <a:schemeClr val="bg1"/>
                </a:solidFill>
              </a:rPr>
              <a:t>that</a:t>
            </a:r>
            <a:r>
              <a:rPr lang="it-IT" dirty="0">
                <a:solidFill>
                  <a:schemeClr val="bg1"/>
                </a:solidFill>
              </a:rPr>
              <a:t> </a:t>
            </a:r>
            <a:r>
              <a:rPr lang="it-IT" dirty="0" err="1">
                <a:solidFill>
                  <a:schemeClr val="bg1"/>
                </a:solidFill>
              </a:rPr>
              <a:t>represents</a:t>
            </a:r>
            <a:r>
              <a:rPr lang="it-IT" dirty="0">
                <a:solidFill>
                  <a:schemeClr val="bg1"/>
                </a:solidFill>
              </a:rPr>
              <a:t> an </a:t>
            </a:r>
            <a:r>
              <a:rPr lang="it-IT" dirty="0" err="1">
                <a:solidFill>
                  <a:schemeClr val="bg1"/>
                </a:solidFill>
              </a:rPr>
              <a:t>error</a:t>
            </a:r>
            <a:r>
              <a:rPr lang="it-IT" dirty="0">
                <a:solidFill>
                  <a:schemeClr val="bg1"/>
                </a:solidFill>
              </a:rPr>
              <a:t> on </a:t>
            </a:r>
            <a:r>
              <a:rPr lang="it-IT" dirty="0" err="1">
                <a:solidFill>
                  <a:schemeClr val="bg1"/>
                </a:solidFill>
              </a:rPr>
              <a:t>both</a:t>
            </a:r>
            <a:r>
              <a:rPr lang="it-IT" dirty="0">
                <a:solidFill>
                  <a:schemeClr val="bg1"/>
                </a:solidFill>
              </a:rPr>
              <a:t> </a:t>
            </a:r>
          </a:p>
          <a:p>
            <a:pPr marL="285750" indent="-285750">
              <a:buFont typeface="Arial" panose="020B0604020202020204" pitchFamily="34" charset="0"/>
              <a:buChar char="•"/>
            </a:pPr>
            <a:r>
              <a:rPr lang="it-IT" dirty="0" err="1">
                <a:solidFill>
                  <a:schemeClr val="bg1"/>
                </a:solidFill>
              </a:rPr>
              <a:t>Lights</a:t>
            </a:r>
            <a:r>
              <a:rPr lang="it-IT" dirty="0">
                <a:solidFill>
                  <a:schemeClr val="bg1"/>
                </a:solidFill>
              </a:rPr>
              <a:t> are </a:t>
            </a:r>
            <a:r>
              <a:rPr lang="it-IT" dirty="0" err="1">
                <a:solidFill>
                  <a:schemeClr val="bg1"/>
                </a:solidFill>
              </a:rPr>
              <a:t>turned</a:t>
            </a:r>
            <a:r>
              <a:rPr lang="it-IT" dirty="0">
                <a:solidFill>
                  <a:schemeClr val="bg1"/>
                </a:solidFill>
              </a:rPr>
              <a:t> off </a:t>
            </a:r>
            <a:r>
              <a:rPr lang="it-IT" dirty="0" err="1">
                <a:solidFill>
                  <a:schemeClr val="bg1"/>
                </a:solidFill>
              </a:rPr>
              <a:t>until</a:t>
            </a:r>
            <a:r>
              <a:rPr lang="it-IT" dirty="0">
                <a:solidFill>
                  <a:schemeClr val="bg1"/>
                </a:solidFill>
              </a:rPr>
              <a:t> a </a:t>
            </a:r>
            <a:r>
              <a:rPr lang="it-IT" dirty="0" err="1">
                <a:solidFill>
                  <a:schemeClr val="bg1"/>
                </a:solidFill>
              </a:rPr>
              <a:t>valid</a:t>
            </a:r>
            <a:r>
              <a:rPr lang="it-IT" dirty="0">
                <a:solidFill>
                  <a:schemeClr val="bg1"/>
                </a:solidFill>
              </a:rPr>
              <a:t> </a:t>
            </a:r>
            <a:r>
              <a:rPr lang="it-IT" dirty="0" err="1">
                <a:solidFill>
                  <a:schemeClr val="bg1"/>
                </a:solidFill>
              </a:rPr>
              <a:t>Condition</a:t>
            </a:r>
            <a:r>
              <a:rPr lang="it-IT" dirty="0">
                <a:solidFill>
                  <a:schemeClr val="bg1"/>
                </a:solidFill>
              </a:rPr>
              <a:t> </a:t>
            </a:r>
            <a:r>
              <a:rPr lang="it-IT" dirty="0" err="1">
                <a:solidFill>
                  <a:schemeClr val="bg1"/>
                </a:solidFill>
              </a:rPr>
              <a:t>is</a:t>
            </a:r>
            <a:r>
              <a:rPr lang="it-IT" dirty="0">
                <a:solidFill>
                  <a:schemeClr val="bg1"/>
                </a:solidFill>
              </a:rPr>
              <a:t> set</a:t>
            </a:r>
          </a:p>
          <a:p>
            <a:pPr marL="285750" indent="-285750">
              <a:buFont typeface="Arial" panose="020B0604020202020204" pitchFamily="34" charset="0"/>
              <a:buChar char="•"/>
            </a:pPr>
            <a:endParaRPr lang="it-IT" dirty="0">
              <a:solidFill>
                <a:schemeClr val="bg1"/>
              </a:solidFill>
            </a:endParaRPr>
          </a:p>
        </p:txBody>
      </p:sp>
      <p:cxnSp>
        <p:nvCxnSpPr>
          <p:cNvPr id="10" name="Connettore 2 9">
            <a:extLst>
              <a:ext uri="{FF2B5EF4-FFF2-40B4-BE49-F238E27FC236}">
                <a16:creationId xmlns:a16="http://schemas.microsoft.com/office/drawing/2014/main" id="{19460125-65E6-4C17-BC0F-4052C224BDAA}"/>
              </a:ext>
            </a:extLst>
          </p:cNvPr>
          <p:cNvCxnSpPr>
            <a:cxnSpLocks/>
          </p:cNvCxnSpPr>
          <p:nvPr/>
        </p:nvCxnSpPr>
        <p:spPr>
          <a:xfrm flipH="1">
            <a:off x="7587935" y="4125686"/>
            <a:ext cx="423951" cy="4906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287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sp>
        <p:nvSpPr>
          <p:cNvPr id="12" name="CasellaDiTesto 11">
            <a:extLst>
              <a:ext uri="{FF2B5EF4-FFF2-40B4-BE49-F238E27FC236}">
                <a16:creationId xmlns:a16="http://schemas.microsoft.com/office/drawing/2014/main" id="{455C65EC-6EAD-4A98-A772-BDE1AE2D3370}"/>
              </a:ext>
            </a:extLst>
          </p:cNvPr>
          <p:cNvSpPr txBox="1"/>
          <p:nvPr/>
        </p:nvSpPr>
        <p:spPr>
          <a:xfrm>
            <a:off x="435429" y="2057401"/>
            <a:ext cx="5187042" cy="369332"/>
          </a:xfrm>
          <a:prstGeom prst="rect">
            <a:avLst/>
          </a:prstGeom>
          <a:noFill/>
        </p:spPr>
        <p:txBody>
          <a:bodyPr wrap="square" rtlCol="0">
            <a:spAutoFit/>
          </a:bodyPr>
          <a:lstStyle/>
          <a:p>
            <a:r>
              <a:rPr lang="it-IT" dirty="0">
                <a:solidFill>
                  <a:schemeClr val="bg1"/>
                </a:solidFill>
              </a:rPr>
              <a:t>Scenario #3: </a:t>
            </a:r>
            <a:r>
              <a:rPr lang="it-IT" dirty="0" err="1">
                <a:solidFill>
                  <a:schemeClr val="bg1"/>
                </a:solidFill>
              </a:rPr>
              <a:t>Enable</a:t>
            </a:r>
            <a:endParaRPr lang="it-IT" dirty="0">
              <a:solidFill>
                <a:schemeClr val="bg1"/>
              </a:solidFill>
            </a:endParaRPr>
          </a:p>
        </p:txBody>
      </p:sp>
      <p:sp>
        <p:nvSpPr>
          <p:cNvPr id="13" name="CasellaDiTesto 12">
            <a:extLst>
              <a:ext uri="{FF2B5EF4-FFF2-40B4-BE49-F238E27FC236}">
                <a16:creationId xmlns:a16="http://schemas.microsoft.com/office/drawing/2014/main" id="{38A8F3F2-1327-4B04-AB3F-DF2EB8B17341}"/>
              </a:ext>
            </a:extLst>
          </p:cNvPr>
          <p:cNvSpPr txBox="1"/>
          <p:nvPr/>
        </p:nvSpPr>
        <p:spPr>
          <a:xfrm>
            <a:off x="587829" y="5028952"/>
            <a:ext cx="4245428" cy="1754326"/>
          </a:xfrm>
          <a:prstGeom prst="rect">
            <a:avLst/>
          </a:prstGeom>
          <a:noFill/>
        </p:spPr>
        <p:txBody>
          <a:bodyPr wrap="square" rtlCol="0">
            <a:spAutoFit/>
          </a:bodyPr>
          <a:lstStyle/>
          <a:p>
            <a:r>
              <a:rPr lang="it-IT" dirty="0">
                <a:solidFill>
                  <a:schemeClr val="bg1"/>
                </a:solidFill>
              </a:rPr>
              <a:t>ENABLE:</a:t>
            </a:r>
          </a:p>
          <a:p>
            <a:pPr marL="285750" indent="-285750">
              <a:buFont typeface="Arial" panose="020B0604020202020204" pitchFamily="34" charset="0"/>
              <a:buChar char="•"/>
            </a:pPr>
            <a:r>
              <a:rPr lang="it-IT" dirty="0">
                <a:solidFill>
                  <a:schemeClr val="bg1"/>
                </a:solidFill>
              </a:rPr>
              <a:t>Active High</a:t>
            </a:r>
          </a:p>
          <a:p>
            <a:pPr marL="285750" indent="-285750">
              <a:buFont typeface="Arial" panose="020B0604020202020204" pitchFamily="34" charset="0"/>
              <a:buChar char="•"/>
            </a:pPr>
            <a:r>
              <a:rPr lang="it-IT" dirty="0" err="1">
                <a:solidFill>
                  <a:schemeClr val="bg1"/>
                </a:solidFill>
              </a:rPr>
              <a:t>Synchronous</a:t>
            </a:r>
            <a:endParaRPr lang="it-IT" dirty="0">
              <a:solidFill>
                <a:schemeClr val="bg1"/>
              </a:solidFill>
            </a:endParaRPr>
          </a:p>
          <a:p>
            <a:br>
              <a:rPr lang="it-IT" dirty="0">
                <a:solidFill>
                  <a:schemeClr val="bg1"/>
                </a:solidFill>
              </a:rPr>
            </a:br>
            <a:r>
              <a:rPr lang="it-IT" dirty="0" err="1">
                <a:solidFill>
                  <a:schemeClr val="bg1"/>
                </a:solidFill>
              </a:rPr>
              <a:t>All</a:t>
            </a:r>
            <a:r>
              <a:rPr lang="it-IT" dirty="0">
                <a:solidFill>
                  <a:schemeClr val="bg1"/>
                </a:solidFill>
              </a:rPr>
              <a:t> </a:t>
            </a:r>
            <a:r>
              <a:rPr lang="it-IT" dirty="0" err="1">
                <a:solidFill>
                  <a:schemeClr val="bg1"/>
                </a:solidFill>
              </a:rPr>
              <a:t>lights</a:t>
            </a:r>
            <a:r>
              <a:rPr lang="it-IT" dirty="0">
                <a:solidFill>
                  <a:schemeClr val="bg1"/>
                </a:solidFill>
              </a:rPr>
              <a:t> are off and </a:t>
            </a:r>
            <a:r>
              <a:rPr lang="it-IT" dirty="0" err="1">
                <a:solidFill>
                  <a:schemeClr val="bg1"/>
                </a:solidFill>
              </a:rPr>
              <a:t>it</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not</a:t>
            </a:r>
            <a:r>
              <a:rPr lang="it-IT" dirty="0">
                <a:solidFill>
                  <a:schemeClr val="bg1"/>
                </a:solidFill>
              </a:rPr>
              <a:t> sensitive to </a:t>
            </a:r>
            <a:r>
              <a:rPr lang="it-IT" dirty="0" err="1">
                <a:solidFill>
                  <a:schemeClr val="bg1"/>
                </a:solidFill>
              </a:rPr>
              <a:t>condition</a:t>
            </a:r>
            <a:r>
              <a:rPr lang="it-IT" dirty="0">
                <a:solidFill>
                  <a:schemeClr val="bg1"/>
                </a:solidFill>
              </a:rPr>
              <a:t> </a:t>
            </a:r>
            <a:r>
              <a:rPr lang="it-IT" dirty="0" err="1">
                <a:solidFill>
                  <a:schemeClr val="bg1"/>
                </a:solidFill>
              </a:rPr>
              <a:t>changes</a:t>
            </a:r>
            <a:endParaRPr lang="it-IT" dirty="0">
              <a:solidFill>
                <a:schemeClr val="bg1"/>
              </a:solidFill>
            </a:endParaRPr>
          </a:p>
        </p:txBody>
      </p:sp>
      <p:cxnSp>
        <p:nvCxnSpPr>
          <p:cNvPr id="15" name="Connettore 2 14">
            <a:extLst>
              <a:ext uri="{FF2B5EF4-FFF2-40B4-BE49-F238E27FC236}">
                <a16:creationId xmlns:a16="http://schemas.microsoft.com/office/drawing/2014/main" id="{5B49ED89-8FA9-4C4E-A466-3F8E2B3541EE}"/>
              </a:ext>
            </a:extLst>
          </p:cNvPr>
          <p:cNvCxnSpPr>
            <a:cxnSpLocks/>
            <a:stCxn id="13" idx="0"/>
          </p:cNvCxnSpPr>
          <p:nvPr/>
        </p:nvCxnSpPr>
        <p:spPr>
          <a:xfrm flipV="1">
            <a:off x="2710543" y="4528458"/>
            <a:ext cx="1817914" cy="5004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 name="Immagine 3" descr="Immagine che contiene orologio, monitor, schermo, montato&#10;&#10;Descrizione generata automaticamente">
            <a:extLst>
              <a:ext uri="{FF2B5EF4-FFF2-40B4-BE49-F238E27FC236}">
                <a16:creationId xmlns:a16="http://schemas.microsoft.com/office/drawing/2014/main" id="{2DAF7A9E-A9D6-4238-97C6-A7FEA646E1E7}"/>
              </a:ext>
            </a:extLst>
          </p:cNvPr>
          <p:cNvPicPr>
            <a:picLocks noChangeAspect="1"/>
          </p:cNvPicPr>
          <p:nvPr/>
        </p:nvPicPr>
        <p:blipFill>
          <a:blip r:embed="rId2"/>
          <a:stretch>
            <a:fillRect/>
          </a:stretch>
        </p:blipFill>
        <p:spPr>
          <a:xfrm>
            <a:off x="587829" y="2841737"/>
            <a:ext cx="7859485" cy="1536260"/>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4398690" y="2841737"/>
            <a:ext cx="1343523" cy="150509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9" name="Rettangolo 8">
            <a:extLst>
              <a:ext uri="{FF2B5EF4-FFF2-40B4-BE49-F238E27FC236}">
                <a16:creationId xmlns:a16="http://schemas.microsoft.com/office/drawing/2014/main" id="{11643AFB-31F1-4D66-ABA3-123BB4C5A810}"/>
              </a:ext>
            </a:extLst>
          </p:cNvPr>
          <p:cNvSpPr/>
          <p:nvPr/>
        </p:nvSpPr>
        <p:spPr>
          <a:xfrm>
            <a:off x="6815319" y="2841737"/>
            <a:ext cx="1631995" cy="1505095"/>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6" name="CasellaDiTesto 15">
            <a:extLst>
              <a:ext uri="{FF2B5EF4-FFF2-40B4-BE49-F238E27FC236}">
                <a16:creationId xmlns:a16="http://schemas.microsoft.com/office/drawing/2014/main" id="{20849C23-EA7F-4AA4-87F1-7BF4415C2136}"/>
              </a:ext>
            </a:extLst>
          </p:cNvPr>
          <p:cNvSpPr txBox="1"/>
          <p:nvPr/>
        </p:nvSpPr>
        <p:spPr>
          <a:xfrm>
            <a:off x="7260772" y="5026764"/>
            <a:ext cx="4245428" cy="923330"/>
          </a:xfrm>
          <a:prstGeom prst="rect">
            <a:avLst/>
          </a:prstGeom>
          <a:noFill/>
        </p:spPr>
        <p:txBody>
          <a:bodyPr wrap="square" rtlCol="0">
            <a:spAutoFit/>
          </a:bodyPr>
          <a:lstStyle/>
          <a:p>
            <a:r>
              <a:rPr lang="it-IT" dirty="0" err="1">
                <a:solidFill>
                  <a:schemeClr val="bg1"/>
                </a:solidFill>
              </a:rPr>
              <a:t>When</a:t>
            </a:r>
            <a:r>
              <a:rPr lang="it-IT" dirty="0">
                <a:solidFill>
                  <a:schemeClr val="bg1"/>
                </a:solidFill>
              </a:rPr>
              <a:t> ENABLE </a:t>
            </a:r>
            <a:r>
              <a:rPr lang="it-IT" dirty="0" err="1">
                <a:solidFill>
                  <a:schemeClr val="bg1"/>
                </a:solidFill>
              </a:rPr>
              <a:t>becomes</a:t>
            </a:r>
            <a:r>
              <a:rPr lang="it-IT" dirty="0">
                <a:solidFill>
                  <a:schemeClr val="bg1"/>
                </a:solidFill>
              </a:rPr>
              <a:t> 1 the OFF </a:t>
            </a:r>
            <a:r>
              <a:rPr lang="it-IT" dirty="0" err="1">
                <a:solidFill>
                  <a:schemeClr val="bg1"/>
                </a:solidFill>
              </a:rPr>
              <a:t>condition</a:t>
            </a:r>
            <a:r>
              <a:rPr lang="it-IT" dirty="0">
                <a:solidFill>
                  <a:schemeClr val="bg1"/>
                </a:solidFill>
              </a:rPr>
              <a:t> can be </a:t>
            </a:r>
            <a:r>
              <a:rPr lang="it-IT" dirty="0" err="1">
                <a:solidFill>
                  <a:schemeClr val="bg1"/>
                </a:solidFill>
              </a:rPr>
              <a:t>changed</a:t>
            </a:r>
            <a:r>
              <a:rPr lang="it-IT" dirty="0">
                <a:solidFill>
                  <a:schemeClr val="bg1"/>
                </a:solidFill>
              </a:rPr>
              <a:t> </a:t>
            </a:r>
            <a:r>
              <a:rPr lang="it-IT" dirty="0" err="1">
                <a:solidFill>
                  <a:schemeClr val="bg1"/>
                </a:solidFill>
              </a:rPr>
              <a:t>only</a:t>
            </a:r>
            <a:r>
              <a:rPr lang="it-IT" dirty="0">
                <a:solidFill>
                  <a:schemeClr val="bg1"/>
                </a:solidFill>
              </a:rPr>
              <a:t> by setting MAINTENANCE</a:t>
            </a:r>
          </a:p>
        </p:txBody>
      </p:sp>
      <p:cxnSp>
        <p:nvCxnSpPr>
          <p:cNvPr id="17" name="Connettore 2 16">
            <a:extLst>
              <a:ext uri="{FF2B5EF4-FFF2-40B4-BE49-F238E27FC236}">
                <a16:creationId xmlns:a16="http://schemas.microsoft.com/office/drawing/2014/main" id="{DF072C4E-F6B9-4AB1-AC70-DB29C3CAD8B6}"/>
              </a:ext>
            </a:extLst>
          </p:cNvPr>
          <p:cNvCxnSpPr>
            <a:cxnSpLocks/>
          </p:cNvCxnSpPr>
          <p:nvPr/>
        </p:nvCxnSpPr>
        <p:spPr>
          <a:xfrm flipV="1">
            <a:off x="7772400" y="4528457"/>
            <a:ext cx="0" cy="4112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07C24FFF-FC07-421D-A0B9-CCDFFC4DAE1A}"/>
              </a:ext>
            </a:extLst>
          </p:cNvPr>
          <p:cNvCxnSpPr>
            <a:cxnSpLocks/>
          </p:cNvCxnSpPr>
          <p:nvPr/>
        </p:nvCxnSpPr>
        <p:spPr>
          <a:xfrm flipV="1">
            <a:off x="4599214" y="2426733"/>
            <a:ext cx="0" cy="2392420"/>
          </a:xfrm>
          <a:prstGeom prst="line">
            <a:avLst/>
          </a:prstGeom>
          <a:ln w="19050">
            <a:solidFill>
              <a:srgbClr val="FFFF00"/>
            </a:solidFill>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25130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sp>
        <p:nvSpPr>
          <p:cNvPr id="12" name="CasellaDiTesto 11">
            <a:extLst>
              <a:ext uri="{FF2B5EF4-FFF2-40B4-BE49-F238E27FC236}">
                <a16:creationId xmlns:a16="http://schemas.microsoft.com/office/drawing/2014/main" id="{455C65EC-6EAD-4A98-A772-BDE1AE2D3370}"/>
              </a:ext>
            </a:extLst>
          </p:cNvPr>
          <p:cNvSpPr txBox="1"/>
          <p:nvPr/>
        </p:nvSpPr>
        <p:spPr>
          <a:xfrm>
            <a:off x="435429" y="2057401"/>
            <a:ext cx="5187042" cy="369332"/>
          </a:xfrm>
          <a:prstGeom prst="rect">
            <a:avLst/>
          </a:prstGeom>
          <a:noFill/>
        </p:spPr>
        <p:txBody>
          <a:bodyPr wrap="square" rtlCol="0">
            <a:spAutoFit/>
          </a:bodyPr>
          <a:lstStyle/>
          <a:p>
            <a:r>
              <a:rPr lang="it-IT" dirty="0">
                <a:solidFill>
                  <a:schemeClr val="bg1"/>
                </a:solidFill>
              </a:rPr>
              <a:t>Scenario #4: Reset</a:t>
            </a:r>
          </a:p>
        </p:txBody>
      </p:sp>
      <p:pic>
        <p:nvPicPr>
          <p:cNvPr id="5" name="Immagine 4" descr="Immagine che contiene orologio&#10;&#10;Descrizione generata automaticamente">
            <a:extLst>
              <a:ext uri="{FF2B5EF4-FFF2-40B4-BE49-F238E27FC236}">
                <a16:creationId xmlns:a16="http://schemas.microsoft.com/office/drawing/2014/main" id="{E173AD6E-7EC9-4B87-AB5C-B913744162E6}"/>
              </a:ext>
            </a:extLst>
          </p:cNvPr>
          <p:cNvPicPr>
            <a:picLocks noChangeAspect="1"/>
          </p:cNvPicPr>
          <p:nvPr/>
        </p:nvPicPr>
        <p:blipFill>
          <a:blip r:embed="rId2"/>
          <a:stretch>
            <a:fillRect/>
          </a:stretch>
        </p:blipFill>
        <p:spPr>
          <a:xfrm>
            <a:off x="2634343" y="2739521"/>
            <a:ext cx="6491335" cy="1666887"/>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7571013" y="2739521"/>
            <a:ext cx="1017809" cy="1666887"/>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14" name="Connettore diritto 13">
            <a:extLst>
              <a:ext uri="{FF2B5EF4-FFF2-40B4-BE49-F238E27FC236}">
                <a16:creationId xmlns:a16="http://schemas.microsoft.com/office/drawing/2014/main" id="{E45D52E3-77A3-427A-AE3E-3306FB3F7D71}"/>
              </a:ext>
            </a:extLst>
          </p:cNvPr>
          <p:cNvCxnSpPr>
            <a:cxnSpLocks/>
          </p:cNvCxnSpPr>
          <p:nvPr/>
        </p:nvCxnSpPr>
        <p:spPr>
          <a:xfrm flipV="1">
            <a:off x="7973785" y="2376224"/>
            <a:ext cx="0" cy="2392420"/>
          </a:xfrm>
          <a:prstGeom prst="line">
            <a:avLst/>
          </a:prstGeom>
          <a:ln w="19050">
            <a:solidFill>
              <a:srgbClr val="FFFF00"/>
            </a:solidFill>
            <a:prstDash val="dash"/>
          </a:ln>
        </p:spPr>
        <p:style>
          <a:lnRef idx="1">
            <a:schemeClr val="accent2"/>
          </a:lnRef>
          <a:fillRef idx="0">
            <a:schemeClr val="accent2"/>
          </a:fillRef>
          <a:effectRef idx="0">
            <a:schemeClr val="accent2"/>
          </a:effectRef>
          <a:fontRef idx="minor">
            <a:schemeClr val="tx1"/>
          </a:fontRef>
        </p:style>
      </p:cxnSp>
      <p:sp>
        <p:nvSpPr>
          <p:cNvPr id="18" name="CasellaDiTesto 17">
            <a:extLst>
              <a:ext uri="{FF2B5EF4-FFF2-40B4-BE49-F238E27FC236}">
                <a16:creationId xmlns:a16="http://schemas.microsoft.com/office/drawing/2014/main" id="{C39FCFA0-6973-4998-A919-C0E79CDEA0AA}"/>
              </a:ext>
            </a:extLst>
          </p:cNvPr>
          <p:cNvSpPr txBox="1"/>
          <p:nvPr/>
        </p:nvSpPr>
        <p:spPr>
          <a:xfrm>
            <a:off x="740228" y="5181352"/>
            <a:ext cx="3037115" cy="923330"/>
          </a:xfrm>
          <a:prstGeom prst="rect">
            <a:avLst/>
          </a:prstGeom>
          <a:noFill/>
        </p:spPr>
        <p:txBody>
          <a:bodyPr wrap="square" rtlCol="0">
            <a:spAutoFit/>
          </a:bodyPr>
          <a:lstStyle/>
          <a:p>
            <a:r>
              <a:rPr lang="it-IT" dirty="0">
                <a:solidFill>
                  <a:schemeClr val="bg1"/>
                </a:solidFill>
              </a:rPr>
              <a:t>RESET:</a:t>
            </a:r>
          </a:p>
          <a:p>
            <a:pPr marL="285750" indent="-285750">
              <a:buFont typeface="Arial" panose="020B0604020202020204" pitchFamily="34" charset="0"/>
              <a:buChar char="•"/>
            </a:pPr>
            <a:r>
              <a:rPr lang="it-IT" dirty="0">
                <a:solidFill>
                  <a:schemeClr val="bg1"/>
                </a:solidFill>
              </a:rPr>
              <a:t>Active Low</a:t>
            </a:r>
          </a:p>
          <a:p>
            <a:pPr marL="285750" indent="-285750">
              <a:buFont typeface="Arial" panose="020B0604020202020204" pitchFamily="34" charset="0"/>
              <a:buChar char="•"/>
            </a:pPr>
            <a:r>
              <a:rPr lang="it-IT" dirty="0" err="1">
                <a:solidFill>
                  <a:schemeClr val="bg1"/>
                </a:solidFill>
              </a:rPr>
              <a:t>Asynchronous</a:t>
            </a:r>
            <a:endParaRPr lang="it-IT" dirty="0">
              <a:solidFill>
                <a:schemeClr val="bg1"/>
              </a:solidFill>
            </a:endParaRPr>
          </a:p>
        </p:txBody>
      </p:sp>
      <p:cxnSp>
        <p:nvCxnSpPr>
          <p:cNvPr id="19" name="Connettore 2 18">
            <a:extLst>
              <a:ext uri="{FF2B5EF4-FFF2-40B4-BE49-F238E27FC236}">
                <a16:creationId xmlns:a16="http://schemas.microsoft.com/office/drawing/2014/main" id="{21A4070E-F4E1-456D-90BA-B1EF9B8579A7}"/>
              </a:ext>
            </a:extLst>
          </p:cNvPr>
          <p:cNvCxnSpPr>
            <a:cxnSpLocks/>
            <a:stCxn id="18" idx="0"/>
          </p:cNvCxnSpPr>
          <p:nvPr/>
        </p:nvCxnSpPr>
        <p:spPr>
          <a:xfrm flipV="1">
            <a:off x="2258786" y="4680858"/>
            <a:ext cx="2422071" cy="5004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F75219F2-0FE7-4910-B391-B9A671A9748B}"/>
              </a:ext>
            </a:extLst>
          </p:cNvPr>
          <p:cNvSpPr txBox="1"/>
          <p:nvPr/>
        </p:nvSpPr>
        <p:spPr>
          <a:xfrm>
            <a:off x="7413172" y="5179164"/>
            <a:ext cx="4245428" cy="646331"/>
          </a:xfrm>
          <a:prstGeom prst="rect">
            <a:avLst/>
          </a:prstGeom>
          <a:noFill/>
        </p:spPr>
        <p:txBody>
          <a:bodyPr wrap="square" rtlCol="0">
            <a:spAutoFit/>
          </a:bodyPr>
          <a:lstStyle/>
          <a:p>
            <a:r>
              <a:rPr lang="it-IT" dirty="0" err="1">
                <a:solidFill>
                  <a:schemeClr val="bg1"/>
                </a:solidFill>
              </a:rPr>
              <a:t>When</a:t>
            </a:r>
            <a:r>
              <a:rPr lang="it-IT" dirty="0">
                <a:solidFill>
                  <a:schemeClr val="bg1"/>
                </a:solidFill>
              </a:rPr>
              <a:t> RESET </a:t>
            </a:r>
            <a:r>
              <a:rPr lang="it-IT" dirty="0" err="1">
                <a:solidFill>
                  <a:schemeClr val="bg1"/>
                </a:solidFill>
              </a:rPr>
              <a:t>becomes</a:t>
            </a:r>
            <a:r>
              <a:rPr lang="it-IT" dirty="0">
                <a:solidFill>
                  <a:schemeClr val="bg1"/>
                </a:solidFill>
              </a:rPr>
              <a:t> 0 the </a:t>
            </a:r>
            <a:r>
              <a:rPr lang="it-IT" dirty="0" err="1">
                <a:solidFill>
                  <a:schemeClr val="bg1"/>
                </a:solidFill>
              </a:rPr>
              <a:t>modality</a:t>
            </a:r>
            <a:r>
              <a:rPr lang="it-IT" dirty="0">
                <a:solidFill>
                  <a:schemeClr val="bg1"/>
                </a:solidFill>
              </a:rPr>
              <a:t> </a:t>
            </a:r>
            <a:r>
              <a:rPr lang="it-IT" dirty="0" err="1">
                <a:solidFill>
                  <a:schemeClr val="bg1"/>
                </a:solidFill>
              </a:rPr>
              <a:t>becomes</a:t>
            </a:r>
            <a:r>
              <a:rPr lang="it-IT" dirty="0">
                <a:solidFill>
                  <a:schemeClr val="bg1"/>
                </a:solidFill>
              </a:rPr>
              <a:t> MOD5</a:t>
            </a:r>
          </a:p>
        </p:txBody>
      </p:sp>
      <p:cxnSp>
        <p:nvCxnSpPr>
          <p:cNvPr id="21" name="Connettore 2 20">
            <a:extLst>
              <a:ext uri="{FF2B5EF4-FFF2-40B4-BE49-F238E27FC236}">
                <a16:creationId xmlns:a16="http://schemas.microsoft.com/office/drawing/2014/main" id="{B34F8486-FBBF-4968-AB4D-3215991CFAE4}"/>
              </a:ext>
            </a:extLst>
          </p:cNvPr>
          <p:cNvCxnSpPr>
            <a:cxnSpLocks/>
          </p:cNvCxnSpPr>
          <p:nvPr/>
        </p:nvCxnSpPr>
        <p:spPr>
          <a:xfrm flipV="1">
            <a:off x="8147957" y="4680858"/>
            <a:ext cx="0" cy="4112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450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SIMULATION RESULTS</a:t>
            </a:r>
          </a:p>
        </p:txBody>
      </p:sp>
      <p:sp>
        <p:nvSpPr>
          <p:cNvPr id="12" name="CasellaDiTesto 11">
            <a:extLst>
              <a:ext uri="{FF2B5EF4-FFF2-40B4-BE49-F238E27FC236}">
                <a16:creationId xmlns:a16="http://schemas.microsoft.com/office/drawing/2014/main" id="{455C65EC-6EAD-4A98-A772-BDE1AE2D3370}"/>
              </a:ext>
            </a:extLst>
          </p:cNvPr>
          <p:cNvSpPr txBox="1"/>
          <p:nvPr/>
        </p:nvSpPr>
        <p:spPr>
          <a:xfrm>
            <a:off x="435429" y="2057401"/>
            <a:ext cx="5187042" cy="369332"/>
          </a:xfrm>
          <a:prstGeom prst="rect">
            <a:avLst/>
          </a:prstGeom>
          <a:noFill/>
        </p:spPr>
        <p:txBody>
          <a:bodyPr wrap="square" rtlCol="0">
            <a:spAutoFit/>
          </a:bodyPr>
          <a:lstStyle/>
          <a:p>
            <a:r>
              <a:rPr lang="it-IT" dirty="0">
                <a:solidFill>
                  <a:schemeClr val="bg1"/>
                </a:solidFill>
              </a:rPr>
              <a:t>Scenario #5: </a:t>
            </a:r>
            <a:r>
              <a:rPr lang="it-IT" dirty="0" err="1">
                <a:solidFill>
                  <a:schemeClr val="bg1"/>
                </a:solidFill>
              </a:rPr>
              <a:t>Enable</a:t>
            </a:r>
            <a:r>
              <a:rPr lang="it-IT" dirty="0">
                <a:solidFill>
                  <a:schemeClr val="bg1"/>
                </a:solidFill>
              </a:rPr>
              <a:t> and Reset</a:t>
            </a:r>
          </a:p>
        </p:txBody>
      </p:sp>
      <p:pic>
        <p:nvPicPr>
          <p:cNvPr id="6" name="Immagine 5" descr="Immagine che contiene monitor, sedendo, tavolo, orologio&#10;&#10;Descrizione generata automaticamente">
            <a:extLst>
              <a:ext uri="{FF2B5EF4-FFF2-40B4-BE49-F238E27FC236}">
                <a16:creationId xmlns:a16="http://schemas.microsoft.com/office/drawing/2014/main" id="{876D4F1F-55EE-4A65-8967-2CA4F77EF2C9}"/>
              </a:ext>
            </a:extLst>
          </p:cNvPr>
          <p:cNvPicPr>
            <a:picLocks noChangeAspect="1"/>
          </p:cNvPicPr>
          <p:nvPr/>
        </p:nvPicPr>
        <p:blipFill>
          <a:blip r:embed="rId2"/>
          <a:stretch>
            <a:fillRect/>
          </a:stretch>
        </p:blipFill>
        <p:spPr>
          <a:xfrm>
            <a:off x="3177246" y="2549382"/>
            <a:ext cx="6076994" cy="2219094"/>
          </a:xfrm>
          <a:prstGeom prst="rect">
            <a:avLst/>
          </a:prstGeom>
        </p:spPr>
      </p:pic>
      <p:sp>
        <p:nvSpPr>
          <p:cNvPr id="8" name="Rettangolo 7">
            <a:extLst>
              <a:ext uri="{FF2B5EF4-FFF2-40B4-BE49-F238E27FC236}">
                <a16:creationId xmlns:a16="http://schemas.microsoft.com/office/drawing/2014/main" id="{81F51914-7258-4B53-A43F-7DB2DA5B1028}"/>
              </a:ext>
            </a:extLst>
          </p:cNvPr>
          <p:cNvSpPr/>
          <p:nvPr/>
        </p:nvSpPr>
        <p:spPr>
          <a:xfrm>
            <a:off x="7995557" y="2549382"/>
            <a:ext cx="1017809" cy="2219094"/>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14" name="Connettore diritto 13">
            <a:extLst>
              <a:ext uri="{FF2B5EF4-FFF2-40B4-BE49-F238E27FC236}">
                <a16:creationId xmlns:a16="http://schemas.microsoft.com/office/drawing/2014/main" id="{E45D52E3-77A3-427A-AE3E-3306FB3F7D71}"/>
              </a:ext>
            </a:extLst>
          </p:cNvPr>
          <p:cNvCxnSpPr>
            <a:cxnSpLocks/>
          </p:cNvCxnSpPr>
          <p:nvPr/>
        </p:nvCxnSpPr>
        <p:spPr>
          <a:xfrm flipV="1">
            <a:off x="8556172" y="2182586"/>
            <a:ext cx="0" cy="2911929"/>
          </a:xfrm>
          <a:prstGeom prst="line">
            <a:avLst/>
          </a:prstGeom>
          <a:ln w="19050">
            <a:solidFill>
              <a:srgbClr val="FFFF00"/>
            </a:solidFill>
            <a:prstDash val="dash"/>
          </a:ln>
        </p:spPr>
        <p:style>
          <a:lnRef idx="1">
            <a:schemeClr val="accent2"/>
          </a:lnRef>
          <a:fillRef idx="0">
            <a:schemeClr val="accent2"/>
          </a:fillRef>
          <a:effectRef idx="0">
            <a:schemeClr val="accent2"/>
          </a:effectRef>
          <a:fontRef idx="minor">
            <a:schemeClr val="tx1"/>
          </a:fontRef>
        </p:style>
      </p:cxnSp>
      <p:cxnSp>
        <p:nvCxnSpPr>
          <p:cNvPr id="16" name="Connettore diritto 15">
            <a:extLst>
              <a:ext uri="{FF2B5EF4-FFF2-40B4-BE49-F238E27FC236}">
                <a16:creationId xmlns:a16="http://schemas.microsoft.com/office/drawing/2014/main" id="{03AE37DE-42F2-4EE6-A0C2-2173C458462B}"/>
              </a:ext>
            </a:extLst>
          </p:cNvPr>
          <p:cNvCxnSpPr>
            <a:cxnSpLocks/>
          </p:cNvCxnSpPr>
          <p:nvPr/>
        </p:nvCxnSpPr>
        <p:spPr>
          <a:xfrm flipV="1">
            <a:off x="8245930" y="2182585"/>
            <a:ext cx="0" cy="2911929"/>
          </a:xfrm>
          <a:prstGeom prst="line">
            <a:avLst/>
          </a:prstGeom>
          <a:ln w="19050">
            <a:solidFill>
              <a:srgbClr val="FFFF00"/>
            </a:solidFill>
            <a:prstDash val="dash"/>
          </a:ln>
        </p:spPr>
        <p:style>
          <a:lnRef idx="1">
            <a:schemeClr val="accent2"/>
          </a:lnRef>
          <a:fillRef idx="0">
            <a:schemeClr val="accent2"/>
          </a:fillRef>
          <a:effectRef idx="0">
            <a:schemeClr val="accent2"/>
          </a:effectRef>
          <a:fontRef idx="minor">
            <a:schemeClr val="tx1"/>
          </a:fontRef>
        </p:style>
      </p:cxnSp>
      <p:sp>
        <p:nvSpPr>
          <p:cNvPr id="17" name="CasellaDiTesto 16">
            <a:extLst>
              <a:ext uri="{FF2B5EF4-FFF2-40B4-BE49-F238E27FC236}">
                <a16:creationId xmlns:a16="http://schemas.microsoft.com/office/drawing/2014/main" id="{6AD30801-4DD4-4C75-8564-EBB901E29B7B}"/>
              </a:ext>
            </a:extLst>
          </p:cNvPr>
          <p:cNvSpPr txBox="1"/>
          <p:nvPr/>
        </p:nvSpPr>
        <p:spPr>
          <a:xfrm>
            <a:off x="2492831" y="5461310"/>
            <a:ext cx="7195453" cy="1200329"/>
          </a:xfrm>
          <a:prstGeom prst="rect">
            <a:avLst/>
          </a:prstGeom>
          <a:noFill/>
        </p:spPr>
        <p:txBody>
          <a:bodyPr wrap="square" rtlCol="0">
            <a:spAutoFit/>
          </a:bodyPr>
          <a:lstStyle/>
          <a:p>
            <a:pPr marL="285750" indent="-285750">
              <a:buFont typeface="Arial" panose="020B0604020202020204" pitchFamily="34" charset="0"/>
              <a:buChar char="•"/>
            </a:pPr>
            <a:r>
              <a:rPr lang="it-IT" dirty="0">
                <a:solidFill>
                  <a:schemeClr val="bg1"/>
                </a:solidFill>
              </a:rPr>
              <a:t>RESET (</a:t>
            </a:r>
            <a:r>
              <a:rPr lang="it-IT" dirty="0" err="1">
                <a:solidFill>
                  <a:schemeClr val="bg1"/>
                </a:solidFill>
              </a:rPr>
              <a:t>Asynchronous</a:t>
            </a:r>
            <a:r>
              <a:rPr lang="it-IT" dirty="0">
                <a:solidFill>
                  <a:schemeClr val="bg1"/>
                </a:solidFill>
              </a:rPr>
              <a:t>) </a:t>
            </a:r>
            <a:r>
              <a:rPr lang="it-IT" dirty="0" err="1">
                <a:solidFill>
                  <a:schemeClr val="bg1"/>
                </a:solidFill>
              </a:rPr>
              <a:t>is</a:t>
            </a:r>
            <a:r>
              <a:rPr lang="it-IT" dirty="0">
                <a:solidFill>
                  <a:schemeClr val="bg1"/>
                </a:solidFill>
              </a:rPr>
              <a:t> </a:t>
            </a:r>
            <a:r>
              <a:rPr lang="it-IT" dirty="0" err="1">
                <a:solidFill>
                  <a:schemeClr val="bg1"/>
                </a:solidFill>
              </a:rPr>
              <a:t>prioritary</a:t>
            </a:r>
            <a:r>
              <a:rPr lang="it-IT" dirty="0">
                <a:solidFill>
                  <a:schemeClr val="bg1"/>
                </a:solidFill>
              </a:rPr>
              <a:t> over ENABLE (</a:t>
            </a:r>
            <a:r>
              <a:rPr lang="it-IT" dirty="0" err="1">
                <a:solidFill>
                  <a:schemeClr val="bg1"/>
                </a:solidFill>
              </a:rPr>
              <a:t>Synchronous</a:t>
            </a:r>
            <a:r>
              <a:rPr lang="it-IT" dirty="0">
                <a:solidFill>
                  <a:schemeClr val="bg1"/>
                </a:solidFill>
              </a:rPr>
              <a:t>)</a:t>
            </a:r>
          </a:p>
          <a:p>
            <a:pPr marL="285750" indent="-285750">
              <a:buFont typeface="Arial" panose="020B0604020202020204" pitchFamily="34" charset="0"/>
              <a:buChar char="•"/>
            </a:pPr>
            <a:r>
              <a:rPr lang="it-IT" dirty="0">
                <a:solidFill>
                  <a:schemeClr val="bg1"/>
                </a:solidFill>
              </a:rPr>
              <a:t>ENABLE = 0 makes the </a:t>
            </a:r>
            <a:r>
              <a:rPr lang="it-IT" dirty="0" err="1">
                <a:solidFill>
                  <a:schemeClr val="bg1"/>
                </a:solidFill>
              </a:rPr>
              <a:t>circuit</a:t>
            </a:r>
            <a:r>
              <a:rPr lang="it-IT" dirty="0">
                <a:solidFill>
                  <a:schemeClr val="bg1"/>
                </a:solidFill>
              </a:rPr>
              <a:t> insensitive to </a:t>
            </a:r>
            <a:r>
              <a:rPr lang="it-IT" dirty="0" err="1">
                <a:solidFill>
                  <a:schemeClr val="bg1"/>
                </a:solidFill>
              </a:rPr>
              <a:t>external</a:t>
            </a:r>
            <a:r>
              <a:rPr lang="it-IT" dirty="0">
                <a:solidFill>
                  <a:schemeClr val="bg1"/>
                </a:solidFill>
              </a:rPr>
              <a:t> </a:t>
            </a:r>
            <a:r>
              <a:rPr lang="it-IT" dirty="0" err="1">
                <a:solidFill>
                  <a:schemeClr val="bg1"/>
                </a:solidFill>
              </a:rPr>
              <a:t>signals</a:t>
            </a:r>
            <a:r>
              <a:rPr lang="it-IT" dirty="0">
                <a:solidFill>
                  <a:schemeClr val="bg1"/>
                </a:solidFill>
              </a:rPr>
              <a:t> and turns </a:t>
            </a:r>
            <a:r>
              <a:rPr lang="it-IT" dirty="0" err="1">
                <a:solidFill>
                  <a:schemeClr val="bg1"/>
                </a:solidFill>
              </a:rPr>
              <a:t>all</a:t>
            </a:r>
            <a:r>
              <a:rPr lang="it-IT" dirty="0">
                <a:solidFill>
                  <a:schemeClr val="bg1"/>
                </a:solidFill>
              </a:rPr>
              <a:t> the </a:t>
            </a:r>
            <a:r>
              <a:rPr lang="it-IT" dirty="0" err="1">
                <a:solidFill>
                  <a:schemeClr val="bg1"/>
                </a:solidFill>
              </a:rPr>
              <a:t>lights</a:t>
            </a:r>
            <a:r>
              <a:rPr lang="it-IT" dirty="0">
                <a:solidFill>
                  <a:schemeClr val="bg1"/>
                </a:solidFill>
              </a:rPr>
              <a:t> off</a:t>
            </a:r>
          </a:p>
          <a:p>
            <a:pPr marL="742950" lvl="1" indent="-285750">
              <a:buFont typeface="Arial" panose="020B0604020202020204" pitchFamily="34" charset="0"/>
              <a:buChar char="•"/>
            </a:pPr>
            <a:r>
              <a:rPr lang="it-IT" dirty="0" err="1">
                <a:solidFill>
                  <a:schemeClr val="bg1"/>
                </a:solidFill>
              </a:rPr>
              <a:t>But</a:t>
            </a:r>
            <a:r>
              <a:rPr lang="it-IT" dirty="0">
                <a:solidFill>
                  <a:schemeClr val="bg1"/>
                </a:solidFill>
              </a:rPr>
              <a:t> </a:t>
            </a:r>
            <a:r>
              <a:rPr lang="it-IT" dirty="0" err="1">
                <a:solidFill>
                  <a:schemeClr val="bg1"/>
                </a:solidFill>
              </a:rPr>
              <a:t>when</a:t>
            </a:r>
            <a:r>
              <a:rPr lang="it-IT" dirty="0">
                <a:solidFill>
                  <a:schemeClr val="bg1"/>
                </a:solidFill>
              </a:rPr>
              <a:t> RESET = 0, the </a:t>
            </a:r>
            <a:r>
              <a:rPr lang="it-IT" dirty="0" err="1">
                <a:solidFill>
                  <a:schemeClr val="bg1"/>
                </a:solidFill>
              </a:rPr>
              <a:t>modality</a:t>
            </a:r>
            <a:r>
              <a:rPr lang="it-IT" dirty="0">
                <a:solidFill>
                  <a:schemeClr val="bg1"/>
                </a:solidFill>
              </a:rPr>
              <a:t> </a:t>
            </a:r>
            <a:r>
              <a:rPr lang="it-IT" dirty="0" err="1">
                <a:solidFill>
                  <a:schemeClr val="bg1"/>
                </a:solidFill>
              </a:rPr>
              <a:t>changes</a:t>
            </a:r>
            <a:r>
              <a:rPr lang="it-IT" dirty="0">
                <a:solidFill>
                  <a:schemeClr val="bg1"/>
                </a:solidFill>
              </a:rPr>
              <a:t> </a:t>
            </a:r>
            <a:r>
              <a:rPr lang="it-IT" dirty="0" err="1">
                <a:solidFill>
                  <a:schemeClr val="bg1"/>
                </a:solidFill>
              </a:rPr>
              <a:t>nonetheless</a:t>
            </a:r>
            <a:r>
              <a:rPr lang="it-IT" dirty="0">
                <a:solidFill>
                  <a:schemeClr val="bg1"/>
                </a:solidFill>
              </a:rPr>
              <a:t>  </a:t>
            </a:r>
          </a:p>
        </p:txBody>
      </p:sp>
      <p:cxnSp>
        <p:nvCxnSpPr>
          <p:cNvPr id="22" name="Connettore 2 21">
            <a:extLst>
              <a:ext uri="{FF2B5EF4-FFF2-40B4-BE49-F238E27FC236}">
                <a16:creationId xmlns:a16="http://schemas.microsoft.com/office/drawing/2014/main" id="{6F14177E-7A19-4E20-A8A3-890D4812C8C8}"/>
              </a:ext>
            </a:extLst>
          </p:cNvPr>
          <p:cNvCxnSpPr>
            <a:cxnSpLocks/>
          </p:cNvCxnSpPr>
          <p:nvPr/>
        </p:nvCxnSpPr>
        <p:spPr>
          <a:xfrm flipV="1">
            <a:off x="6139543" y="4931229"/>
            <a:ext cx="1718562" cy="440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65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b="1" dirty="0" err="1"/>
              <a:t>Conclusion</a:t>
            </a:r>
            <a:endParaRPr lang="it-IT" sz="2000" b="1"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3007742072"/>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err="1">
                <a:solidFill>
                  <a:schemeClr val="bg1"/>
                </a:solidFill>
              </a:rPr>
              <a:t>Conclusion</a:t>
            </a:r>
            <a:endParaRPr lang="it-IT" dirty="0">
              <a:solidFill>
                <a:schemeClr val="bg1"/>
              </a:solidFill>
            </a:endParaRPr>
          </a:p>
        </p:txBody>
      </p:sp>
      <p:sp>
        <p:nvSpPr>
          <p:cNvPr id="3" name="CasellaDiTesto 2">
            <a:extLst>
              <a:ext uri="{FF2B5EF4-FFF2-40B4-BE49-F238E27FC236}">
                <a16:creationId xmlns:a16="http://schemas.microsoft.com/office/drawing/2014/main" id="{DB8DFBA9-E0C5-4D2A-8956-83B4080C0D4E}"/>
              </a:ext>
            </a:extLst>
          </p:cNvPr>
          <p:cNvSpPr txBox="1"/>
          <p:nvPr/>
        </p:nvSpPr>
        <p:spPr>
          <a:xfrm>
            <a:off x="410659" y="2157327"/>
            <a:ext cx="11231612" cy="1200329"/>
          </a:xfrm>
          <a:prstGeom prst="rect">
            <a:avLst/>
          </a:prstGeom>
          <a:noFill/>
          <a:ln>
            <a:noFill/>
          </a:ln>
        </p:spPr>
        <p:txBody>
          <a:bodyPr wrap="square" rtlCol="0">
            <a:spAutoFit/>
          </a:bodyPr>
          <a:lstStyle/>
          <a:p>
            <a:pPr marL="285750" indent="-285750">
              <a:buFont typeface="Arial" panose="020B0604020202020204" pitchFamily="34" charset="0"/>
              <a:buChar char="•"/>
            </a:pPr>
            <a:r>
              <a:rPr lang="it-IT" dirty="0" err="1">
                <a:solidFill>
                  <a:schemeClr val="bg1"/>
                </a:solidFill>
              </a:rPr>
              <a:t>Starting</a:t>
            </a:r>
            <a:r>
              <a:rPr lang="it-IT" dirty="0">
                <a:solidFill>
                  <a:schemeClr val="bg1"/>
                </a:solidFill>
              </a:rPr>
              <a:t> by the top-</a:t>
            </a:r>
            <a:r>
              <a:rPr lang="it-IT" dirty="0" err="1">
                <a:solidFill>
                  <a:schemeClr val="bg1"/>
                </a:solidFill>
              </a:rPr>
              <a:t>view</a:t>
            </a:r>
            <a:r>
              <a:rPr lang="it-IT" dirty="0">
                <a:solidFill>
                  <a:schemeClr val="bg1"/>
                </a:solidFill>
              </a:rPr>
              <a:t> </a:t>
            </a:r>
            <a:r>
              <a:rPr lang="it-IT" dirty="0" err="1">
                <a:solidFill>
                  <a:schemeClr val="bg1"/>
                </a:solidFill>
              </a:rPr>
              <a:t>block</a:t>
            </a:r>
            <a:r>
              <a:rPr lang="it-IT" dirty="0">
                <a:solidFill>
                  <a:schemeClr val="bg1"/>
                </a:solidFill>
              </a:rPr>
              <a:t> </a:t>
            </a:r>
            <a:r>
              <a:rPr lang="it-IT" dirty="0" err="1">
                <a:solidFill>
                  <a:schemeClr val="bg1"/>
                </a:solidFill>
              </a:rPr>
              <a:t>scheme</a:t>
            </a:r>
            <a:r>
              <a:rPr lang="it-IT" dirty="0">
                <a:solidFill>
                  <a:schemeClr val="bg1"/>
                </a:solidFill>
              </a:rPr>
              <a:t>, </a:t>
            </a:r>
            <a:r>
              <a:rPr lang="it-IT" dirty="0" err="1">
                <a:solidFill>
                  <a:schemeClr val="bg1"/>
                </a:solidFill>
              </a:rPr>
              <a:t>each</a:t>
            </a:r>
            <a:r>
              <a:rPr lang="it-IT" dirty="0">
                <a:solidFill>
                  <a:schemeClr val="bg1"/>
                </a:solidFill>
              </a:rPr>
              <a:t> component </a:t>
            </a:r>
            <a:r>
              <a:rPr lang="it-IT" dirty="0" err="1">
                <a:solidFill>
                  <a:schemeClr val="bg1"/>
                </a:solidFill>
              </a:rPr>
              <a:t>has</a:t>
            </a:r>
            <a:r>
              <a:rPr lang="it-IT" dirty="0">
                <a:solidFill>
                  <a:schemeClr val="bg1"/>
                </a:solidFill>
              </a:rPr>
              <a:t> </a:t>
            </a:r>
            <a:r>
              <a:rPr lang="it-IT" dirty="0" err="1">
                <a:solidFill>
                  <a:schemeClr val="bg1"/>
                </a:solidFill>
              </a:rPr>
              <a:t>been</a:t>
            </a:r>
            <a:r>
              <a:rPr lang="it-IT" dirty="0">
                <a:solidFill>
                  <a:schemeClr val="bg1"/>
                </a:solidFill>
              </a:rPr>
              <a:t> </a:t>
            </a:r>
            <a:r>
              <a:rPr lang="it-IT" dirty="0" err="1">
                <a:solidFill>
                  <a:schemeClr val="bg1"/>
                </a:solidFill>
              </a:rPr>
              <a:t>implemented</a:t>
            </a:r>
            <a:r>
              <a:rPr lang="it-IT" dirty="0">
                <a:solidFill>
                  <a:schemeClr val="bg1"/>
                </a:solidFill>
              </a:rPr>
              <a:t> in VHDL</a:t>
            </a:r>
          </a:p>
          <a:p>
            <a:pPr marL="285750" indent="-285750">
              <a:buFont typeface="Arial" panose="020B0604020202020204" pitchFamily="34" charset="0"/>
              <a:buChar char="•"/>
            </a:pPr>
            <a:r>
              <a:rPr lang="it-IT" dirty="0" err="1">
                <a:solidFill>
                  <a:schemeClr val="bg1"/>
                </a:solidFill>
              </a:rPr>
              <a:t>Each</a:t>
            </a:r>
            <a:r>
              <a:rPr lang="it-IT" dirty="0">
                <a:solidFill>
                  <a:schemeClr val="bg1"/>
                </a:solidFill>
              </a:rPr>
              <a:t> </a:t>
            </a:r>
            <a:r>
              <a:rPr lang="it-IT" dirty="0" err="1">
                <a:solidFill>
                  <a:schemeClr val="bg1"/>
                </a:solidFill>
              </a:rPr>
              <a:t>entity</a:t>
            </a:r>
            <a:r>
              <a:rPr lang="it-IT" dirty="0">
                <a:solidFill>
                  <a:schemeClr val="bg1"/>
                </a:solidFill>
              </a:rPr>
              <a:t> </a:t>
            </a:r>
            <a:r>
              <a:rPr lang="it-IT" dirty="0" err="1">
                <a:solidFill>
                  <a:schemeClr val="bg1"/>
                </a:solidFill>
              </a:rPr>
              <a:t>has</a:t>
            </a:r>
            <a:r>
              <a:rPr lang="it-IT" dirty="0">
                <a:solidFill>
                  <a:schemeClr val="bg1"/>
                </a:solidFill>
              </a:rPr>
              <a:t> </a:t>
            </a:r>
            <a:r>
              <a:rPr lang="it-IT" dirty="0" err="1">
                <a:solidFill>
                  <a:schemeClr val="bg1"/>
                </a:solidFill>
              </a:rPr>
              <a:t>been</a:t>
            </a:r>
            <a:r>
              <a:rPr lang="it-IT" dirty="0">
                <a:solidFill>
                  <a:schemeClr val="bg1"/>
                </a:solidFill>
              </a:rPr>
              <a:t> </a:t>
            </a:r>
            <a:r>
              <a:rPr lang="it-IT" dirty="0" err="1">
                <a:solidFill>
                  <a:schemeClr val="bg1"/>
                </a:solidFill>
              </a:rPr>
              <a:t>tested</a:t>
            </a:r>
            <a:r>
              <a:rPr lang="it-IT" dirty="0">
                <a:solidFill>
                  <a:schemeClr val="bg1"/>
                </a:solidFill>
              </a:rPr>
              <a:t> </a:t>
            </a:r>
            <a:r>
              <a:rPr lang="it-IT" dirty="0" err="1">
                <a:solidFill>
                  <a:schemeClr val="bg1"/>
                </a:solidFill>
              </a:rPr>
              <a:t>independently</a:t>
            </a:r>
            <a:r>
              <a:rPr lang="it-IT" dirty="0">
                <a:solidFill>
                  <a:schemeClr val="bg1"/>
                </a:solidFill>
              </a:rPr>
              <a:t> with </a:t>
            </a:r>
            <a:r>
              <a:rPr lang="it-IT" dirty="0" err="1">
                <a:solidFill>
                  <a:schemeClr val="bg1"/>
                </a:solidFill>
              </a:rPr>
              <a:t>its</a:t>
            </a:r>
            <a:r>
              <a:rPr lang="it-IT" dirty="0">
                <a:solidFill>
                  <a:schemeClr val="bg1"/>
                </a:solidFill>
              </a:rPr>
              <a:t> </a:t>
            </a:r>
            <a:r>
              <a:rPr lang="it-IT" dirty="0" err="1">
                <a:solidFill>
                  <a:schemeClr val="bg1"/>
                </a:solidFill>
              </a:rPr>
              <a:t>own</a:t>
            </a:r>
            <a:r>
              <a:rPr lang="it-IT" dirty="0">
                <a:solidFill>
                  <a:schemeClr val="bg1"/>
                </a:solidFill>
              </a:rPr>
              <a:t> </a:t>
            </a:r>
            <a:r>
              <a:rPr lang="it-IT" dirty="0" err="1">
                <a:solidFill>
                  <a:schemeClr val="bg1"/>
                </a:solidFill>
              </a:rPr>
              <a:t>testbench</a:t>
            </a:r>
            <a:r>
              <a:rPr lang="it-IT" dirty="0">
                <a:solidFill>
                  <a:schemeClr val="bg1"/>
                </a:solidFill>
              </a:rPr>
              <a:t>, </a:t>
            </a:r>
            <a:r>
              <a:rPr lang="it-IT" dirty="0" err="1">
                <a:solidFill>
                  <a:schemeClr val="bg1"/>
                </a:solidFill>
              </a:rPr>
              <a:t>before</a:t>
            </a:r>
            <a:r>
              <a:rPr lang="it-IT" dirty="0">
                <a:solidFill>
                  <a:schemeClr val="bg1"/>
                </a:solidFill>
              </a:rPr>
              <a:t> </a:t>
            </a:r>
            <a:r>
              <a:rPr lang="it-IT" dirty="0" err="1">
                <a:solidFill>
                  <a:schemeClr val="bg1"/>
                </a:solidFill>
              </a:rPr>
              <a:t>being</a:t>
            </a:r>
            <a:r>
              <a:rPr lang="it-IT" dirty="0">
                <a:solidFill>
                  <a:schemeClr val="bg1"/>
                </a:solidFill>
              </a:rPr>
              <a:t> </a:t>
            </a:r>
            <a:r>
              <a:rPr lang="it-IT" dirty="0" err="1">
                <a:solidFill>
                  <a:schemeClr val="bg1"/>
                </a:solidFill>
              </a:rPr>
              <a:t>connected</a:t>
            </a:r>
            <a:r>
              <a:rPr lang="it-IT" dirty="0">
                <a:solidFill>
                  <a:schemeClr val="bg1"/>
                </a:solidFill>
              </a:rPr>
              <a:t> </a:t>
            </a:r>
          </a:p>
          <a:p>
            <a:pPr marL="285750" indent="-285750">
              <a:buFont typeface="Arial" panose="020B0604020202020204" pitchFamily="34" charset="0"/>
              <a:buChar char="•"/>
            </a:pPr>
            <a:r>
              <a:rPr lang="it-IT" dirty="0" err="1">
                <a:solidFill>
                  <a:schemeClr val="bg1"/>
                </a:solidFill>
              </a:rPr>
              <a:t>As</a:t>
            </a:r>
            <a:r>
              <a:rPr lang="it-IT" dirty="0">
                <a:solidFill>
                  <a:schemeClr val="bg1"/>
                </a:solidFill>
              </a:rPr>
              <a:t> </a:t>
            </a:r>
            <a:r>
              <a:rPr lang="it-IT" dirty="0" err="1">
                <a:solidFill>
                  <a:schemeClr val="bg1"/>
                </a:solidFill>
              </a:rPr>
              <a:t>shown</a:t>
            </a:r>
            <a:r>
              <a:rPr lang="it-IT" dirty="0">
                <a:solidFill>
                  <a:schemeClr val="bg1"/>
                </a:solidFill>
              </a:rPr>
              <a:t> by the </a:t>
            </a:r>
            <a:r>
              <a:rPr lang="it-IT" dirty="0" err="1">
                <a:solidFill>
                  <a:schemeClr val="bg1"/>
                </a:solidFill>
              </a:rPr>
              <a:t>simulation</a:t>
            </a:r>
            <a:r>
              <a:rPr lang="it-IT" dirty="0">
                <a:solidFill>
                  <a:schemeClr val="bg1"/>
                </a:solidFill>
              </a:rPr>
              <a:t> </a:t>
            </a:r>
            <a:r>
              <a:rPr lang="it-IT" dirty="0" err="1">
                <a:solidFill>
                  <a:schemeClr val="bg1"/>
                </a:solidFill>
              </a:rPr>
              <a:t>results</a:t>
            </a:r>
            <a:r>
              <a:rPr lang="it-IT" dirty="0">
                <a:solidFill>
                  <a:schemeClr val="bg1"/>
                </a:solidFill>
              </a:rPr>
              <a:t>, and </a:t>
            </a:r>
            <a:r>
              <a:rPr lang="it-IT" dirty="0" err="1">
                <a:solidFill>
                  <a:schemeClr val="bg1"/>
                </a:solidFill>
              </a:rPr>
              <a:t>according</a:t>
            </a:r>
            <a:r>
              <a:rPr lang="it-IT" dirty="0">
                <a:solidFill>
                  <a:schemeClr val="bg1"/>
                </a:solidFill>
              </a:rPr>
              <a:t> to the </a:t>
            </a:r>
            <a:r>
              <a:rPr lang="it-IT" dirty="0" err="1">
                <a:solidFill>
                  <a:schemeClr val="bg1"/>
                </a:solidFill>
              </a:rPr>
              <a:t>initial</a:t>
            </a:r>
            <a:r>
              <a:rPr lang="it-IT" dirty="0">
                <a:solidFill>
                  <a:schemeClr val="bg1"/>
                </a:solidFill>
              </a:rPr>
              <a:t> </a:t>
            </a:r>
            <a:r>
              <a:rPr lang="it-IT" dirty="0" err="1">
                <a:solidFill>
                  <a:schemeClr val="bg1"/>
                </a:solidFill>
              </a:rPr>
              <a:t>assumptions</a:t>
            </a:r>
            <a:r>
              <a:rPr lang="it-IT" dirty="0">
                <a:solidFill>
                  <a:schemeClr val="bg1"/>
                </a:solidFill>
              </a:rPr>
              <a:t>, the </a:t>
            </a:r>
            <a:r>
              <a:rPr lang="it-IT" dirty="0" err="1">
                <a:solidFill>
                  <a:schemeClr val="bg1"/>
                </a:solidFill>
              </a:rPr>
              <a:t>circuit</a:t>
            </a:r>
            <a:r>
              <a:rPr lang="it-IT" dirty="0">
                <a:solidFill>
                  <a:schemeClr val="bg1"/>
                </a:solidFill>
              </a:rPr>
              <a:t> works </a:t>
            </a:r>
            <a:r>
              <a:rPr lang="it-IT" dirty="0" err="1">
                <a:solidFill>
                  <a:schemeClr val="bg1"/>
                </a:solidFill>
              </a:rPr>
              <a:t>as</a:t>
            </a:r>
            <a:r>
              <a:rPr lang="it-IT" dirty="0">
                <a:solidFill>
                  <a:schemeClr val="bg1"/>
                </a:solidFill>
              </a:rPr>
              <a:t> </a:t>
            </a:r>
            <a:r>
              <a:rPr lang="it-IT" dirty="0" err="1">
                <a:solidFill>
                  <a:schemeClr val="bg1"/>
                </a:solidFill>
              </a:rPr>
              <a:t>expected</a:t>
            </a:r>
            <a:r>
              <a:rPr lang="it-IT" dirty="0">
                <a:solidFill>
                  <a:schemeClr val="bg1"/>
                </a:solidFill>
              </a:rPr>
              <a:t> </a:t>
            </a:r>
          </a:p>
        </p:txBody>
      </p:sp>
    </p:spTree>
    <p:extLst>
      <p:ext uri="{BB962C8B-B14F-4D97-AF65-F5344CB8AC3E}">
        <p14:creationId xmlns:p14="http://schemas.microsoft.com/office/powerpoint/2010/main" val="2810534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351955738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err="1">
                <a:solidFill>
                  <a:schemeClr val="bg1"/>
                </a:solidFill>
              </a:rPr>
              <a:t>Introduction</a:t>
            </a:r>
            <a:endParaRPr lang="it-IT" dirty="0">
              <a:solidFill>
                <a:schemeClr val="bg1"/>
              </a:solidFill>
            </a:endParaRPr>
          </a:p>
        </p:txBody>
      </p:sp>
      <p:sp>
        <p:nvSpPr>
          <p:cNvPr id="3" name="Segnaposto contenuto 2">
            <a:extLst>
              <a:ext uri="{FF2B5EF4-FFF2-40B4-BE49-F238E27FC236}">
                <a16:creationId xmlns:a16="http://schemas.microsoft.com/office/drawing/2014/main" id="{557D23F1-4E82-408D-8CE6-3E09CC28225C}"/>
              </a:ext>
            </a:extLst>
          </p:cNvPr>
          <p:cNvSpPr>
            <a:spLocks noGrp="1"/>
          </p:cNvSpPr>
          <p:nvPr>
            <p:ph idx="1"/>
          </p:nvPr>
        </p:nvSpPr>
        <p:spPr/>
        <p:txBody>
          <a:bodyPr/>
          <a:lstStyle/>
          <a:p>
            <a:r>
              <a:rPr lang="it-IT" dirty="0" err="1">
                <a:solidFill>
                  <a:schemeClr val="bg1"/>
                </a:solidFill>
              </a:rPr>
              <a:t>Initial</a:t>
            </a:r>
            <a:r>
              <a:rPr lang="it-IT" dirty="0">
                <a:solidFill>
                  <a:schemeClr val="bg1"/>
                </a:solidFill>
              </a:rPr>
              <a:t> </a:t>
            </a:r>
            <a:r>
              <a:rPr lang="it-IT" dirty="0" err="1">
                <a:solidFill>
                  <a:schemeClr val="bg1"/>
                </a:solidFill>
              </a:rPr>
              <a:t>assumptions</a:t>
            </a:r>
            <a:r>
              <a:rPr lang="it-IT" dirty="0">
                <a:solidFill>
                  <a:schemeClr val="bg1"/>
                </a:solidFill>
              </a:rPr>
              <a:t>:</a:t>
            </a:r>
          </a:p>
          <a:p>
            <a:pPr lvl="1"/>
            <a:r>
              <a:rPr lang="it-IT" dirty="0">
                <a:solidFill>
                  <a:schemeClr val="bg1"/>
                </a:solidFill>
              </a:rPr>
              <a:t>Red </a:t>
            </a:r>
            <a:r>
              <a:rPr lang="it-IT" dirty="0" err="1">
                <a:solidFill>
                  <a:schemeClr val="bg1"/>
                </a:solidFill>
              </a:rPr>
              <a:t>will</a:t>
            </a:r>
            <a:r>
              <a:rPr lang="it-IT" dirty="0">
                <a:solidFill>
                  <a:schemeClr val="bg1"/>
                </a:solidFill>
              </a:rPr>
              <a:t> be </a:t>
            </a:r>
            <a:r>
              <a:rPr lang="it-IT" dirty="0" err="1">
                <a:solidFill>
                  <a:schemeClr val="bg1"/>
                </a:solidFill>
              </a:rPr>
              <a:t>modulated</a:t>
            </a:r>
            <a:r>
              <a:rPr lang="it-IT" dirty="0">
                <a:solidFill>
                  <a:schemeClr val="bg1"/>
                </a:solidFill>
              </a:rPr>
              <a:t> </a:t>
            </a:r>
            <a:r>
              <a:rPr lang="it-IT" dirty="0" err="1">
                <a:solidFill>
                  <a:schemeClr val="bg1"/>
                </a:solidFill>
              </a:rPr>
              <a:t>along</a:t>
            </a:r>
            <a:r>
              <a:rPr lang="it-IT" dirty="0">
                <a:solidFill>
                  <a:schemeClr val="bg1"/>
                </a:solidFill>
              </a:rPr>
              <a:t> with Green </a:t>
            </a:r>
          </a:p>
          <a:p>
            <a:pPr lvl="2"/>
            <a:r>
              <a:rPr lang="it-IT" dirty="0">
                <a:solidFill>
                  <a:schemeClr val="bg1"/>
                </a:solidFill>
              </a:rPr>
              <a:t>(i.e. setting MOD12 makes </a:t>
            </a:r>
            <a:r>
              <a:rPr lang="it-IT" b="1" dirty="0" err="1">
                <a:solidFill>
                  <a:schemeClr val="bg1"/>
                </a:solidFill>
              </a:rPr>
              <a:t>both</a:t>
            </a:r>
            <a:r>
              <a:rPr lang="it-IT" dirty="0">
                <a:solidFill>
                  <a:schemeClr val="bg1"/>
                </a:solidFill>
              </a:rPr>
              <a:t> Red and Green last 12 seconds) </a:t>
            </a:r>
          </a:p>
          <a:p>
            <a:pPr lvl="1"/>
            <a:r>
              <a:rPr lang="it-IT" dirty="0" err="1">
                <a:solidFill>
                  <a:schemeClr val="bg1"/>
                </a:solidFill>
              </a:rPr>
              <a:t>We</a:t>
            </a:r>
            <a:r>
              <a:rPr lang="it-IT" dirty="0">
                <a:solidFill>
                  <a:schemeClr val="bg1"/>
                </a:solidFill>
              </a:rPr>
              <a:t> </a:t>
            </a:r>
            <a:r>
              <a:rPr lang="it-IT" dirty="0" err="1">
                <a:solidFill>
                  <a:schemeClr val="bg1"/>
                </a:solidFill>
              </a:rPr>
              <a:t>decided</a:t>
            </a:r>
            <a:r>
              <a:rPr lang="it-IT" dirty="0">
                <a:solidFill>
                  <a:schemeClr val="bg1"/>
                </a:solidFill>
              </a:rPr>
              <a:t> to </a:t>
            </a:r>
            <a:r>
              <a:rPr lang="it-IT" dirty="0" err="1">
                <a:solidFill>
                  <a:schemeClr val="bg1"/>
                </a:solidFill>
              </a:rPr>
              <a:t>add</a:t>
            </a:r>
            <a:r>
              <a:rPr lang="it-IT" dirty="0">
                <a:solidFill>
                  <a:schemeClr val="bg1"/>
                </a:solidFill>
              </a:rPr>
              <a:t> an </a:t>
            </a:r>
            <a:r>
              <a:rPr lang="it-IT" dirty="0" err="1">
                <a:solidFill>
                  <a:schemeClr val="bg1"/>
                </a:solidFill>
              </a:rPr>
              <a:t>initial</a:t>
            </a:r>
            <a:r>
              <a:rPr lang="it-IT" dirty="0">
                <a:solidFill>
                  <a:schemeClr val="bg1"/>
                </a:solidFill>
              </a:rPr>
              <a:t> </a:t>
            </a:r>
            <a:r>
              <a:rPr lang="it-IT" b="1" dirty="0">
                <a:solidFill>
                  <a:schemeClr val="bg1"/>
                </a:solidFill>
              </a:rPr>
              <a:t>OFF state</a:t>
            </a:r>
          </a:p>
          <a:p>
            <a:pPr lvl="2"/>
            <a:r>
              <a:rPr lang="it-IT" dirty="0" err="1">
                <a:solidFill>
                  <a:schemeClr val="bg1"/>
                </a:solidFill>
              </a:rPr>
              <a:t>It</a:t>
            </a:r>
            <a:r>
              <a:rPr lang="it-IT" dirty="0">
                <a:solidFill>
                  <a:schemeClr val="bg1"/>
                </a:solidFill>
              </a:rPr>
              <a:t> can </a:t>
            </a:r>
            <a:r>
              <a:rPr lang="it-IT" dirty="0" err="1">
                <a:solidFill>
                  <a:schemeClr val="bg1"/>
                </a:solidFill>
              </a:rPr>
              <a:t>only</a:t>
            </a:r>
            <a:r>
              <a:rPr lang="it-IT" dirty="0">
                <a:solidFill>
                  <a:schemeClr val="bg1"/>
                </a:solidFill>
              </a:rPr>
              <a:t> be </a:t>
            </a:r>
            <a:r>
              <a:rPr lang="it-IT" dirty="0" err="1">
                <a:solidFill>
                  <a:schemeClr val="bg1"/>
                </a:solidFill>
              </a:rPr>
              <a:t>left</a:t>
            </a:r>
            <a:r>
              <a:rPr lang="it-IT" dirty="0">
                <a:solidFill>
                  <a:schemeClr val="bg1"/>
                </a:solidFill>
              </a:rPr>
              <a:t> by setting the MAINTENANCE state</a:t>
            </a:r>
          </a:p>
          <a:p>
            <a:pPr lvl="1"/>
            <a:r>
              <a:rPr lang="it-IT" dirty="0">
                <a:solidFill>
                  <a:schemeClr val="bg1"/>
                </a:solidFill>
              </a:rPr>
              <a:t>A </a:t>
            </a:r>
            <a:r>
              <a:rPr lang="it-IT" b="1" dirty="0">
                <a:solidFill>
                  <a:schemeClr val="bg1"/>
                </a:solidFill>
              </a:rPr>
              <a:t>FAULT</a:t>
            </a:r>
            <a:r>
              <a:rPr lang="it-IT" dirty="0">
                <a:solidFill>
                  <a:schemeClr val="bg1"/>
                </a:solidFill>
              </a:rPr>
              <a:t> </a:t>
            </a:r>
            <a:r>
              <a:rPr lang="it-IT" dirty="0" err="1">
                <a:solidFill>
                  <a:schemeClr val="bg1"/>
                </a:solidFill>
              </a:rPr>
              <a:t>signal</a:t>
            </a:r>
            <a:r>
              <a:rPr lang="it-IT" dirty="0">
                <a:solidFill>
                  <a:schemeClr val="bg1"/>
                </a:solidFill>
              </a:rPr>
              <a:t> </a:t>
            </a:r>
            <a:r>
              <a:rPr lang="it-IT" dirty="0" err="1">
                <a:solidFill>
                  <a:schemeClr val="bg1"/>
                </a:solidFill>
              </a:rPr>
              <a:t>has</a:t>
            </a:r>
            <a:r>
              <a:rPr lang="it-IT" dirty="0">
                <a:solidFill>
                  <a:schemeClr val="bg1"/>
                </a:solidFill>
              </a:rPr>
              <a:t> </a:t>
            </a:r>
            <a:r>
              <a:rPr lang="it-IT" dirty="0" err="1">
                <a:solidFill>
                  <a:schemeClr val="bg1"/>
                </a:solidFill>
              </a:rPr>
              <a:t>been</a:t>
            </a:r>
            <a:r>
              <a:rPr lang="it-IT" dirty="0">
                <a:solidFill>
                  <a:schemeClr val="bg1"/>
                </a:solidFill>
              </a:rPr>
              <a:t> </a:t>
            </a:r>
            <a:r>
              <a:rPr lang="it-IT" dirty="0" err="1">
                <a:solidFill>
                  <a:schemeClr val="bg1"/>
                </a:solidFill>
              </a:rPr>
              <a:t>added</a:t>
            </a:r>
            <a:r>
              <a:rPr lang="it-IT" dirty="0">
                <a:solidFill>
                  <a:schemeClr val="bg1"/>
                </a:solidFill>
              </a:rPr>
              <a:t> to report </a:t>
            </a:r>
            <a:r>
              <a:rPr lang="it-IT" dirty="0" err="1">
                <a:solidFill>
                  <a:schemeClr val="bg1"/>
                </a:solidFill>
              </a:rPr>
              <a:t>errors</a:t>
            </a:r>
            <a:r>
              <a:rPr lang="it-IT" dirty="0">
                <a:solidFill>
                  <a:schemeClr val="bg1"/>
                </a:solidFill>
              </a:rPr>
              <a:t> (due to setting </a:t>
            </a:r>
            <a:r>
              <a:rPr lang="it-IT" dirty="0" err="1">
                <a:solidFill>
                  <a:schemeClr val="bg1"/>
                </a:solidFill>
              </a:rPr>
              <a:t>conflicting</a:t>
            </a:r>
            <a:r>
              <a:rPr lang="it-IT" dirty="0">
                <a:solidFill>
                  <a:schemeClr val="bg1"/>
                </a:solidFill>
              </a:rPr>
              <a:t> inputs)</a:t>
            </a:r>
          </a:p>
          <a:p>
            <a:pPr lvl="1"/>
            <a:r>
              <a:rPr lang="it-IT" dirty="0" err="1">
                <a:solidFill>
                  <a:schemeClr val="bg1"/>
                </a:solidFill>
              </a:rPr>
              <a:t>We</a:t>
            </a:r>
            <a:r>
              <a:rPr lang="it-IT" dirty="0">
                <a:solidFill>
                  <a:schemeClr val="bg1"/>
                </a:solidFill>
              </a:rPr>
              <a:t> </a:t>
            </a:r>
            <a:r>
              <a:rPr lang="it-IT" dirty="0" err="1">
                <a:solidFill>
                  <a:schemeClr val="bg1"/>
                </a:solidFill>
              </a:rPr>
              <a:t>decided</a:t>
            </a:r>
            <a:r>
              <a:rPr lang="it-IT" dirty="0">
                <a:solidFill>
                  <a:schemeClr val="bg1"/>
                </a:solidFill>
              </a:rPr>
              <a:t> to set the clock </a:t>
            </a:r>
            <a:r>
              <a:rPr lang="it-IT" dirty="0" err="1">
                <a:solidFill>
                  <a:schemeClr val="bg1"/>
                </a:solidFill>
              </a:rPr>
              <a:t>period</a:t>
            </a:r>
            <a:r>
              <a:rPr lang="it-IT" dirty="0">
                <a:solidFill>
                  <a:schemeClr val="bg1"/>
                </a:solidFill>
              </a:rPr>
              <a:t> to 1 sec (1 Hz)</a:t>
            </a:r>
          </a:p>
          <a:p>
            <a:pPr lvl="2"/>
            <a:r>
              <a:rPr lang="it-IT" dirty="0" err="1">
                <a:solidFill>
                  <a:schemeClr val="bg1"/>
                </a:solidFill>
              </a:rPr>
              <a:t>However</a:t>
            </a:r>
            <a:r>
              <a:rPr lang="it-IT" dirty="0">
                <a:solidFill>
                  <a:schemeClr val="bg1"/>
                </a:solidFill>
              </a:rPr>
              <a:t>, for testing </a:t>
            </a:r>
            <a:r>
              <a:rPr lang="it-IT" dirty="0" err="1">
                <a:solidFill>
                  <a:schemeClr val="bg1"/>
                </a:solidFill>
              </a:rPr>
              <a:t>purposes</a:t>
            </a:r>
            <a:r>
              <a:rPr lang="it-IT" dirty="0">
                <a:solidFill>
                  <a:schemeClr val="bg1"/>
                </a:solidFill>
              </a:rPr>
              <a:t>, </a:t>
            </a:r>
            <a:r>
              <a:rPr lang="it-IT" dirty="0" err="1">
                <a:solidFill>
                  <a:schemeClr val="bg1"/>
                </a:solidFill>
              </a:rPr>
              <a:t>we</a:t>
            </a:r>
            <a:r>
              <a:rPr lang="it-IT" dirty="0">
                <a:solidFill>
                  <a:schemeClr val="bg1"/>
                </a:solidFill>
              </a:rPr>
              <a:t> set </a:t>
            </a:r>
            <a:r>
              <a:rPr lang="it-IT" dirty="0" err="1">
                <a:solidFill>
                  <a:schemeClr val="bg1"/>
                </a:solidFill>
              </a:rPr>
              <a:t>it</a:t>
            </a:r>
            <a:r>
              <a:rPr lang="it-IT" dirty="0">
                <a:solidFill>
                  <a:schemeClr val="bg1"/>
                </a:solidFill>
              </a:rPr>
              <a:t> to 20 ns</a:t>
            </a:r>
          </a:p>
          <a:p>
            <a:pPr lvl="2"/>
            <a:r>
              <a:rPr lang="it-IT" dirty="0" err="1">
                <a:solidFill>
                  <a:schemeClr val="bg1"/>
                </a:solidFill>
              </a:rPr>
              <a:t>Simulating</a:t>
            </a:r>
            <a:r>
              <a:rPr lang="it-IT" dirty="0">
                <a:solidFill>
                  <a:schemeClr val="bg1"/>
                </a:solidFill>
              </a:rPr>
              <a:t> a 1 sec clock </a:t>
            </a:r>
            <a:r>
              <a:rPr lang="it-IT" dirty="0" err="1">
                <a:solidFill>
                  <a:schemeClr val="bg1"/>
                </a:solidFill>
              </a:rPr>
              <a:t>period</a:t>
            </a:r>
            <a:r>
              <a:rPr lang="it-IT" dirty="0">
                <a:solidFill>
                  <a:schemeClr val="bg1"/>
                </a:solidFill>
              </a:rPr>
              <a:t> with </a:t>
            </a:r>
            <a:r>
              <a:rPr lang="it-IT" dirty="0" err="1">
                <a:solidFill>
                  <a:schemeClr val="bg1"/>
                </a:solidFill>
              </a:rPr>
              <a:t>ModelSim</a:t>
            </a:r>
            <a:r>
              <a:rPr lang="it-IT" dirty="0">
                <a:solidFill>
                  <a:schemeClr val="bg1"/>
                </a:solidFill>
              </a:rPr>
              <a:t> </a:t>
            </a:r>
            <a:r>
              <a:rPr lang="it-IT" dirty="0" err="1">
                <a:solidFill>
                  <a:schemeClr val="bg1"/>
                </a:solidFill>
              </a:rPr>
              <a:t>was</a:t>
            </a:r>
            <a:r>
              <a:rPr lang="it-IT" dirty="0">
                <a:solidFill>
                  <a:schemeClr val="bg1"/>
                </a:solidFill>
              </a:rPr>
              <a:t> </a:t>
            </a:r>
            <a:r>
              <a:rPr lang="it-IT" dirty="0" err="1">
                <a:solidFill>
                  <a:schemeClr val="bg1"/>
                </a:solidFill>
              </a:rPr>
              <a:t>too</a:t>
            </a:r>
            <a:r>
              <a:rPr lang="it-IT" dirty="0">
                <a:solidFill>
                  <a:schemeClr val="bg1"/>
                </a:solidFill>
              </a:rPr>
              <a:t> </a:t>
            </a:r>
            <a:r>
              <a:rPr lang="it-IT" dirty="0" err="1">
                <a:solidFill>
                  <a:schemeClr val="bg1"/>
                </a:solidFill>
              </a:rPr>
              <a:t>expensive</a:t>
            </a:r>
            <a:endParaRPr lang="it-IT" dirty="0">
              <a:solidFill>
                <a:schemeClr val="bg1"/>
              </a:solidFill>
            </a:endParaRPr>
          </a:p>
        </p:txBody>
      </p:sp>
    </p:spTree>
    <p:extLst>
      <p:ext uri="{BB962C8B-B14F-4D97-AF65-F5344CB8AC3E}">
        <p14:creationId xmlns:p14="http://schemas.microsoft.com/office/powerpoint/2010/main" val="88526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b="1" dirty="0"/>
              <a:t>Symbol</a:t>
            </a:r>
          </a:p>
          <a:p>
            <a:pPr lvl="1">
              <a:lnSpc>
                <a:spcPct val="100000"/>
              </a:lnSpc>
            </a:pPr>
            <a:r>
              <a:rPr lang="it-IT" sz="1800"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24733570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SYMBOL</a:t>
            </a:r>
          </a:p>
        </p:txBody>
      </p:sp>
      <p:pic>
        <p:nvPicPr>
          <p:cNvPr id="9" name="Immagine 8" descr="Immagine che contiene testo, mappa&#10;&#10;Descrizione generata automaticamente">
            <a:extLst>
              <a:ext uri="{FF2B5EF4-FFF2-40B4-BE49-F238E27FC236}">
                <a16:creationId xmlns:a16="http://schemas.microsoft.com/office/drawing/2014/main" id="{508D8859-5AF0-4774-9E1F-8F8056D53C04}"/>
              </a:ext>
            </a:extLst>
          </p:cNvPr>
          <p:cNvPicPr>
            <a:picLocks noChangeAspect="1"/>
          </p:cNvPicPr>
          <p:nvPr/>
        </p:nvPicPr>
        <p:blipFill>
          <a:blip r:embed="rId2"/>
          <a:stretch>
            <a:fillRect/>
          </a:stretch>
        </p:blipFill>
        <p:spPr>
          <a:xfrm>
            <a:off x="2143556" y="2251364"/>
            <a:ext cx="7904888" cy="3613663"/>
          </a:xfrm>
          <a:prstGeom prst="rect">
            <a:avLst/>
          </a:prstGeom>
        </p:spPr>
      </p:pic>
    </p:spTree>
    <p:extLst>
      <p:ext uri="{BB962C8B-B14F-4D97-AF65-F5344CB8AC3E}">
        <p14:creationId xmlns:p14="http://schemas.microsoft.com/office/powerpoint/2010/main" val="132723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ttangolo 7">
            <a:extLst>
              <a:ext uri="{FF2B5EF4-FFF2-40B4-BE49-F238E27FC236}">
                <a16:creationId xmlns:a16="http://schemas.microsoft.com/office/drawing/2014/main" id="{A38A195E-584A-485A-BECD-66468900B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sp>
        <p:nvSpPr>
          <p:cNvPr id="10" name="Rettangolo 9">
            <a:extLst>
              <a:ext uri="{FF2B5EF4-FFF2-40B4-BE49-F238E27FC236}">
                <a16:creationId xmlns:a16="http://schemas.microsoft.com/office/drawing/2014/main" id="{840177A7-740C-43C7-8F2D-BD7067F12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solidFill>
            <a:schemeClr val="bg1">
              <a:lumMod val="95000"/>
              <a:lumOff val="5000"/>
            </a:schemeClr>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a:ln>
                <a:noFill/>
              </a:ln>
              <a:solidFill>
                <a:prstClr val="white"/>
              </a:solidFill>
              <a:effectLst/>
              <a:uLnTx/>
              <a:uFillTx/>
              <a:latin typeface="Century Gothic" panose="020B0502020202020204"/>
              <a:ea typeface="+mn-ea"/>
              <a:cs typeface="+mn-cs"/>
            </a:endParaRPr>
          </a:p>
        </p:txBody>
      </p:sp>
      <p:pic>
        <p:nvPicPr>
          <p:cNvPr id="12" name="Immagine 11">
            <a:extLst>
              <a:ext uri="{FF2B5EF4-FFF2-40B4-BE49-F238E27FC236}">
                <a16:creationId xmlns:a16="http://schemas.microsoft.com/office/drawing/2014/main" id="{FF525AAA-82CE-4027-A26C-B0EFFD856F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534"/>
          <a:stretch/>
        </p:blipFill>
        <p:spPr>
          <a:xfrm rot="5400000" flipH="1" flipV="1">
            <a:off x="-1265719" y="2187575"/>
            <a:ext cx="6857999" cy="2482850"/>
          </a:xfrm>
          <a:prstGeom prst="rect">
            <a:avLst/>
          </a:prstGeom>
        </p:spPr>
      </p:pic>
      <p:sp>
        <p:nvSpPr>
          <p:cNvPr id="2" name="Titolo 1">
            <a:extLst>
              <a:ext uri="{FF2B5EF4-FFF2-40B4-BE49-F238E27FC236}">
                <a16:creationId xmlns:a16="http://schemas.microsoft.com/office/drawing/2014/main" id="{A389EA88-8D83-4F3F-A4C1-4B16E2377F9E}"/>
              </a:ext>
            </a:extLst>
          </p:cNvPr>
          <p:cNvSpPr>
            <a:spLocks noGrp="1"/>
          </p:cNvSpPr>
          <p:nvPr>
            <p:ph type="title"/>
          </p:nvPr>
        </p:nvSpPr>
        <p:spPr>
          <a:xfrm>
            <a:off x="4090507" y="764373"/>
            <a:ext cx="7434070" cy="1474330"/>
          </a:xfrm>
        </p:spPr>
        <p:txBody>
          <a:bodyPr rtlCol="0">
            <a:normAutofit/>
          </a:bodyPr>
          <a:lstStyle/>
          <a:p>
            <a:r>
              <a:rPr lang="it-IT" dirty="0"/>
              <a:t>OUTLINE</a:t>
            </a:r>
          </a:p>
        </p:txBody>
      </p:sp>
      <p:sp>
        <p:nvSpPr>
          <p:cNvPr id="3" name="Segnaposto contenuto 2">
            <a:extLst>
              <a:ext uri="{FF2B5EF4-FFF2-40B4-BE49-F238E27FC236}">
                <a16:creationId xmlns:a16="http://schemas.microsoft.com/office/drawing/2014/main" id="{9F541FAF-730D-47FE-9638-C05616C31320}"/>
              </a:ext>
            </a:extLst>
          </p:cNvPr>
          <p:cNvSpPr>
            <a:spLocks noGrp="1"/>
          </p:cNvSpPr>
          <p:nvPr>
            <p:ph idx="1"/>
          </p:nvPr>
        </p:nvSpPr>
        <p:spPr>
          <a:xfrm>
            <a:off x="4090507" y="2628900"/>
            <a:ext cx="7454077" cy="3589785"/>
          </a:xfrm>
        </p:spPr>
        <p:txBody>
          <a:bodyPr rtlCol="0">
            <a:normAutofit/>
          </a:bodyPr>
          <a:lstStyle/>
          <a:p>
            <a:pPr rtl="0">
              <a:lnSpc>
                <a:spcPct val="100000"/>
              </a:lnSpc>
            </a:pPr>
            <a:r>
              <a:rPr lang="it-IT" sz="2000" dirty="0" err="1"/>
              <a:t>Introduction</a:t>
            </a:r>
            <a:endParaRPr lang="it-IT" sz="2000" dirty="0"/>
          </a:p>
          <a:p>
            <a:pPr rtl="0">
              <a:lnSpc>
                <a:spcPct val="100000"/>
              </a:lnSpc>
            </a:pPr>
            <a:r>
              <a:rPr lang="it-IT" sz="2000" b="1" dirty="0"/>
              <a:t>Symbol</a:t>
            </a:r>
          </a:p>
          <a:p>
            <a:pPr lvl="1">
              <a:lnSpc>
                <a:spcPct val="100000"/>
              </a:lnSpc>
            </a:pPr>
            <a:r>
              <a:rPr lang="it-IT" sz="1800" b="1" dirty="0"/>
              <a:t>I/O ports</a:t>
            </a:r>
          </a:p>
          <a:p>
            <a:pPr rtl="0">
              <a:lnSpc>
                <a:spcPct val="100000"/>
              </a:lnSpc>
            </a:pPr>
            <a:r>
              <a:rPr lang="it-IT" sz="2000" dirty="0"/>
              <a:t>Top-</a:t>
            </a:r>
            <a:r>
              <a:rPr lang="it-IT" sz="2000" dirty="0" err="1"/>
              <a:t>view</a:t>
            </a:r>
            <a:r>
              <a:rPr lang="it-IT" sz="2000" dirty="0"/>
              <a:t> </a:t>
            </a:r>
            <a:r>
              <a:rPr lang="it-IT" sz="2000" dirty="0" err="1"/>
              <a:t>block</a:t>
            </a:r>
            <a:r>
              <a:rPr lang="it-IT" sz="2000" dirty="0"/>
              <a:t> </a:t>
            </a:r>
            <a:r>
              <a:rPr lang="it-IT" sz="2000" dirty="0" err="1"/>
              <a:t>scheme</a:t>
            </a:r>
            <a:endParaRPr lang="it-IT" sz="2000" dirty="0"/>
          </a:p>
          <a:p>
            <a:pPr lvl="1">
              <a:lnSpc>
                <a:spcPct val="100000"/>
              </a:lnSpc>
            </a:pPr>
            <a:r>
              <a:rPr lang="it-IT" sz="1800" dirty="0" err="1"/>
              <a:t>Internal</a:t>
            </a:r>
            <a:r>
              <a:rPr lang="it-IT" sz="1800" dirty="0"/>
              <a:t> </a:t>
            </a:r>
            <a:r>
              <a:rPr lang="it-IT" sz="1800" dirty="0" err="1"/>
              <a:t>signals</a:t>
            </a:r>
            <a:endParaRPr lang="it-IT" sz="1800" dirty="0"/>
          </a:p>
          <a:p>
            <a:pPr lvl="1">
              <a:lnSpc>
                <a:spcPct val="100000"/>
              </a:lnSpc>
            </a:pPr>
            <a:r>
              <a:rPr lang="it-IT" sz="1800" dirty="0"/>
              <a:t>VHDL Design of </a:t>
            </a:r>
            <a:r>
              <a:rPr lang="it-IT" sz="1800" dirty="0" err="1"/>
              <a:t>all</a:t>
            </a:r>
            <a:r>
              <a:rPr lang="it-IT" sz="1800" dirty="0"/>
              <a:t> stages</a:t>
            </a:r>
          </a:p>
          <a:p>
            <a:pPr rtl="0">
              <a:lnSpc>
                <a:spcPct val="100000"/>
              </a:lnSpc>
            </a:pPr>
            <a:r>
              <a:rPr lang="it-IT" sz="2000" dirty="0" err="1"/>
              <a:t>Simulation</a:t>
            </a:r>
            <a:r>
              <a:rPr lang="it-IT" sz="2000" dirty="0"/>
              <a:t> </a:t>
            </a:r>
            <a:r>
              <a:rPr lang="it-IT" sz="2000" dirty="0" err="1"/>
              <a:t>results</a:t>
            </a:r>
            <a:endParaRPr lang="it-IT" sz="2000" dirty="0"/>
          </a:p>
          <a:p>
            <a:pPr rtl="0">
              <a:lnSpc>
                <a:spcPct val="100000"/>
              </a:lnSpc>
            </a:pPr>
            <a:r>
              <a:rPr lang="it-IT" sz="2000" dirty="0" err="1"/>
              <a:t>Conclusion</a:t>
            </a:r>
            <a:endParaRPr lang="it-IT" sz="2000" dirty="0"/>
          </a:p>
          <a:p>
            <a:pPr rtl="0">
              <a:lnSpc>
                <a:spcPct val="100000"/>
              </a:lnSpc>
            </a:pPr>
            <a:endParaRPr lang="it-IT" sz="2000" b="1" dirty="0"/>
          </a:p>
          <a:p>
            <a:pPr rtl="0">
              <a:lnSpc>
                <a:spcPct val="100000"/>
              </a:lnSpc>
            </a:pPr>
            <a:endParaRPr lang="it-IT" sz="2000" b="1" dirty="0"/>
          </a:p>
          <a:p>
            <a:pPr rtl="0">
              <a:lnSpc>
                <a:spcPct val="100000"/>
              </a:lnSpc>
            </a:pPr>
            <a:endParaRPr lang="it-IT" sz="2000" b="1" dirty="0"/>
          </a:p>
          <a:p>
            <a:pPr lvl="1">
              <a:lnSpc>
                <a:spcPct val="100000"/>
              </a:lnSpc>
            </a:pPr>
            <a:endParaRPr lang="it-IT" sz="1800" b="1" dirty="0"/>
          </a:p>
          <a:p>
            <a:pPr lvl="1">
              <a:lnSpc>
                <a:spcPct val="100000"/>
              </a:lnSpc>
            </a:pPr>
            <a:endParaRPr lang="it-IT" sz="1800" dirty="0"/>
          </a:p>
        </p:txBody>
      </p:sp>
    </p:spTree>
    <p:extLst>
      <p:ext uri="{BB962C8B-B14F-4D97-AF65-F5344CB8AC3E}">
        <p14:creationId xmlns:p14="http://schemas.microsoft.com/office/powerpoint/2010/main" val="404992822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I/O Ports</a:t>
            </a:r>
          </a:p>
        </p:txBody>
      </p:sp>
      <p:graphicFrame>
        <p:nvGraphicFramePr>
          <p:cNvPr id="3" name="Tabella 3">
            <a:extLst>
              <a:ext uri="{FF2B5EF4-FFF2-40B4-BE49-F238E27FC236}">
                <a16:creationId xmlns:a16="http://schemas.microsoft.com/office/drawing/2014/main" id="{271280CD-9BE6-46C6-AFEE-043F6A880FAC}"/>
              </a:ext>
            </a:extLst>
          </p:cNvPr>
          <p:cNvGraphicFramePr>
            <a:graphicFrameLocks noGrp="1"/>
          </p:cNvGraphicFramePr>
          <p:nvPr>
            <p:extLst>
              <p:ext uri="{D42A27DB-BD31-4B8C-83A1-F6EECF244321}">
                <p14:modId xmlns:p14="http://schemas.microsoft.com/office/powerpoint/2010/main" val="1662760063"/>
              </p:ext>
            </p:extLst>
          </p:nvPr>
        </p:nvGraphicFramePr>
        <p:xfrm>
          <a:off x="651163" y="2001981"/>
          <a:ext cx="10889673" cy="4429184"/>
        </p:xfrm>
        <a:graphic>
          <a:graphicData uri="http://schemas.openxmlformats.org/drawingml/2006/table">
            <a:tbl>
              <a:tblPr firstRow="1" bandRow="1">
                <a:tableStyleId>{F5AB1C69-6EDB-4FF4-983F-18BD219EF322}</a:tableStyleId>
              </a:tblPr>
              <a:tblGrid>
                <a:gridCol w="1551710">
                  <a:extLst>
                    <a:ext uri="{9D8B030D-6E8A-4147-A177-3AD203B41FA5}">
                      <a16:colId xmlns:a16="http://schemas.microsoft.com/office/drawing/2014/main" val="3935840497"/>
                    </a:ext>
                  </a:extLst>
                </a:gridCol>
                <a:gridCol w="1253836">
                  <a:extLst>
                    <a:ext uri="{9D8B030D-6E8A-4147-A177-3AD203B41FA5}">
                      <a16:colId xmlns:a16="http://schemas.microsoft.com/office/drawing/2014/main" val="285758818"/>
                    </a:ext>
                  </a:extLst>
                </a:gridCol>
                <a:gridCol w="1385455">
                  <a:extLst>
                    <a:ext uri="{9D8B030D-6E8A-4147-A177-3AD203B41FA5}">
                      <a16:colId xmlns:a16="http://schemas.microsoft.com/office/drawing/2014/main" val="3843435809"/>
                    </a:ext>
                  </a:extLst>
                </a:gridCol>
                <a:gridCol w="6698672">
                  <a:extLst>
                    <a:ext uri="{9D8B030D-6E8A-4147-A177-3AD203B41FA5}">
                      <a16:colId xmlns:a16="http://schemas.microsoft.com/office/drawing/2014/main" val="1281246320"/>
                    </a:ext>
                  </a:extLst>
                </a:gridCol>
              </a:tblGrid>
              <a:tr h="390215">
                <a:tc>
                  <a:txBody>
                    <a:bodyPr/>
                    <a:lstStyle/>
                    <a:p>
                      <a:r>
                        <a:rPr lang="it-IT" dirty="0"/>
                        <a:t>Name</a:t>
                      </a:r>
                    </a:p>
                  </a:txBody>
                  <a:tcPr/>
                </a:tc>
                <a:tc>
                  <a:txBody>
                    <a:bodyPr/>
                    <a:lstStyle/>
                    <a:p>
                      <a:r>
                        <a:rPr lang="it-IT" dirty="0" err="1"/>
                        <a:t>Direction</a:t>
                      </a:r>
                      <a:endParaRPr lang="it-IT" dirty="0"/>
                    </a:p>
                  </a:txBody>
                  <a:tcPr/>
                </a:tc>
                <a:tc>
                  <a:txBody>
                    <a:bodyPr/>
                    <a:lstStyle/>
                    <a:p>
                      <a:r>
                        <a:rPr lang="it-IT" dirty="0" err="1"/>
                        <a:t>Resolution</a:t>
                      </a:r>
                      <a:endParaRPr lang="it-IT" dirty="0"/>
                    </a:p>
                  </a:txBody>
                  <a:tcPr/>
                </a:tc>
                <a:tc>
                  <a:txBody>
                    <a:bodyPr/>
                    <a:lstStyle/>
                    <a:p>
                      <a:r>
                        <a:rPr lang="it-IT" dirty="0" err="1"/>
                        <a:t>Comment</a:t>
                      </a:r>
                      <a:endParaRPr lang="it-IT" dirty="0"/>
                    </a:p>
                  </a:txBody>
                  <a:tcPr/>
                </a:tc>
                <a:extLst>
                  <a:ext uri="{0D108BD9-81ED-4DB2-BD59-A6C34878D82A}">
                    <a16:rowId xmlns:a16="http://schemas.microsoft.com/office/drawing/2014/main" val="3461680344"/>
                  </a:ext>
                </a:extLst>
              </a:tr>
              <a:tr h="635657">
                <a:tc>
                  <a:txBody>
                    <a:bodyPr/>
                    <a:lstStyle/>
                    <a:p>
                      <a:r>
                        <a:rPr lang="it-IT" dirty="0" err="1"/>
                        <a:t>Enable</a:t>
                      </a:r>
                      <a:endParaRPr lang="it-IT" dirty="0"/>
                    </a:p>
                  </a:txBody>
                  <a:tcPr/>
                </a:tc>
                <a:tc>
                  <a:txBody>
                    <a:bodyPr/>
                    <a:lstStyle/>
                    <a:p>
                      <a:r>
                        <a:rPr lang="it-IT" dirty="0"/>
                        <a:t>Input</a:t>
                      </a:r>
                    </a:p>
                  </a:txBody>
                  <a:tcPr/>
                </a:tc>
                <a:tc>
                  <a:txBody>
                    <a:bodyPr/>
                    <a:lstStyle/>
                    <a:p>
                      <a:r>
                        <a:rPr lang="it-IT" dirty="0"/>
                        <a:t>1</a:t>
                      </a:r>
                    </a:p>
                  </a:txBody>
                  <a:tcPr/>
                </a:tc>
                <a:tc>
                  <a:txBody>
                    <a:bodyPr/>
                    <a:lstStyle/>
                    <a:p>
                      <a:r>
                        <a:rPr lang="it-IT" dirty="0"/>
                        <a:t>Active High, </a:t>
                      </a:r>
                      <a:r>
                        <a:rPr lang="it-IT" dirty="0" err="1"/>
                        <a:t>Synchronous</a:t>
                      </a:r>
                      <a:r>
                        <a:rPr lang="it-IT" dirty="0"/>
                        <a:t>.</a:t>
                      </a:r>
                    </a:p>
                  </a:txBody>
                  <a:tcPr/>
                </a:tc>
                <a:extLst>
                  <a:ext uri="{0D108BD9-81ED-4DB2-BD59-A6C34878D82A}">
                    <a16:rowId xmlns:a16="http://schemas.microsoft.com/office/drawing/2014/main" val="3898834273"/>
                  </a:ext>
                </a:extLst>
              </a:tr>
              <a:tr h="635657">
                <a:tc>
                  <a:txBody>
                    <a:bodyPr/>
                    <a:lstStyle/>
                    <a:p>
                      <a:r>
                        <a:rPr lang="it-IT" dirty="0"/>
                        <a:t>Reset</a:t>
                      </a:r>
                    </a:p>
                  </a:txBody>
                  <a:tcPr/>
                </a:tc>
                <a:tc>
                  <a:txBody>
                    <a:bodyPr/>
                    <a:lstStyle/>
                    <a:p>
                      <a:r>
                        <a:rPr lang="it-IT" dirty="0"/>
                        <a:t>Input</a:t>
                      </a:r>
                    </a:p>
                  </a:txBody>
                  <a:tcPr/>
                </a:tc>
                <a:tc>
                  <a:txBody>
                    <a:bodyPr/>
                    <a:lstStyle/>
                    <a:p>
                      <a:r>
                        <a:rPr lang="it-IT" dirty="0"/>
                        <a:t>1</a:t>
                      </a:r>
                    </a:p>
                  </a:txBody>
                  <a:tcPr/>
                </a:tc>
                <a:tc>
                  <a:txBody>
                    <a:bodyPr/>
                    <a:lstStyle/>
                    <a:p>
                      <a:r>
                        <a:rPr lang="it-IT" dirty="0"/>
                        <a:t>Active Low, </a:t>
                      </a:r>
                      <a:r>
                        <a:rPr lang="it-IT" dirty="0" err="1"/>
                        <a:t>Asynchronous</a:t>
                      </a:r>
                      <a:r>
                        <a:rPr lang="it-IT" dirty="0"/>
                        <a:t>. </a:t>
                      </a:r>
                    </a:p>
                  </a:txBody>
                  <a:tcPr/>
                </a:tc>
                <a:extLst>
                  <a:ext uri="{0D108BD9-81ED-4DB2-BD59-A6C34878D82A}">
                    <a16:rowId xmlns:a16="http://schemas.microsoft.com/office/drawing/2014/main" val="614677009"/>
                  </a:ext>
                </a:extLst>
              </a:tr>
              <a:tr h="1180506">
                <a:tc>
                  <a:txBody>
                    <a:bodyPr/>
                    <a:lstStyle/>
                    <a:p>
                      <a:r>
                        <a:rPr lang="it-IT" dirty="0" err="1"/>
                        <a:t>Condition</a:t>
                      </a:r>
                      <a:endParaRPr lang="it-IT" dirty="0"/>
                    </a:p>
                  </a:txBody>
                  <a:tcPr/>
                </a:tc>
                <a:tc>
                  <a:txBody>
                    <a:bodyPr/>
                    <a:lstStyle/>
                    <a:p>
                      <a:r>
                        <a:rPr lang="it-IT" dirty="0"/>
                        <a:t>Input</a:t>
                      </a:r>
                    </a:p>
                  </a:txBody>
                  <a:tcPr/>
                </a:tc>
                <a:tc>
                  <a:txBody>
                    <a:bodyPr/>
                    <a:lstStyle/>
                    <a:p>
                      <a:r>
                        <a:rPr lang="it-IT" dirty="0"/>
                        <a:t>2</a:t>
                      </a:r>
                    </a:p>
                  </a:txBody>
                  <a:tcPr/>
                </a:tc>
                <a:tc>
                  <a:txBody>
                    <a:bodyPr/>
                    <a:lstStyle/>
                    <a:p>
                      <a:r>
                        <a:rPr lang="it-IT" dirty="0"/>
                        <a:t>00 -&gt; </a:t>
                      </a:r>
                      <a:r>
                        <a:rPr lang="it-IT" dirty="0" err="1"/>
                        <a:t>Maintenance</a:t>
                      </a:r>
                      <a:endParaRPr lang="it-IT" dirty="0"/>
                    </a:p>
                    <a:p>
                      <a:r>
                        <a:rPr lang="it-IT" dirty="0"/>
                        <a:t>01 -&gt; </a:t>
                      </a:r>
                      <a:r>
                        <a:rPr lang="it-IT" dirty="0" err="1"/>
                        <a:t>Nominal</a:t>
                      </a:r>
                      <a:endParaRPr lang="it-IT" dirty="0"/>
                    </a:p>
                    <a:p>
                      <a:r>
                        <a:rPr lang="it-IT" dirty="0"/>
                        <a:t>11 -&gt; Standby</a:t>
                      </a:r>
                    </a:p>
                    <a:p>
                      <a:r>
                        <a:rPr lang="it-IT" dirty="0"/>
                        <a:t>10 </a:t>
                      </a:r>
                      <a:r>
                        <a:rPr lang="it-IT" dirty="0" err="1"/>
                        <a:t>not</a:t>
                      </a:r>
                      <a:r>
                        <a:rPr lang="it-IT" dirty="0"/>
                        <a:t> </a:t>
                      </a:r>
                      <a:r>
                        <a:rPr lang="it-IT" dirty="0" err="1"/>
                        <a:t>used</a:t>
                      </a:r>
                      <a:endParaRPr lang="it-IT" dirty="0"/>
                    </a:p>
                  </a:txBody>
                  <a:tcPr/>
                </a:tc>
                <a:extLst>
                  <a:ext uri="{0D108BD9-81ED-4DB2-BD59-A6C34878D82A}">
                    <a16:rowId xmlns:a16="http://schemas.microsoft.com/office/drawing/2014/main" val="3976786175"/>
                  </a:ext>
                </a:extLst>
              </a:tr>
              <a:tr h="1180506">
                <a:tc>
                  <a:txBody>
                    <a:bodyPr/>
                    <a:lstStyle/>
                    <a:p>
                      <a:r>
                        <a:rPr lang="it-IT" dirty="0" err="1"/>
                        <a:t>Modality</a:t>
                      </a:r>
                      <a:endParaRPr lang="it-IT" dirty="0"/>
                    </a:p>
                  </a:txBody>
                  <a:tcPr/>
                </a:tc>
                <a:tc>
                  <a:txBody>
                    <a:bodyPr/>
                    <a:lstStyle/>
                    <a:p>
                      <a:r>
                        <a:rPr lang="it-IT" dirty="0"/>
                        <a:t>Input</a:t>
                      </a:r>
                    </a:p>
                  </a:txBody>
                  <a:tcPr/>
                </a:tc>
                <a:tc>
                  <a:txBody>
                    <a:bodyPr/>
                    <a:lstStyle/>
                    <a:p>
                      <a:r>
                        <a:rPr lang="it-IT" dirty="0"/>
                        <a:t>2</a:t>
                      </a:r>
                    </a:p>
                  </a:txBody>
                  <a:tcPr/>
                </a:tc>
                <a:tc>
                  <a:txBody>
                    <a:bodyPr/>
                    <a:lstStyle/>
                    <a:p>
                      <a:r>
                        <a:rPr lang="it-IT" dirty="0"/>
                        <a:t>00 -&gt; MOD5</a:t>
                      </a:r>
                    </a:p>
                    <a:p>
                      <a:r>
                        <a:rPr lang="it-IT" dirty="0"/>
                        <a:t>01 -&gt; MOD12</a:t>
                      </a:r>
                    </a:p>
                    <a:p>
                      <a:r>
                        <a:rPr lang="it-IT" dirty="0"/>
                        <a:t>11 -&gt; MOD15</a:t>
                      </a:r>
                    </a:p>
                    <a:p>
                      <a:r>
                        <a:rPr lang="it-IT" dirty="0"/>
                        <a:t>10 </a:t>
                      </a:r>
                      <a:r>
                        <a:rPr lang="it-IT" dirty="0" err="1"/>
                        <a:t>not</a:t>
                      </a:r>
                      <a:r>
                        <a:rPr lang="it-IT" dirty="0"/>
                        <a:t> </a:t>
                      </a:r>
                      <a:r>
                        <a:rPr lang="it-IT" dirty="0" err="1"/>
                        <a:t>used</a:t>
                      </a:r>
                      <a:endParaRPr lang="it-IT" dirty="0"/>
                    </a:p>
                  </a:txBody>
                  <a:tcPr/>
                </a:tc>
                <a:extLst>
                  <a:ext uri="{0D108BD9-81ED-4DB2-BD59-A6C34878D82A}">
                    <a16:rowId xmlns:a16="http://schemas.microsoft.com/office/drawing/2014/main" val="3925061197"/>
                  </a:ext>
                </a:extLst>
              </a:tr>
              <a:tr h="390215">
                <a:tc>
                  <a:txBody>
                    <a:bodyPr/>
                    <a:lstStyle/>
                    <a:p>
                      <a:r>
                        <a:rPr lang="it-IT" dirty="0" err="1"/>
                        <a:t>Clk</a:t>
                      </a:r>
                      <a:endParaRPr lang="it-IT" dirty="0"/>
                    </a:p>
                  </a:txBody>
                  <a:tcPr/>
                </a:tc>
                <a:tc>
                  <a:txBody>
                    <a:bodyPr/>
                    <a:lstStyle/>
                    <a:p>
                      <a:r>
                        <a:rPr lang="it-IT" dirty="0"/>
                        <a:t>Input</a:t>
                      </a:r>
                    </a:p>
                  </a:txBody>
                  <a:tcPr/>
                </a:tc>
                <a:tc>
                  <a:txBody>
                    <a:bodyPr/>
                    <a:lstStyle/>
                    <a:p>
                      <a:r>
                        <a:rPr lang="it-IT" dirty="0"/>
                        <a:t>1</a:t>
                      </a:r>
                    </a:p>
                  </a:txBody>
                  <a:tcPr/>
                </a:tc>
                <a:tc>
                  <a:txBody>
                    <a:bodyPr/>
                    <a:lstStyle/>
                    <a:p>
                      <a:endParaRPr lang="it-IT" dirty="0"/>
                    </a:p>
                  </a:txBody>
                  <a:tcPr/>
                </a:tc>
                <a:extLst>
                  <a:ext uri="{0D108BD9-81ED-4DB2-BD59-A6C34878D82A}">
                    <a16:rowId xmlns:a16="http://schemas.microsoft.com/office/drawing/2014/main" val="1756531345"/>
                  </a:ext>
                </a:extLst>
              </a:tr>
            </a:tbl>
          </a:graphicData>
        </a:graphic>
      </p:graphicFrame>
    </p:spTree>
    <p:extLst>
      <p:ext uri="{BB962C8B-B14F-4D97-AF65-F5344CB8AC3E}">
        <p14:creationId xmlns:p14="http://schemas.microsoft.com/office/powerpoint/2010/main" val="422069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414779-04B8-491A-BF38-64FBC8F72E58}"/>
              </a:ext>
            </a:extLst>
          </p:cNvPr>
          <p:cNvSpPr>
            <a:spLocks noGrp="1"/>
          </p:cNvSpPr>
          <p:nvPr>
            <p:ph type="title"/>
          </p:nvPr>
        </p:nvSpPr>
        <p:spPr/>
        <p:txBody>
          <a:bodyPr/>
          <a:lstStyle/>
          <a:p>
            <a:r>
              <a:rPr lang="it-IT" dirty="0">
                <a:solidFill>
                  <a:schemeClr val="bg1"/>
                </a:solidFill>
              </a:rPr>
              <a:t>I/O Ports</a:t>
            </a:r>
          </a:p>
        </p:txBody>
      </p:sp>
      <p:graphicFrame>
        <p:nvGraphicFramePr>
          <p:cNvPr id="3" name="Tabella 3">
            <a:extLst>
              <a:ext uri="{FF2B5EF4-FFF2-40B4-BE49-F238E27FC236}">
                <a16:creationId xmlns:a16="http://schemas.microsoft.com/office/drawing/2014/main" id="{271280CD-9BE6-46C6-AFEE-043F6A880FAC}"/>
              </a:ext>
            </a:extLst>
          </p:cNvPr>
          <p:cNvGraphicFramePr>
            <a:graphicFrameLocks noGrp="1"/>
          </p:cNvGraphicFramePr>
          <p:nvPr>
            <p:extLst>
              <p:ext uri="{D42A27DB-BD31-4B8C-83A1-F6EECF244321}">
                <p14:modId xmlns:p14="http://schemas.microsoft.com/office/powerpoint/2010/main" val="750405754"/>
              </p:ext>
            </p:extLst>
          </p:nvPr>
        </p:nvGraphicFramePr>
        <p:xfrm>
          <a:off x="651163" y="2001981"/>
          <a:ext cx="10890000" cy="3761769"/>
        </p:xfrm>
        <a:graphic>
          <a:graphicData uri="http://schemas.openxmlformats.org/drawingml/2006/table">
            <a:tbl>
              <a:tblPr firstRow="1" bandRow="1">
                <a:tableStyleId>{F5AB1C69-6EDB-4FF4-983F-18BD219EF322}</a:tableStyleId>
              </a:tblPr>
              <a:tblGrid>
                <a:gridCol w="1551600">
                  <a:extLst>
                    <a:ext uri="{9D8B030D-6E8A-4147-A177-3AD203B41FA5}">
                      <a16:colId xmlns:a16="http://schemas.microsoft.com/office/drawing/2014/main" val="3935840497"/>
                    </a:ext>
                  </a:extLst>
                </a:gridCol>
                <a:gridCol w="1252800">
                  <a:extLst>
                    <a:ext uri="{9D8B030D-6E8A-4147-A177-3AD203B41FA5}">
                      <a16:colId xmlns:a16="http://schemas.microsoft.com/office/drawing/2014/main" val="285758818"/>
                    </a:ext>
                  </a:extLst>
                </a:gridCol>
                <a:gridCol w="1386000">
                  <a:extLst>
                    <a:ext uri="{9D8B030D-6E8A-4147-A177-3AD203B41FA5}">
                      <a16:colId xmlns:a16="http://schemas.microsoft.com/office/drawing/2014/main" val="3843435809"/>
                    </a:ext>
                  </a:extLst>
                </a:gridCol>
                <a:gridCol w="6699600">
                  <a:extLst>
                    <a:ext uri="{9D8B030D-6E8A-4147-A177-3AD203B41FA5}">
                      <a16:colId xmlns:a16="http://schemas.microsoft.com/office/drawing/2014/main" val="1281246320"/>
                    </a:ext>
                  </a:extLst>
                </a:gridCol>
              </a:tblGrid>
              <a:tr h="390215">
                <a:tc>
                  <a:txBody>
                    <a:bodyPr/>
                    <a:lstStyle/>
                    <a:p>
                      <a:r>
                        <a:rPr lang="it-IT" dirty="0"/>
                        <a:t>Name</a:t>
                      </a:r>
                    </a:p>
                  </a:txBody>
                  <a:tcPr/>
                </a:tc>
                <a:tc>
                  <a:txBody>
                    <a:bodyPr/>
                    <a:lstStyle/>
                    <a:p>
                      <a:r>
                        <a:rPr lang="it-IT" dirty="0" err="1"/>
                        <a:t>Direction</a:t>
                      </a:r>
                      <a:endParaRPr lang="it-IT" dirty="0"/>
                    </a:p>
                  </a:txBody>
                  <a:tcPr/>
                </a:tc>
                <a:tc>
                  <a:txBody>
                    <a:bodyPr/>
                    <a:lstStyle/>
                    <a:p>
                      <a:r>
                        <a:rPr lang="it-IT" dirty="0" err="1"/>
                        <a:t>Resolution</a:t>
                      </a:r>
                      <a:endParaRPr lang="it-IT" dirty="0"/>
                    </a:p>
                  </a:txBody>
                  <a:tcPr/>
                </a:tc>
                <a:tc>
                  <a:txBody>
                    <a:bodyPr/>
                    <a:lstStyle/>
                    <a:p>
                      <a:r>
                        <a:rPr lang="it-IT" dirty="0" err="1"/>
                        <a:t>Comment</a:t>
                      </a:r>
                      <a:endParaRPr lang="it-IT" dirty="0"/>
                    </a:p>
                  </a:txBody>
                  <a:tcPr/>
                </a:tc>
                <a:extLst>
                  <a:ext uri="{0D108BD9-81ED-4DB2-BD59-A6C34878D82A}">
                    <a16:rowId xmlns:a16="http://schemas.microsoft.com/office/drawing/2014/main" val="3461680344"/>
                  </a:ext>
                </a:extLst>
              </a:tr>
              <a:tr h="635657">
                <a:tc>
                  <a:txBody>
                    <a:bodyPr/>
                    <a:lstStyle/>
                    <a:p>
                      <a:r>
                        <a:rPr lang="it-IT" dirty="0"/>
                        <a:t>Red</a:t>
                      </a:r>
                    </a:p>
                  </a:txBody>
                  <a:tcPr/>
                </a:tc>
                <a:tc>
                  <a:txBody>
                    <a:bodyPr/>
                    <a:lstStyle/>
                    <a:p>
                      <a:r>
                        <a:rPr lang="it-IT" dirty="0"/>
                        <a:t>Output</a:t>
                      </a:r>
                    </a:p>
                  </a:txBody>
                  <a:tcPr/>
                </a:tc>
                <a:tc>
                  <a:txBody>
                    <a:bodyPr/>
                    <a:lstStyle/>
                    <a:p>
                      <a:r>
                        <a:rPr lang="it-IT" dirty="0"/>
                        <a:t>1</a:t>
                      </a:r>
                    </a:p>
                  </a:txBody>
                  <a:tcPr/>
                </a:tc>
                <a:tc>
                  <a:txBody>
                    <a:bodyPr/>
                    <a:lstStyle/>
                    <a:p>
                      <a:endParaRPr lang="it-IT" dirty="0"/>
                    </a:p>
                  </a:txBody>
                  <a:tcPr/>
                </a:tc>
                <a:extLst>
                  <a:ext uri="{0D108BD9-81ED-4DB2-BD59-A6C34878D82A}">
                    <a16:rowId xmlns:a16="http://schemas.microsoft.com/office/drawing/2014/main" val="3898834273"/>
                  </a:ext>
                </a:extLst>
              </a:tr>
              <a:tr h="635657">
                <a:tc>
                  <a:txBody>
                    <a:bodyPr/>
                    <a:lstStyle/>
                    <a:p>
                      <a:r>
                        <a:rPr lang="it-IT" dirty="0"/>
                        <a:t>Yellow</a:t>
                      </a:r>
                    </a:p>
                  </a:txBody>
                  <a:tcPr/>
                </a:tc>
                <a:tc>
                  <a:txBody>
                    <a:bodyPr/>
                    <a:lstStyle/>
                    <a:p>
                      <a:r>
                        <a:rPr lang="it-IT" dirty="0"/>
                        <a:t>Output</a:t>
                      </a:r>
                    </a:p>
                  </a:txBody>
                  <a:tcPr/>
                </a:tc>
                <a:tc>
                  <a:txBody>
                    <a:bodyPr/>
                    <a:lstStyle/>
                    <a:p>
                      <a:r>
                        <a:rPr lang="it-IT" dirty="0"/>
                        <a:t>1</a:t>
                      </a:r>
                    </a:p>
                  </a:txBody>
                  <a:tcPr/>
                </a:tc>
                <a:tc>
                  <a:txBody>
                    <a:bodyPr/>
                    <a:lstStyle/>
                    <a:p>
                      <a:endParaRPr lang="it-IT" dirty="0"/>
                    </a:p>
                  </a:txBody>
                  <a:tcPr/>
                </a:tc>
                <a:extLst>
                  <a:ext uri="{0D108BD9-81ED-4DB2-BD59-A6C34878D82A}">
                    <a16:rowId xmlns:a16="http://schemas.microsoft.com/office/drawing/2014/main" val="614677009"/>
                  </a:ext>
                </a:extLst>
              </a:tr>
              <a:tr h="637200">
                <a:tc>
                  <a:txBody>
                    <a:bodyPr/>
                    <a:lstStyle/>
                    <a:p>
                      <a:r>
                        <a:rPr lang="it-IT" dirty="0"/>
                        <a:t>Green</a:t>
                      </a:r>
                    </a:p>
                  </a:txBody>
                  <a:tcPr/>
                </a:tc>
                <a:tc>
                  <a:txBody>
                    <a:bodyPr/>
                    <a:lstStyle/>
                    <a:p>
                      <a:r>
                        <a:rPr lang="it-IT" dirty="0"/>
                        <a:t>Output</a:t>
                      </a:r>
                    </a:p>
                  </a:txBody>
                  <a:tcPr/>
                </a:tc>
                <a:tc>
                  <a:txBody>
                    <a:bodyPr/>
                    <a:lstStyle/>
                    <a:p>
                      <a:r>
                        <a:rPr lang="it-IT" dirty="0"/>
                        <a:t>1</a:t>
                      </a:r>
                    </a:p>
                  </a:txBody>
                  <a:tcPr/>
                </a:tc>
                <a:tc>
                  <a:txBody>
                    <a:bodyPr/>
                    <a:lstStyle/>
                    <a:p>
                      <a:endParaRPr lang="it-IT" dirty="0"/>
                    </a:p>
                  </a:txBody>
                  <a:tcPr/>
                </a:tc>
                <a:extLst>
                  <a:ext uri="{0D108BD9-81ED-4DB2-BD59-A6C34878D82A}">
                    <a16:rowId xmlns:a16="http://schemas.microsoft.com/office/drawing/2014/main" val="3976786175"/>
                  </a:ext>
                </a:extLst>
              </a:tr>
              <a:tr h="1180506">
                <a:tc>
                  <a:txBody>
                    <a:bodyPr/>
                    <a:lstStyle/>
                    <a:p>
                      <a:r>
                        <a:rPr lang="it-IT" dirty="0"/>
                        <a:t>Fault</a:t>
                      </a:r>
                    </a:p>
                  </a:txBody>
                  <a:tcPr/>
                </a:tc>
                <a:tc>
                  <a:txBody>
                    <a:bodyPr/>
                    <a:lstStyle/>
                    <a:p>
                      <a:r>
                        <a:rPr lang="it-IT" dirty="0"/>
                        <a:t>Output</a:t>
                      </a:r>
                    </a:p>
                  </a:txBody>
                  <a:tcPr/>
                </a:tc>
                <a:tc>
                  <a:txBody>
                    <a:bodyPr/>
                    <a:lstStyle/>
                    <a:p>
                      <a:r>
                        <a:rPr lang="it-IT" dirty="0"/>
                        <a:t>4</a:t>
                      </a:r>
                    </a:p>
                  </a:txBody>
                  <a:tcPr/>
                </a:tc>
                <a:tc>
                  <a:txBody>
                    <a:bodyPr/>
                    <a:lstStyle/>
                    <a:p>
                      <a:r>
                        <a:rPr lang="it-IT" dirty="0"/>
                        <a:t>0000 -&gt; </a:t>
                      </a:r>
                      <a:r>
                        <a:rPr lang="it-IT" dirty="0" err="1"/>
                        <a:t>Enable</a:t>
                      </a:r>
                      <a:r>
                        <a:rPr lang="it-IT" dirty="0"/>
                        <a:t> </a:t>
                      </a:r>
                      <a:r>
                        <a:rPr lang="it-IT" dirty="0" err="1"/>
                        <a:t>is</a:t>
                      </a:r>
                      <a:r>
                        <a:rPr lang="it-IT" dirty="0"/>
                        <a:t> set to 0</a:t>
                      </a:r>
                    </a:p>
                    <a:p>
                      <a:r>
                        <a:rPr lang="it-IT" dirty="0"/>
                        <a:t>0001 -&gt; </a:t>
                      </a:r>
                      <a:r>
                        <a:rPr lang="it-IT" dirty="0" err="1"/>
                        <a:t>Everything</a:t>
                      </a:r>
                      <a:r>
                        <a:rPr lang="it-IT" dirty="0"/>
                        <a:t> </a:t>
                      </a:r>
                      <a:r>
                        <a:rPr lang="it-IT" dirty="0" err="1"/>
                        <a:t>working</a:t>
                      </a:r>
                      <a:r>
                        <a:rPr lang="it-IT" dirty="0"/>
                        <a:t> </a:t>
                      </a:r>
                      <a:r>
                        <a:rPr lang="it-IT" dirty="0" err="1"/>
                        <a:t>correctly</a:t>
                      </a:r>
                      <a:endParaRPr lang="it-IT" dirty="0"/>
                    </a:p>
                    <a:p>
                      <a:r>
                        <a:rPr lang="it-IT" dirty="0"/>
                        <a:t>0010 -&gt; </a:t>
                      </a:r>
                      <a:r>
                        <a:rPr lang="it-IT" dirty="0" err="1"/>
                        <a:t>Condition</a:t>
                      </a:r>
                      <a:r>
                        <a:rPr lang="it-IT" dirty="0"/>
                        <a:t> </a:t>
                      </a:r>
                      <a:r>
                        <a:rPr lang="it-IT" dirty="0" err="1"/>
                        <a:t>error</a:t>
                      </a:r>
                      <a:endParaRPr lang="it-IT" dirty="0"/>
                    </a:p>
                    <a:p>
                      <a:r>
                        <a:rPr lang="it-IT" dirty="0"/>
                        <a:t>0100 -&gt; </a:t>
                      </a:r>
                      <a:r>
                        <a:rPr lang="it-IT" dirty="0" err="1"/>
                        <a:t>Modality</a:t>
                      </a:r>
                      <a:r>
                        <a:rPr lang="it-IT" dirty="0"/>
                        <a:t> </a:t>
                      </a:r>
                      <a:r>
                        <a:rPr lang="it-IT" dirty="0" err="1"/>
                        <a:t>error</a:t>
                      </a:r>
                      <a:endParaRPr lang="it-IT" dirty="0"/>
                    </a:p>
                    <a:p>
                      <a:r>
                        <a:rPr lang="it-IT" dirty="0"/>
                        <a:t>1000 -&gt; </a:t>
                      </a:r>
                      <a:r>
                        <a:rPr lang="it-IT" dirty="0" err="1"/>
                        <a:t>Condition</a:t>
                      </a:r>
                      <a:r>
                        <a:rPr lang="it-IT" dirty="0"/>
                        <a:t> AND </a:t>
                      </a:r>
                      <a:r>
                        <a:rPr lang="it-IT" dirty="0" err="1"/>
                        <a:t>Modality</a:t>
                      </a:r>
                      <a:r>
                        <a:rPr lang="it-IT" dirty="0"/>
                        <a:t> </a:t>
                      </a:r>
                      <a:r>
                        <a:rPr lang="it-IT" dirty="0" err="1"/>
                        <a:t>error</a:t>
                      </a:r>
                      <a:endParaRPr lang="it-IT" dirty="0"/>
                    </a:p>
                  </a:txBody>
                  <a:tcPr/>
                </a:tc>
                <a:extLst>
                  <a:ext uri="{0D108BD9-81ED-4DB2-BD59-A6C34878D82A}">
                    <a16:rowId xmlns:a16="http://schemas.microsoft.com/office/drawing/2014/main" val="3925061197"/>
                  </a:ext>
                </a:extLst>
              </a:tr>
            </a:tbl>
          </a:graphicData>
        </a:graphic>
      </p:graphicFrame>
    </p:spTree>
    <p:extLst>
      <p:ext uri="{BB962C8B-B14F-4D97-AF65-F5344CB8AC3E}">
        <p14:creationId xmlns:p14="http://schemas.microsoft.com/office/powerpoint/2010/main" val="159466371"/>
      </p:ext>
    </p:extLst>
  </p:cSld>
  <p:clrMapOvr>
    <a:masterClrMapping/>
  </p:clrMapOvr>
</p:sld>
</file>

<file path=ppt/theme/theme1.xml><?xml version="1.0" encoding="utf-8"?>
<a:theme xmlns:a="http://schemas.openxmlformats.org/drawingml/2006/main" name="Scia di vapore">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05616_TF67670762.potx" id="{D5D0ADDD-A8F1-4302-80F9-14EE49A1A795}" vid="{8EB8964E-76C8-471A-8301-62B7AA7F782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554</TotalTime>
  <Words>1504</Words>
  <Application>Microsoft Macintosh PowerPoint</Application>
  <PresentationFormat>Widescreen</PresentationFormat>
  <Paragraphs>333</Paragraphs>
  <Slides>37</Slides>
  <Notes>17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37</vt:i4>
      </vt:variant>
    </vt:vector>
  </HeadingPairs>
  <TitlesOfParts>
    <vt:vector size="41" baseType="lpstr">
      <vt:lpstr>Arial</vt:lpstr>
      <vt:lpstr>Calibri</vt:lpstr>
      <vt:lpstr>Century Gothic</vt:lpstr>
      <vt:lpstr>Scia di vapore</vt:lpstr>
      <vt:lpstr>Final PROJECT – informatica industriale</vt:lpstr>
      <vt:lpstr>OUTLINE</vt:lpstr>
      <vt:lpstr>OUTLINE</vt:lpstr>
      <vt:lpstr>Introduction</vt:lpstr>
      <vt:lpstr>OUTLINE</vt:lpstr>
      <vt:lpstr>SYMBOL</vt:lpstr>
      <vt:lpstr>OUTLINE</vt:lpstr>
      <vt:lpstr>I/O Ports</vt:lpstr>
      <vt:lpstr>I/O Ports</vt:lpstr>
      <vt:lpstr>OUTLINE</vt:lpstr>
      <vt:lpstr>TOP-VIEW BLOCK SCHEME</vt:lpstr>
      <vt:lpstr>OUTLINE</vt:lpstr>
      <vt:lpstr>INTERNAL SIGNALS</vt:lpstr>
      <vt:lpstr>OUTLINE</vt:lpstr>
      <vt:lpstr>CONDITION MANAGER</vt:lpstr>
      <vt:lpstr>MODALITY MANAGER</vt:lpstr>
      <vt:lpstr>LIGHT CONTROL SYSTEM</vt:lpstr>
      <vt:lpstr>Fault Detector</vt:lpstr>
      <vt:lpstr>OUTLINE</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SIMULATION RESULTS</vt:lpstr>
      <vt:lpstr>OUTLINE</vt:lpstr>
      <vt:lpstr>Conclusion</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INFORMATICA INDUSTRIALE</dc:title>
  <dc:creator>Francesco Porto</dc:creator>
  <cp:lastModifiedBy>Mattia Vincenzi - mattia.vincenzi2@studio.unibo.it</cp:lastModifiedBy>
  <cp:revision>55</cp:revision>
  <dcterms:created xsi:type="dcterms:W3CDTF">2020-08-05T13:35:48Z</dcterms:created>
  <dcterms:modified xsi:type="dcterms:W3CDTF">2020-09-05T14:34:26Z</dcterms:modified>
</cp:coreProperties>
</file>