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6"/>
  </p:notesMasterIdLst>
  <p:sldIdLst>
    <p:sldId id="256" r:id="rId2"/>
    <p:sldId id="274" r:id="rId3"/>
    <p:sldId id="271" r:id="rId4"/>
    <p:sldId id="259" r:id="rId5"/>
    <p:sldId id="272" r:id="rId6"/>
    <p:sldId id="261" r:id="rId7"/>
    <p:sldId id="263" r:id="rId8"/>
    <p:sldId id="262" r:id="rId9"/>
    <p:sldId id="275" r:id="rId10"/>
    <p:sldId id="267" r:id="rId11"/>
    <p:sldId id="268" r:id="rId12"/>
    <p:sldId id="270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04567-E827-422C-94B4-C1662327EE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D02CF5-B27D-4524-8ACF-E268103859D0}">
      <dgm:prSet/>
      <dgm:spPr/>
      <dgm:t>
        <a:bodyPr/>
        <a:lstStyle/>
        <a:p>
          <a:r>
            <a:rPr lang="it-IT" b="1" i="0" dirty="0"/>
            <a:t>Concetti fondamentali (Alternative Splicing, </a:t>
          </a:r>
          <a:r>
            <a:rPr lang="it-IT" b="1" i="0" dirty="0" err="1"/>
            <a:t>read</a:t>
          </a:r>
          <a:r>
            <a:rPr lang="it-IT" b="1" i="0" dirty="0"/>
            <a:t> </a:t>
          </a:r>
          <a:r>
            <a:rPr lang="it-IT" b="1" i="0" dirty="0" err="1"/>
            <a:t>paired</a:t>
          </a:r>
          <a:r>
            <a:rPr lang="it-IT" b="1" i="0" dirty="0"/>
            <a:t>-end, ASGAL)</a:t>
          </a:r>
          <a:endParaRPr lang="en-US" dirty="0"/>
        </a:p>
      </dgm:t>
    </dgm:pt>
    <dgm:pt modelId="{C1EA9EDB-7E2D-488B-A176-0DF44A0C4DF4}" type="parTrans" cxnId="{132070B1-A784-4836-BDA6-F577707148E1}">
      <dgm:prSet/>
      <dgm:spPr/>
      <dgm:t>
        <a:bodyPr/>
        <a:lstStyle/>
        <a:p>
          <a:endParaRPr lang="en-US"/>
        </a:p>
      </dgm:t>
    </dgm:pt>
    <dgm:pt modelId="{A9B9642E-7628-4836-BEC8-A44537801C8E}" type="sibTrans" cxnId="{132070B1-A784-4836-BDA6-F577707148E1}">
      <dgm:prSet/>
      <dgm:spPr/>
      <dgm:t>
        <a:bodyPr/>
        <a:lstStyle/>
        <a:p>
          <a:endParaRPr lang="en-US"/>
        </a:p>
      </dgm:t>
    </dgm:pt>
    <dgm:pt modelId="{1E23B8A6-F94C-4E4E-99C9-96E1E24BA0AE}">
      <dgm:prSet/>
      <dgm:spPr/>
      <dgm:t>
        <a:bodyPr/>
        <a:lstStyle/>
        <a:p>
          <a:r>
            <a:rPr lang="it-IT" b="1" i="0" dirty="0"/>
            <a:t>Modifiche apportate ad ASGAL per supportare </a:t>
          </a:r>
          <a:r>
            <a:rPr lang="it-IT" b="1" i="0" dirty="0" err="1"/>
            <a:t>read</a:t>
          </a:r>
          <a:r>
            <a:rPr lang="it-IT" b="1" i="0" dirty="0"/>
            <a:t> </a:t>
          </a:r>
          <a:r>
            <a:rPr lang="it-IT" b="1" i="0" dirty="0" err="1"/>
            <a:t>paired</a:t>
          </a:r>
          <a:r>
            <a:rPr lang="it-IT" b="1" i="0" dirty="0"/>
            <a:t>-end</a:t>
          </a:r>
          <a:endParaRPr lang="en-US" dirty="0"/>
        </a:p>
      </dgm:t>
    </dgm:pt>
    <dgm:pt modelId="{6BBF7D8F-2248-4541-AC48-F627AC173126}" type="parTrans" cxnId="{4BCB0024-26AA-4D54-946B-0A2C5CA8DD68}">
      <dgm:prSet/>
      <dgm:spPr/>
      <dgm:t>
        <a:bodyPr/>
        <a:lstStyle/>
        <a:p>
          <a:endParaRPr lang="en-US"/>
        </a:p>
      </dgm:t>
    </dgm:pt>
    <dgm:pt modelId="{2E0E1F8C-5C97-4DC1-82DC-9D9A008D04B8}" type="sibTrans" cxnId="{4BCB0024-26AA-4D54-946B-0A2C5CA8DD68}">
      <dgm:prSet/>
      <dgm:spPr/>
      <dgm:t>
        <a:bodyPr/>
        <a:lstStyle/>
        <a:p>
          <a:endParaRPr lang="en-US"/>
        </a:p>
      </dgm:t>
    </dgm:pt>
    <dgm:pt modelId="{53F8BD00-636C-4F53-9C9A-CF3DA4C80CCA}">
      <dgm:prSet/>
      <dgm:spPr/>
      <dgm:t>
        <a:bodyPr/>
        <a:lstStyle/>
        <a:p>
          <a:r>
            <a:rPr lang="it-IT" b="1" i="0" dirty="0"/>
            <a:t>Conclusioni e sviluppi futuri</a:t>
          </a:r>
          <a:endParaRPr lang="en-US" dirty="0"/>
        </a:p>
      </dgm:t>
    </dgm:pt>
    <dgm:pt modelId="{69E43EA1-5F3F-419D-AD0D-52CC5ADAAD05}" type="parTrans" cxnId="{62B59C92-8279-415D-9A4A-809329F9A585}">
      <dgm:prSet/>
      <dgm:spPr/>
      <dgm:t>
        <a:bodyPr/>
        <a:lstStyle/>
        <a:p>
          <a:endParaRPr lang="en-US"/>
        </a:p>
      </dgm:t>
    </dgm:pt>
    <dgm:pt modelId="{1EE4C31B-DCBA-4D64-8ECB-3D3EE30374EF}" type="sibTrans" cxnId="{62B59C92-8279-415D-9A4A-809329F9A585}">
      <dgm:prSet/>
      <dgm:spPr/>
      <dgm:t>
        <a:bodyPr/>
        <a:lstStyle/>
        <a:p>
          <a:endParaRPr lang="en-US"/>
        </a:p>
      </dgm:t>
    </dgm:pt>
    <dgm:pt modelId="{8105FAA6-A1D2-4205-9484-1A54255CCD6F}" type="pres">
      <dgm:prSet presAssocID="{3EE04567-E827-422C-94B4-C1662327EE9B}" presName="linear" presStyleCnt="0">
        <dgm:presLayoutVars>
          <dgm:animLvl val="lvl"/>
          <dgm:resizeHandles val="exact"/>
        </dgm:presLayoutVars>
      </dgm:prSet>
      <dgm:spPr/>
    </dgm:pt>
    <dgm:pt modelId="{2B9CB41F-830A-4BE9-A520-2B85CAE398F8}" type="pres">
      <dgm:prSet presAssocID="{77D02CF5-B27D-4524-8ACF-E268103859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FD2DDB-F586-4BB7-9FE3-B2D07084D1F9}" type="pres">
      <dgm:prSet presAssocID="{A9B9642E-7628-4836-BEC8-A44537801C8E}" presName="spacer" presStyleCnt="0"/>
      <dgm:spPr/>
    </dgm:pt>
    <dgm:pt modelId="{3A6D13AA-E70F-44D2-92B3-90AF42B4B987}" type="pres">
      <dgm:prSet presAssocID="{1E23B8A6-F94C-4E4E-99C9-96E1E24BA0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21D32E-32BA-4FE8-9349-434B7BDB4FB9}" type="pres">
      <dgm:prSet presAssocID="{2E0E1F8C-5C97-4DC1-82DC-9D9A008D04B8}" presName="spacer" presStyleCnt="0"/>
      <dgm:spPr/>
    </dgm:pt>
    <dgm:pt modelId="{17B72D78-B332-4541-93F3-4117ED0EDDD0}" type="pres">
      <dgm:prSet presAssocID="{53F8BD00-636C-4F53-9C9A-CF3DA4C80CC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EC2610B-9DF3-4E6E-876F-2CB1EC8A7DF5}" type="presOf" srcId="{1E23B8A6-F94C-4E4E-99C9-96E1E24BA0AE}" destId="{3A6D13AA-E70F-44D2-92B3-90AF42B4B987}" srcOrd="0" destOrd="0" presId="urn:microsoft.com/office/officeart/2005/8/layout/vList2"/>
    <dgm:cxn modelId="{4BCB0024-26AA-4D54-946B-0A2C5CA8DD68}" srcId="{3EE04567-E827-422C-94B4-C1662327EE9B}" destId="{1E23B8A6-F94C-4E4E-99C9-96E1E24BA0AE}" srcOrd="1" destOrd="0" parTransId="{6BBF7D8F-2248-4541-AC48-F627AC173126}" sibTransId="{2E0E1F8C-5C97-4DC1-82DC-9D9A008D04B8}"/>
    <dgm:cxn modelId="{62B59C92-8279-415D-9A4A-809329F9A585}" srcId="{3EE04567-E827-422C-94B4-C1662327EE9B}" destId="{53F8BD00-636C-4F53-9C9A-CF3DA4C80CCA}" srcOrd="2" destOrd="0" parTransId="{69E43EA1-5F3F-419D-AD0D-52CC5ADAAD05}" sibTransId="{1EE4C31B-DCBA-4D64-8ECB-3D3EE30374EF}"/>
    <dgm:cxn modelId="{CDA1D3A4-7F1C-413D-BED5-96572A3CAC82}" type="presOf" srcId="{3EE04567-E827-422C-94B4-C1662327EE9B}" destId="{8105FAA6-A1D2-4205-9484-1A54255CCD6F}" srcOrd="0" destOrd="0" presId="urn:microsoft.com/office/officeart/2005/8/layout/vList2"/>
    <dgm:cxn modelId="{132070B1-A784-4836-BDA6-F577707148E1}" srcId="{3EE04567-E827-422C-94B4-C1662327EE9B}" destId="{77D02CF5-B27D-4524-8ACF-E268103859D0}" srcOrd="0" destOrd="0" parTransId="{C1EA9EDB-7E2D-488B-A176-0DF44A0C4DF4}" sibTransId="{A9B9642E-7628-4836-BEC8-A44537801C8E}"/>
    <dgm:cxn modelId="{4F224BE9-6139-4A3F-A752-2F2EF26B27D0}" type="presOf" srcId="{53F8BD00-636C-4F53-9C9A-CF3DA4C80CCA}" destId="{17B72D78-B332-4541-93F3-4117ED0EDDD0}" srcOrd="0" destOrd="0" presId="urn:microsoft.com/office/officeart/2005/8/layout/vList2"/>
    <dgm:cxn modelId="{4B35C2E9-54FB-43C4-B9FE-6730817A7337}" type="presOf" srcId="{77D02CF5-B27D-4524-8ACF-E268103859D0}" destId="{2B9CB41F-830A-4BE9-A520-2B85CAE398F8}" srcOrd="0" destOrd="0" presId="urn:microsoft.com/office/officeart/2005/8/layout/vList2"/>
    <dgm:cxn modelId="{4B91E6CF-83CA-49FB-9708-8828130BB414}" type="presParOf" srcId="{8105FAA6-A1D2-4205-9484-1A54255CCD6F}" destId="{2B9CB41F-830A-4BE9-A520-2B85CAE398F8}" srcOrd="0" destOrd="0" presId="urn:microsoft.com/office/officeart/2005/8/layout/vList2"/>
    <dgm:cxn modelId="{CCF91B77-2E69-40A7-BD40-E87763866EA5}" type="presParOf" srcId="{8105FAA6-A1D2-4205-9484-1A54255CCD6F}" destId="{E5FD2DDB-F586-4BB7-9FE3-B2D07084D1F9}" srcOrd="1" destOrd="0" presId="urn:microsoft.com/office/officeart/2005/8/layout/vList2"/>
    <dgm:cxn modelId="{F26026B3-2BAF-4000-AC60-BFCC43FDE72E}" type="presParOf" srcId="{8105FAA6-A1D2-4205-9484-1A54255CCD6F}" destId="{3A6D13AA-E70F-44D2-92B3-90AF42B4B987}" srcOrd="2" destOrd="0" presId="urn:microsoft.com/office/officeart/2005/8/layout/vList2"/>
    <dgm:cxn modelId="{3446AADA-2056-446D-B65F-276A5303DF20}" type="presParOf" srcId="{8105FAA6-A1D2-4205-9484-1A54255CCD6F}" destId="{FD21D32E-32BA-4FE8-9349-434B7BDB4FB9}" srcOrd="3" destOrd="0" presId="urn:microsoft.com/office/officeart/2005/8/layout/vList2"/>
    <dgm:cxn modelId="{30975359-B425-46B6-A0E5-9195405E9CF8}" type="presParOf" srcId="{8105FAA6-A1D2-4205-9484-1A54255CCD6F}" destId="{17B72D78-B332-4541-93F3-4117ED0EDD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CB41F-830A-4BE9-A520-2B85CAE398F8}">
      <dsp:nvSpPr>
        <dsp:cNvPr id="0" name=""/>
        <dsp:cNvSpPr/>
      </dsp:nvSpPr>
      <dsp:spPr>
        <a:xfrm>
          <a:off x="0" y="9743"/>
          <a:ext cx="6391275" cy="1684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b="1" i="0" kern="1200" dirty="0"/>
            <a:t>Concetti fondamentali (Alternative Splicing, </a:t>
          </a:r>
          <a:r>
            <a:rPr lang="it-IT" sz="3000" b="1" i="0" kern="1200" dirty="0" err="1"/>
            <a:t>read</a:t>
          </a:r>
          <a:r>
            <a:rPr lang="it-IT" sz="3000" b="1" i="0" kern="1200" dirty="0"/>
            <a:t> </a:t>
          </a:r>
          <a:r>
            <a:rPr lang="it-IT" sz="3000" b="1" i="0" kern="1200" dirty="0" err="1"/>
            <a:t>paired</a:t>
          </a:r>
          <a:r>
            <a:rPr lang="it-IT" sz="3000" b="1" i="0" kern="1200" dirty="0"/>
            <a:t>-end, ASGAL)</a:t>
          </a:r>
          <a:endParaRPr lang="en-US" sz="3000" kern="1200" dirty="0"/>
        </a:p>
      </dsp:txBody>
      <dsp:txXfrm>
        <a:off x="82245" y="91988"/>
        <a:ext cx="6226785" cy="1520310"/>
      </dsp:txXfrm>
    </dsp:sp>
    <dsp:sp modelId="{3A6D13AA-E70F-44D2-92B3-90AF42B4B987}">
      <dsp:nvSpPr>
        <dsp:cNvPr id="0" name=""/>
        <dsp:cNvSpPr/>
      </dsp:nvSpPr>
      <dsp:spPr>
        <a:xfrm>
          <a:off x="0" y="1780943"/>
          <a:ext cx="6391275" cy="1684800"/>
        </a:xfrm>
        <a:prstGeom prst="roundRect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b="1" i="0" kern="1200" dirty="0"/>
            <a:t>Modifiche apportate ad ASGAL per supportare </a:t>
          </a:r>
          <a:r>
            <a:rPr lang="it-IT" sz="3000" b="1" i="0" kern="1200" dirty="0" err="1"/>
            <a:t>read</a:t>
          </a:r>
          <a:r>
            <a:rPr lang="it-IT" sz="3000" b="1" i="0" kern="1200" dirty="0"/>
            <a:t> </a:t>
          </a:r>
          <a:r>
            <a:rPr lang="it-IT" sz="3000" b="1" i="0" kern="1200" dirty="0" err="1"/>
            <a:t>paired</a:t>
          </a:r>
          <a:r>
            <a:rPr lang="it-IT" sz="3000" b="1" i="0" kern="1200" dirty="0"/>
            <a:t>-end</a:t>
          </a:r>
          <a:endParaRPr lang="en-US" sz="3000" kern="1200" dirty="0"/>
        </a:p>
      </dsp:txBody>
      <dsp:txXfrm>
        <a:off x="82245" y="1863188"/>
        <a:ext cx="6226785" cy="1520310"/>
      </dsp:txXfrm>
    </dsp:sp>
    <dsp:sp modelId="{17B72D78-B332-4541-93F3-4117ED0EDDD0}">
      <dsp:nvSpPr>
        <dsp:cNvPr id="0" name=""/>
        <dsp:cNvSpPr/>
      </dsp:nvSpPr>
      <dsp:spPr>
        <a:xfrm>
          <a:off x="0" y="3552143"/>
          <a:ext cx="6391275" cy="1684800"/>
        </a:xfrm>
        <a:prstGeom prst="round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b="1" i="0" kern="1200" dirty="0"/>
            <a:t>Conclusioni e sviluppi futuri</a:t>
          </a:r>
          <a:endParaRPr lang="en-US" sz="3000" kern="1200" dirty="0"/>
        </a:p>
      </dsp:txBody>
      <dsp:txXfrm>
        <a:off x="82245" y="3634388"/>
        <a:ext cx="6226785" cy="152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2AD5C-591D-445A-8100-C0F621DCCAA2}" type="datetimeFigureOut">
              <a:rPr lang="it-IT" smtClean="0"/>
              <a:t>17/07/2019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6CFA1-72A4-454D-A26D-61FC33286D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59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10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Aggiungere «modifiche»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44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48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65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Evidenziare parti interessate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192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riga SAM + campi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48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cosa faccio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87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9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4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204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7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1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14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153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6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9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8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3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9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4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stars.org/p/37619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pedWall/gali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574D57D-1D88-4671-98BF-5EEB8D316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it-IT" sz="5000">
                <a:solidFill>
                  <a:schemeClr val="tx1"/>
                </a:solidFill>
              </a:rPr>
              <a:t>Rilevazione di eventi di Alternative Splicing a partire da read paired-end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CEBEA1-DE57-421C-B4B1-681E15BF9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Relazione finale di porto </a:t>
            </a:r>
            <a:r>
              <a:rPr lang="it-IT" sz="2000" dirty="0" err="1"/>
              <a:t>francesco</a:t>
            </a:r>
            <a:r>
              <a:rPr lang="it-IT" sz="2000" dirty="0"/>
              <a:t> </a:t>
            </a:r>
            <a:br>
              <a:rPr lang="it-IT" sz="2000" dirty="0"/>
            </a:br>
            <a:r>
              <a:rPr lang="it-IT" sz="2000" dirty="0"/>
              <a:t>matricola 816042</a:t>
            </a:r>
            <a:br>
              <a:rPr lang="it-IT" sz="2000" dirty="0"/>
            </a:br>
            <a:r>
              <a:rPr lang="it-IT" sz="2000" dirty="0"/>
              <a:t>università degli studi di </a:t>
            </a:r>
            <a:r>
              <a:rPr lang="it-IT" sz="2000" dirty="0" err="1"/>
              <a:t>milano</a:t>
            </a:r>
            <a:r>
              <a:rPr lang="it-IT" sz="2000" dirty="0"/>
              <a:t>-bicocca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6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8F1B44-F396-4193-AE11-9D5E5ECAA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B6836-D32C-4F9C-B65B-801023361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FDFCED-E54B-408A-8E95-6140929A8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B46B6F-BE17-4645-8EC7-70218D9D1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550E4-E748-4721-BE84-185E1860B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881B11C-8E0B-40B8-A894-9BB9FF2EF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305ABBC-C4B0-4260-AE2F-93099262E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00E4B86-B483-499C-9602-46AEEF0B0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5AF54F-6E7C-4E8B-925F-004A0823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538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Rilevazione</a:t>
            </a:r>
            <a:r>
              <a:rPr lang="en-US" dirty="0"/>
              <a:t> di </a:t>
            </a:r>
            <a:r>
              <a:rPr lang="en-US" dirty="0" err="1"/>
              <a:t>eventi</a:t>
            </a:r>
            <a:r>
              <a:rPr lang="en-US" dirty="0"/>
              <a:t> di Alternative Splicing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174B7BC-62FC-4ECE-AA28-32634DA10D0B}"/>
              </a:ext>
            </a:extLst>
          </p:cNvPr>
          <p:cNvSpPr txBox="1">
            <a:spLocks/>
          </p:cNvSpPr>
          <p:nvPr/>
        </p:nvSpPr>
        <p:spPr>
          <a:xfrm>
            <a:off x="639098" y="2418735"/>
            <a:ext cx="5132439" cy="298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Fase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b="1" dirty="0" err="1">
                <a:solidFill>
                  <a:schemeClr val="bg1"/>
                </a:solidFill>
              </a:rPr>
              <a:t>analisi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dei</a:t>
            </a:r>
            <a:r>
              <a:rPr lang="en-US" dirty="0">
                <a:solidFill>
                  <a:schemeClr val="bg1"/>
                </a:solidFill>
              </a:rPr>
              <a:t> MEM </a:t>
            </a:r>
            <a:r>
              <a:rPr lang="en-US" dirty="0" err="1">
                <a:solidFill>
                  <a:schemeClr val="bg1"/>
                </a:solidFill>
              </a:rPr>
              <a:t>prodotti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dall’Allineatore</a:t>
            </a:r>
            <a:r>
              <a:rPr lang="en-US" dirty="0">
                <a:solidFill>
                  <a:schemeClr val="bg1"/>
                </a:solidFill>
              </a:rPr>
              <a:t> Splice-Aware per </a:t>
            </a:r>
            <a:r>
              <a:rPr lang="en-US" dirty="0" err="1">
                <a:solidFill>
                  <a:schemeClr val="bg1"/>
                </a:solidFill>
              </a:rPr>
              <a:t>rilvare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nuovi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introni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Viene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effettuato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confronto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introni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noti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introni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dedotti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dai</a:t>
            </a:r>
            <a:r>
              <a:rPr lang="en-US" dirty="0">
                <a:solidFill>
                  <a:schemeClr val="bg1"/>
                </a:solidFill>
              </a:rPr>
              <a:t> MEM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Differenze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due &lt;-&gt; </a:t>
            </a:r>
            <a:r>
              <a:rPr lang="en-US" b="1" dirty="0" err="1">
                <a:solidFill>
                  <a:schemeClr val="bg1"/>
                </a:solidFill>
              </a:rPr>
              <a:t>evento</a:t>
            </a:r>
            <a:r>
              <a:rPr lang="en-US" b="1" dirty="0">
                <a:solidFill>
                  <a:schemeClr val="bg1"/>
                </a:solidFill>
              </a:rPr>
              <a:t> di Alternative Splicing</a:t>
            </a:r>
          </a:p>
          <a:p>
            <a:r>
              <a:rPr lang="en-US" dirty="0">
                <a:solidFill>
                  <a:schemeClr val="bg1"/>
                </a:solidFill>
              </a:rPr>
              <a:t>E’ </a:t>
            </a:r>
            <a:r>
              <a:rPr lang="en-US" dirty="0" err="1">
                <a:solidFill>
                  <a:schemeClr val="bg1"/>
                </a:solidFill>
              </a:rPr>
              <a:t>stata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effettuata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b="1" dirty="0">
                <a:solidFill>
                  <a:schemeClr val="bg1"/>
                </a:solidFill>
              </a:rPr>
              <a:t>merge </a:t>
            </a:r>
            <a:r>
              <a:rPr lang="en-US" b="1" dirty="0" err="1">
                <a:solidFill>
                  <a:schemeClr val="bg1"/>
                </a:solidFill>
              </a:rPr>
              <a:t>degli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introni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dedotti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entrambi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mates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0DE2700-9A76-4064-8CB9-1942C1DAB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48091" y="1294810"/>
            <a:ext cx="5118729" cy="28573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3075F69-BD3F-42CD-B3E9-4A817B315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 descr="Immagine che contiene testo, bottiglia&#10;&#10;Descrizione generata automaticamente">
            <a:extLst>
              <a:ext uri="{FF2B5EF4-FFF2-40B4-BE49-F238E27FC236}">
                <a16:creationId xmlns:a16="http://schemas.microsoft.com/office/drawing/2014/main" id="{89E7BB1A-51FD-4254-9307-5C03D1348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393" y="4494119"/>
            <a:ext cx="4828707" cy="15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0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B421C-E5CD-4CE6-A2E9-1DE909C4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IDMP &amp; TIDMP,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762D8-2DE1-49DC-B5C6-6B29F2E3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IDMP </a:t>
            </a:r>
            <a:r>
              <a:rPr lang="it-IT" dirty="0"/>
              <a:t>(Inner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Mate </a:t>
            </a:r>
            <a:r>
              <a:rPr lang="it-IT" dirty="0" err="1"/>
              <a:t>Pairs</a:t>
            </a:r>
            <a:r>
              <a:rPr lang="it-IT" dirty="0"/>
              <a:t>) distanza sul genoma tra </a:t>
            </a:r>
            <a:r>
              <a:rPr lang="it-IT" dirty="0" err="1"/>
              <a:t>read</a:t>
            </a:r>
            <a:r>
              <a:rPr lang="it-IT" dirty="0"/>
              <a:t> allineate</a:t>
            </a:r>
          </a:p>
          <a:p>
            <a:pPr lvl="1"/>
            <a:r>
              <a:rPr lang="it-IT" b="1" dirty="0"/>
              <a:t>Problema #1 : </a:t>
            </a:r>
            <a:r>
              <a:rPr lang="it-IT" dirty="0"/>
              <a:t>Distanza tra </a:t>
            </a:r>
            <a:r>
              <a:rPr lang="it-IT" dirty="0" err="1"/>
              <a:t>read</a:t>
            </a:r>
            <a:r>
              <a:rPr lang="it-IT" dirty="0"/>
              <a:t> non sempre disponibile, possibile calcolarla via allineamento con altri allineatori</a:t>
            </a:r>
          </a:p>
          <a:p>
            <a:pPr lvl="1"/>
            <a:r>
              <a:rPr lang="it-IT" b="1" dirty="0"/>
              <a:t>Problema #2 : </a:t>
            </a:r>
            <a:r>
              <a:rPr lang="it-IT" dirty="0"/>
              <a:t>Non tutti gli allineatori hanno la stessa nozione di «distanza tra </a:t>
            </a:r>
            <a:r>
              <a:rPr lang="it-IT" dirty="0" err="1"/>
              <a:t>read</a:t>
            </a:r>
            <a:r>
              <a:rPr lang="it-IT" dirty="0"/>
              <a:t>» + politiche di allineamento diverse portano a risultati diversi</a:t>
            </a:r>
            <a:endParaRPr lang="it-IT" b="1" dirty="0"/>
          </a:p>
          <a:p>
            <a:r>
              <a:rPr lang="it-IT" b="1" dirty="0"/>
              <a:t>TIDMP </a:t>
            </a:r>
            <a:r>
              <a:rPr lang="it-IT" dirty="0"/>
              <a:t>(</a:t>
            </a:r>
            <a:r>
              <a:rPr lang="it-IT" dirty="0" err="1"/>
              <a:t>Transcript-based</a:t>
            </a:r>
            <a:r>
              <a:rPr lang="it-IT" dirty="0"/>
              <a:t> IDMP) distanza sui trascritti tra </a:t>
            </a:r>
            <a:r>
              <a:rPr lang="it-IT" dirty="0" err="1"/>
              <a:t>read</a:t>
            </a:r>
            <a:r>
              <a:rPr lang="it-IT" dirty="0"/>
              <a:t> allineate</a:t>
            </a:r>
          </a:p>
          <a:p>
            <a:pPr lvl="1"/>
            <a:r>
              <a:rPr lang="it-IT" b="1" dirty="0"/>
              <a:t>Problema #1: </a:t>
            </a:r>
            <a:r>
              <a:rPr lang="it-IT" dirty="0"/>
              <a:t>Non è ancora stato calcolato su trascritti non consecutivi</a:t>
            </a:r>
          </a:p>
          <a:p>
            <a:pPr lvl="1"/>
            <a:r>
              <a:rPr lang="it-IT" b="1" dirty="0"/>
              <a:t>Problema #2: </a:t>
            </a:r>
            <a:r>
              <a:rPr lang="it-IT" dirty="0"/>
              <a:t>Valida alternativa a IDMP?</a:t>
            </a:r>
          </a:p>
          <a:p>
            <a:endParaRPr lang="it-IT" dirty="0"/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2965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04ED6-A3FA-4D53-86BB-BEA2E941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IDMP &amp; TIDMP, Sviluppi Futuri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D30B1E-6369-405B-8862-72F56997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Scartare le </a:t>
            </a:r>
            <a:r>
              <a:rPr lang="it-IT" b="1" dirty="0" err="1"/>
              <a:t>read</a:t>
            </a:r>
            <a:r>
              <a:rPr lang="it-IT" b="1" dirty="0"/>
              <a:t> </a:t>
            </a:r>
            <a:r>
              <a:rPr lang="it-IT" dirty="0"/>
              <a:t>allineate con IDMP/TIDMP eccessivo</a:t>
            </a:r>
          </a:p>
          <a:p>
            <a:pPr lvl="1"/>
            <a:r>
              <a:rPr lang="it-IT" dirty="0"/>
              <a:t>Potrebbe peggiorare le capacità di rilevazione di alcuni eventi (es: </a:t>
            </a:r>
            <a:r>
              <a:rPr lang="it-IT" dirty="0" err="1"/>
              <a:t>Exon</a:t>
            </a:r>
            <a:r>
              <a:rPr lang="it-IT" dirty="0"/>
              <a:t> </a:t>
            </a:r>
            <a:r>
              <a:rPr lang="it-IT" dirty="0" err="1"/>
              <a:t>Skipping</a:t>
            </a:r>
            <a:r>
              <a:rPr lang="it-IT" dirty="0"/>
              <a:t>)</a:t>
            </a:r>
          </a:p>
          <a:p>
            <a:r>
              <a:rPr lang="it-IT" b="1" dirty="0"/>
              <a:t>Riallineamento</a:t>
            </a:r>
            <a:r>
              <a:rPr lang="it-IT" dirty="0"/>
              <a:t> in caso di IDMP/TIDMP eccessivo</a:t>
            </a:r>
          </a:p>
          <a:p>
            <a:pPr lvl="1"/>
            <a:r>
              <a:rPr lang="it-IT" dirty="0"/>
              <a:t>Difficile da implementare</a:t>
            </a:r>
          </a:p>
          <a:p>
            <a:pPr lvl="1"/>
            <a:r>
              <a:rPr lang="it-IT" dirty="0"/>
              <a:t>Possibile peggioramento delle capacità di rilevazione</a:t>
            </a:r>
          </a:p>
        </p:txBody>
      </p:sp>
    </p:spTree>
    <p:extLst>
      <p:ext uri="{BB962C8B-B14F-4D97-AF65-F5344CB8AC3E}">
        <p14:creationId xmlns:p14="http://schemas.microsoft.com/office/powerpoint/2010/main" val="251579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793A8-2C96-488B-AD49-3FA1AAA0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Competenze acquisite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23AC8A-7F97-4185-8DD9-81FE7B39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509753"/>
          </a:xfrm>
        </p:spPr>
        <p:txBody>
          <a:bodyPr>
            <a:normAutofit/>
          </a:bodyPr>
          <a:lstStyle/>
          <a:p>
            <a:r>
              <a:rPr lang="it-IT" dirty="0"/>
              <a:t>Utilizzo di </a:t>
            </a:r>
            <a:r>
              <a:rPr lang="it-IT" b="1" dirty="0"/>
              <a:t>dati biologici </a:t>
            </a:r>
            <a:r>
              <a:rPr lang="it-IT" dirty="0"/>
              <a:t>in formati diversi (fasta, </a:t>
            </a:r>
            <a:r>
              <a:rPr lang="it-IT" dirty="0" err="1"/>
              <a:t>gtf</a:t>
            </a:r>
            <a:r>
              <a:rPr lang="it-IT" dirty="0"/>
              <a:t>, SAM, ecc.) e creazione di </a:t>
            </a:r>
            <a:r>
              <a:rPr lang="it-IT" b="1" dirty="0"/>
              <a:t>algoritmi</a:t>
            </a:r>
            <a:r>
              <a:rPr lang="it-IT" dirty="0"/>
              <a:t> che li manipolano</a:t>
            </a:r>
          </a:p>
          <a:p>
            <a:r>
              <a:rPr lang="it-IT" dirty="0"/>
              <a:t>Utilizzo di </a:t>
            </a:r>
            <a:r>
              <a:rPr lang="it-IT" b="1" dirty="0"/>
              <a:t>strumenti</a:t>
            </a:r>
            <a:r>
              <a:rPr lang="it-IT" dirty="0"/>
              <a:t> di natura bioinformatica: </a:t>
            </a:r>
            <a:r>
              <a:rPr lang="it-IT" dirty="0" err="1"/>
              <a:t>SAMTools</a:t>
            </a:r>
            <a:r>
              <a:rPr lang="it-IT" dirty="0"/>
              <a:t> per la validazione dei file SAM, IGV per la visualizzazione degli eventi sul genoma, ecc.</a:t>
            </a:r>
          </a:p>
          <a:p>
            <a:r>
              <a:rPr lang="it-IT" dirty="0"/>
              <a:t>Utilizzo di </a:t>
            </a:r>
            <a:r>
              <a:rPr lang="it-IT" b="1" dirty="0"/>
              <a:t>community di esperti </a:t>
            </a:r>
            <a:r>
              <a:rPr lang="it-IT" dirty="0"/>
              <a:t>di bioinformatica: è stato usato </a:t>
            </a:r>
            <a:r>
              <a:rPr lang="it-IT" b="1" dirty="0"/>
              <a:t>Biostar</a:t>
            </a:r>
            <a:r>
              <a:rPr lang="it-IT" dirty="0"/>
              <a:t> (forum di riferimento per la bioinformatica) per chiarire alcuni dubbi sull’allineamento di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 (</a:t>
            </a:r>
            <a:r>
              <a:rPr lang="it-IT" dirty="0">
                <a:hlinkClick r:id="rId2"/>
              </a:rPr>
              <a:t>https://www.biostars.org/p/376192/</a:t>
            </a:r>
            <a:r>
              <a:rPr lang="it-IT" dirty="0"/>
              <a:t>)</a:t>
            </a:r>
          </a:p>
          <a:p>
            <a:r>
              <a:rPr lang="it-IT" dirty="0"/>
              <a:t>Approfondimento dei linguaggi di programmazione </a:t>
            </a:r>
            <a:r>
              <a:rPr lang="it-IT" b="1" dirty="0"/>
              <a:t>Python</a:t>
            </a:r>
            <a:r>
              <a:rPr lang="it-IT" dirty="0"/>
              <a:t> e </a:t>
            </a:r>
            <a:r>
              <a:rPr lang="it-IT" b="1" dirty="0"/>
              <a:t>C++ </a:t>
            </a:r>
            <a:r>
              <a:rPr lang="it-IT" dirty="0"/>
              <a:t>e utilizzo di </a:t>
            </a:r>
            <a:r>
              <a:rPr lang="it-IT" b="1" dirty="0"/>
              <a:t>librerie specifiche</a:t>
            </a:r>
            <a:r>
              <a:rPr lang="it-IT" dirty="0"/>
              <a:t> per la bioinformatica (es: </a:t>
            </a:r>
            <a:r>
              <a:rPr lang="it-IT" dirty="0" err="1"/>
              <a:t>kseq</a:t>
            </a:r>
            <a:r>
              <a:rPr lang="it-IT"/>
              <a:t>)</a:t>
            </a:r>
            <a:endParaRPr lang="it-IT" dirty="0"/>
          </a:p>
          <a:p>
            <a:r>
              <a:rPr lang="it-IT" dirty="0"/>
              <a:t>Utilizzo di </a:t>
            </a:r>
            <a:r>
              <a:rPr lang="it-IT" b="1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60261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F5AC93-8F7A-45D9-9551-2C1C04D6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19E0C1-33DC-4D01-A841-E351658D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ASGAL è ora in grado di:</a:t>
            </a:r>
          </a:p>
          <a:p>
            <a:pPr lvl="1"/>
            <a:r>
              <a:rPr lang="it-IT" dirty="0"/>
              <a:t>allineare correttamente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 con lo Splicing </a:t>
            </a:r>
            <a:r>
              <a:rPr lang="it-IT" dirty="0" err="1"/>
              <a:t>Graph</a:t>
            </a:r>
            <a:endParaRPr lang="it-IT" dirty="0"/>
          </a:p>
          <a:p>
            <a:pPr lvl="1"/>
            <a:r>
              <a:rPr lang="it-IT" dirty="0"/>
              <a:t>salvare gli allineamenti ottenuti nel formato SAM (rispettando le specifiche per quanto riguarda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-end)</a:t>
            </a:r>
          </a:p>
          <a:p>
            <a:pPr lvl="1"/>
            <a:r>
              <a:rPr lang="it-IT" dirty="0"/>
              <a:t>rilevare eventi di Alternative Splicing a partire da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</a:t>
            </a:r>
          </a:p>
          <a:p>
            <a:r>
              <a:rPr lang="it-IT" dirty="0"/>
              <a:t>Rimangono da investigare i possibili utilizzi di IDMP e TIDMP per migliorare la qualità della rilevazione</a:t>
            </a:r>
          </a:p>
          <a:p>
            <a:r>
              <a:rPr lang="it-IT" dirty="0"/>
              <a:t>Codice disponibile su: </a:t>
            </a:r>
            <a:r>
              <a:rPr lang="it-IT" dirty="0">
                <a:hlinkClick r:id="rId2"/>
              </a:rPr>
              <a:t>https://github.com/HopedWall/galig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95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415ADF-8A8A-4ED8-80A5-299205A6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</a:rPr>
              <a:t>Introduzione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3E08FA6-57A2-49A6-86A2-4B9F3F9DB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29373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09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2AC2252-78CC-4F36-9BB3-8AFF59C0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300" dirty="0"/>
              <a:t>Alternative Splicing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37A887-0048-45F2-8DC1-7C760736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Meccanismo</a:t>
            </a:r>
            <a:r>
              <a:rPr lang="en-US" dirty="0">
                <a:solidFill>
                  <a:schemeClr val="bg1"/>
                </a:solidFill>
              </a:rPr>
              <a:t> per la </a:t>
            </a:r>
            <a:r>
              <a:rPr lang="en-US" dirty="0" err="1">
                <a:solidFill>
                  <a:schemeClr val="bg1"/>
                </a:solidFill>
              </a:rPr>
              <a:t>produzione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b="1" dirty="0" err="1">
                <a:solidFill>
                  <a:schemeClr val="bg1"/>
                </a:solidFill>
              </a:rPr>
              <a:t>proteine</a:t>
            </a:r>
            <a:r>
              <a:rPr lang="en-US" b="1" dirty="0">
                <a:solidFill>
                  <a:schemeClr val="bg1"/>
                </a:solidFill>
              </a:rPr>
              <a:t> diverse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uno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stesso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gene</a:t>
            </a:r>
          </a:p>
          <a:p>
            <a:r>
              <a:rPr lang="en-US" dirty="0" err="1">
                <a:solidFill>
                  <a:schemeClr val="bg1"/>
                </a:solidFill>
              </a:rPr>
              <a:t>Utilizzato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oltre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75%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dei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umani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Correlato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molte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malattie</a:t>
            </a:r>
            <a:r>
              <a:rPr lang="en-US" dirty="0">
                <a:solidFill>
                  <a:schemeClr val="bg1"/>
                </a:solidFill>
              </a:rPr>
              <a:t> (es: Alzheimer)</a:t>
            </a:r>
          </a:p>
          <a:p>
            <a:r>
              <a:rPr lang="en-US" dirty="0" err="1">
                <a:solidFill>
                  <a:schemeClr val="bg1"/>
                </a:solidFill>
              </a:rPr>
              <a:t>Diversi</a:t>
            </a:r>
            <a:r>
              <a:rPr lang="en-US" dirty="0">
                <a:solidFill>
                  <a:schemeClr val="bg1"/>
                </a:solidFill>
              </a:rPr>
              <a:t> tipi di </a:t>
            </a:r>
            <a:r>
              <a:rPr lang="en-US" dirty="0" err="1">
                <a:solidFill>
                  <a:schemeClr val="bg1"/>
                </a:solidFill>
              </a:rPr>
              <a:t>eventi</a:t>
            </a:r>
            <a:r>
              <a:rPr lang="en-US" dirty="0">
                <a:solidFill>
                  <a:schemeClr val="bg1"/>
                </a:solidFill>
              </a:rPr>
              <a:t> di Alternative Splicing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FF6909B-9C62-4555-A8BF-93D5829B5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49" y="1828800"/>
            <a:ext cx="4642995" cy="3960021"/>
          </a:xfrm>
          <a:prstGeom prst="rect">
            <a:avLst/>
          </a:prstGeom>
        </p:spPr>
      </p:pic>
      <p:pic>
        <p:nvPicPr>
          <p:cNvPr id="24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8FD5DD0-80B7-475C-B91E-E86C8A2CF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865" y="1591995"/>
            <a:ext cx="5259388" cy="3293009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2903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2AC2252-78CC-4F36-9BB3-8AFF59C0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300" dirty="0"/>
              <a:t>Read </a:t>
            </a:r>
            <a:r>
              <a:rPr lang="it-IT" sz="3300" dirty="0" err="1"/>
              <a:t>paired</a:t>
            </a:r>
            <a:r>
              <a:rPr lang="it-IT" sz="3300" dirty="0"/>
              <a:t>-end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37A887-0048-45F2-8DC1-7C760736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Due </a:t>
            </a:r>
            <a:r>
              <a:rPr lang="en-US" b="1" dirty="0" err="1">
                <a:solidFill>
                  <a:schemeClr val="bg1"/>
                </a:solidFill>
              </a:rPr>
              <a:t>letture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(“mates”) + </a:t>
            </a:r>
            <a:r>
              <a:rPr lang="en-US" b="1" dirty="0" err="1">
                <a:solidFill>
                  <a:schemeClr val="bg1"/>
                </a:solidFill>
              </a:rPr>
              <a:t>distanza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esse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Utilizzate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dagli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allineatori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dirty="0" err="1">
                <a:solidFill>
                  <a:schemeClr val="bg1"/>
                </a:solidFill>
              </a:rPr>
              <a:t>disambiguare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alcuni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casi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allineamento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Risultati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accurati</a:t>
            </a:r>
            <a:r>
              <a:rPr lang="en-US" dirty="0">
                <a:solidFill>
                  <a:schemeClr val="bg1"/>
                </a:solidFill>
              </a:rPr>
              <a:t> rispetto a read single-end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D8BA680-4C9B-4D8F-8D95-57BDEB643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490" y="1543578"/>
            <a:ext cx="5697321" cy="4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2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56CB08-07CC-43DC-B0A3-3B1868A16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846" y="1258388"/>
            <a:ext cx="5785605" cy="4755292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AD9BF8DD-8231-44C0-9BFF-B63E5862ACBC}"/>
              </a:ext>
            </a:extLst>
          </p:cNvPr>
          <p:cNvSpPr/>
          <p:nvPr/>
        </p:nvSpPr>
        <p:spPr>
          <a:xfrm>
            <a:off x="9535064" y="1143000"/>
            <a:ext cx="2030083" cy="639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7422E8-A96B-4915-B3FD-2DF2697BF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612" y="3382484"/>
            <a:ext cx="2048434" cy="6523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7A8F204-3B05-4751-ACAF-914DD2D08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647" y="4523318"/>
            <a:ext cx="2048434" cy="6523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DFB1B99-415C-4DF5-84C3-AFF604F26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445" y="4543113"/>
            <a:ext cx="2819400" cy="652329"/>
          </a:xfrm>
          <a:prstGeom prst="rect">
            <a:avLst/>
          </a:prstGeom>
        </p:spPr>
      </p:pic>
      <p:sp>
        <p:nvSpPr>
          <p:cNvPr id="24" name="Titolo 1">
            <a:extLst>
              <a:ext uri="{FF2B5EF4-FFF2-40B4-BE49-F238E27FC236}">
                <a16:creationId xmlns:a16="http://schemas.microsoft.com/office/drawing/2014/main" id="{9F87B602-23BC-43AC-BB39-43F3BFD3A2F3}"/>
              </a:ext>
            </a:extLst>
          </p:cNvPr>
          <p:cNvSpPr txBox="1">
            <a:spLocks/>
          </p:cNvSpPr>
          <p:nvPr/>
        </p:nvSpPr>
        <p:spPr bwMode="gray">
          <a:xfrm>
            <a:off x="1154955" y="973668"/>
            <a:ext cx="317826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300" dirty="0"/>
              <a:t>ASGAL</a:t>
            </a:r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ED209B05-A92A-4915-A5DA-A15885FCA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ASGAL </a:t>
            </a:r>
            <a:r>
              <a:rPr lang="en-US" dirty="0" err="1">
                <a:solidFill>
                  <a:schemeClr val="bg1"/>
                </a:solidFill>
              </a:rPr>
              <a:t>sta</a:t>
            </a:r>
            <a:r>
              <a:rPr lang="en-US" dirty="0">
                <a:solidFill>
                  <a:schemeClr val="bg1"/>
                </a:solidFill>
              </a:rPr>
              <a:t> per “Alternative Splicing Graph </a:t>
            </a:r>
            <a:r>
              <a:rPr lang="en-US" dirty="0" err="1">
                <a:solidFill>
                  <a:schemeClr val="bg1"/>
                </a:solidFill>
              </a:rPr>
              <a:t>ALigner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Rileva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eventi</a:t>
            </a:r>
            <a:r>
              <a:rPr lang="en-US" dirty="0">
                <a:solidFill>
                  <a:schemeClr val="bg1"/>
                </a:solidFill>
              </a:rPr>
              <a:t> di Alternative Splicing a </a:t>
            </a:r>
            <a:r>
              <a:rPr lang="en-US" dirty="0" err="1">
                <a:solidFill>
                  <a:schemeClr val="bg1"/>
                </a:solidFill>
              </a:rPr>
              <a:t>partire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campioni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b="1" dirty="0">
                <a:solidFill>
                  <a:schemeClr val="bg1"/>
                </a:solidFill>
              </a:rPr>
              <a:t>RNA</a:t>
            </a:r>
          </a:p>
          <a:p>
            <a:r>
              <a:rPr lang="en-US" b="1" u="sng" dirty="0" err="1">
                <a:solidFill>
                  <a:schemeClr val="bg1"/>
                </a:solidFill>
              </a:rPr>
              <a:t>Obiettivo</a:t>
            </a:r>
            <a:r>
              <a:rPr lang="en-US" b="1" u="sng" dirty="0">
                <a:solidFill>
                  <a:schemeClr val="bg1"/>
                </a:solidFill>
              </a:rPr>
              <a:t> stage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estendere</a:t>
            </a:r>
            <a:r>
              <a:rPr lang="en-US" dirty="0">
                <a:solidFill>
                  <a:schemeClr val="bg1"/>
                </a:solidFill>
              </a:rPr>
              <a:t> ASGAL per </a:t>
            </a:r>
            <a:r>
              <a:rPr lang="en-US" dirty="0" err="1">
                <a:solidFill>
                  <a:schemeClr val="bg1"/>
                </a:solidFill>
              </a:rPr>
              <a:t>supportare</a:t>
            </a:r>
            <a:r>
              <a:rPr lang="en-US" dirty="0">
                <a:solidFill>
                  <a:schemeClr val="bg1"/>
                </a:solidFill>
              </a:rPr>
              <a:t> read paired-end, </a:t>
            </a:r>
            <a:r>
              <a:rPr lang="en-US" dirty="0" err="1">
                <a:solidFill>
                  <a:schemeClr val="bg1"/>
                </a:solidFill>
              </a:rPr>
              <a:t>incrementandone</a:t>
            </a:r>
            <a:r>
              <a:rPr lang="en-US" dirty="0">
                <a:solidFill>
                  <a:schemeClr val="bg1"/>
                </a:solidFill>
              </a:rPr>
              <a:t> le </a:t>
            </a:r>
            <a:r>
              <a:rPr lang="en-US" dirty="0" err="1">
                <a:solidFill>
                  <a:schemeClr val="bg1"/>
                </a:solidFill>
              </a:rPr>
              <a:t>capacità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rilevazione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0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FF1860-6EA4-4DA0-8B06-3A2D7F45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Splicing </a:t>
            </a:r>
            <a:r>
              <a:rPr lang="it-IT" dirty="0" err="1"/>
              <a:t>Graph</a:t>
            </a:r>
            <a:r>
              <a:rPr lang="it-IT" dirty="0"/>
              <a:t> &amp; Allineamento </a:t>
            </a:r>
            <a:r>
              <a:rPr lang="it-IT" dirty="0" err="1"/>
              <a:t>Splice-Aware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4E84B90-165B-4F24-8435-FCF23179A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543053"/>
            <a:ext cx="5228303" cy="3465871"/>
          </a:xfr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DBCE5D1-B7F7-44AB-8271-D0DEAFCC0955}"/>
              </a:ext>
            </a:extLst>
          </p:cNvPr>
          <p:cNvSpPr txBox="1">
            <a:spLocks/>
          </p:cNvSpPr>
          <p:nvPr/>
        </p:nvSpPr>
        <p:spPr>
          <a:xfrm>
            <a:off x="6745567" y="2781780"/>
            <a:ext cx="47340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 </a:t>
            </a:r>
            <a:r>
              <a:rPr lang="it-IT" b="1" dirty="0"/>
              <a:t>MEM (</a:t>
            </a:r>
            <a:r>
              <a:rPr lang="it-IT" b="1" dirty="0" err="1"/>
              <a:t>Maximal</a:t>
            </a:r>
            <a:r>
              <a:rPr lang="it-IT" b="1" dirty="0"/>
              <a:t> </a:t>
            </a:r>
            <a:r>
              <a:rPr lang="it-IT" b="1" dirty="0" err="1"/>
              <a:t>Exact</a:t>
            </a:r>
            <a:r>
              <a:rPr lang="it-IT" b="1" dirty="0"/>
              <a:t> Match) </a:t>
            </a:r>
            <a:r>
              <a:rPr lang="it-IT" dirty="0"/>
              <a:t>è una tripla (</a:t>
            </a:r>
            <a:r>
              <a:rPr lang="it-IT" dirty="0" err="1"/>
              <a:t>t,p,l</a:t>
            </a:r>
            <a:r>
              <a:rPr lang="it-IT" dirty="0"/>
              <a:t>) tale che:</a:t>
            </a:r>
          </a:p>
          <a:p>
            <a:pPr lvl="1"/>
            <a:r>
              <a:rPr lang="it-IT" dirty="0"/>
              <a:t>t = posizione di partenza su Z</a:t>
            </a:r>
          </a:p>
          <a:p>
            <a:pPr lvl="1"/>
            <a:r>
              <a:rPr lang="it-IT" dirty="0"/>
              <a:t>p = posizione di partenza sulla </a:t>
            </a:r>
            <a:r>
              <a:rPr lang="it-IT" dirty="0" err="1"/>
              <a:t>read</a:t>
            </a:r>
            <a:endParaRPr lang="it-IT" dirty="0"/>
          </a:p>
          <a:p>
            <a:pPr lvl="1"/>
            <a:r>
              <a:rPr lang="it-IT" dirty="0"/>
              <a:t>l = lunghezza della sottostringa comune massimale</a:t>
            </a:r>
          </a:p>
          <a:p>
            <a:r>
              <a:rPr lang="it-IT" dirty="0"/>
              <a:t>1 allineamento &lt;-&gt; 1 o più MEM</a:t>
            </a:r>
          </a:p>
          <a:p>
            <a:r>
              <a:rPr lang="it-IT" dirty="0"/>
              <a:t>Allineamenti primari e secondari</a:t>
            </a:r>
          </a:p>
          <a:p>
            <a:r>
              <a:rPr lang="it-IT" dirty="0"/>
              <a:t>Necessario allineare i due mate contemporaneamente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925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3D4F0C-C553-4EA4-A74A-DFFE05A4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unmapped</a:t>
            </a:r>
            <a:r>
              <a:rPr lang="it-IT" dirty="0"/>
              <a:t> &amp; </a:t>
            </a:r>
            <a:r>
              <a:rPr lang="it-IT" dirty="0" err="1"/>
              <a:t>placeholder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8847922-9FCE-4A88-B26C-1CF5C87F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Consideriamo le due estremità di una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-end:</a:t>
            </a:r>
          </a:p>
          <a:p>
            <a:r>
              <a:rPr lang="it-IT" dirty="0"/>
              <a:t>Problema #1:  Non sempre entrambe le estremità vengono allineate</a:t>
            </a:r>
          </a:p>
          <a:p>
            <a:pPr lvl="1"/>
            <a:r>
              <a:rPr lang="it-IT" dirty="0"/>
              <a:t>Introduzione di </a:t>
            </a:r>
            <a:r>
              <a:rPr lang="it-IT" b="1" dirty="0" err="1"/>
              <a:t>read</a:t>
            </a:r>
            <a:r>
              <a:rPr lang="it-IT" b="1" dirty="0"/>
              <a:t> </a:t>
            </a:r>
            <a:r>
              <a:rPr lang="it-IT" b="1" dirty="0" err="1"/>
              <a:t>unmapped</a:t>
            </a:r>
            <a:r>
              <a:rPr lang="it-IT" b="1" dirty="0"/>
              <a:t> </a:t>
            </a:r>
          </a:p>
          <a:p>
            <a:r>
              <a:rPr lang="it-IT" dirty="0"/>
              <a:t>Problema #2:  Non sempre due </a:t>
            </a:r>
            <a:r>
              <a:rPr lang="it-IT" dirty="0" err="1"/>
              <a:t>read</a:t>
            </a:r>
            <a:r>
              <a:rPr lang="it-IT" dirty="0"/>
              <a:t> hanno lo stesso numero di allineamenti secondari </a:t>
            </a:r>
          </a:p>
          <a:p>
            <a:pPr lvl="1"/>
            <a:r>
              <a:rPr lang="it-IT" dirty="0"/>
              <a:t>Introduzione di </a:t>
            </a:r>
            <a:r>
              <a:rPr lang="it-IT" b="1" dirty="0" err="1"/>
              <a:t>read</a:t>
            </a:r>
            <a:r>
              <a:rPr lang="it-IT" b="1" dirty="0"/>
              <a:t> </a:t>
            </a:r>
            <a:r>
              <a:rPr lang="it-IT" b="1" dirty="0" err="1"/>
              <a:t>placeholder</a:t>
            </a:r>
            <a:endParaRPr lang="it-IT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15C89FE-936C-4D63-8C48-EF865A42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6" y="5007077"/>
            <a:ext cx="11002297" cy="10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7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1378325-9B9B-472E-A022-94FADD5A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300" err="1"/>
              <a:t>Fragment</a:t>
            </a:r>
            <a:r>
              <a:rPr lang="it-IT" sz="3300"/>
              <a:t> Library </a:t>
            </a:r>
            <a:r>
              <a:rPr lang="it-IT" sz="3300" err="1"/>
              <a:t>Types</a:t>
            </a:r>
            <a:endParaRPr lang="it-IT" sz="33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4D1100-0DAF-4328-B779-9A10F230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Descrivono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formato</a:t>
            </a:r>
            <a:r>
              <a:rPr lang="en-US" dirty="0">
                <a:solidFill>
                  <a:schemeClr val="bg1"/>
                </a:solidFill>
              </a:rPr>
              <a:t> di read paired-end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Posizione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reciproca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delle</a:t>
            </a:r>
            <a:r>
              <a:rPr lang="en-US" dirty="0">
                <a:solidFill>
                  <a:schemeClr val="bg1"/>
                </a:solidFill>
              </a:rPr>
              <a:t> read + </a:t>
            </a:r>
            <a:r>
              <a:rPr lang="en-US" b="1" dirty="0" err="1">
                <a:solidFill>
                  <a:schemeClr val="bg1"/>
                </a:solidFill>
              </a:rPr>
              <a:t>orientamento</a:t>
            </a:r>
            <a:r>
              <a:rPr lang="en-US" b="1" dirty="0">
                <a:solidFill>
                  <a:schemeClr val="bg1"/>
                </a:solidFill>
              </a:rPr>
              <a:t> prima read </a:t>
            </a:r>
            <a:r>
              <a:rPr lang="en-US" dirty="0">
                <a:solidFill>
                  <a:schemeClr val="bg1"/>
                </a:solidFill>
              </a:rPr>
              <a:t>(se </a:t>
            </a:r>
            <a:r>
              <a:rPr lang="en-US" dirty="0" err="1">
                <a:solidFill>
                  <a:schemeClr val="bg1"/>
                </a:solidFill>
              </a:rPr>
              <a:t>disponibile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Aumento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dell’efficienza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fase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allineamento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fino</a:t>
            </a:r>
            <a:r>
              <a:rPr lang="en-US" dirty="0">
                <a:solidFill>
                  <a:schemeClr val="bg1"/>
                </a:solidFill>
              </a:rPr>
              <a:t> al 50%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8788E4F0-D592-41A0-83AE-909E2999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76" y="553065"/>
            <a:ext cx="6251664" cy="58256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47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79D30-536C-48D8-8778-E78682EB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Computazione degli allineamenti </a:t>
            </a:r>
            <a:r>
              <a:rPr lang="it-IT" dirty="0" err="1"/>
              <a:t>Spliced</a:t>
            </a:r>
            <a:r>
              <a:rPr lang="it-IT" dirty="0"/>
              <a:t> (Formattazione SAM)</a:t>
            </a:r>
          </a:p>
        </p:txBody>
      </p:sp>
      <p:pic>
        <p:nvPicPr>
          <p:cNvPr id="6" name="Segnaposto contenuto 5" descr="Immagine che contiene screenshot, interni&#10;&#10;Descrizione generata automaticamente">
            <a:extLst>
              <a:ext uri="{FF2B5EF4-FFF2-40B4-BE49-F238E27FC236}">
                <a16:creationId xmlns:a16="http://schemas.microsoft.com/office/drawing/2014/main" id="{D2F0A228-4861-4CF9-AD52-5670733BD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006" y="2679940"/>
            <a:ext cx="9829799" cy="3425891"/>
          </a:xfr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76C1B8FE-7AC7-4BEA-85CC-6D05D5165397}"/>
              </a:ext>
            </a:extLst>
          </p:cNvPr>
          <p:cNvSpPr/>
          <p:nvPr/>
        </p:nvSpPr>
        <p:spPr>
          <a:xfrm>
            <a:off x="2780071" y="5361039"/>
            <a:ext cx="567813" cy="442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F83D17B-10DE-46AC-A960-048F64F1E28A}"/>
              </a:ext>
            </a:extLst>
          </p:cNvPr>
          <p:cNvSpPr/>
          <p:nvPr/>
        </p:nvSpPr>
        <p:spPr>
          <a:xfrm>
            <a:off x="5279366" y="5487188"/>
            <a:ext cx="1219200" cy="511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05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704</Words>
  <Application>Microsoft Office PowerPoint</Application>
  <PresentationFormat>Widescreen</PresentationFormat>
  <Paragraphs>80</Paragraphs>
  <Slides>14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Riunioni ione</vt:lpstr>
      <vt:lpstr>Rilevazione di eventi di Alternative Splicing a partire da read paired-end</vt:lpstr>
      <vt:lpstr>Introduzione</vt:lpstr>
      <vt:lpstr>Alternative Splicing</vt:lpstr>
      <vt:lpstr>Read paired-end</vt:lpstr>
      <vt:lpstr>Presentazione standard di PowerPoint</vt:lpstr>
      <vt:lpstr>Costruzione Splicing Graph &amp; Allineamento Splice-Aware</vt:lpstr>
      <vt:lpstr>Introduzione read unmapped &amp; placeholder</vt:lpstr>
      <vt:lpstr>Fragment Library Types</vt:lpstr>
      <vt:lpstr>Computazione degli allineamenti Spliced (Formattazione SAM)</vt:lpstr>
      <vt:lpstr>Rilevazione di eventi di Alternative Splicing</vt:lpstr>
      <vt:lpstr>IDMP &amp; TIDMP, Sviluppi Futuri</vt:lpstr>
      <vt:lpstr>IDMP &amp; TIDMP, Sviluppi Futuri (2)</vt:lpstr>
      <vt:lpstr>Competenze acquisite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Rilevazione di eventi di Alternative Splicing a partire da read paired-end</dc:title>
  <dc:creator>Francesco Porto</dc:creator>
  <cp:lastModifiedBy>Francesco Porto</cp:lastModifiedBy>
  <cp:revision>8</cp:revision>
  <dcterms:created xsi:type="dcterms:W3CDTF">2019-07-17T13:03:34Z</dcterms:created>
  <dcterms:modified xsi:type="dcterms:W3CDTF">2019-07-17T13:20:19Z</dcterms:modified>
</cp:coreProperties>
</file>