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04567-E827-422C-94B4-C1662327EE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D02CF5-B27D-4524-8ACF-E268103859D0}">
      <dgm:prSet/>
      <dgm:spPr/>
      <dgm:t>
        <a:bodyPr/>
        <a:lstStyle/>
        <a:p>
          <a:r>
            <a:rPr lang="it-IT" b="1" i="0"/>
            <a:t>Alternative Splicing</a:t>
          </a:r>
          <a:endParaRPr lang="en-US"/>
        </a:p>
      </dgm:t>
    </dgm:pt>
    <dgm:pt modelId="{C1EA9EDB-7E2D-488B-A176-0DF44A0C4DF4}" type="parTrans" cxnId="{132070B1-A784-4836-BDA6-F577707148E1}">
      <dgm:prSet/>
      <dgm:spPr/>
      <dgm:t>
        <a:bodyPr/>
        <a:lstStyle/>
        <a:p>
          <a:endParaRPr lang="en-US"/>
        </a:p>
      </dgm:t>
    </dgm:pt>
    <dgm:pt modelId="{A9B9642E-7628-4836-BEC8-A44537801C8E}" type="sibTrans" cxnId="{132070B1-A784-4836-BDA6-F577707148E1}">
      <dgm:prSet/>
      <dgm:spPr/>
      <dgm:t>
        <a:bodyPr/>
        <a:lstStyle/>
        <a:p>
          <a:endParaRPr lang="en-US"/>
        </a:p>
      </dgm:t>
    </dgm:pt>
    <dgm:pt modelId="{1E23B8A6-F94C-4E4E-99C9-96E1E24BA0AE}">
      <dgm:prSet/>
      <dgm:spPr/>
      <dgm:t>
        <a:bodyPr/>
        <a:lstStyle/>
        <a:p>
          <a:r>
            <a:rPr lang="it-IT" b="1" i="0"/>
            <a:t>Read paired-end</a:t>
          </a:r>
          <a:endParaRPr lang="en-US"/>
        </a:p>
      </dgm:t>
    </dgm:pt>
    <dgm:pt modelId="{6BBF7D8F-2248-4541-AC48-F627AC173126}" type="parTrans" cxnId="{4BCB0024-26AA-4D54-946B-0A2C5CA8DD68}">
      <dgm:prSet/>
      <dgm:spPr/>
      <dgm:t>
        <a:bodyPr/>
        <a:lstStyle/>
        <a:p>
          <a:endParaRPr lang="en-US"/>
        </a:p>
      </dgm:t>
    </dgm:pt>
    <dgm:pt modelId="{2E0E1F8C-5C97-4DC1-82DC-9D9A008D04B8}" type="sibTrans" cxnId="{4BCB0024-26AA-4D54-946B-0A2C5CA8DD68}">
      <dgm:prSet/>
      <dgm:spPr/>
      <dgm:t>
        <a:bodyPr/>
        <a:lstStyle/>
        <a:p>
          <a:endParaRPr lang="en-US"/>
        </a:p>
      </dgm:t>
    </dgm:pt>
    <dgm:pt modelId="{53F8BD00-636C-4F53-9C9A-CF3DA4C80CCA}">
      <dgm:prSet/>
      <dgm:spPr/>
      <dgm:t>
        <a:bodyPr/>
        <a:lstStyle/>
        <a:p>
          <a:r>
            <a:rPr lang="it-IT" b="1" i="0" dirty="0"/>
            <a:t>ASGAL (Alternative Splicing </a:t>
          </a:r>
          <a:r>
            <a:rPr lang="it-IT" b="1" i="0" dirty="0" err="1"/>
            <a:t>Graph</a:t>
          </a:r>
          <a:r>
            <a:rPr lang="it-IT" b="1" i="0" dirty="0"/>
            <a:t> </a:t>
          </a:r>
          <a:r>
            <a:rPr lang="it-IT" b="1" i="0" dirty="0" err="1"/>
            <a:t>ALigner</a:t>
          </a:r>
          <a:r>
            <a:rPr lang="it-IT" b="1" i="0" dirty="0"/>
            <a:t>)</a:t>
          </a:r>
          <a:endParaRPr lang="en-US" dirty="0"/>
        </a:p>
      </dgm:t>
    </dgm:pt>
    <dgm:pt modelId="{69E43EA1-5F3F-419D-AD0D-52CC5ADAAD05}" type="parTrans" cxnId="{62B59C92-8279-415D-9A4A-809329F9A585}">
      <dgm:prSet/>
      <dgm:spPr/>
      <dgm:t>
        <a:bodyPr/>
        <a:lstStyle/>
        <a:p>
          <a:endParaRPr lang="en-US"/>
        </a:p>
      </dgm:t>
    </dgm:pt>
    <dgm:pt modelId="{1EE4C31B-DCBA-4D64-8ECB-3D3EE30374EF}" type="sibTrans" cxnId="{62B59C92-8279-415D-9A4A-809329F9A585}">
      <dgm:prSet/>
      <dgm:spPr/>
      <dgm:t>
        <a:bodyPr/>
        <a:lstStyle/>
        <a:p>
          <a:endParaRPr lang="en-US"/>
        </a:p>
      </dgm:t>
    </dgm:pt>
    <dgm:pt modelId="{8105FAA6-A1D2-4205-9484-1A54255CCD6F}" type="pres">
      <dgm:prSet presAssocID="{3EE04567-E827-422C-94B4-C1662327EE9B}" presName="linear" presStyleCnt="0">
        <dgm:presLayoutVars>
          <dgm:animLvl val="lvl"/>
          <dgm:resizeHandles val="exact"/>
        </dgm:presLayoutVars>
      </dgm:prSet>
      <dgm:spPr/>
    </dgm:pt>
    <dgm:pt modelId="{2B9CB41F-830A-4BE9-A520-2B85CAE398F8}" type="pres">
      <dgm:prSet presAssocID="{77D02CF5-B27D-4524-8ACF-E268103859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D2DDB-F586-4BB7-9FE3-B2D07084D1F9}" type="pres">
      <dgm:prSet presAssocID="{A9B9642E-7628-4836-BEC8-A44537801C8E}" presName="spacer" presStyleCnt="0"/>
      <dgm:spPr/>
    </dgm:pt>
    <dgm:pt modelId="{3A6D13AA-E70F-44D2-92B3-90AF42B4B987}" type="pres">
      <dgm:prSet presAssocID="{1E23B8A6-F94C-4E4E-99C9-96E1E24BA0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1D32E-32BA-4FE8-9349-434B7BDB4FB9}" type="pres">
      <dgm:prSet presAssocID="{2E0E1F8C-5C97-4DC1-82DC-9D9A008D04B8}" presName="spacer" presStyleCnt="0"/>
      <dgm:spPr/>
    </dgm:pt>
    <dgm:pt modelId="{17B72D78-B332-4541-93F3-4117ED0EDDD0}" type="pres">
      <dgm:prSet presAssocID="{53F8BD00-636C-4F53-9C9A-CF3DA4C80C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C2610B-9DF3-4E6E-876F-2CB1EC8A7DF5}" type="presOf" srcId="{1E23B8A6-F94C-4E4E-99C9-96E1E24BA0AE}" destId="{3A6D13AA-E70F-44D2-92B3-90AF42B4B987}" srcOrd="0" destOrd="0" presId="urn:microsoft.com/office/officeart/2005/8/layout/vList2"/>
    <dgm:cxn modelId="{4BCB0024-26AA-4D54-946B-0A2C5CA8DD68}" srcId="{3EE04567-E827-422C-94B4-C1662327EE9B}" destId="{1E23B8A6-F94C-4E4E-99C9-96E1E24BA0AE}" srcOrd="1" destOrd="0" parTransId="{6BBF7D8F-2248-4541-AC48-F627AC173126}" sibTransId="{2E0E1F8C-5C97-4DC1-82DC-9D9A008D04B8}"/>
    <dgm:cxn modelId="{62B59C92-8279-415D-9A4A-809329F9A585}" srcId="{3EE04567-E827-422C-94B4-C1662327EE9B}" destId="{53F8BD00-636C-4F53-9C9A-CF3DA4C80CCA}" srcOrd="2" destOrd="0" parTransId="{69E43EA1-5F3F-419D-AD0D-52CC5ADAAD05}" sibTransId="{1EE4C31B-DCBA-4D64-8ECB-3D3EE30374EF}"/>
    <dgm:cxn modelId="{CDA1D3A4-7F1C-413D-BED5-96572A3CAC82}" type="presOf" srcId="{3EE04567-E827-422C-94B4-C1662327EE9B}" destId="{8105FAA6-A1D2-4205-9484-1A54255CCD6F}" srcOrd="0" destOrd="0" presId="urn:microsoft.com/office/officeart/2005/8/layout/vList2"/>
    <dgm:cxn modelId="{132070B1-A784-4836-BDA6-F577707148E1}" srcId="{3EE04567-E827-422C-94B4-C1662327EE9B}" destId="{77D02CF5-B27D-4524-8ACF-E268103859D0}" srcOrd="0" destOrd="0" parTransId="{C1EA9EDB-7E2D-488B-A176-0DF44A0C4DF4}" sibTransId="{A9B9642E-7628-4836-BEC8-A44537801C8E}"/>
    <dgm:cxn modelId="{4F224BE9-6139-4A3F-A752-2F2EF26B27D0}" type="presOf" srcId="{53F8BD00-636C-4F53-9C9A-CF3DA4C80CCA}" destId="{17B72D78-B332-4541-93F3-4117ED0EDDD0}" srcOrd="0" destOrd="0" presId="urn:microsoft.com/office/officeart/2005/8/layout/vList2"/>
    <dgm:cxn modelId="{4B35C2E9-54FB-43C4-B9FE-6730817A7337}" type="presOf" srcId="{77D02CF5-B27D-4524-8ACF-E268103859D0}" destId="{2B9CB41F-830A-4BE9-A520-2B85CAE398F8}" srcOrd="0" destOrd="0" presId="urn:microsoft.com/office/officeart/2005/8/layout/vList2"/>
    <dgm:cxn modelId="{4B91E6CF-83CA-49FB-9708-8828130BB414}" type="presParOf" srcId="{8105FAA6-A1D2-4205-9484-1A54255CCD6F}" destId="{2B9CB41F-830A-4BE9-A520-2B85CAE398F8}" srcOrd="0" destOrd="0" presId="urn:microsoft.com/office/officeart/2005/8/layout/vList2"/>
    <dgm:cxn modelId="{CCF91B77-2E69-40A7-BD40-E87763866EA5}" type="presParOf" srcId="{8105FAA6-A1D2-4205-9484-1A54255CCD6F}" destId="{E5FD2DDB-F586-4BB7-9FE3-B2D07084D1F9}" srcOrd="1" destOrd="0" presId="urn:microsoft.com/office/officeart/2005/8/layout/vList2"/>
    <dgm:cxn modelId="{F26026B3-2BAF-4000-AC60-BFCC43FDE72E}" type="presParOf" srcId="{8105FAA6-A1D2-4205-9484-1A54255CCD6F}" destId="{3A6D13AA-E70F-44D2-92B3-90AF42B4B987}" srcOrd="2" destOrd="0" presId="urn:microsoft.com/office/officeart/2005/8/layout/vList2"/>
    <dgm:cxn modelId="{3446AADA-2056-446D-B65F-276A5303DF20}" type="presParOf" srcId="{8105FAA6-A1D2-4205-9484-1A54255CCD6F}" destId="{FD21D32E-32BA-4FE8-9349-434B7BDB4FB9}" srcOrd="3" destOrd="0" presId="urn:microsoft.com/office/officeart/2005/8/layout/vList2"/>
    <dgm:cxn modelId="{30975359-B425-46B6-A0E5-9195405E9CF8}" type="presParOf" srcId="{8105FAA6-A1D2-4205-9484-1A54255CCD6F}" destId="{17B72D78-B332-4541-93F3-4117ED0EDD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CB41F-830A-4BE9-A520-2B85CAE398F8}">
      <dsp:nvSpPr>
        <dsp:cNvPr id="0" name=""/>
        <dsp:cNvSpPr/>
      </dsp:nvSpPr>
      <dsp:spPr>
        <a:xfrm>
          <a:off x="0" y="124634"/>
          <a:ext cx="6391275" cy="15890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/>
            <a:t>Alternative Splicing</a:t>
          </a:r>
          <a:endParaRPr lang="en-US" sz="4000" kern="1200"/>
        </a:p>
      </dsp:txBody>
      <dsp:txXfrm>
        <a:off x="77569" y="202203"/>
        <a:ext cx="6236137" cy="1433868"/>
      </dsp:txXfrm>
    </dsp:sp>
    <dsp:sp modelId="{3A6D13AA-E70F-44D2-92B3-90AF42B4B987}">
      <dsp:nvSpPr>
        <dsp:cNvPr id="0" name=""/>
        <dsp:cNvSpPr/>
      </dsp:nvSpPr>
      <dsp:spPr>
        <a:xfrm>
          <a:off x="0" y="1828840"/>
          <a:ext cx="6391275" cy="1589006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/>
            <a:t>Read paired-end</a:t>
          </a:r>
          <a:endParaRPr lang="en-US" sz="4000" kern="1200"/>
        </a:p>
      </dsp:txBody>
      <dsp:txXfrm>
        <a:off x="77569" y="1906409"/>
        <a:ext cx="6236137" cy="1433868"/>
      </dsp:txXfrm>
    </dsp:sp>
    <dsp:sp modelId="{17B72D78-B332-4541-93F3-4117ED0EDDD0}">
      <dsp:nvSpPr>
        <dsp:cNvPr id="0" name=""/>
        <dsp:cNvSpPr/>
      </dsp:nvSpPr>
      <dsp:spPr>
        <a:xfrm>
          <a:off x="0" y="3533046"/>
          <a:ext cx="6391275" cy="1589006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 dirty="0"/>
            <a:t>ASGAL (Alternative Splicing </a:t>
          </a:r>
          <a:r>
            <a:rPr lang="it-IT" sz="4000" b="1" i="0" kern="1200" dirty="0" err="1"/>
            <a:t>Graph</a:t>
          </a:r>
          <a:r>
            <a:rPr lang="it-IT" sz="4000" b="1" i="0" kern="1200" dirty="0"/>
            <a:t> </a:t>
          </a:r>
          <a:r>
            <a:rPr lang="it-IT" sz="4000" b="1" i="0" kern="1200" dirty="0" err="1"/>
            <a:t>ALigner</a:t>
          </a:r>
          <a:r>
            <a:rPr lang="it-IT" sz="4000" b="1" i="0" kern="1200" dirty="0"/>
            <a:t>)</a:t>
          </a:r>
          <a:endParaRPr lang="en-US" sz="4000" kern="1200" dirty="0"/>
        </a:p>
      </dsp:txBody>
      <dsp:txXfrm>
        <a:off x="77569" y="3610615"/>
        <a:ext cx="6236137" cy="143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0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153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pedWall/gal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74D57D-1D88-4671-98BF-5EEB8D31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it-IT" sz="5000">
                <a:solidFill>
                  <a:schemeClr val="tx1"/>
                </a:solidFill>
              </a:rPr>
              <a:t>Rilevazione di eventi di Alternative Splicing a partire da read paired-end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CEBEA1-DE57-421C-B4B1-681E15BF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Relazione finale di porto </a:t>
            </a:r>
            <a:r>
              <a:rPr lang="it-IT" sz="2000" dirty="0" err="1"/>
              <a:t>francesco</a:t>
            </a:r>
            <a:r>
              <a:rPr lang="it-IT" sz="2000" dirty="0"/>
              <a:t> (matricola 816042)</a:t>
            </a:r>
            <a:br>
              <a:rPr lang="it-IT" sz="2000" dirty="0"/>
            </a:br>
            <a:endParaRPr lang="it-IT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6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7B73CC-B460-44B5-A5BA-26ADD841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Modifiche al campo FLAG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E435AEB-52EA-4B6A-BE5C-16EBC9D1A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66" y="615745"/>
            <a:ext cx="6713062" cy="5335953"/>
          </a:xfrm>
        </p:spPr>
      </p:pic>
    </p:spTree>
    <p:extLst>
      <p:ext uri="{BB962C8B-B14F-4D97-AF65-F5344CB8AC3E}">
        <p14:creationId xmlns:p14="http://schemas.microsoft.com/office/powerpoint/2010/main" val="401807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20634-592E-4C3D-925E-B56E651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RNEXT, PNEXT, TLEN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075553-7D69-4FE4-A8D5-4DFDE9D9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RNEXT = nome dell’allineamento (campo QNAME) del mate</a:t>
            </a:r>
          </a:p>
          <a:p>
            <a:r>
              <a:rPr lang="it-IT" dirty="0"/>
              <a:t>PNEXT = posizione iniziale dell’allineamento (campo POS) del mate</a:t>
            </a:r>
          </a:p>
          <a:p>
            <a:r>
              <a:rPr lang="it-IT" dirty="0"/>
              <a:t>TLEN  = Distanza tra mate</a:t>
            </a:r>
          </a:p>
          <a:p>
            <a:r>
              <a:rPr lang="it-IT" dirty="0"/>
              <a:t>Settando correttamente questi campi, i mate risultano correttamente mappati</a:t>
            </a:r>
          </a:p>
          <a:p>
            <a:pPr lvl="1"/>
            <a:r>
              <a:rPr lang="it-IT" dirty="0"/>
              <a:t>Usando IGV, ad esempio, posizionando il cursore del mouse su una </a:t>
            </a:r>
            <a:r>
              <a:rPr lang="it-IT" dirty="0" err="1"/>
              <a:t>read</a:t>
            </a:r>
            <a:r>
              <a:rPr lang="it-IT" dirty="0"/>
              <a:t>, vengono visualizzate informazioni sul mate</a:t>
            </a:r>
          </a:p>
        </p:txBody>
      </p:sp>
    </p:spTree>
    <p:extLst>
      <p:ext uri="{BB962C8B-B14F-4D97-AF65-F5344CB8AC3E}">
        <p14:creationId xmlns:p14="http://schemas.microsoft.com/office/powerpoint/2010/main" val="36385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AF54F-6E7C-4E8B-925F-004A082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it-IT"/>
              <a:t>Rilevazione di eventi di Alternative Splicing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0DE2700-9A76-4064-8CB9-1942C1DAB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99" y="2588343"/>
            <a:ext cx="5433855" cy="3295988"/>
          </a:xfrm>
        </p:spPr>
      </p:pic>
      <p:pic>
        <p:nvPicPr>
          <p:cNvPr id="11" name="Immagine 10" descr="Immagine che contiene testo, bottiglia&#10;&#10;Descrizione generata automaticamente">
            <a:extLst>
              <a:ext uri="{FF2B5EF4-FFF2-40B4-BE49-F238E27FC236}">
                <a16:creationId xmlns:a16="http://schemas.microsoft.com/office/drawing/2014/main" id="{3A2DC6CD-AA9B-480D-B789-78119D36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3" y="3429000"/>
            <a:ext cx="5736856" cy="23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B421C-E5CD-4CE6-A2E9-1DE909C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762D8-2DE1-49DC-B5C6-6B29F2E3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IDMP </a:t>
            </a:r>
            <a:r>
              <a:rPr lang="it-IT" dirty="0"/>
              <a:t>(Inner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Mate </a:t>
            </a:r>
            <a:r>
              <a:rPr lang="it-IT" dirty="0" err="1"/>
              <a:t>Pairs</a:t>
            </a:r>
            <a:r>
              <a:rPr lang="it-IT" dirty="0"/>
              <a:t>) distanza sul genoma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 : </a:t>
            </a:r>
            <a:r>
              <a:rPr lang="it-IT" dirty="0"/>
              <a:t>Distanza tra </a:t>
            </a:r>
            <a:r>
              <a:rPr lang="it-IT" dirty="0" err="1"/>
              <a:t>read</a:t>
            </a:r>
            <a:r>
              <a:rPr lang="it-IT" dirty="0"/>
              <a:t> non sempre disponibile, possibile calcolarla via allineamento con altri allineatori</a:t>
            </a:r>
          </a:p>
          <a:p>
            <a:pPr lvl="1"/>
            <a:r>
              <a:rPr lang="it-IT" b="1" dirty="0"/>
              <a:t>Problema #2 : </a:t>
            </a:r>
            <a:r>
              <a:rPr lang="it-IT" dirty="0"/>
              <a:t>Non tutti gli allineatori hanno la stessa nozione di «distanza tra </a:t>
            </a:r>
            <a:r>
              <a:rPr lang="it-IT" dirty="0" err="1"/>
              <a:t>read</a:t>
            </a:r>
            <a:r>
              <a:rPr lang="it-IT" dirty="0"/>
              <a:t>» + politiche di allineamento diverse portano a risultati diversi</a:t>
            </a:r>
            <a:endParaRPr lang="it-IT" b="1" dirty="0"/>
          </a:p>
          <a:p>
            <a:r>
              <a:rPr lang="it-IT" b="1" dirty="0"/>
              <a:t>TIDMP </a:t>
            </a:r>
            <a:r>
              <a:rPr lang="it-IT" dirty="0"/>
              <a:t>(</a:t>
            </a:r>
            <a:r>
              <a:rPr lang="it-IT" dirty="0" err="1"/>
              <a:t>Transcript-based</a:t>
            </a:r>
            <a:r>
              <a:rPr lang="it-IT" dirty="0"/>
              <a:t> IDMP) distanza sui trascritti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#1: </a:t>
            </a:r>
            <a:r>
              <a:rPr lang="it-IT" dirty="0"/>
              <a:t>Non è ancora stato calcolato su trascritti non consecutivi</a:t>
            </a:r>
          </a:p>
          <a:p>
            <a:pPr lvl="1"/>
            <a:r>
              <a:rPr lang="it-IT" b="1" dirty="0"/>
              <a:t>Problema #2: </a:t>
            </a:r>
            <a:r>
              <a:rPr lang="it-IT" dirty="0"/>
              <a:t>Valida alternativa a IDMP?</a:t>
            </a:r>
          </a:p>
          <a:p>
            <a:endParaRPr lang="it-IT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965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04ED6-A3FA-4D53-86BB-BEA2E941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30B1E-6369-405B-8862-72F56997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Scartare le </a:t>
            </a:r>
            <a:r>
              <a:rPr lang="it-IT" dirty="0" err="1"/>
              <a:t>read</a:t>
            </a:r>
            <a:r>
              <a:rPr lang="it-IT" dirty="0"/>
              <a:t> allineate con IDMP/TIDMP eccessivo</a:t>
            </a:r>
          </a:p>
          <a:p>
            <a:pPr lvl="1"/>
            <a:r>
              <a:rPr lang="it-IT" dirty="0"/>
              <a:t>Potrebbe peggiorare le capacità di rilevazione di alcuni eventi (es: </a:t>
            </a:r>
            <a:r>
              <a:rPr lang="it-IT" dirty="0" err="1"/>
              <a:t>Exon</a:t>
            </a:r>
            <a:r>
              <a:rPr lang="it-IT" dirty="0"/>
              <a:t> </a:t>
            </a:r>
            <a:r>
              <a:rPr lang="it-IT" dirty="0" err="1"/>
              <a:t>Skipping</a:t>
            </a:r>
            <a:r>
              <a:rPr lang="it-IT" dirty="0"/>
              <a:t>)</a:t>
            </a:r>
          </a:p>
          <a:p>
            <a:r>
              <a:rPr lang="it-IT" dirty="0"/>
              <a:t>Riallineamento in caso di IDMP/TIDMP eccessivo</a:t>
            </a:r>
          </a:p>
          <a:p>
            <a:pPr lvl="1"/>
            <a:r>
              <a:rPr lang="it-IT" dirty="0"/>
              <a:t>Difficile da implementare</a:t>
            </a:r>
          </a:p>
        </p:txBody>
      </p:sp>
    </p:spTree>
    <p:extLst>
      <p:ext uri="{BB962C8B-B14F-4D97-AF65-F5344CB8AC3E}">
        <p14:creationId xmlns:p14="http://schemas.microsoft.com/office/powerpoint/2010/main" val="251579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5AC93-8F7A-45D9-9551-2C1C04D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19E0C1-33DC-4D01-A841-E351658D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ASGAL è ora in grado di:</a:t>
            </a:r>
          </a:p>
          <a:p>
            <a:pPr lvl="1"/>
            <a:r>
              <a:rPr lang="it-IT" dirty="0"/>
              <a:t>allineare correttamente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con un genoma di riferimento</a:t>
            </a:r>
          </a:p>
          <a:p>
            <a:pPr lvl="1"/>
            <a:r>
              <a:rPr lang="it-IT" dirty="0"/>
              <a:t>salvare gli allineamenti ottenuti nel formato SAM (rispettando le specifiche per quanto riguarda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-end)</a:t>
            </a:r>
          </a:p>
          <a:p>
            <a:pPr lvl="1"/>
            <a:r>
              <a:rPr lang="it-IT" dirty="0"/>
              <a:t>visualizzare gli eventi di Alternative Splicing rilevati</a:t>
            </a:r>
          </a:p>
          <a:p>
            <a:r>
              <a:rPr lang="it-IT" dirty="0"/>
              <a:t>Rimangono da investigare i possibili utilizzi di IDMP e TIDMP per migliorare la qualità della rilevazione</a:t>
            </a:r>
          </a:p>
          <a:p>
            <a:r>
              <a:rPr lang="it-IT" dirty="0"/>
              <a:t>Codice disponibile su: </a:t>
            </a:r>
            <a:r>
              <a:rPr lang="it-IT" dirty="0">
                <a:hlinkClick r:id="rId2"/>
              </a:rPr>
              <a:t>https://github.com/HopedWall/galig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95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415ADF-8A8A-4ED8-80A5-299205A6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Introduzione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E08FA6-57A2-49A6-86A2-4B9F3F9DB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4956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366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5308A-B791-4817-931A-9A40A42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/>
              <a:t>Alternative Splicing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24B5362-62B3-4484-AF1B-240C164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56" y="2591321"/>
            <a:ext cx="4358890" cy="355875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DF705AC-663B-47CA-A940-A7EF1A23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7" y="2591321"/>
            <a:ext cx="5453239" cy="32930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830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Read </a:t>
            </a:r>
            <a:r>
              <a:rPr lang="it-IT" sz="3300" dirty="0" err="1"/>
              <a:t>paired</a:t>
            </a:r>
            <a:r>
              <a:rPr lang="it-IT" sz="3300" dirty="0"/>
              <a:t>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Due </a:t>
            </a:r>
            <a:r>
              <a:rPr lang="en-US" dirty="0" err="1">
                <a:solidFill>
                  <a:schemeClr val="bg1"/>
                </a:solidFill>
              </a:rPr>
              <a:t>letture</a:t>
            </a:r>
            <a:r>
              <a:rPr lang="en-US" dirty="0">
                <a:solidFill>
                  <a:schemeClr val="bg1"/>
                </a:solidFill>
              </a:rPr>
              <a:t> (“mates”) + </a:t>
            </a:r>
            <a:r>
              <a:rPr lang="en-US" dirty="0" err="1">
                <a:solidFill>
                  <a:schemeClr val="bg1"/>
                </a:solidFill>
              </a:rPr>
              <a:t>distanza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esse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Utilizzate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dagli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allineatori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disambiguare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alcuni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allineamento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 ASGAL le </a:t>
            </a:r>
            <a:r>
              <a:rPr lang="en-US" dirty="0" err="1">
                <a:solidFill>
                  <a:schemeClr val="bg1"/>
                </a:solidFill>
              </a:rPr>
              <a:t>usa</a:t>
            </a:r>
            <a:r>
              <a:rPr lang="en-US" dirty="0">
                <a:solidFill>
                  <a:schemeClr val="bg1"/>
                </a:solidFill>
              </a:rPr>
              <a:t> in modo un po’ </a:t>
            </a:r>
            <a:r>
              <a:rPr lang="en-US" dirty="0" err="1">
                <a:solidFill>
                  <a:schemeClr val="bg1"/>
                </a:solidFill>
              </a:rPr>
              <a:t>diverso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3F121A-A6B6-4BC3-9D81-51D6FB02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2256813"/>
            <a:ext cx="6251664" cy="23443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8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DD218B-2CB0-4D31-B902-7AD55AD5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ASGAL (Alternative Splicing Graph </a:t>
            </a:r>
            <a:r>
              <a:rPr lang="en-US" sz="3800"/>
              <a:t>ALigner</a:t>
            </a:r>
            <a:r>
              <a:rPr lang="en-US" sz="38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5BAB3B0-F296-430E-8C92-E4B748F4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114621"/>
            <a:ext cx="5788779" cy="47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F1860-6EA4-4DA0-8B06-3A2D7F45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Splicing </a:t>
            </a:r>
            <a:r>
              <a:rPr lang="it-IT" dirty="0" err="1"/>
              <a:t>Graph</a:t>
            </a:r>
            <a:r>
              <a:rPr lang="it-IT" dirty="0"/>
              <a:t> &amp; Allineamento </a:t>
            </a:r>
            <a:r>
              <a:rPr lang="it-IT" dirty="0" err="1"/>
              <a:t>Splice-Aware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E84B90-165B-4F24-8435-FCF23179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92476"/>
            <a:ext cx="5228303" cy="3465871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882E36-6DAC-448E-AE7B-5EBD8F9045DA}"/>
              </a:ext>
            </a:extLst>
          </p:cNvPr>
          <p:cNvSpPr txBox="1"/>
          <p:nvPr/>
        </p:nvSpPr>
        <p:spPr>
          <a:xfrm>
            <a:off x="6894871" y="2706329"/>
            <a:ext cx="49923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MEM (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Exact</a:t>
            </a:r>
            <a:r>
              <a:rPr lang="it-IT" dirty="0"/>
              <a:t> Match) è una tripla (</a:t>
            </a:r>
            <a:r>
              <a:rPr lang="it-IT" dirty="0" err="1"/>
              <a:t>t,p,l</a:t>
            </a:r>
            <a:r>
              <a:rPr lang="it-IT" dirty="0"/>
              <a:t>) tale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 = posizione di partenza su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 = posizione di partenza sulla </a:t>
            </a:r>
            <a:r>
              <a:rPr lang="it-IT" dirty="0" err="1"/>
              <a:t>read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 = lunghezza della sottostringa comune massimale</a:t>
            </a:r>
          </a:p>
          <a:p>
            <a:br>
              <a:rPr lang="it-IT" dirty="0"/>
            </a:br>
            <a:r>
              <a:rPr lang="it-IT" dirty="0"/>
              <a:t>1 allineamento &lt;-&gt; 1 o più MEM</a:t>
            </a:r>
          </a:p>
          <a:p>
            <a:endParaRPr lang="it-IT" dirty="0"/>
          </a:p>
          <a:p>
            <a:r>
              <a:rPr lang="it-IT" dirty="0"/>
              <a:t>Almeno un allineamento primario, più allineamenti secondari</a:t>
            </a:r>
          </a:p>
        </p:txBody>
      </p:sp>
    </p:spTree>
    <p:extLst>
      <p:ext uri="{BB962C8B-B14F-4D97-AF65-F5344CB8AC3E}">
        <p14:creationId xmlns:p14="http://schemas.microsoft.com/office/powerpoint/2010/main" val="39492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D4F0C-C553-4EA4-A74A-DFFE05A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MEM </a:t>
            </a:r>
            <a:r>
              <a:rPr lang="it-IT" dirty="0" err="1"/>
              <a:t>unmapped</a:t>
            </a:r>
            <a:r>
              <a:rPr lang="it-IT" dirty="0"/>
              <a:t> &amp; </a:t>
            </a:r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8847922-9FCE-4A88-B26C-1CF5C87F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Consideriamo le due estremità di una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-end:</a:t>
            </a:r>
          </a:p>
          <a:p>
            <a:r>
              <a:rPr lang="it-IT" dirty="0"/>
              <a:t>Problema #1:  Non sempre entrambe le estremità vengono allineate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/>
              <a:t>MEM </a:t>
            </a:r>
            <a:r>
              <a:rPr lang="it-IT" b="1" dirty="0" err="1"/>
              <a:t>unmapped</a:t>
            </a:r>
            <a:r>
              <a:rPr lang="it-IT" b="1" dirty="0"/>
              <a:t> </a:t>
            </a:r>
          </a:p>
          <a:p>
            <a:r>
              <a:rPr lang="it-IT" dirty="0"/>
              <a:t>Problema #2:  Non sempre due </a:t>
            </a:r>
            <a:r>
              <a:rPr lang="it-IT" dirty="0" err="1"/>
              <a:t>read</a:t>
            </a:r>
            <a:r>
              <a:rPr lang="it-IT" dirty="0"/>
              <a:t> hanno lo stesso numero di allineamenti secondari 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/>
              <a:t>MEM </a:t>
            </a:r>
            <a:r>
              <a:rPr lang="it-IT" b="1" dirty="0" err="1"/>
              <a:t>placeholder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5C89FE-936C-4D63-8C48-EF865A42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5007077"/>
            <a:ext cx="11002297" cy="10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378325-9B9B-472E-A022-94FADD5A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err="1"/>
              <a:t>Fragment</a:t>
            </a:r>
            <a:r>
              <a:rPr lang="it-IT" sz="3300"/>
              <a:t> Library </a:t>
            </a:r>
            <a:r>
              <a:rPr lang="it-IT" sz="3300" err="1"/>
              <a:t>Types</a:t>
            </a:r>
            <a:endParaRPr lang="it-IT" sz="33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4D1100-0DAF-4328-B779-9A10F230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Descrivono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formato</a:t>
            </a:r>
            <a:r>
              <a:rPr lang="en-US" dirty="0">
                <a:solidFill>
                  <a:schemeClr val="bg1"/>
                </a:solidFill>
              </a:rPr>
              <a:t> di read paired-end</a:t>
            </a:r>
          </a:p>
          <a:p>
            <a:r>
              <a:rPr lang="en-US" dirty="0" err="1">
                <a:solidFill>
                  <a:schemeClr val="bg1"/>
                </a:solidFill>
              </a:rPr>
              <a:t>Posizione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reciproca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read + </a:t>
            </a:r>
            <a:r>
              <a:rPr lang="en-US" dirty="0" err="1">
                <a:solidFill>
                  <a:schemeClr val="bg1"/>
                </a:solidFill>
              </a:rPr>
              <a:t>orientamento</a:t>
            </a:r>
            <a:r>
              <a:rPr lang="en-US" dirty="0">
                <a:solidFill>
                  <a:schemeClr val="bg1"/>
                </a:solidFill>
              </a:rPr>
              <a:t> prima read (se </a:t>
            </a:r>
            <a:r>
              <a:rPr lang="en-US" dirty="0" err="1">
                <a:solidFill>
                  <a:schemeClr val="bg1"/>
                </a:solidFill>
              </a:rPr>
              <a:t>disponibile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Aumento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dell’efficienza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fase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allineamento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fino</a:t>
            </a:r>
            <a:r>
              <a:rPr lang="en-US" dirty="0">
                <a:solidFill>
                  <a:schemeClr val="bg1"/>
                </a:solidFill>
              </a:rPr>
              <a:t> al 50%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788E4F0-D592-41A0-83AE-909E2999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553065"/>
            <a:ext cx="6251664" cy="58256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4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79D30-536C-48D8-8778-E78682EB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Formattazione SAM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3C5AD8F-5F12-47AA-B82F-2429ACC3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16" y="2691581"/>
            <a:ext cx="9792929" cy="3362632"/>
          </a:xfrm>
        </p:spPr>
      </p:pic>
    </p:spTree>
    <p:extLst>
      <p:ext uri="{BB962C8B-B14F-4D97-AF65-F5344CB8AC3E}">
        <p14:creationId xmlns:p14="http://schemas.microsoft.com/office/powerpoint/2010/main" val="266637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Riunioni ione</vt:lpstr>
      <vt:lpstr>Rilevazione di eventi di Alternative Splicing a partire da read paired-end</vt:lpstr>
      <vt:lpstr>Introduzione</vt:lpstr>
      <vt:lpstr>Alternative Splicing</vt:lpstr>
      <vt:lpstr>Read paired-end</vt:lpstr>
      <vt:lpstr>ASGAL (Alternative Splicing Graph ALigner)</vt:lpstr>
      <vt:lpstr>Costruzione Splicing Graph &amp; Allineamento Splice-Aware</vt:lpstr>
      <vt:lpstr>Introduzione MEM unmapped &amp; placeholder</vt:lpstr>
      <vt:lpstr>Fragment Library Types</vt:lpstr>
      <vt:lpstr>Formattazione SAM</vt:lpstr>
      <vt:lpstr>Modifiche al campo FLAG</vt:lpstr>
      <vt:lpstr>Campi RNEXT, PNEXT, TLEN</vt:lpstr>
      <vt:lpstr>Rilevazione di eventi di Alternative Splicing</vt:lpstr>
      <vt:lpstr>IDMP &amp; TIDMP, Sviluppi Futuri</vt:lpstr>
      <vt:lpstr>IDMP &amp; TIDMP, Sviluppi Futuri (2)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eventi di Alternative Splicing a partire da read paired-end</dc:title>
  <dc:creator>Francesco Porto</dc:creator>
  <cp:lastModifiedBy>Francesco Porto</cp:lastModifiedBy>
  <cp:revision>7</cp:revision>
  <dcterms:created xsi:type="dcterms:W3CDTF">2019-07-13T10:41:46Z</dcterms:created>
  <dcterms:modified xsi:type="dcterms:W3CDTF">2019-07-13T12:12:29Z</dcterms:modified>
</cp:coreProperties>
</file>