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6" r:id="rId7"/>
    <p:sldId id="277" r:id="rId8"/>
    <p:sldId id="278" r:id="rId9"/>
    <p:sldId id="279" r:id="rId10"/>
    <p:sldId id="280" r:id="rId11"/>
    <p:sldId id="271" r:id="rId12"/>
    <p:sldId id="272" r:id="rId13"/>
    <p:sldId id="273" r:id="rId14"/>
    <p:sldId id="270" r:id="rId15"/>
    <p:sldId id="274" r:id="rId16"/>
    <p:sldId id="275" r:id="rId17"/>
    <p:sldId id="281" r:id="rId18"/>
    <p:sldId id="282" r:id="rId19"/>
    <p:sldId id="283" r:id="rId20"/>
    <p:sldId id="284" r:id="rId21"/>
    <p:sldId id="285" r:id="rId22"/>
    <p:sldId id="287" r:id="rId23"/>
    <p:sldId id="286" r:id="rId24"/>
    <p:sldId id="289" r:id="rId25"/>
    <p:sldId id="291" r:id="rId26"/>
    <p:sldId id="290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0" autoAdjust="0"/>
    <p:restoredTop sz="94858"/>
  </p:normalViewPr>
  <p:slideViewPr>
    <p:cSldViewPr snapToGrid="0">
      <p:cViewPr varScale="1">
        <p:scale>
          <a:sx n="83" d="100"/>
          <a:sy n="83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82C3C-E55D-4C35-B70A-DF1455CAC1E7}" type="datetimeFigureOut">
              <a:rPr lang="it-IT" smtClean="0"/>
              <a:t>17/04/21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5FA4-37C7-40B9-AE9E-587D6A668F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32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D5FA4-37C7-40B9-AE9E-587D6A668FC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05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D5FA4-37C7-40B9-AE9E-587D6A668FC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10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presenteremo qui si potrebbe mettere una slide dopo con le forme delle curve </a:t>
            </a:r>
            <a:r>
              <a:rPr lang="it-IT" dirty="0" err="1"/>
              <a:t>printate</a:t>
            </a:r>
            <a:r>
              <a:rPr lang="it-IT" dirty="0"/>
              <a:t> sugli indici per parlare della forma della «vela» e tutto quel discorso 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D5FA4-37C7-40B9-AE9E-587D6A668FC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5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D5FA4-37C7-40B9-AE9E-587D6A668FC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92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D5FA4-37C7-40B9-AE9E-587D6A668FC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6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L7J7qxavQnl1jUZwZWtdSX4PSWNEEHF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9C02-C96E-4CBA-BDDD-C6878973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Architecture for </a:t>
            </a:r>
            <a:r>
              <a:rPr lang="it-IT" dirty="0" err="1">
                <a:solidFill>
                  <a:srgbClr val="FFFFFF"/>
                </a:solidFill>
              </a:rPr>
              <a:t>reddit</a:t>
            </a:r>
            <a:r>
              <a:rPr lang="it-IT" dirty="0">
                <a:solidFill>
                  <a:srgbClr val="FFFFFF"/>
                </a:solidFill>
              </a:rPr>
              <a:t> data </a:t>
            </a:r>
            <a:r>
              <a:rPr lang="it-IT" dirty="0" err="1">
                <a:solidFill>
                  <a:srgbClr val="FFFFFF"/>
                </a:solidFill>
              </a:rPr>
              <a:t>analysis</a:t>
            </a:r>
            <a:r>
              <a:rPr lang="it-IT" dirty="0">
                <a:solidFill>
                  <a:srgbClr val="FFFFFF"/>
                </a:solidFill>
              </a:rPr>
              <a:t> – </a:t>
            </a:r>
            <a:r>
              <a:rPr lang="it-IT" dirty="0" err="1">
                <a:solidFill>
                  <a:srgbClr val="FFFFFF"/>
                </a:solidFill>
              </a:rPr>
              <a:t>scalability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analysis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1F19FD-99B6-4A78-AAE0-4DF7F3BC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3882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Project for the large scale data management </a:t>
            </a:r>
            <a:r>
              <a:rPr lang="it-IT" dirty="0" err="1">
                <a:solidFill>
                  <a:schemeClr val="bg2"/>
                </a:solidFill>
              </a:rPr>
              <a:t>course</a:t>
            </a:r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6251A5-7674-4CA9-87A4-21FDE981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234591"/>
            <a:ext cx="2716911" cy="2682949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946E4D4B-1523-4A82-9DF8-097D7F190356}"/>
              </a:ext>
            </a:extLst>
          </p:cNvPr>
          <p:cNvSpPr txBox="1">
            <a:spLocks/>
          </p:cNvSpPr>
          <p:nvPr/>
        </p:nvSpPr>
        <p:spPr>
          <a:xfrm>
            <a:off x="4579243" y="4059267"/>
            <a:ext cx="6202782" cy="626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Francesco Porto 816042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Mattia Vincenzi     860579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– USERS </a:t>
            </a:r>
            <a:r>
              <a:rPr lang="it-IT" dirty="0" err="1"/>
              <a:t>updated</a:t>
            </a:r>
            <a:endParaRPr lang="it-I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1C0F99-BA42-4A2E-89C4-EB7F130A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8" y="2067467"/>
            <a:ext cx="11264400" cy="40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8A057-4EDA-3F49-8865-3F0B53A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Methodology</a:t>
            </a:r>
            <a:r>
              <a:rPr lang="it-IT" dirty="0"/>
              <a:t>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9A468-5D17-3B46-95BF-39B8C4D2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2755"/>
            <a:ext cx="11029615" cy="2398359"/>
          </a:xfrm>
        </p:spPr>
        <p:txBody>
          <a:bodyPr/>
          <a:lstStyle/>
          <a:p>
            <a:r>
              <a:rPr lang="it-IT" b="1" dirty="0" err="1"/>
              <a:t>Scryper</a:t>
            </a:r>
            <a:endParaRPr lang="it-IT" b="1" dirty="0"/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the </a:t>
            </a:r>
            <a:r>
              <a:rPr lang="it-IT" dirty="0" err="1"/>
              <a:t>scryper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periodically</a:t>
            </a:r>
            <a:r>
              <a:rPr lang="it-IT" dirty="0"/>
              <a:t> </a:t>
            </a:r>
            <a:r>
              <a:rPr lang="it-IT" dirty="0" err="1"/>
              <a:t>prints</a:t>
            </a:r>
            <a:r>
              <a:rPr lang="it-IT" dirty="0"/>
              <a:t> to a file the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messages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</a:t>
            </a:r>
            <a:r>
              <a:rPr lang="it-IT" dirty="0" err="1"/>
              <a:t>thus</a:t>
            </a:r>
            <a:r>
              <a:rPr lang="it-IT" dirty="0"/>
              <a:t> far.</a:t>
            </a:r>
          </a:p>
          <a:p>
            <a:pPr lvl="1"/>
            <a:r>
              <a:rPr lang="it-IT" dirty="0"/>
              <a:t>This file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2"/>
            <a:r>
              <a:rPr lang="it-IT" b="1" dirty="0"/>
              <a:t>Post</a:t>
            </a:r>
            <a:r>
              <a:rPr lang="it-IT" dirty="0"/>
              <a:t> </a:t>
            </a:r>
            <a:r>
              <a:rPr lang="it-IT" dirty="0" err="1"/>
              <a:t>creations</a:t>
            </a:r>
            <a:r>
              <a:rPr lang="it-IT" dirty="0"/>
              <a:t> and updates</a:t>
            </a:r>
          </a:p>
          <a:p>
            <a:pPr lvl="2"/>
            <a:r>
              <a:rPr lang="it-IT" b="1" dirty="0" err="1"/>
              <a:t>Comments</a:t>
            </a:r>
            <a:r>
              <a:rPr lang="it-IT" dirty="0"/>
              <a:t> </a:t>
            </a:r>
            <a:r>
              <a:rPr lang="it-IT" dirty="0" err="1"/>
              <a:t>creations</a:t>
            </a:r>
            <a:r>
              <a:rPr lang="it-IT" dirty="0"/>
              <a:t> and updates</a:t>
            </a:r>
          </a:p>
          <a:p>
            <a:pPr lvl="2"/>
            <a:r>
              <a:rPr lang="it-IT" b="1" dirty="0"/>
              <a:t>Users</a:t>
            </a:r>
            <a:r>
              <a:rPr lang="it-IT" dirty="0"/>
              <a:t> </a:t>
            </a:r>
            <a:r>
              <a:rPr lang="it-IT" dirty="0" err="1"/>
              <a:t>creations</a:t>
            </a:r>
            <a:r>
              <a:rPr lang="it-IT" dirty="0"/>
              <a:t> and updates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7B388A-56D0-4B24-9268-95CDC862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62" y="4801969"/>
            <a:ext cx="8861731" cy="13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8A057-4EDA-3F49-8865-3F0B53A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Methodology</a:t>
            </a:r>
            <a:r>
              <a:rPr lang="it-IT" dirty="0"/>
              <a:t>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9A468-5D17-3B46-95BF-39B8C4D2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2756"/>
            <a:ext cx="11029615" cy="2979290"/>
          </a:xfrm>
        </p:spPr>
        <p:txBody>
          <a:bodyPr/>
          <a:lstStyle/>
          <a:p>
            <a:r>
              <a:rPr lang="it-IT" b="1" dirty="0"/>
              <a:t>Speed/Batch consumers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the consumers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print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b="1" dirty="0"/>
              <a:t>times and delays.</a:t>
            </a:r>
          </a:p>
          <a:p>
            <a:pPr lvl="1"/>
            <a:r>
              <a:rPr lang="it-IT" dirty="0"/>
              <a:t>This file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2"/>
            <a:r>
              <a:rPr lang="it-IT" b="1" dirty="0"/>
              <a:t>Message </a:t>
            </a:r>
            <a:r>
              <a:rPr lang="it-IT" b="1" dirty="0" err="1"/>
              <a:t>Type</a:t>
            </a:r>
            <a:r>
              <a:rPr lang="it-IT" dirty="0"/>
              <a:t>,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b="1" dirty="0" err="1"/>
              <a:t>type</a:t>
            </a:r>
            <a:r>
              <a:rPr lang="it-IT" dirty="0"/>
              <a:t> of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by the consumer</a:t>
            </a:r>
            <a:endParaRPr lang="it-IT" b="1" dirty="0"/>
          </a:p>
          <a:p>
            <a:pPr lvl="2"/>
            <a:r>
              <a:rPr lang="it-IT" b="1" dirty="0"/>
              <a:t>Sent Time,</a:t>
            </a:r>
            <a:r>
              <a:rPr lang="it-IT" dirty="0"/>
              <a:t> 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b="1" dirty="0" err="1"/>
              <a:t>was</a:t>
            </a:r>
            <a:r>
              <a:rPr lang="it-IT" b="1" dirty="0"/>
              <a:t> </a:t>
            </a:r>
            <a:r>
              <a:rPr lang="it-IT" b="1" dirty="0" err="1"/>
              <a:t>pushed</a:t>
            </a:r>
            <a:r>
              <a:rPr lang="it-IT" b="1" dirty="0"/>
              <a:t> to Kafka </a:t>
            </a:r>
            <a:r>
              <a:rPr lang="it-IT" dirty="0"/>
              <a:t>by the </a:t>
            </a:r>
            <a:r>
              <a:rPr lang="it-IT" dirty="0" err="1"/>
              <a:t>scryper</a:t>
            </a:r>
            <a:endParaRPr lang="it-IT" dirty="0"/>
          </a:p>
          <a:p>
            <a:pPr lvl="2"/>
            <a:r>
              <a:rPr lang="it-IT" b="1" dirty="0" err="1"/>
              <a:t>Received</a:t>
            </a:r>
            <a:r>
              <a:rPr lang="it-IT" b="1" dirty="0"/>
              <a:t> Time,  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b="1" dirty="0" err="1"/>
              <a:t>received</a:t>
            </a:r>
            <a:r>
              <a:rPr lang="it-IT" b="1" dirty="0"/>
              <a:t> </a:t>
            </a:r>
            <a:r>
              <a:rPr lang="it-IT" dirty="0"/>
              <a:t>by the consumer</a:t>
            </a:r>
          </a:p>
          <a:p>
            <a:pPr lvl="2"/>
            <a:r>
              <a:rPr lang="it-IT" b="1" dirty="0"/>
              <a:t>End Consumer Processing Time,  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b="1" dirty="0"/>
              <a:t>ready to be </a:t>
            </a:r>
            <a:r>
              <a:rPr lang="it-IT" b="1" dirty="0" err="1"/>
              <a:t>pushed</a:t>
            </a:r>
            <a:r>
              <a:rPr lang="it-IT" b="1" dirty="0"/>
              <a:t> </a:t>
            </a:r>
            <a:r>
              <a:rPr lang="it-IT" dirty="0"/>
              <a:t>to the database</a:t>
            </a:r>
            <a:endParaRPr lang="it-IT" b="1" dirty="0"/>
          </a:p>
          <a:p>
            <a:pPr lvl="2"/>
            <a:r>
              <a:rPr lang="it-IT" b="1" dirty="0"/>
              <a:t>End </a:t>
            </a:r>
            <a:r>
              <a:rPr lang="it-IT" b="1" dirty="0" err="1"/>
              <a:t>Db</a:t>
            </a:r>
            <a:r>
              <a:rPr lang="it-IT" b="1" dirty="0"/>
              <a:t> </a:t>
            </a:r>
            <a:r>
              <a:rPr lang="it-IT" b="1" dirty="0" err="1"/>
              <a:t>Operation</a:t>
            </a:r>
            <a:r>
              <a:rPr lang="it-IT" b="1" dirty="0"/>
              <a:t> Time,  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b="1" dirty="0" err="1"/>
              <a:t>had</a:t>
            </a:r>
            <a:r>
              <a:rPr lang="it-IT" b="1" dirty="0"/>
              <a:t> </a:t>
            </a:r>
            <a:r>
              <a:rPr lang="it-IT" b="1" dirty="0" err="1"/>
              <a:t>finished</a:t>
            </a:r>
            <a:r>
              <a:rPr lang="it-IT" b="1" dirty="0"/>
              <a:t> </a:t>
            </a:r>
            <a:r>
              <a:rPr lang="it-IT" b="1" dirty="0" err="1"/>
              <a:t>being</a:t>
            </a:r>
            <a:r>
              <a:rPr lang="it-IT" b="1" dirty="0"/>
              <a:t> </a:t>
            </a:r>
            <a:r>
              <a:rPr lang="it-IT" b="1" dirty="0" err="1"/>
              <a:t>processed</a:t>
            </a:r>
            <a:r>
              <a:rPr lang="it-IT" b="1" dirty="0"/>
              <a:t> </a:t>
            </a:r>
            <a:r>
              <a:rPr lang="it-IT" dirty="0"/>
              <a:t>by the database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6DA8AA-63FB-4373-8AB2-CE7E9AB5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33" y="5198908"/>
            <a:ext cx="7351489" cy="12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8A057-4EDA-3F49-8865-3F0B53A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Methodology</a:t>
            </a:r>
            <a:r>
              <a:rPr lang="it-IT" dirty="0"/>
              <a:t> (3/3)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9A468-5D17-3B46-95BF-39B8C4D2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2755"/>
            <a:ext cx="11029615" cy="3827079"/>
          </a:xfrm>
        </p:spPr>
        <p:txBody>
          <a:bodyPr/>
          <a:lstStyle/>
          <a:p>
            <a:r>
              <a:rPr lang="it-IT" b="1" dirty="0"/>
              <a:t>Speed/Batch consumers</a:t>
            </a:r>
          </a:p>
          <a:p>
            <a:pPr lvl="1"/>
            <a:r>
              <a:rPr lang="it-IT" dirty="0"/>
              <a:t>From the fields </a:t>
            </a:r>
            <a:r>
              <a:rPr lang="it-IT" dirty="0" err="1"/>
              <a:t>above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derive the following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analyses</a:t>
            </a:r>
            <a:r>
              <a:rPr lang="it-IT" dirty="0"/>
              <a:t>:</a:t>
            </a:r>
          </a:p>
          <a:p>
            <a:pPr lvl="2"/>
            <a:r>
              <a:rPr lang="it-IT" b="1" dirty="0"/>
              <a:t>Queue time, </a:t>
            </a:r>
            <a:r>
              <a:rPr lang="it-IT" dirty="0" err="1"/>
              <a:t>how</a:t>
            </a:r>
            <a:r>
              <a:rPr lang="it-IT" dirty="0"/>
              <a:t> long the </a:t>
            </a:r>
            <a:r>
              <a:rPr lang="it-IT" dirty="0" err="1"/>
              <a:t>message</a:t>
            </a:r>
            <a:r>
              <a:rPr lang="it-IT" dirty="0"/>
              <a:t> stays in the </a:t>
            </a:r>
            <a:r>
              <a:rPr lang="it-IT" dirty="0" err="1"/>
              <a:t>queue</a:t>
            </a:r>
            <a:endParaRPr lang="it-IT" dirty="0"/>
          </a:p>
          <a:p>
            <a:pPr lvl="3"/>
            <a:r>
              <a:rPr lang="it-IT" dirty="0">
                <a:highlight>
                  <a:srgbClr val="FFFF00"/>
                </a:highlight>
              </a:rPr>
              <a:t>Queue Time = </a:t>
            </a:r>
            <a:r>
              <a:rPr lang="it-IT" dirty="0" err="1">
                <a:highlight>
                  <a:srgbClr val="FFFF00"/>
                </a:highlight>
              </a:rPr>
              <a:t>Received</a:t>
            </a:r>
            <a:r>
              <a:rPr lang="it-IT" dirty="0">
                <a:highlight>
                  <a:srgbClr val="FFFF00"/>
                </a:highlight>
              </a:rPr>
              <a:t> Time – Sent Time</a:t>
            </a:r>
          </a:p>
          <a:p>
            <a:pPr lvl="2"/>
            <a:r>
              <a:rPr lang="it-IT" b="1" dirty="0"/>
              <a:t>Consumer processing time, </a:t>
            </a:r>
            <a:r>
              <a:rPr lang="it-IT" dirty="0" err="1"/>
              <a:t>how</a:t>
            </a:r>
            <a:r>
              <a:rPr lang="it-IT" dirty="0"/>
              <a:t> long </a:t>
            </a:r>
            <a:r>
              <a:rPr lang="it-IT" dirty="0" err="1"/>
              <a:t>does</a:t>
            </a:r>
            <a:r>
              <a:rPr lang="it-IT" dirty="0"/>
              <a:t> the consumer take to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the </a:t>
            </a:r>
            <a:r>
              <a:rPr lang="it-IT" dirty="0" err="1"/>
              <a:t>message</a:t>
            </a:r>
            <a:endParaRPr lang="it-IT" dirty="0"/>
          </a:p>
          <a:p>
            <a:pPr lvl="3"/>
            <a:r>
              <a:rPr lang="it-IT" dirty="0">
                <a:highlight>
                  <a:srgbClr val="FFFF00"/>
                </a:highlight>
              </a:rPr>
              <a:t>Consumer Processing Time = End Consumer Processing Time – </a:t>
            </a:r>
            <a:r>
              <a:rPr lang="it-IT" dirty="0" err="1">
                <a:highlight>
                  <a:srgbClr val="FFFF00"/>
                </a:highlight>
              </a:rPr>
              <a:t>Received</a:t>
            </a:r>
            <a:r>
              <a:rPr lang="it-IT" dirty="0">
                <a:highlight>
                  <a:srgbClr val="FFFF00"/>
                </a:highlight>
              </a:rPr>
              <a:t> Time</a:t>
            </a:r>
          </a:p>
          <a:p>
            <a:pPr lvl="2"/>
            <a:r>
              <a:rPr lang="it-IT" b="1" dirty="0"/>
              <a:t>Database </a:t>
            </a:r>
            <a:r>
              <a:rPr lang="it-IT" b="1" dirty="0" err="1"/>
              <a:t>operation</a:t>
            </a:r>
            <a:r>
              <a:rPr lang="it-IT" b="1" dirty="0"/>
              <a:t> time, </a:t>
            </a:r>
            <a:r>
              <a:rPr lang="it-IT" dirty="0" err="1"/>
              <a:t>how</a:t>
            </a:r>
            <a:r>
              <a:rPr lang="it-IT" dirty="0"/>
              <a:t> long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db</a:t>
            </a:r>
            <a:r>
              <a:rPr lang="it-IT" dirty="0"/>
              <a:t> take to store the </a:t>
            </a:r>
            <a:r>
              <a:rPr lang="it-IT" dirty="0" err="1"/>
              <a:t>message</a:t>
            </a:r>
            <a:endParaRPr lang="it-IT" dirty="0"/>
          </a:p>
          <a:p>
            <a:pPr lvl="3"/>
            <a:r>
              <a:rPr lang="it-IT" dirty="0">
                <a:highlight>
                  <a:srgbClr val="FFFF00"/>
                </a:highlight>
              </a:rPr>
              <a:t>Database </a:t>
            </a:r>
            <a:r>
              <a:rPr lang="it-IT" dirty="0" err="1">
                <a:highlight>
                  <a:srgbClr val="FFFF00"/>
                </a:highlight>
              </a:rPr>
              <a:t>operation</a:t>
            </a:r>
            <a:r>
              <a:rPr lang="it-IT" dirty="0">
                <a:highlight>
                  <a:srgbClr val="FFFF00"/>
                </a:highlight>
              </a:rPr>
              <a:t> time = End </a:t>
            </a:r>
            <a:r>
              <a:rPr lang="it-IT" dirty="0" err="1">
                <a:highlight>
                  <a:srgbClr val="FFFF00"/>
                </a:highlight>
              </a:rPr>
              <a:t>Db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Operation</a:t>
            </a:r>
            <a:r>
              <a:rPr lang="it-IT" dirty="0">
                <a:highlight>
                  <a:srgbClr val="FFFF00"/>
                </a:highlight>
              </a:rPr>
              <a:t> Time – End Consumer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8521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81A26-4CD5-49AF-AEF9-E00ACE33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Understanding</a:t>
            </a:r>
            <a:r>
              <a:rPr lang="it-IT" dirty="0"/>
              <a:t> the </a:t>
            </a:r>
            <a:r>
              <a:rPr lang="it-IT" dirty="0" err="1"/>
              <a:t>limits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6C084-445F-41E4-9092-1FF7DEC8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9171"/>
            <a:ext cx="11029615" cy="4076673"/>
          </a:xfrm>
        </p:spPr>
        <p:txBody>
          <a:bodyPr/>
          <a:lstStyle/>
          <a:p>
            <a:pPr lvl="1"/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</a:t>
            </a:r>
            <a:r>
              <a:rPr lang="it-IT" sz="1800" dirty="0" err="1"/>
              <a:t>run</a:t>
            </a:r>
            <a:r>
              <a:rPr lang="it-IT" sz="1800" dirty="0"/>
              <a:t> the </a:t>
            </a:r>
            <a:r>
              <a:rPr lang="it-IT" sz="1800" dirty="0" err="1"/>
              <a:t>application</a:t>
            </a:r>
            <a:r>
              <a:rPr lang="it-IT" sz="1800" dirty="0"/>
              <a:t> on a VM </a:t>
            </a:r>
            <a:r>
              <a:rPr lang="it-IT" sz="1800" dirty="0" err="1"/>
              <a:t>equipped</a:t>
            </a:r>
            <a:r>
              <a:rPr lang="it-IT" sz="1800" dirty="0"/>
              <a:t> with: </a:t>
            </a:r>
          </a:p>
          <a:p>
            <a:pPr lvl="2"/>
            <a:r>
              <a:rPr lang="it-IT" sz="1800" b="1" dirty="0"/>
              <a:t>CPU: </a:t>
            </a:r>
            <a:r>
              <a:rPr lang="it-IT" sz="1800" dirty="0"/>
              <a:t>Intel Xeon E5-2660 4x2.195 GHz 8 </a:t>
            </a:r>
            <a:r>
              <a:rPr lang="it-IT" sz="1800" dirty="0" err="1"/>
              <a:t>gb</a:t>
            </a:r>
            <a:r>
              <a:rPr lang="it-IT" sz="1800" dirty="0"/>
              <a:t> RAM</a:t>
            </a:r>
          </a:p>
          <a:p>
            <a:pPr lvl="2"/>
            <a:r>
              <a:rPr lang="it-IT" sz="1800" b="1" dirty="0"/>
              <a:t>RAM: </a:t>
            </a:r>
            <a:r>
              <a:rPr lang="it-IT" sz="1800" dirty="0"/>
              <a:t>8 </a:t>
            </a:r>
            <a:r>
              <a:rPr lang="it-IT" sz="1800" dirty="0" err="1"/>
              <a:t>Gb</a:t>
            </a:r>
            <a:endParaRPr lang="it-IT" sz="1800" b="1" dirty="0"/>
          </a:p>
          <a:p>
            <a:pPr lvl="1"/>
            <a:r>
              <a:rPr lang="it-IT" sz="1800" dirty="0"/>
              <a:t>This </a:t>
            </a:r>
            <a:r>
              <a:rPr lang="it-IT" sz="1800" dirty="0" err="1"/>
              <a:t>should</a:t>
            </a:r>
            <a:r>
              <a:rPr lang="it-IT" sz="1800" dirty="0"/>
              <a:t> </a:t>
            </a:r>
            <a:r>
              <a:rPr lang="it-IT" sz="1800" dirty="0" err="1"/>
              <a:t>represent</a:t>
            </a:r>
            <a:r>
              <a:rPr lang="it-IT" sz="1800" dirty="0"/>
              <a:t> a </a:t>
            </a:r>
            <a:r>
              <a:rPr lang="it-IT" sz="1800" dirty="0" err="1"/>
              <a:t>configuration</a:t>
            </a:r>
            <a:r>
              <a:rPr lang="it-IT" sz="1800" dirty="0"/>
              <a:t> </a:t>
            </a:r>
            <a:r>
              <a:rPr lang="it-IT" sz="1800" dirty="0" err="1"/>
              <a:t>similar</a:t>
            </a:r>
            <a:r>
              <a:rPr lang="it-IT" sz="1800" dirty="0"/>
              <a:t> to </a:t>
            </a:r>
            <a:r>
              <a:rPr lang="it-IT" sz="1800" dirty="0" err="1"/>
              <a:t>our</a:t>
            </a:r>
            <a:r>
              <a:rPr lang="it-IT" sz="1800" dirty="0"/>
              <a:t> </a:t>
            </a:r>
            <a:r>
              <a:rPr lang="it-IT" sz="1800" dirty="0" err="1"/>
              <a:t>PCs</a:t>
            </a:r>
            <a:r>
              <a:rPr lang="it-IT" sz="1800" dirty="0"/>
              <a:t>.</a:t>
            </a:r>
          </a:p>
          <a:p>
            <a:pPr lvl="1"/>
            <a:r>
              <a:rPr lang="it-IT" sz="1800" dirty="0"/>
              <a:t>The VM </a:t>
            </a:r>
            <a:r>
              <a:rPr lang="it-IT" sz="1800" dirty="0" err="1"/>
              <a:t>crashed</a:t>
            </a:r>
            <a:r>
              <a:rPr lang="it-IT" sz="1800" dirty="0"/>
              <a:t> </a:t>
            </a:r>
            <a:r>
              <a:rPr lang="it-IT" sz="1800" b="1" dirty="0"/>
              <a:t>after 5 hours</a:t>
            </a:r>
          </a:p>
          <a:p>
            <a:pPr lvl="2"/>
            <a:r>
              <a:rPr lang="it-IT" sz="1800" b="1" dirty="0" err="1"/>
              <a:t>Why</a:t>
            </a:r>
            <a:r>
              <a:rPr lang="it-IT" sz="1800" b="1" dirty="0"/>
              <a:t> </a:t>
            </a:r>
            <a:r>
              <a:rPr lang="it-IT" sz="1800" b="1" dirty="0" err="1"/>
              <a:t>did</a:t>
            </a:r>
            <a:r>
              <a:rPr lang="it-IT" sz="1800" b="1" dirty="0"/>
              <a:t> this </a:t>
            </a:r>
            <a:r>
              <a:rPr lang="it-IT" sz="1800" b="1" dirty="0" err="1"/>
              <a:t>happen</a:t>
            </a:r>
            <a:r>
              <a:rPr lang="it-IT" sz="1800" b="1" dirty="0"/>
              <a:t>?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967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3C6B7-20A5-46F6-A2FC-052A2CA0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Monitoring the app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kibana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A141F4-678B-45B1-9151-77C2F2C5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2" y="4236329"/>
            <a:ext cx="6679253" cy="21113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58910C-7468-4F16-A9BE-19EDE18B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2" y="2124942"/>
            <a:ext cx="6679253" cy="2111387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A2184F3-F6B0-46C0-93A3-CD430F942861}"/>
              </a:ext>
            </a:extLst>
          </p:cNvPr>
          <p:cNvCxnSpPr>
            <a:cxnSpLocks/>
          </p:cNvCxnSpPr>
          <p:nvPr/>
        </p:nvCxnSpPr>
        <p:spPr>
          <a:xfrm flipV="1">
            <a:off x="5743748" y="2326702"/>
            <a:ext cx="0" cy="37648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3A4620A-1016-440D-A29E-AE83C13A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86" y="2326702"/>
            <a:ext cx="4072449" cy="39753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The crash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lack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on the RAM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/>
              <a:t>After 5 hours, the app starts to use more </a:t>
            </a:r>
            <a:r>
              <a:rPr lang="it-IT" dirty="0" err="1"/>
              <a:t>than</a:t>
            </a:r>
            <a:r>
              <a:rPr lang="it-IT" dirty="0"/>
              <a:t> the 8 </a:t>
            </a:r>
            <a:r>
              <a:rPr lang="it-IT" dirty="0" err="1"/>
              <a:t>Gb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endParaRPr lang="it-I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/>
              <a:t>This leads to a </a:t>
            </a:r>
            <a:r>
              <a:rPr lang="it-IT" dirty="0" err="1"/>
              <a:t>slowdown</a:t>
            </a:r>
            <a:r>
              <a:rPr lang="it-IT" dirty="0"/>
              <a:t> of the </a:t>
            </a:r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perfomance</a:t>
            </a:r>
            <a:r>
              <a:rPr lang="it-IT" dirty="0"/>
              <a:t> (and the VM to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unusable</a:t>
            </a:r>
            <a:r>
              <a:rPr lang="it-IT" dirty="0"/>
              <a:t>)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Since</a:t>
            </a:r>
            <a:r>
              <a:rPr lang="it-IT" dirty="0"/>
              <a:t> the RAM </a:t>
            </a:r>
            <a:r>
              <a:rPr lang="it-IT" dirty="0" err="1"/>
              <a:t>is</a:t>
            </a:r>
            <a:r>
              <a:rPr lang="it-IT" dirty="0"/>
              <a:t> full, the OS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use </a:t>
            </a:r>
            <a:r>
              <a:rPr lang="it-IT" b="1" dirty="0"/>
              <a:t>swapping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this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the CPU </a:t>
            </a:r>
            <a:r>
              <a:rPr lang="it-IT" dirty="0" err="1"/>
              <a:t>usage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(</a:t>
            </a:r>
            <a:r>
              <a:rPr lang="it-IT" i="1" dirty="0" err="1"/>
              <a:t>iowait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1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2F63F-38B2-43D6-BF51-B2547147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scalability</a:t>
            </a:r>
            <a:r>
              <a:rPr lang="it-IT" dirty="0"/>
              <a:t>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9E98BC-6C7E-423F-A555-FC84A31E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another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VM</a:t>
            </a:r>
          </a:p>
          <a:p>
            <a:pPr lvl="1"/>
            <a:r>
              <a:rPr lang="it-IT" b="1" dirty="0"/>
              <a:t>CPU: </a:t>
            </a:r>
            <a:r>
              <a:rPr lang="it-IT" dirty="0"/>
              <a:t>Xeon Platinum 8171M 4x2.095 GHz</a:t>
            </a:r>
            <a:endParaRPr lang="it-IT" b="1" dirty="0"/>
          </a:p>
          <a:p>
            <a:pPr lvl="1"/>
            <a:r>
              <a:rPr lang="it-IT" b="1" dirty="0"/>
              <a:t>RAM:</a:t>
            </a:r>
            <a:r>
              <a:rPr lang="it-IT" dirty="0"/>
              <a:t> 16 </a:t>
            </a:r>
            <a:r>
              <a:rPr lang="it-IT" dirty="0" err="1"/>
              <a:t>Gb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experiment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loads:</a:t>
            </a:r>
          </a:p>
          <a:p>
            <a:pPr lvl="1"/>
            <a:r>
              <a:rPr lang="it-IT" b="1" dirty="0"/>
              <a:t>25</a:t>
            </a:r>
            <a:r>
              <a:rPr lang="it-IT" dirty="0"/>
              <a:t> </a:t>
            </a:r>
            <a:r>
              <a:rPr lang="it-IT" i="1" dirty="0" err="1"/>
              <a:t>starting</a:t>
            </a:r>
            <a:r>
              <a:rPr lang="it-IT" i="1" dirty="0"/>
              <a:t>*</a:t>
            </a:r>
            <a:r>
              <a:rPr lang="it-IT" dirty="0"/>
              <a:t> posts</a:t>
            </a:r>
          </a:p>
          <a:p>
            <a:pPr lvl="1"/>
            <a:r>
              <a:rPr lang="it-IT" b="1" dirty="0"/>
              <a:t>50</a:t>
            </a:r>
            <a:r>
              <a:rPr lang="it-IT" dirty="0"/>
              <a:t> </a:t>
            </a:r>
            <a:r>
              <a:rPr lang="it-IT" i="1" dirty="0" err="1"/>
              <a:t>starting</a:t>
            </a:r>
            <a:r>
              <a:rPr lang="it-IT" i="1" dirty="0"/>
              <a:t>*</a:t>
            </a:r>
            <a:r>
              <a:rPr lang="it-IT" dirty="0"/>
              <a:t> posts</a:t>
            </a:r>
          </a:p>
          <a:p>
            <a:pPr lvl="1"/>
            <a:r>
              <a:rPr lang="it-IT" b="1" dirty="0"/>
              <a:t>75</a:t>
            </a:r>
            <a:r>
              <a:rPr lang="it-IT" dirty="0"/>
              <a:t> </a:t>
            </a:r>
            <a:r>
              <a:rPr lang="it-IT" i="1" dirty="0" err="1"/>
              <a:t>starting</a:t>
            </a:r>
            <a:r>
              <a:rPr lang="it-IT" i="1" dirty="0"/>
              <a:t>*</a:t>
            </a:r>
            <a:r>
              <a:rPr lang="it-IT" dirty="0"/>
              <a:t> posts</a:t>
            </a:r>
          </a:p>
          <a:p>
            <a:pPr lvl="1"/>
            <a:r>
              <a:rPr lang="it-IT" b="1" dirty="0"/>
              <a:t>100</a:t>
            </a:r>
            <a:r>
              <a:rPr lang="it-IT" dirty="0"/>
              <a:t> </a:t>
            </a:r>
            <a:r>
              <a:rPr lang="it-IT" i="1" dirty="0" err="1"/>
              <a:t>starting</a:t>
            </a:r>
            <a:r>
              <a:rPr lang="it-IT" i="1" dirty="0"/>
              <a:t>*</a:t>
            </a:r>
            <a:r>
              <a:rPr lang="it-IT" dirty="0"/>
              <a:t> posts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C1DBC2-8297-4167-9EC8-155A212FEE44}"/>
              </a:ext>
            </a:extLst>
          </p:cNvPr>
          <p:cNvSpPr txBox="1"/>
          <p:nvPr/>
        </p:nvSpPr>
        <p:spPr>
          <a:xfrm>
            <a:off x="527957" y="6319157"/>
            <a:ext cx="11315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* </a:t>
            </a:r>
            <a:r>
              <a:rPr lang="it-IT" sz="1300" dirty="0" err="1"/>
              <a:t>Starting</a:t>
            </a:r>
            <a:r>
              <a:rPr lang="it-IT" sz="1300" dirty="0"/>
              <a:t> </a:t>
            </a:r>
            <a:r>
              <a:rPr lang="it-IT" sz="1300" dirty="0" err="1"/>
              <a:t>does</a:t>
            </a:r>
            <a:r>
              <a:rPr lang="it-IT" sz="1300" dirty="0"/>
              <a:t>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mean</a:t>
            </a:r>
            <a:r>
              <a:rPr lang="it-IT" sz="1300" dirty="0"/>
              <a:t>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we</a:t>
            </a:r>
            <a:r>
              <a:rPr lang="it-IT" sz="1300" dirty="0"/>
              <a:t> handle </a:t>
            </a:r>
            <a:r>
              <a:rPr lang="it-IT" sz="1300" dirty="0" err="1"/>
              <a:t>only</a:t>
            </a:r>
            <a:r>
              <a:rPr lang="it-IT" sz="1300" dirty="0"/>
              <a:t> X posts, </a:t>
            </a:r>
            <a:r>
              <a:rPr lang="it-IT" sz="1300" dirty="0" err="1"/>
              <a:t>but</a:t>
            </a:r>
            <a:r>
              <a:rPr lang="it-IT" sz="1300" dirty="0"/>
              <a:t>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we</a:t>
            </a:r>
            <a:r>
              <a:rPr lang="it-IT" sz="1300" dirty="0"/>
              <a:t> </a:t>
            </a:r>
            <a:r>
              <a:rPr lang="it-IT" sz="1300" dirty="0" err="1"/>
              <a:t>consider</a:t>
            </a:r>
            <a:r>
              <a:rPr lang="it-IT" sz="1300" dirty="0"/>
              <a:t> the </a:t>
            </a:r>
            <a:r>
              <a:rPr lang="it-IT" sz="1300" b="1" dirty="0"/>
              <a:t>top X </a:t>
            </a:r>
            <a:r>
              <a:rPr lang="it-IT" sz="1300" b="1" dirty="0" err="1"/>
              <a:t>hottest</a:t>
            </a:r>
            <a:r>
              <a:rPr lang="it-IT" sz="1300" b="1" dirty="0"/>
              <a:t> posts </a:t>
            </a:r>
            <a:r>
              <a:rPr lang="it-IT" sz="1300" dirty="0" err="1"/>
              <a:t>at</a:t>
            </a:r>
            <a:r>
              <a:rPr lang="it-IT" sz="1300" dirty="0"/>
              <a:t> a </a:t>
            </a:r>
            <a:r>
              <a:rPr lang="it-IT" sz="1300" dirty="0" err="1"/>
              <a:t>given</a:t>
            </a:r>
            <a:r>
              <a:rPr lang="it-IT" sz="1300" dirty="0"/>
              <a:t> time, </a:t>
            </a:r>
            <a:r>
              <a:rPr lang="it-IT" sz="1300" dirty="0" err="1"/>
              <a:t>which</a:t>
            </a:r>
            <a:r>
              <a:rPr lang="it-IT" sz="1300" dirty="0"/>
              <a:t> </a:t>
            </a:r>
            <a:r>
              <a:rPr lang="it-IT" sz="1300" dirty="0" err="1"/>
              <a:t>may</a:t>
            </a:r>
            <a:r>
              <a:rPr lang="it-IT" sz="1300" dirty="0"/>
              <a:t> </a:t>
            </a:r>
            <a:r>
              <a:rPr lang="it-IT" sz="1300" dirty="0" err="1"/>
              <a:t>change</a:t>
            </a:r>
            <a:r>
              <a:rPr lang="it-IT" sz="1300" dirty="0"/>
              <a:t> </a:t>
            </a:r>
            <a:r>
              <a:rPr lang="it-IT" sz="1300" dirty="0" err="1"/>
              <a:t>during</a:t>
            </a:r>
            <a:r>
              <a:rPr lang="it-IT" sz="1300" dirty="0"/>
              <a:t> the monitoring </a:t>
            </a:r>
            <a:r>
              <a:rPr lang="it-IT" sz="1300" dirty="0" err="1"/>
              <a:t>period</a:t>
            </a:r>
            <a:r>
              <a:rPr lang="it-IT" sz="1300" dirty="0"/>
              <a:t>.  </a:t>
            </a:r>
            <a:r>
              <a:rPr lang="it-IT" sz="1300" dirty="0" err="1"/>
              <a:t>Thus</a:t>
            </a:r>
            <a:r>
              <a:rPr lang="it-IT" sz="1300" dirty="0"/>
              <a:t> the </a:t>
            </a:r>
            <a:r>
              <a:rPr lang="it-IT" sz="1300" dirty="0" err="1"/>
              <a:t>final</a:t>
            </a:r>
            <a:r>
              <a:rPr lang="it-IT" sz="1300" dirty="0"/>
              <a:t> </a:t>
            </a:r>
            <a:r>
              <a:rPr lang="it-IT" sz="1300" dirty="0" err="1"/>
              <a:t>number</a:t>
            </a:r>
            <a:r>
              <a:rPr lang="it-IT" sz="1300" dirty="0"/>
              <a:t> of posts </a:t>
            </a:r>
            <a:r>
              <a:rPr lang="it-IT" sz="1300" dirty="0" err="1"/>
              <a:t>will</a:t>
            </a:r>
            <a:r>
              <a:rPr lang="it-IT" sz="1300" dirty="0"/>
              <a:t> be </a:t>
            </a:r>
            <a:r>
              <a:rPr lang="it-IT" sz="1300" dirty="0" err="1"/>
              <a:t>higher</a:t>
            </a:r>
            <a:r>
              <a:rPr lang="it-IT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86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A63-0659-406D-A01F-E5CCC12D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 –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BB9852-EA62-4AD4-9B41-C11C84CB9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2" y="2096126"/>
            <a:ext cx="4740726" cy="4182438"/>
          </a:xfrm>
        </p:spPr>
      </p:pic>
    </p:spTree>
    <p:extLst>
      <p:ext uri="{BB962C8B-B14F-4D97-AF65-F5344CB8AC3E}">
        <p14:creationId xmlns:p14="http://schemas.microsoft.com/office/powerpoint/2010/main" val="137376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2F63F-38B2-43D6-BF51-B2547147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scalability</a:t>
            </a:r>
            <a:r>
              <a:rPr lang="it-IT" dirty="0"/>
              <a:t>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9E98BC-6C7E-423F-A555-FC84A31E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(25%, 50%, 75% and 100%) </a:t>
            </a:r>
            <a:r>
              <a:rPr lang="it-IT" dirty="0" err="1"/>
              <a:t>lasted</a:t>
            </a:r>
            <a:r>
              <a:rPr lang="it-IT" dirty="0"/>
              <a:t> </a:t>
            </a:r>
            <a:r>
              <a:rPr lang="it-IT" b="1" dirty="0"/>
              <a:t>~15 hours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experiments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(25-50 and 75-100)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nights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the time </a:t>
            </a:r>
            <a:r>
              <a:rPr lang="it-IT" dirty="0" err="1"/>
              <a:t>intervals</a:t>
            </a:r>
            <a:r>
              <a:rPr lang="it-IT" dirty="0"/>
              <a:t> to </a:t>
            </a:r>
            <a:r>
              <a:rPr lang="it-IT" u="sng" dirty="0" err="1"/>
              <a:t>always</a:t>
            </a:r>
            <a:r>
              <a:rPr lang="it-IT" u="sng" dirty="0"/>
              <a:t> be the </a:t>
            </a:r>
            <a:r>
              <a:rPr lang="it-IT" u="sng" dirty="0" err="1"/>
              <a:t>same</a:t>
            </a:r>
            <a:r>
              <a:rPr lang="it-IT" u="sng" dirty="0"/>
              <a:t> </a:t>
            </a:r>
            <a:r>
              <a:rPr lang="it-IT" u="sng" dirty="0" err="1"/>
              <a:t>across</a:t>
            </a:r>
            <a:r>
              <a:rPr lang="it-IT" u="sng" dirty="0"/>
              <a:t> the </a:t>
            </a:r>
            <a:r>
              <a:rPr lang="it-IT" u="sng" dirty="0" err="1"/>
              <a:t>experiments</a:t>
            </a:r>
            <a:r>
              <a:rPr lang="it-IT" u="sng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the time </a:t>
            </a:r>
            <a:r>
              <a:rPr lang="it-IT" dirty="0" err="1"/>
              <a:t>intervals</a:t>
            </a:r>
            <a:r>
              <a:rPr lang="it-IT" dirty="0"/>
              <a:t> to be </a:t>
            </a:r>
            <a:r>
              <a:rPr lang="it-IT" u="sng" dirty="0" err="1"/>
              <a:t>meaningful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US time zones,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Reddit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targeted</a:t>
            </a:r>
            <a:r>
              <a:rPr lang="it-IT" dirty="0"/>
              <a:t> </a:t>
            </a:r>
            <a:r>
              <a:rPr lang="it-IT" dirty="0" err="1"/>
              <a:t>primarily</a:t>
            </a:r>
            <a:r>
              <a:rPr lang="it-IT" dirty="0"/>
              <a:t> to american users</a:t>
            </a:r>
          </a:p>
          <a:p>
            <a:pPr lvl="2"/>
            <a:r>
              <a:rPr lang="it-IT" b="1" dirty="0" err="1"/>
              <a:t>Italian</a:t>
            </a:r>
            <a:r>
              <a:rPr lang="it-IT" b="1" dirty="0"/>
              <a:t> time: 18:00-8:00</a:t>
            </a:r>
          </a:p>
          <a:p>
            <a:pPr lvl="2"/>
            <a:r>
              <a:rPr lang="it-IT" b="1" dirty="0"/>
              <a:t>American time: 13:00-3:00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the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(Queue time, Processing time, etc.)</a:t>
            </a:r>
          </a:p>
          <a:p>
            <a:pPr lvl="1"/>
            <a:r>
              <a:rPr lang="it-IT" dirty="0"/>
              <a:t>Times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measured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(Speed and Batch);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Presenting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focus </a:t>
            </a:r>
            <a:r>
              <a:rPr lang="it-IT" dirty="0" err="1"/>
              <a:t>only</a:t>
            </a:r>
            <a:r>
              <a:rPr lang="it-IT" dirty="0"/>
              <a:t> on the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96051A-0287-4C23-9FCB-D526C1C2DEE5}"/>
              </a:ext>
            </a:extLst>
          </p:cNvPr>
          <p:cNvSpPr txBox="1"/>
          <p:nvPr/>
        </p:nvSpPr>
        <p:spPr>
          <a:xfrm>
            <a:off x="527957" y="6319157"/>
            <a:ext cx="11315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The notebook </a:t>
            </a:r>
            <a:r>
              <a:rPr lang="it-IT" sz="1300" dirty="0" err="1"/>
              <a:t>containing</a:t>
            </a:r>
            <a:r>
              <a:rPr lang="it-IT" sz="1300" dirty="0"/>
              <a:t> </a:t>
            </a:r>
            <a:r>
              <a:rPr lang="it-IT" sz="1300" dirty="0" err="1"/>
              <a:t>all</a:t>
            </a:r>
            <a:r>
              <a:rPr lang="it-IT" sz="1300" dirty="0"/>
              <a:t> </a:t>
            </a:r>
            <a:r>
              <a:rPr lang="it-IT" sz="1300" dirty="0" err="1"/>
              <a:t>experiments</a:t>
            </a:r>
            <a:r>
              <a:rPr lang="it-IT" sz="1300" dirty="0"/>
              <a:t> in </a:t>
            </a:r>
            <a:r>
              <a:rPr lang="it-IT" sz="1300" dirty="0" err="1"/>
              <a:t>detail</a:t>
            </a:r>
            <a:r>
              <a:rPr lang="it-IT" sz="1300" dirty="0"/>
              <a:t> can be </a:t>
            </a:r>
            <a:r>
              <a:rPr lang="it-IT" sz="1300" dirty="0" err="1"/>
              <a:t>retrieved</a:t>
            </a:r>
            <a:r>
              <a:rPr lang="it-IT" sz="1300" dirty="0"/>
              <a:t> from </a:t>
            </a:r>
            <a:r>
              <a:rPr lang="it-IT" sz="1300" dirty="0">
                <a:hlinkClick r:id="rId2"/>
              </a:rPr>
              <a:t>this link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10354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17B8C-A196-4FEA-B9CD-C1BEC19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Monitored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(posts)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7EFC62-6A5E-4026-8694-C9A9F007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8" y="2552799"/>
            <a:ext cx="111442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141C4D-5A6D-478B-BF50-2DD5D70B526E}"/>
              </a:ext>
            </a:extLst>
          </p:cNvPr>
          <p:cNvSpPr txBox="1"/>
          <p:nvPr/>
        </p:nvSpPr>
        <p:spPr>
          <a:xfrm>
            <a:off x="581192" y="2007632"/>
            <a:ext cx="110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first compare the </a:t>
            </a:r>
            <a:r>
              <a:rPr lang="it-IT" dirty="0" err="1"/>
              <a:t>different</a:t>
            </a:r>
            <a:r>
              <a:rPr lang="it-IT" dirty="0"/>
              <a:t> loads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number</a:t>
            </a:r>
            <a:r>
              <a:rPr lang="it-IT" dirty="0"/>
              <a:t> of posts, </a:t>
            </a:r>
            <a:r>
              <a:rPr lang="it-IT" dirty="0" err="1"/>
              <a:t>comments</a:t>
            </a:r>
            <a:r>
              <a:rPr lang="it-IT" dirty="0"/>
              <a:t> and users</a:t>
            </a:r>
          </a:p>
        </p:txBody>
      </p:sp>
    </p:spTree>
    <p:extLst>
      <p:ext uri="{BB962C8B-B14F-4D97-AF65-F5344CB8AC3E}">
        <p14:creationId xmlns:p14="http://schemas.microsoft.com/office/powerpoint/2010/main" val="2190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FBAFF-8504-DC40-99BB-091CF9B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 -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C78E7-60E3-BC40-A414-895A9F1E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62133" cy="4153629"/>
          </a:xfrm>
        </p:spPr>
        <p:txBody>
          <a:bodyPr/>
          <a:lstStyle/>
          <a:p>
            <a:r>
              <a:rPr lang="it-IT" dirty="0"/>
              <a:t>Lambda Architecture:</a:t>
            </a:r>
          </a:p>
          <a:p>
            <a:pPr lvl="1"/>
            <a:r>
              <a:rPr lang="it-IT" b="1" dirty="0" err="1"/>
              <a:t>Scryper</a:t>
            </a:r>
            <a:endParaRPr lang="it-IT" b="1" dirty="0"/>
          </a:p>
          <a:p>
            <a:pPr lvl="1"/>
            <a:r>
              <a:rPr lang="it-IT" b="1" dirty="0"/>
              <a:t>Apache Kafka</a:t>
            </a:r>
          </a:p>
          <a:p>
            <a:pPr lvl="1"/>
            <a:r>
              <a:rPr lang="it-IT" b="1" dirty="0" err="1"/>
              <a:t>Speed</a:t>
            </a:r>
            <a:r>
              <a:rPr lang="it-IT" b="1" dirty="0"/>
              <a:t> </a:t>
            </a:r>
            <a:r>
              <a:rPr lang="it-IT" b="1" dirty="0" err="1"/>
              <a:t>Layer</a:t>
            </a:r>
            <a:endParaRPr lang="it-IT" b="1" dirty="0"/>
          </a:p>
          <a:p>
            <a:pPr lvl="2"/>
            <a:r>
              <a:rPr lang="it-IT" dirty="0"/>
              <a:t>Spring Consumer</a:t>
            </a:r>
          </a:p>
          <a:p>
            <a:pPr lvl="2"/>
            <a:r>
              <a:rPr lang="it-IT" dirty="0" err="1"/>
              <a:t>Elasticsearch</a:t>
            </a:r>
            <a:endParaRPr lang="it-IT" dirty="0"/>
          </a:p>
          <a:p>
            <a:pPr lvl="2"/>
            <a:r>
              <a:rPr lang="it-IT" dirty="0" err="1"/>
              <a:t>Kibana</a:t>
            </a:r>
            <a:endParaRPr lang="it-IT" dirty="0"/>
          </a:p>
          <a:p>
            <a:pPr lvl="1"/>
            <a:r>
              <a:rPr lang="it-IT" b="1" dirty="0"/>
              <a:t>Batch </a:t>
            </a:r>
            <a:r>
              <a:rPr lang="it-IT" b="1" dirty="0" err="1"/>
              <a:t>Layer</a:t>
            </a:r>
            <a:endParaRPr lang="it-IT" b="1" dirty="0"/>
          </a:p>
          <a:p>
            <a:pPr lvl="2"/>
            <a:r>
              <a:rPr lang="it-IT" dirty="0"/>
              <a:t>Java Consumer</a:t>
            </a:r>
          </a:p>
          <a:p>
            <a:pPr lvl="2"/>
            <a:r>
              <a:rPr lang="it-IT" dirty="0" err="1"/>
              <a:t>MongoDB</a:t>
            </a:r>
            <a:endParaRPr lang="it-IT" dirty="0"/>
          </a:p>
          <a:p>
            <a:pPr lvl="2"/>
            <a:r>
              <a:rPr lang="it-IT" dirty="0"/>
              <a:t>Tableau</a:t>
            </a:r>
          </a:p>
          <a:p>
            <a:pPr lvl="2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D35721-2198-5042-A866-DB5E412A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58" y="2271667"/>
            <a:ext cx="7050505" cy="37211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9B52E09-86DE-D142-86D2-14887653CD55}"/>
              </a:ext>
            </a:extLst>
          </p:cNvPr>
          <p:cNvSpPr/>
          <p:nvPr/>
        </p:nvSpPr>
        <p:spPr>
          <a:xfrm>
            <a:off x="4362994" y="2037806"/>
            <a:ext cx="7350035" cy="41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25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17B8C-A196-4FEA-B9CD-C1BEC19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Monitored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E76D2F-435D-455C-A7C6-22B8B9A9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8" y="2226809"/>
            <a:ext cx="11258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8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17B8C-A196-4FEA-B9CD-C1BEC19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Monitored</a:t>
            </a:r>
            <a:r>
              <a:rPr lang="it-IT" dirty="0"/>
              <a:t> users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64D28F-27E2-4A8C-BCA6-BC4B600D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8" y="2237695"/>
            <a:ext cx="11258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4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751C1-7549-4FB9-8A45-0540B056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KAFKA PARTITIONS – AN OVERVIEW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DC8F00-1AD5-42D8-8D54-618F0856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848" y="3663005"/>
            <a:ext cx="5399207" cy="280714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C4C0E7-7B94-4733-878F-F9FBF8398FD0}"/>
              </a:ext>
            </a:extLst>
          </p:cNvPr>
          <p:cNvSpPr txBox="1"/>
          <p:nvPr/>
        </p:nvSpPr>
        <p:spPr>
          <a:xfrm>
            <a:off x="321128" y="2089316"/>
            <a:ext cx="1128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1" dirty="0" err="1"/>
              <a:t>Partitions</a:t>
            </a:r>
            <a:r>
              <a:rPr lang="it-IT" dirty="0"/>
              <a:t> are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groupings</a:t>
            </a:r>
            <a:r>
              <a:rPr lang="it-IT" dirty="0"/>
              <a:t> of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Messages</a:t>
            </a:r>
            <a:r>
              <a:rPr lang="it-IT" dirty="0"/>
              <a:t> in Kafka are </a:t>
            </a:r>
            <a:r>
              <a:rPr lang="it-IT" b="1" dirty="0"/>
              <a:t>key-</a:t>
            </a:r>
            <a:r>
              <a:rPr lang="it-IT" b="1" dirty="0" err="1"/>
              <a:t>value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.  </a:t>
            </a:r>
          </a:p>
          <a:p>
            <a:pPr marL="1200150" lvl="2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key </a:t>
            </a:r>
            <a:r>
              <a:rPr lang="it-IT" dirty="0"/>
              <a:t>end up in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partition</a:t>
            </a:r>
            <a:r>
              <a:rPr lang="it-IT" dirty="0"/>
              <a:t>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u="sng" dirty="0"/>
              <a:t>more keys </a:t>
            </a:r>
            <a:r>
              <a:rPr lang="it-IT" u="sng" dirty="0" err="1"/>
              <a:t>than</a:t>
            </a:r>
            <a:r>
              <a:rPr lang="it-IT" u="sng" dirty="0"/>
              <a:t> </a:t>
            </a:r>
            <a:r>
              <a:rPr lang="it-IT" u="sng" dirty="0" err="1"/>
              <a:t>partitions</a:t>
            </a:r>
            <a:r>
              <a:rPr lang="it-IT" dirty="0"/>
              <a:t>, </a:t>
            </a:r>
            <a:r>
              <a:rPr lang="it-IT" dirty="0" err="1"/>
              <a:t>messages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keys </a:t>
            </a:r>
            <a:r>
              <a:rPr lang="it-IT" dirty="0" err="1"/>
              <a:t>will</a:t>
            </a:r>
            <a:r>
              <a:rPr lang="it-IT" dirty="0"/>
              <a:t> start </a:t>
            </a:r>
            <a:r>
              <a:rPr lang="it-IT" b="1" dirty="0"/>
              <a:t>sharing the </a:t>
            </a:r>
            <a:r>
              <a:rPr lang="it-IT" b="1" dirty="0" err="1"/>
              <a:t>partition</a:t>
            </a:r>
            <a:r>
              <a:rPr lang="it-IT" dirty="0"/>
              <a:t>.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25151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525A5-2B0B-41E2-842B-94A6AF73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Speed </a:t>
            </a:r>
            <a:r>
              <a:rPr lang="it-IT" dirty="0" err="1"/>
              <a:t>layer</a:t>
            </a:r>
            <a:r>
              <a:rPr lang="it-IT" dirty="0"/>
              <a:t> –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 time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28E49F8-659F-4E9C-A873-E2F111D5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429" y="3369244"/>
            <a:ext cx="4466775" cy="206273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39B226-6BAC-49F5-8AAB-D8A0240915B9}"/>
              </a:ext>
            </a:extLst>
          </p:cNvPr>
          <p:cNvSpPr txBox="1"/>
          <p:nvPr/>
        </p:nvSpPr>
        <p:spPr>
          <a:xfrm>
            <a:off x="5547120" y="3053502"/>
            <a:ext cx="5917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AVG </a:t>
            </a:r>
            <a:r>
              <a:rPr lang="it-IT" dirty="0" err="1"/>
              <a:t>queue</a:t>
            </a:r>
            <a:r>
              <a:rPr lang="it-IT" dirty="0"/>
              <a:t> time </a:t>
            </a:r>
            <a:r>
              <a:rPr lang="it-IT" dirty="0" err="1"/>
              <a:t>higher</a:t>
            </a:r>
            <a:r>
              <a:rPr lang="it-IT" dirty="0"/>
              <a:t> in the 25%?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In the 25%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partitions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with a 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.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In the 50% and 75%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more </a:t>
            </a:r>
            <a:r>
              <a:rPr lang="it-IT" dirty="0" err="1"/>
              <a:t>partitions</a:t>
            </a:r>
            <a:r>
              <a:rPr lang="it-IT" dirty="0"/>
              <a:t> with </a:t>
            </a: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 This </a:t>
            </a:r>
            <a:r>
              <a:rPr lang="it-IT" dirty="0" err="1"/>
              <a:t>could</a:t>
            </a:r>
            <a:r>
              <a:rPr lang="it-IT" dirty="0"/>
              <a:t> lead to a </a:t>
            </a:r>
            <a:r>
              <a:rPr lang="it-IT" u="sng" dirty="0" err="1"/>
              <a:t>decrease</a:t>
            </a:r>
            <a:r>
              <a:rPr lang="it-IT" dirty="0"/>
              <a:t> in the </a:t>
            </a:r>
            <a:r>
              <a:rPr lang="it-IT" dirty="0" err="1"/>
              <a:t>queue</a:t>
            </a:r>
            <a:r>
              <a:rPr lang="it-IT" dirty="0"/>
              <a:t> time.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In the 100% case,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partitions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instantly</a:t>
            </a:r>
            <a:r>
              <a:rPr lang="it-IT" dirty="0"/>
              <a:t> </a:t>
            </a:r>
            <a:r>
              <a:rPr lang="it-IT" dirty="0" err="1"/>
              <a:t>occupied</a:t>
            </a:r>
            <a:r>
              <a:rPr lang="it-IT" dirty="0"/>
              <a:t>,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start sharing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partitions</a:t>
            </a:r>
            <a:r>
              <a:rPr lang="it-IT" dirty="0"/>
              <a:t>, so the </a:t>
            </a:r>
            <a:r>
              <a:rPr lang="it-IT" dirty="0" err="1"/>
              <a:t>queue</a:t>
            </a:r>
            <a:r>
              <a:rPr lang="it-IT" dirty="0"/>
              <a:t> time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u="sng" dirty="0" err="1"/>
              <a:t>increase</a:t>
            </a:r>
            <a:r>
              <a:rPr lang="it-IT" dirty="0"/>
              <a:t> (</a:t>
            </a:r>
            <a:r>
              <a:rPr lang="it-IT" dirty="0" err="1"/>
              <a:t>compared</a:t>
            </a:r>
            <a:r>
              <a:rPr lang="it-IT" dirty="0"/>
              <a:t> to 50% and 75%).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DCEF9A-D524-47FE-B6AF-8ED96309A333}"/>
              </a:ext>
            </a:extLst>
          </p:cNvPr>
          <p:cNvSpPr/>
          <p:nvPr/>
        </p:nvSpPr>
        <p:spPr>
          <a:xfrm>
            <a:off x="3240543" y="3886200"/>
            <a:ext cx="1028700" cy="28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588B38-4C4D-45DF-B2DE-1B4506CD576F}"/>
              </a:ext>
            </a:extLst>
          </p:cNvPr>
          <p:cNvSpPr txBox="1"/>
          <p:nvPr/>
        </p:nvSpPr>
        <p:spPr>
          <a:xfrm>
            <a:off x="500743" y="6398281"/>
            <a:ext cx="11315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/>
              <a:t>Queue time</a:t>
            </a:r>
            <a:r>
              <a:rPr lang="it-IT" sz="1300" dirty="0"/>
              <a:t> </a:t>
            </a:r>
            <a:r>
              <a:rPr lang="it-IT" sz="1300" dirty="0" err="1"/>
              <a:t>represents</a:t>
            </a:r>
            <a:r>
              <a:rPr lang="it-IT" sz="1300" dirty="0"/>
              <a:t> the time the </a:t>
            </a:r>
            <a:r>
              <a:rPr lang="it-IT" sz="1300" dirty="0" err="1"/>
              <a:t>message</a:t>
            </a:r>
            <a:r>
              <a:rPr lang="it-IT" sz="1300" dirty="0"/>
              <a:t> </a:t>
            </a:r>
            <a:r>
              <a:rPr lang="it-IT" sz="1300" dirty="0" err="1"/>
              <a:t>has</a:t>
            </a:r>
            <a:r>
              <a:rPr lang="it-IT" sz="1300" dirty="0"/>
              <a:t> </a:t>
            </a:r>
            <a:r>
              <a:rPr lang="it-IT" sz="1300" dirty="0" err="1"/>
              <a:t>spent</a:t>
            </a:r>
            <a:r>
              <a:rPr lang="it-IT" sz="1300" dirty="0"/>
              <a:t> inside a Kafka </a:t>
            </a:r>
            <a:r>
              <a:rPr lang="it-IT" sz="1300" dirty="0" err="1"/>
              <a:t>queue</a:t>
            </a:r>
            <a:r>
              <a:rPr lang="it-IT" sz="1300" dirty="0"/>
              <a:t>. </a:t>
            </a:r>
            <a:r>
              <a:rPr lang="it-IT" sz="1300" dirty="0" err="1"/>
              <a:t>We</a:t>
            </a:r>
            <a:r>
              <a:rPr lang="it-IT" sz="1300" dirty="0"/>
              <a:t> </a:t>
            </a:r>
            <a:r>
              <a:rPr lang="it-IT" sz="1300" dirty="0" err="1"/>
              <a:t>consider</a:t>
            </a:r>
            <a:r>
              <a:rPr lang="it-IT" sz="1300" dirty="0"/>
              <a:t> the AVG for </a:t>
            </a:r>
            <a:r>
              <a:rPr lang="it-IT" sz="1300" dirty="0" err="1"/>
              <a:t>each</a:t>
            </a:r>
            <a:r>
              <a:rPr lang="it-IT" sz="1300" dirty="0"/>
              <a:t> </a:t>
            </a:r>
            <a:r>
              <a:rPr lang="it-IT" sz="1300" dirty="0" err="1"/>
              <a:t>experiment</a:t>
            </a:r>
            <a:r>
              <a:rPr lang="it-IT" sz="1300" dirty="0"/>
              <a:t>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8136A8-44E8-47C3-9A0C-4188661BD701}"/>
              </a:ext>
            </a:extLst>
          </p:cNvPr>
          <p:cNvSpPr txBox="1"/>
          <p:nvPr/>
        </p:nvSpPr>
        <p:spPr>
          <a:xfrm>
            <a:off x="435429" y="1944555"/>
            <a:ext cx="1131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Kafka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b="1" dirty="0"/>
              <a:t>100 </a:t>
            </a:r>
            <a:r>
              <a:rPr lang="it-IT" b="1" dirty="0" err="1"/>
              <a:t>partitions</a:t>
            </a:r>
            <a:r>
              <a:rPr lang="it-IT" b="1" dirty="0"/>
              <a:t> for </a:t>
            </a:r>
            <a:r>
              <a:rPr lang="it-IT" b="1" dirty="0" err="1"/>
              <a:t>each</a:t>
            </a:r>
            <a:r>
              <a:rPr lang="it-IT" b="1" dirty="0"/>
              <a:t> </a:t>
            </a:r>
            <a:r>
              <a:rPr lang="it-IT" b="1" dirty="0" err="1"/>
              <a:t>topic</a:t>
            </a:r>
            <a:r>
              <a:rPr lang="it-IT" b="1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A </a:t>
            </a:r>
            <a:r>
              <a:rPr lang="it-IT" dirty="0" err="1"/>
              <a:t>thread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u="sng" dirty="0"/>
              <a:t>share the </a:t>
            </a:r>
            <a:r>
              <a:rPr lang="it-IT" u="sng" dirty="0" err="1"/>
              <a:t>same</a:t>
            </a:r>
            <a:r>
              <a:rPr lang="it-IT" u="sng" dirty="0"/>
              <a:t> key</a:t>
            </a:r>
            <a:r>
              <a:rPr lang="it-IT" dirty="0"/>
              <a:t> (</a:t>
            </a:r>
            <a:r>
              <a:rPr lang="it-IT" dirty="0" err="1"/>
              <a:t>thus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).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This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b="1" dirty="0"/>
              <a:t>event sourcing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0EA1F-7898-45B5-B237-22F23028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</a:t>
            </a:r>
            <a:r>
              <a:rPr lang="it-IT" dirty="0" err="1"/>
              <a:t>layer</a:t>
            </a:r>
            <a:r>
              <a:rPr lang="it-IT" dirty="0"/>
              <a:t> – processing time </a:t>
            </a:r>
            <a:r>
              <a:rPr lang="it-IT" dirty="0" err="1"/>
              <a:t>threads</a:t>
            </a:r>
            <a:endParaRPr lang="it-I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E06A31-E104-4404-9295-BFD5C5B1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60" y="2067972"/>
            <a:ext cx="10165592" cy="402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FE694E-978D-42CB-8A0F-E663BAB807D8}"/>
              </a:ext>
            </a:extLst>
          </p:cNvPr>
          <p:cNvSpPr txBox="1"/>
          <p:nvPr/>
        </p:nvSpPr>
        <p:spPr>
          <a:xfrm rot="16200000">
            <a:off x="299226" y="3712530"/>
            <a:ext cx="149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Processing Time (ms)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17D689-B189-41AF-B1EE-1B60304D039E}"/>
              </a:ext>
            </a:extLst>
          </p:cNvPr>
          <p:cNvSpPr txBox="1"/>
          <p:nvPr/>
        </p:nvSpPr>
        <p:spPr>
          <a:xfrm>
            <a:off x="5596548" y="6025039"/>
            <a:ext cx="150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Monitoring hours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6EE2644-5BFE-45A3-B468-DC424AE0AE17}"/>
              </a:ext>
            </a:extLst>
          </p:cNvPr>
          <p:cNvCxnSpPr>
            <a:cxnSpLocks/>
          </p:cNvCxnSpPr>
          <p:nvPr/>
        </p:nvCxnSpPr>
        <p:spPr>
          <a:xfrm flipV="1">
            <a:off x="5531477" y="1922803"/>
            <a:ext cx="0" cy="4167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9E5865-2820-494E-B6A7-5C70F9B1960E}"/>
              </a:ext>
            </a:extLst>
          </p:cNvPr>
          <p:cNvSpPr txBox="1"/>
          <p:nvPr/>
        </p:nvSpPr>
        <p:spPr>
          <a:xfrm>
            <a:off x="468086" y="6297376"/>
            <a:ext cx="11315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/>
              <a:t>Processing time</a:t>
            </a:r>
            <a:r>
              <a:rPr lang="it-IT" sz="1300" dirty="0"/>
              <a:t> </a:t>
            </a:r>
            <a:r>
              <a:rPr lang="it-IT" sz="1300" dirty="0" err="1"/>
              <a:t>represents</a:t>
            </a:r>
            <a:r>
              <a:rPr lang="it-IT" sz="1300" dirty="0"/>
              <a:t> </a:t>
            </a:r>
            <a:r>
              <a:rPr lang="it-IT" sz="1300" dirty="0" err="1"/>
              <a:t>how</a:t>
            </a:r>
            <a:r>
              <a:rPr lang="it-IT" sz="1300" dirty="0"/>
              <a:t> long the consumer takes </a:t>
            </a:r>
            <a:r>
              <a:rPr lang="it-IT" sz="1300" dirty="0" err="1"/>
              <a:t>before</a:t>
            </a:r>
            <a:r>
              <a:rPr lang="it-IT" sz="1300" dirty="0"/>
              <a:t> </a:t>
            </a:r>
            <a:r>
              <a:rPr lang="it-IT" sz="1300" dirty="0" err="1"/>
              <a:t>actually</a:t>
            </a:r>
            <a:r>
              <a:rPr lang="it-IT" sz="1300" dirty="0"/>
              <a:t> </a:t>
            </a:r>
            <a:r>
              <a:rPr lang="it-IT" sz="1300" dirty="0" err="1"/>
              <a:t>pushing</a:t>
            </a:r>
            <a:r>
              <a:rPr lang="it-IT" sz="1300" dirty="0"/>
              <a:t> the </a:t>
            </a:r>
            <a:r>
              <a:rPr lang="it-IT" sz="1300" dirty="0" err="1"/>
              <a:t>message</a:t>
            </a:r>
            <a:r>
              <a:rPr lang="it-IT" sz="1300" dirty="0"/>
              <a:t> to the database. </a:t>
            </a:r>
            <a:br>
              <a:rPr lang="it-IT" sz="1300" dirty="0"/>
            </a:br>
            <a:r>
              <a:rPr lang="it-IT" sz="1300" dirty="0"/>
              <a:t>This </a:t>
            </a:r>
            <a:r>
              <a:rPr lang="it-IT" sz="1300" dirty="0" err="1"/>
              <a:t>includes</a:t>
            </a:r>
            <a:r>
              <a:rPr lang="it-IT" sz="1300" dirty="0"/>
              <a:t> </a:t>
            </a:r>
            <a:r>
              <a:rPr lang="it-IT" sz="1300" u="sng" dirty="0" err="1"/>
              <a:t>retrieving</a:t>
            </a:r>
            <a:r>
              <a:rPr lang="it-IT" sz="1300" u="sng" dirty="0"/>
              <a:t> the </a:t>
            </a:r>
            <a:r>
              <a:rPr lang="it-IT" sz="1300" u="sng" dirty="0" err="1"/>
              <a:t>old</a:t>
            </a:r>
            <a:r>
              <a:rPr lang="it-IT" sz="1300" u="sng" dirty="0"/>
              <a:t> </a:t>
            </a:r>
            <a:r>
              <a:rPr lang="it-IT" sz="1300" u="sng" dirty="0" err="1"/>
              <a:t>value</a:t>
            </a:r>
            <a:r>
              <a:rPr lang="it-IT" sz="1300" dirty="0"/>
              <a:t> in case of an </a:t>
            </a:r>
            <a:r>
              <a:rPr lang="it-IT" sz="1300" b="1" dirty="0"/>
              <a:t>update</a:t>
            </a:r>
            <a:r>
              <a:rPr lang="it-IT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3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0EA1F-7898-45B5-B237-22F23028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</a:t>
            </a:r>
            <a:r>
              <a:rPr lang="it-IT" dirty="0" err="1"/>
              <a:t>layer</a:t>
            </a:r>
            <a:r>
              <a:rPr lang="it-IT" dirty="0"/>
              <a:t> – AVG QUEUE TIME </a:t>
            </a:r>
            <a:r>
              <a:rPr lang="it-IT" dirty="0" err="1"/>
              <a:t>threads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FE694E-978D-42CB-8A0F-E663BAB807D8}"/>
              </a:ext>
            </a:extLst>
          </p:cNvPr>
          <p:cNvSpPr txBox="1"/>
          <p:nvPr/>
        </p:nvSpPr>
        <p:spPr>
          <a:xfrm rot="16200000">
            <a:off x="474611" y="3876899"/>
            <a:ext cx="126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Queue Time (ms)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17D689-B189-41AF-B1EE-1B60304D039E}"/>
              </a:ext>
            </a:extLst>
          </p:cNvPr>
          <p:cNvSpPr txBox="1"/>
          <p:nvPr/>
        </p:nvSpPr>
        <p:spPr>
          <a:xfrm>
            <a:off x="5476160" y="6167262"/>
            <a:ext cx="1239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Monitoring hours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F2B4B7-EBBF-435A-93B0-7AC6BC87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19" y="1923841"/>
            <a:ext cx="10433957" cy="42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29B4B3D-1497-4634-B3BC-DA05B992B74F}"/>
              </a:ext>
            </a:extLst>
          </p:cNvPr>
          <p:cNvCxnSpPr>
            <a:cxnSpLocks/>
          </p:cNvCxnSpPr>
          <p:nvPr/>
        </p:nvCxnSpPr>
        <p:spPr>
          <a:xfrm flipV="1">
            <a:off x="5966666" y="1923841"/>
            <a:ext cx="0" cy="4167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0EA1F-7898-45B5-B237-22F23028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</a:t>
            </a:r>
            <a:r>
              <a:rPr lang="it-IT" dirty="0" err="1"/>
              <a:t>layer</a:t>
            </a:r>
            <a:r>
              <a:rPr lang="it-IT" dirty="0"/>
              <a:t> – QUEUE &amp; PROCESSING TIME CONSIDERATIONS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68613DA-5DFF-471B-8308-B1447FAA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85" y="2180495"/>
            <a:ext cx="11029615" cy="4459791"/>
          </a:xfrm>
        </p:spPr>
        <p:txBody>
          <a:bodyPr/>
          <a:lstStyle/>
          <a:p>
            <a:r>
              <a:rPr lang="it-IT" dirty="0" err="1"/>
              <a:t>Starting</a:t>
            </a:r>
            <a:r>
              <a:rPr lang="it-IT" dirty="0"/>
              <a:t> from hour 6 of monitoring,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sudden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in </a:t>
            </a:r>
            <a:r>
              <a:rPr lang="it-IT" b="1" dirty="0"/>
              <a:t>Processing Time</a:t>
            </a:r>
            <a:r>
              <a:rPr lang="it-IT" dirty="0"/>
              <a:t> first and </a:t>
            </a:r>
            <a:r>
              <a:rPr lang="it-IT" b="1" dirty="0"/>
              <a:t>AVG Queue Time second</a:t>
            </a:r>
          </a:p>
          <a:p>
            <a:pPr lvl="1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b="1" dirty="0"/>
              <a:t>Processing Time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?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due to the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b="1" dirty="0" err="1"/>
              <a:t>Embeddings</a:t>
            </a:r>
            <a:r>
              <a:rPr lang="it-IT" dirty="0"/>
              <a:t> in </a:t>
            </a:r>
            <a:r>
              <a:rPr lang="it-IT" dirty="0" err="1"/>
              <a:t>MongoDB</a:t>
            </a:r>
            <a:r>
              <a:rPr lang="it-IT" dirty="0"/>
              <a:t>. </a:t>
            </a:r>
          </a:p>
          <a:p>
            <a:pPr lvl="2"/>
            <a:r>
              <a:rPr lang="it-IT" dirty="0" err="1"/>
              <a:t>Comments</a:t>
            </a:r>
            <a:r>
              <a:rPr lang="it-IT" dirty="0"/>
              <a:t> are embedded in the post the </a:t>
            </a:r>
            <a:r>
              <a:rPr lang="it-IT" dirty="0" err="1"/>
              <a:t>refer</a:t>
            </a:r>
            <a:r>
              <a:rPr lang="it-IT" dirty="0"/>
              <a:t> to.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b="1" dirty="0" err="1"/>
              <a:t>comment</a:t>
            </a:r>
            <a:r>
              <a:rPr lang="it-IT" b="1" dirty="0"/>
              <a:t>-update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post first, and </a:t>
            </a:r>
            <a:r>
              <a:rPr lang="it-IT" dirty="0" err="1"/>
              <a:t>then</a:t>
            </a:r>
            <a:r>
              <a:rPr lang="it-IT" dirty="0"/>
              <a:t> look for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comment</a:t>
            </a:r>
            <a:r>
              <a:rPr lang="it-IT" dirty="0"/>
              <a:t> to update.</a:t>
            </a:r>
          </a:p>
          <a:p>
            <a:pPr lvl="2"/>
            <a:r>
              <a:rPr lang="it-IT" b="1" dirty="0"/>
              <a:t>This </a:t>
            </a:r>
            <a:r>
              <a:rPr lang="it-IT" b="1" dirty="0" err="1"/>
              <a:t>is</a:t>
            </a:r>
            <a:r>
              <a:rPr lang="it-IT" b="1" dirty="0"/>
              <a:t> made </a:t>
            </a:r>
            <a:r>
              <a:rPr lang="it-IT" b="1" dirty="0" err="1"/>
              <a:t>worse</a:t>
            </a:r>
            <a:r>
              <a:rPr lang="it-IT" b="1" dirty="0"/>
              <a:t> by the </a:t>
            </a:r>
            <a:r>
              <a:rPr lang="it-IT" b="1" dirty="0" err="1"/>
              <a:t>fact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comments</a:t>
            </a:r>
            <a:r>
              <a:rPr lang="it-IT" b="1" dirty="0"/>
              <a:t> </a:t>
            </a:r>
            <a:r>
              <a:rPr lang="it-IT" b="1" dirty="0" err="1"/>
              <a:t>refer</a:t>
            </a:r>
            <a:r>
              <a:rPr lang="it-IT" b="1" dirty="0"/>
              <a:t> to the </a:t>
            </a:r>
            <a:r>
              <a:rPr lang="it-IT" b="1" dirty="0" err="1"/>
              <a:t>hottest</a:t>
            </a:r>
            <a:r>
              <a:rPr lang="it-IT" b="1" dirty="0"/>
              <a:t> </a:t>
            </a:r>
            <a:r>
              <a:rPr lang="it-IT" b="1" dirty="0" err="1"/>
              <a:t>threads</a:t>
            </a:r>
            <a:r>
              <a:rPr lang="it-IT" b="1" dirty="0"/>
              <a:t>,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more </a:t>
            </a:r>
            <a:r>
              <a:rPr lang="it-IT" b="1" dirty="0" err="1"/>
              <a:t>comments</a:t>
            </a:r>
            <a:r>
              <a:rPr lang="it-IT" b="1" dirty="0"/>
              <a:t>!</a:t>
            </a:r>
          </a:p>
          <a:p>
            <a:pPr lvl="1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b="1" dirty="0"/>
              <a:t>AVG Queue Time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?</a:t>
            </a:r>
          </a:p>
          <a:p>
            <a:pPr lvl="2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this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u="sng" dirty="0" err="1"/>
              <a:t>slightly</a:t>
            </a:r>
            <a:r>
              <a:rPr lang="it-IT" b="1" u="sng" dirty="0"/>
              <a:t> </a:t>
            </a:r>
            <a:r>
              <a:rPr lang="it-IT" b="1" u="sng" dirty="0" err="1"/>
              <a:t>delayed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Processing Time </a:t>
            </a:r>
            <a:r>
              <a:rPr lang="it-IT" dirty="0" err="1"/>
              <a:t>increase</a:t>
            </a:r>
            <a:r>
              <a:rPr lang="it-IT" dirty="0"/>
              <a:t>.</a:t>
            </a:r>
          </a:p>
          <a:p>
            <a:pPr lvl="2"/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comment</a:t>
            </a:r>
            <a:r>
              <a:rPr lang="it-IT" dirty="0"/>
              <a:t>-updates take </a:t>
            </a:r>
            <a:r>
              <a:rPr lang="it-IT" dirty="0" err="1"/>
              <a:t>longer</a:t>
            </a:r>
            <a:r>
              <a:rPr lang="it-IT" dirty="0"/>
              <a:t> to be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, </a:t>
            </a:r>
            <a:r>
              <a:rPr lang="it-IT" b="1" dirty="0" err="1"/>
              <a:t>messages</a:t>
            </a:r>
            <a:r>
              <a:rPr lang="it-IT" b="1" dirty="0"/>
              <a:t> in the </a:t>
            </a:r>
            <a:r>
              <a:rPr lang="it-IT" b="1" dirty="0" err="1"/>
              <a:t>queue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to </a:t>
            </a:r>
            <a:r>
              <a:rPr lang="it-IT" b="1" dirty="0" err="1"/>
              <a:t>wait</a:t>
            </a:r>
            <a:r>
              <a:rPr lang="it-IT" b="1" dirty="0"/>
              <a:t> more time</a:t>
            </a:r>
            <a:r>
              <a:rPr lang="it-IT" dirty="0"/>
              <a:t>.</a:t>
            </a:r>
          </a:p>
          <a:p>
            <a:pPr lvl="2"/>
            <a:endParaRPr lang="it-IT" b="1" u="sng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71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AD507-7A62-4455-BD8C-64FC111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zoom in the 6-8 hours </a:t>
            </a:r>
            <a:r>
              <a:rPr lang="it-IT" dirty="0" err="1"/>
              <a:t>interval</a:t>
            </a:r>
            <a:endParaRPr lang="it-IT" dirty="0"/>
          </a:p>
        </p:txBody>
      </p:sp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B8776C9-F0AB-4AD0-8A19-7A6489DC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13" y="2118626"/>
            <a:ext cx="3114698" cy="331472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97CAE96A-DFB7-48AB-A3A6-0451738782A8}"/>
              </a:ext>
            </a:extLst>
          </p:cNvPr>
          <p:cNvSpPr/>
          <p:nvPr/>
        </p:nvSpPr>
        <p:spPr>
          <a:xfrm>
            <a:off x="4616305" y="2399353"/>
            <a:ext cx="517072" cy="1959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159788F-8653-40F3-AD4D-5CA4F6690906}"/>
              </a:ext>
            </a:extLst>
          </p:cNvPr>
          <p:cNvSpPr/>
          <p:nvPr/>
        </p:nvSpPr>
        <p:spPr>
          <a:xfrm>
            <a:off x="4616305" y="5131667"/>
            <a:ext cx="517072" cy="1959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B90BECD-B063-48A3-8795-6DE5252D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5529943"/>
            <a:ext cx="11217728" cy="1670957"/>
          </a:xfrm>
        </p:spPr>
        <p:txBody>
          <a:bodyPr>
            <a:normAutofit/>
          </a:bodyPr>
          <a:lstStyle/>
          <a:p>
            <a:pPr marL="630000" lvl="2" indent="0">
              <a:buNone/>
            </a:pPr>
            <a:endParaRPr lang="it-IT" dirty="0"/>
          </a:p>
          <a:p>
            <a:pPr lvl="2"/>
            <a:r>
              <a:rPr lang="it-IT" dirty="0"/>
              <a:t>In this time </a:t>
            </a:r>
            <a:r>
              <a:rPr lang="it-IT" dirty="0" err="1"/>
              <a:t>period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b="1" dirty="0" err="1"/>
              <a:t>comment</a:t>
            </a:r>
            <a:r>
              <a:rPr lang="it-IT" b="1" dirty="0"/>
              <a:t>-updates </a:t>
            </a:r>
            <a:r>
              <a:rPr lang="it-IT" dirty="0" err="1"/>
              <a:t>increases</a:t>
            </a:r>
            <a:r>
              <a:rPr lang="it-IT" dirty="0"/>
              <a:t> from 38792 to 53338 (</a:t>
            </a:r>
            <a:r>
              <a:rPr lang="it-IT" dirty="0" err="1"/>
              <a:t>see</a:t>
            </a:r>
            <a:r>
              <a:rPr lang="it-IT" dirty="0"/>
              <a:t> the second image).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increase</a:t>
            </a:r>
            <a:r>
              <a:rPr lang="it-IT" dirty="0"/>
              <a:t> leads 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increment</a:t>
            </a:r>
            <a:r>
              <a:rPr lang="it-IT" dirty="0"/>
              <a:t> in </a:t>
            </a:r>
            <a:r>
              <a:rPr lang="it-IT" b="1" dirty="0"/>
              <a:t>Queue and Processing Time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can be </a:t>
            </a:r>
            <a:r>
              <a:rPr lang="it-IT" dirty="0" err="1"/>
              <a:t>seen</a:t>
            </a:r>
            <a:r>
              <a:rPr lang="it-IT" dirty="0"/>
              <a:t> in the first image.</a:t>
            </a:r>
          </a:p>
          <a:p>
            <a:pPr lvl="2"/>
            <a:r>
              <a:rPr lang="it-IT" dirty="0" err="1"/>
              <a:t>Why</a:t>
            </a:r>
            <a:r>
              <a:rPr lang="it-IT" dirty="0"/>
              <a:t> are </a:t>
            </a:r>
            <a:r>
              <a:rPr lang="it-IT" dirty="0" err="1"/>
              <a:t>comment</a:t>
            </a:r>
            <a:r>
              <a:rPr lang="it-IT" dirty="0"/>
              <a:t>-updates so </a:t>
            </a:r>
            <a:r>
              <a:rPr lang="it-IT" dirty="0" err="1"/>
              <a:t>critical</a:t>
            </a:r>
            <a:r>
              <a:rPr lang="it-IT" dirty="0"/>
              <a:t>?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b="1" dirty="0" err="1"/>
              <a:t>comment</a:t>
            </a:r>
            <a:r>
              <a:rPr lang="it-IT" b="1" dirty="0"/>
              <a:t>-update </a:t>
            </a:r>
            <a:r>
              <a:rPr lang="it-IT" dirty="0"/>
              <a:t>must first </a:t>
            </a:r>
            <a:r>
              <a:rPr lang="it-IT" dirty="0" err="1"/>
              <a:t>find</a:t>
            </a:r>
            <a:r>
              <a:rPr lang="it-IT" dirty="0"/>
              <a:t> the post, and </a:t>
            </a:r>
            <a:r>
              <a:rPr lang="it-IT" dirty="0" err="1"/>
              <a:t>then</a:t>
            </a:r>
            <a:r>
              <a:rPr lang="it-IT" dirty="0"/>
              <a:t> look for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comment</a:t>
            </a:r>
            <a:r>
              <a:rPr lang="it-IT" dirty="0"/>
              <a:t> to update.</a:t>
            </a:r>
          </a:p>
          <a:p>
            <a:pPr lvl="2"/>
            <a:endParaRPr lang="it-IT" dirty="0"/>
          </a:p>
          <a:p>
            <a:pPr lvl="2"/>
            <a:endParaRPr lang="it-IT" b="1" u="sng" dirty="0"/>
          </a:p>
          <a:p>
            <a:pPr lvl="1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98D604-DB47-4D87-9AFD-2D299D18CFBF}"/>
              </a:ext>
            </a:extLst>
          </p:cNvPr>
          <p:cNvSpPr txBox="1"/>
          <p:nvPr/>
        </p:nvSpPr>
        <p:spPr>
          <a:xfrm>
            <a:off x="3484191" y="1812548"/>
            <a:ext cx="187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u="sng" dirty="0" err="1"/>
              <a:t>Scryper</a:t>
            </a:r>
            <a:endParaRPr lang="it-IT" sz="1200" b="1" u="sng" dirty="0"/>
          </a:p>
        </p:txBody>
      </p:sp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4686C30-420D-1E4C-8C3F-495C386D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53" y="2109101"/>
            <a:ext cx="4933986" cy="332424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D4FF5BD-B56F-0A4B-BC31-E893E21D2FB8}"/>
              </a:ext>
            </a:extLst>
          </p:cNvPr>
          <p:cNvCxnSpPr/>
          <p:nvPr/>
        </p:nvCxnSpPr>
        <p:spPr>
          <a:xfrm>
            <a:off x="9696526" y="2444256"/>
            <a:ext cx="0" cy="2911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A97F780-65AE-4C47-91AF-A097655C3507}"/>
              </a:ext>
            </a:extLst>
          </p:cNvPr>
          <p:cNvCxnSpPr/>
          <p:nvPr/>
        </p:nvCxnSpPr>
        <p:spPr>
          <a:xfrm>
            <a:off x="10837639" y="2444256"/>
            <a:ext cx="0" cy="2911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8D97B437-7C2A-CB43-89D2-E52678107687}"/>
              </a:ext>
            </a:extLst>
          </p:cNvPr>
          <p:cNvSpPr/>
          <p:nvPr/>
        </p:nvSpPr>
        <p:spPr>
          <a:xfrm>
            <a:off x="7519383" y="2444256"/>
            <a:ext cx="1132099" cy="2873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797BDEE-6ACE-484F-8DE8-141030FADA04}"/>
              </a:ext>
            </a:extLst>
          </p:cNvPr>
          <p:cNvSpPr txBox="1"/>
          <p:nvPr/>
        </p:nvSpPr>
        <p:spPr>
          <a:xfrm>
            <a:off x="7671782" y="1803024"/>
            <a:ext cx="187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u="sng" dirty="0"/>
              <a:t>Batch consumer</a:t>
            </a:r>
          </a:p>
        </p:txBody>
      </p:sp>
    </p:spTree>
    <p:extLst>
      <p:ext uri="{BB962C8B-B14F-4D97-AF65-F5344CB8AC3E}">
        <p14:creationId xmlns:p14="http://schemas.microsoft.com/office/powerpoint/2010/main" val="335361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AD507-7A62-4455-BD8C-64FC111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 of </a:t>
            </a:r>
            <a:r>
              <a:rPr lang="it-IT" dirty="0" err="1"/>
              <a:t>encountered</a:t>
            </a:r>
            <a:r>
              <a:rPr lang="it-IT" dirty="0"/>
              <a:t> </a:t>
            </a:r>
            <a:r>
              <a:rPr lang="it-IT" dirty="0" err="1"/>
              <a:t>bottlenecks</a:t>
            </a:r>
            <a:endParaRPr lang="it-IT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B90BECD-B063-48A3-8795-6DE5252D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77" y="1715956"/>
            <a:ext cx="11275738" cy="4821630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first </a:t>
            </a:r>
            <a:r>
              <a:rPr lang="it-IT" dirty="0" err="1"/>
              <a:t>experiment</a:t>
            </a:r>
            <a:r>
              <a:rPr lang="it-IT" dirty="0"/>
              <a:t>, the </a:t>
            </a:r>
            <a:r>
              <a:rPr lang="it-IT" dirty="0" err="1"/>
              <a:t>bottleneck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b="1" dirty="0"/>
              <a:t>8 </a:t>
            </a:r>
            <a:r>
              <a:rPr lang="it-IT" b="1" dirty="0" err="1"/>
              <a:t>Gb</a:t>
            </a:r>
            <a:r>
              <a:rPr lang="it-IT" b="1" dirty="0"/>
              <a:t> of RAM</a:t>
            </a:r>
          </a:p>
          <a:p>
            <a:pPr lvl="2"/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moving</a:t>
            </a:r>
            <a:r>
              <a:rPr lang="it-IT" dirty="0"/>
              <a:t> to a machine </a:t>
            </a:r>
            <a:r>
              <a:rPr lang="it-IT" dirty="0" err="1"/>
              <a:t>equipped</a:t>
            </a:r>
            <a:r>
              <a:rPr lang="it-IT" dirty="0"/>
              <a:t> with </a:t>
            </a:r>
            <a:r>
              <a:rPr lang="it-IT" b="1" dirty="0"/>
              <a:t>16 </a:t>
            </a:r>
            <a:r>
              <a:rPr lang="it-IT" b="1" dirty="0" err="1"/>
              <a:t>Gb</a:t>
            </a:r>
            <a:r>
              <a:rPr lang="it-IT" b="1" dirty="0"/>
              <a:t> of RAM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the app for 16 hours </a:t>
            </a:r>
            <a:r>
              <a:rPr lang="it-IT" b="1" dirty="0" err="1"/>
              <a:t>without</a:t>
            </a:r>
            <a:r>
              <a:rPr lang="it-IT" b="1" dirty="0"/>
              <a:t> </a:t>
            </a:r>
            <a:r>
              <a:rPr lang="it-IT" b="1" dirty="0" err="1"/>
              <a:t>any</a:t>
            </a:r>
            <a:r>
              <a:rPr lang="it-IT" b="1" dirty="0"/>
              <a:t> </a:t>
            </a:r>
            <a:r>
              <a:rPr lang="it-IT" b="1" dirty="0" err="1"/>
              <a:t>kind</a:t>
            </a:r>
            <a:r>
              <a:rPr lang="it-IT" b="1" dirty="0"/>
              <a:t> of </a:t>
            </a:r>
            <a:r>
              <a:rPr lang="it-IT" b="1" dirty="0" err="1"/>
              <a:t>issue</a:t>
            </a:r>
            <a:r>
              <a:rPr lang="it-IT" b="1" dirty="0"/>
              <a:t> </a:t>
            </a:r>
            <a:r>
              <a:rPr lang="it-IT" dirty="0"/>
              <a:t>in </a:t>
            </a:r>
            <a:r>
              <a:rPr lang="it-IT" dirty="0" err="1"/>
              <a:t>terms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r>
              <a:rPr lang="it-IT" dirty="0"/>
              <a:t>. At the end of the </a:t>
            </a:r>
            <a:r>
              <a:rPr lang="it-IT" dirty="0" err="1"/>
              <a:t>experiment</a:t>
            </a:r>
            <a:r>
              <a:rPr lang="it-IT" dirty="0"/>
              <a:t>,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b="1" dirty="0"/>
              <a:t>11.4 </a:t>
            </a:r>
            <a:r>
              <a:rPr lang="it-IT" b="1" dirty="0" err="1"/>
              <a:t>Gb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the </a:t>
            </a:r>
            <a:r>
              <a:rPr lang="it-IT" dirty="0" err="1"/>
              <a:t>bottlenecks</a:t>
            </a:r>
            <a:r>
              <a:rPr lang="it-IT" dirty="0"/>
              <a:t> </a:t>
            </a:r>
            <a:r>
              <a:rPr lang="it-IT" u="sng" dirty="0" err="1"/>
              <a:t>related</a:t>
            </a:r>
            <a:r>
              <a:rPr lang="it-IT" u="sng" dirty="0"/>
              <a:t> to </a:t>
            </a:r>
            <a:r>
              <a:rPr lang="it-IT" u="sng" dirty="0" err="1"/>
              <a:t>our</a:t>
            </a:r>
            <a:r>
              <a:rPr lang="it-IT" u="sng" dirty="0"/>
              <a:t> </a:t>
            </a:r>
            <a:r>
              <a:rPr lang="it-IT" u="sng" dirty="0" err="1"/>
              <a:t>application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lvl="1"/>
            <a:r>
              <a:rPr lang="it-IT" dirty="0"/>
              <a:t>In the </a:t>
            </a:r>
            <a:r>
              <a:rPr lang="it-IT" b="1" dirty="0"/>
              <a:t>Speed Layer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</a:t>
            </a:r>
            <a:r>
              <a:rPr lang="it-IT" dirty="0" err="1"/>
              <a:t>that</a:t>
            </a:r>
            <a:r>
              <a:rPr lang="it-IT" dirty="0"/>
              <a:t> the AVG </a:t>
            </a:r>
            <a:r>
              <a:rPr lang="it-IT" dirty="0" err="1"/>
              <a:t>queue</a:t>
            </a:r>
            <a:r>
              <a:rPr lang="it-IT" dirty="0"/>
              <a:t> time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  <a:p>
            <a:pPr lvl="2"/>
            <a:r>
              <a:rPr lang="it-IT" dirty="0"/>
              <a:t>This made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/>
              <a:t>the way Kafka </a:t>
            </a:r>
            <a:r>
              <a:rPr lang="it-IT" b="1" dirty="0" err="1"/>
              <a:t>topics</a:t>
            </a:r>
            <a:r>
              <a:rPr lang="it-IT" b="1" dirty="0"/>
              <a:t> </a:t>
            </a:r>
            <a:r>
              <a:rPr lang="it-IT" b="1" dirty="0" err="1"/>
              <a:t>were</a:t>
            </a:r>
            <a:r>
              <a:rPr lang="it-IT" b="1" dirty="0"/>
              <a:t> </a:t>
            </a:r>
            <a:r>
              <a:rPr lang="it-IT" b="1" dirty="0" err="1"/>
              <a:t>organized</a:t>
            </a:r>
            <a:r>
              <a:rPr lang="it-IT" b="1" dirty="0"/>
              <a:t>.</a:t>
            </a:r>
          </a:p>
          <a:p>
            <a:pPr lvl="1"/>
            <a:r>
              <a:rPr lang="it-IT" dirty="0"/>
              <a:t>In the </a:t>
            </a:r>
            <a:r>
              <a:rPr lang="it-IT" b="1" dirty="0"/>
              <a:t>Batch Layer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</a:t>
            </a:r>
            <a:r>
              <a:rPr lang="it-IT" dirty="0" err="1"/>
              <a:t>that</a:t>
            </a:r>
            <a:r>
              <a:rPr lang="it-IT" dirty="0"/>
              <a:t> the DB Processing Time and the AVG </a:t>
            </a:r>
            <a:r>
              <a:rPr lang="it-IT" dirty="0" err="1"/>
              <a:t>queue</a:t>
            </a:r>
            <a:r>
              <a:rPr lang="it-IT" dirty="0"/>
              <a:t> time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six</a:t>
            </a:r>
            <a:r>
              <a:rPr lang="it-IT" dirty="0"/>
              <a:t>-hour </a:t>
            </a:r>
            <a:r>
              <a:rPr lang="it-IT" dirty="0" err="1"/>
              <a:t>mark</a:t>
            </a:r>
            <a:endParaRPr lang="it-IT" dirty="0"/>
          </a:p>
          <a:p>
            <a:pPr lvl="2"/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in </a:t>
            </a:r>
            <a:r>
              <a:rPr lang="it-IT" b="1" dirty="0" err="1"/>
              <a:t>MongoDB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1AF6843-54A7-4015-996D-D2D7CB90D021}"/>
              </a:ext>
            </a:extLst>
          </p:cNvPr>
          <p:cNvSpPr txBox="1">
            <a:spLocks/>
          </p:cNvSpPr>
          <p:nvPr/>
        </p:nvSpPr>
        <p:spPr>
          <a:xfrm>
            <a:off x="514685" y="2180495"/>
            <a:ext cx="11029615" cy="445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dirty="0"/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7DA0BD19-9391-467C-A99D-54169019BEC6}"/>
              </a:ext>
            </a:extLst>
          </p:cNvPr>
          <p:cNvSpPr/>
          <p:nvPr/>
        </p:nvSpPr>
        <p:spPr>
          <a:xfrm>
            <a:off x="5461908" y="3305490"/>
            <a:ext cx="636814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11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AD507-7A62-4455-BD8C-64FC111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B90BECD-B063-48A3-8795-6DE5252D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77" y="1209056"/>
            <a:ext cx="11275738" cy="5605401"/>
          </a:xfrm>
        </p:spPr>
        <p:txBody>
          <a:bodyPr>
            <a:normAutofit/>
          </a:bodyPr>
          <a:lstStyle/>
          <a:p>
            <a:pPr marL="630000" lvl="2" indent="0">
              <a:buNone/>
            </a:pPr>
            <a:endParaRPr lang="it-IT" b="1" u="sng" dirty="0"/>
          </a:p>
          <a:p>
            <a:pPr lvl="1"/>
            <a:r>
              <a:rPr lang="it-IT" b="1" dirty="0" err="1"/>
              <a:t>Would</a:t>
            </a:r>
            <a:r>
              <a:rPr lang="it-IT" b="1" dirty="0"/>
              <a:t> </a:t>
            </a:r>
            <a:r>
              <a:rPr lang="it-IT" b="1" dirty="0" err="1"/>
              <a:t>changing</a:t>
            </a:r>
            <a:r>
              <a:rPr lang="it-IT" b="1" dirty="0"/>
              <a:t> the way </a:t>
            </a:r>
            <a:r>
              <a:rPr lang="it-IT" b="1" dirty="0" err="1"/>
              <a:t>topics</a:t>
            </a:r>
            <a:r>
              <a:rPr lang="it-IT" b="1" dirty="0"/>
              <a:t> are </a:t>
            </a:r>
            <a:r>
              <a:rPr lang="it-IT" b="1" dirty="0" err="1"/>
              <a:t>organized</a:t>
            </a:r>
            <a:r>
              <a:rPr lang="it-IT" b="1" dirty="0"/>
              <a:t> make </a:t>
            </a:r>
            <a:r>
              <a:rPr lang="it-IT" b="1" dirty="0" err="1"/>
              <a:t>sense</a:t>
            </a:r>
            <a:r>
              <a:rPr lang="it-IT" b="1" dirty="0"/>
              <a:t>?</a:t>
            </a:r>
          </a:p>
          <a:p>
            <a:pPr lvl="2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the </a:t>
            </a:r>
            <a:r>
              <a:rPr lang="it-IT" dirty="0" err="1"/>
              <a:t>comments</a:t>
            </a:r>
            <a:r>
              <a:rPr lang="it-IT" dirty="0"/>
              <a:t> to a </a:t>
            </a:r>
            <a:r>
              <a:rPr lang="it-IT" dirty="0" err="1"/>
              <a:t>specific</a:t>
            </a:r>
            <a:r>
              <a:rPr lang="it-IT" dirty="0"/>
              <a:t>, </a:t>
            </a:r>
            <a:r>
              <a:rPr lang="it-IT" dirty="0" err="1"/>
              <a:t>separated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In this new </a:t>
            </a:r>
            <a:r>
              <a:rPr lang="it-IT" dirty="0" err="1"/>
              <a:t>topic</a:t>
            </a:r>
            <a:r>
              <a:rPr lang="it-IT" dirty="0"/>
              <a:t>, the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keys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Ids</a:t>
            </a:r>
            <a:r>
              <a:rPr lang="it-IT" dirty="0"/>
              <a:t>,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end up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would</a:t>
            </a:r>
            <a:r>
              <a:rPr lang="it-IT" dirty="0"/>
              <a:t>,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u="sng" dirty="0"/>
              <a:t>cause </a:t>
            </a:r>
            <a:r>
              <a:rPr lang="it-IT" u="sng" dirty="0" err="1"/>
              <a:t>issues</a:t>
            </a:r>
            <a:r>
              <a:rPr lang="it-IT" u="sng" dirty="0"/>
              <a:t> in the Speed </a:t>
            </a:r>
            <a:r>
              <a:rPr lang="it-IT" u="sng" dirty="0" err="1"/>
              <a:t>layer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b="1" dirty="0" err="1"/>
              <a:t>before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parent</a:t>
            </a:r>
            <a:r>
              <a:rPr lang="it-IT" dirty="0"/>
              <a:t> post. In a real-time monitoring, this </a:t>
            </a:r>
            <a:r>
              <a:rPr lang="it-IT" dirty="0" err="1"/>
              <a:t>would</a:t>
            </a:r>
            <a:r>
              <a:rPr lang="it-IT" dirty="0"/>
              <a:t> cause </a:t>
            </a:r>
            <a:r>
              <a:rPr lang="it-IT" dirty="0" err="1"/>
              <a:t>loss</a:t>
            </a:r>
            <a:r>
              <a:rPr lang="it-IT" dirty="0"/>
              <a:t> of events.</a:t>
            </a:r>
            <a:br>
              <a:rPr lang="it-IT" dirty="0"/>
            </a:br>
            <a:endParaRPr lang="it-IT" dirty="0"/>
          </a:p>
          <a:p>
            <a:pPr lvl="1"/>
            <a:r>
              <a:rPr lang="it-IT" b="1" dirty="0" err="1"/>
              <a:t>Would</a:t>
            </a:r>
            <a:r>
              <a:rPr lang="it-IT" b="1" dirty="0"/>
              <a:t> </a:t>
            </a:r>
            <a:r>
              <a:rPr lang="it-IT" b="1" dirty="0" err="1"/>
              <a:t>using</a:t>
            </a:r>
            <a:r>
              <a:rPr lang="it-IT" b="1" dirty="0"/>
              <a:t> </a:t>
            </a:r>
            <a:r>
              <a:rPr lang="it-IT" b="1" dirty="0" err="1"/>
              <a:t>referencing</a:t>
            </a:r>
            <a:r>
              <a:rPr lang="it-IT" b="1" dirty="0"/>
              <a:t> </a:t>
            </a:r>
            <a:r>
              <a:rPr lang="it-IT" b="1" dirty="0" err="1"/>
              <a:t>instead</a:t>
            </a:r>
            <a:r>
              <a:rPr lang="it-IT" b="1" dirty="0"/>
              <a:t> of </a:t>
            </a:r>
            <a:r>
              <a:rPr lang="it-IT" b="1" dirty="0" err="1"/>
              <a:t>document</a:t>
            </a:r>
            <a:r>
              <a:rPr lang="it-IT" b="1" dirty="0"/>
              <a:t> </a:t>
            </a:r>
            <a:r>
              <a:rPr lang="it-IT" b="1" dirty="0" err="1"/>
              <a:t>embedding</a:t>
            </a:r>
            <a:r>
              <a:rPr lang="it-IT" b="1" dirty="0"/>
              <a:t> in </a:t>
            </a:r>
            <a:r>
              <a:rPr lang="it-IT" b="1" dirty="0" err="1"/>
              <a:t>MongoDB</a:t>
            </a:r>
            <a:r>
              <a:rPr lang="it-IT" b="1" dirty="0"/>
              <a:t> make </a:t>
            </a:r>
            <a:r>
              <a:rPr lang="it-IT" b="1" dirty="0" err="1"/>
              <a:t>sense</a:t>
            </a:r>
            <a:r>
              <a:rPr lang="it-IT" b="1" dirty="0"/>
              <a:t>?</a:t>
            </a:r>
          </a:p>
          <a:p>
            <a:pPr lvl="2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create an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 for the </a:t>
            </a:r>
            <a:r>
              <a:rPr lang="it-IT" dirty="0" err="1"/>
              <a:t>comments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In this way,  the </a:t>
            </a:r>
            <a:r>
              <a:rPr lang="it-IT" dirty="0" err="1"/>
              <a:t>embedding</a:t>
            </a:r>
            <a:r>
              <a:rPr lang="it-IT" dirty="0"/>
              <a:t> from the posts </a:t>
            </a:r>
            <a:r>
              <a:rPr lang="it-IT" dirty="0" err="1"/>
              <a:t>collection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removed</a:t>
            </a:r>
            <a:r>
              <a:rPr lang="it-IT" dirty="0"/>
              <a:t>. </a:t>
            </a:r>
          </a:p>
          <a:p>
            <a:pPr lvl="2"/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the </a:t>
            </a:r>
            <a:r>
              <a:rPr lang="it-IT" dirty="0" err="1"/>
              <a:t>which</a:t>
            </a:r>
            <a:r>
              <a:rPr lang="it-IT" dirty="0"/>
              <a:t> post a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field in the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This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go with the </a:t>
            </a:r>
            <a:r>
              <a:rPr lang="it-IT" dirty="0" err="1"/>
              <a:t>Embedding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first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made more </a:t>
            </a:r>
            <a:r>
              <a:rPr lang="it-IT" dirty="0" err="1"/>
              <a:t>sense</a:t>
            </a:r>
            <a:r>
              <a:rPr lang="it-IT" dirty="0"/>
              <a:t> for the </a:t>
            </a:r>
            <a:r>
              <a:rPr lang="it-IT" dirty="0" err="1"/>
              <a:t>purpose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analyses</a:t>
            </a:r>
            <a:r>
              <a:rPr lang="it-IT" dirty="0"/>
              <a:t>.</a:t>
            </a:r>
          </a:p>
          <a:p>
            <a:pPr lvl="3"/>
            <a:r>
              <a:rPr lang="it-IT" sz="1400" b="1" dirty="0" err="1"/>
              <a:t>However</a:t>
            </a:r>
            <a:r>
              <a:rPr lang="it-IT" sz="1400" b="1" dirty="0"/>
              <a:t>, in </a:t>
            </a:r>
            <a:r>
              <a:rPr lang="it-IT" sz="1400" b="1" dirty="0" err="1"/>
              <a:t>hindsight</a:t>
            </a:r>
            <a:r>
              <a:rPr lang="it-IT" sz="1400" b="1" dirty="0"/>
              <a:t>, </a:t>
            </a:r>
            <a:r>
              <a:rPr lang="it-IT" sz="1400" b="1" dirty="0" err="1"/>
              <a:t>using</a:t>
            </a:r>
            <a:r>
              <a:rPr lang="it-IT" sz="1400" b="1" dirty="0"/>
              <a:t> </a:t>
            </a:r>
            <a:r>
              <a:rPr lang="it-IT" sz="1400" b="1" dirty="0" err="1"/>
              <a:t>Referencing</a:t>
            </a:r>
            <a:r>
              <a:rPr lang="it-IT" sz="1400" b="1" dirty="0"/>
              <a:t> </a:t>
            </a:r>
            <a:r>
              <a:rPr lang="it-IT" sz="1400" b="1" dirty="0" err="1"/>
              <a:t>would</a:t>
            </a:r>
            <a:r>
              <a:rPr lang="it-IT" sz="1400" b="1" dirty="0"/>
              <a:t> </a:t>
            </a:r>
            <a:r>
              <a:rPr lang="it-IT" sz="1400" b="1" dirty="0" err="1"/>
              <a:t>have</a:t>
            </a:r>
            <a:r>
              <a:rPr lang="it-IT" sz="1400" b="1" dirty="0"/>
              <a:t> </a:t>
            </a:r>
            <a:r>
              <a:rPr lang="it-IT" sz="1400" b="1" dirty="0" err="1"/>
              <a:t>been</a:t>
            </a:r>
            <a:r>
              <a:rPr lang="it-IT" sz="1400" b="1" dirty="0"/>
              <a:t> the </a:t>
            </a:r>
            <a:r>
              <a:rPr lang="it-IT" sz="1400" b="1" dirty="0" err="1"/>
              <a:t>better</a:t>
            </a:r>
            <a:r>
              <a:rPr lang="it-IT" sz="1400" b="1" dirty="0"/>
              <a:t> </a:t>
            </a:r>
            <a:r>
              <a:rPr lang="it-IT" sz="1400" b="1" dirty="0" err="1"/>
              <a:t>choice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comment</a:t>
            </a:r>
            <a:r>
              <a:rPr lang="it-IT" sz="1400" dirty="0"/>
              <a:t>-updates </a:t>
            </a:r>
            <a:r>
              <a:rPr lang="it-IT" sz="1400" dirty="0" err="1"/>
              <a:t>wouldn’t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impactful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now</a:t>
            </a:r>
            <a:r>
              <a:rPr lang="it-IT" sz="1400" dirty="0"/>
              <a:t>.</a:t>
            </a: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1AF6843-54A7-4015-996D-D2D7CB90D021}"/>
              </a:ext>
            </a:extLst>
          </p:cNvPr>
          <p:cNvSpPr txBox="1">
            <a:spLocks/>
          </p:cNvSpPr>
          <p:nvPr/>
        </p:nvSpPr>
        <p:spPr>
          <a:xfrm>
            <a:off x="514685" y="2180495"/>
            <a:ext cx="11029615" cy="445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57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8A057-4EDA-3F49-8865-3F0B53A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Scalability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9A468-5D17-3B46-95BF-39B8C4D2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2755"/>
            <a:ext cx="11029615" cy="3827079"/>
          </a:xfrm>
        </p:spPr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problems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What’s</a:t>
            </a:r>
            <a:r>
              <a:rPr lang="it-IT" dirty="0"/>
              <a:t> the </a:t>
            </a:r>
            <a:r>
              <a:rPr lang="it-IT" b="1" dirty="0" err="1"/>
              <a:t>amount</a:t>
            </a:r>
            <a:r>
              <a:rPr lang="it-IT" b="1" dirty="0"/>
              <a:t> of data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by the </a:t>
            </a:r>
            <a:r>
              <a:rPr lang="it-IT" dirty="0" err="1"/>
              <a:t>application</a:t>
            </a:r>
            <a:r>
              <a:rPr lang="it-IT" dirty="0"/>
              <a:t>?</a:t>
            </a:r>
          </a:p>
          <a:p>
            <a:pPr lvl="2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b="1" dirty="0" err="1"/>
              <a:t>wallstreetsbets</a:t>
            </a:r>
            <a:r>
              <a:rPr lang="it-IT" dirty="0"/>
              <a:t> </a:t>
            </a:r>
            <a:r>
              <a:rPr lang="it-IT" dirty="0" err="1"/>
              <a:t>subreddit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more </a:t>
            </a:r>
            <a:r>
              <a:rPr lang="it-IT" dirty="0" err="1"/>
              <a:t>active</a:t>
            </a:r>
            <a:r>
              <a:rPr lang="it-IT" dirty="0"/>
              <a:t> users, </a:t>
            </a:r>
            <a:r>
              <a:rPr lang="it-IT" dirty="0" err="1"/>
              <a:t>thus</a:t>
            </a:r>
            <a:r>
              <a:rPr lang="it-IT" dirty="0"/>
              <a:t> more </a:t>
            </a:r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 lvl="2"/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 err="1"/>
              <a:t>destinythegame</a:t>
            </a:r>
            <a:r>
              <a:rPr lang="it-IT" dirty="0"/>
              <a:t> </a:t>
            </a:r>
            <a:r>
              <a:rPr lang="it-IT" dirty="0" err="1"/>
              <a:t>subreddit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load </a:t>
            </a:r>
            <a:r>
              <a:rPr lang="it-IT" dirty="0" err="1"/>
              <a:t>increases</a:t>
            </a:r>
            <a:r>
              <a:rPr lang="it-IT" dirty="0"/>
              <a:t>? (</a:t>
            </a:r>
            <a:r>
              <a:rPr lang="it-IT" b="1" dirty="0" err="1"/>
              <a:t>Scalability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What</a:t>
            </a:r>
            <a:r>
              <a:rPr lang="it-IT" dirty="0"/>
              <a:t> are the </a:t>
            </a:r>
            <a:r>
              <a:rPr lang="it-IT" b="1" dirty="0" err="1"/>
              <a:t>bottlenecks</a:t>
            </a:r>
            <a:r>
              <a:rPr lang="it-IT" dirty="0"/>
              <a:t>?</a:t>
            </a:r>
          </a:p>
          <a:p>
            <a:pPr lvl="2"/>
            <a:r>
              <a:rPr lang="it-IT" u="sng" dirty="0"/>
              <a:t>How can </a:t>
            </a:r>
            <a:r>
              <a:rPr lang="it-IT" u="sng" dirty="0" err="1"/>
              <a:t>we</a:t>
            </a:r>
            <a:r>
              <a:rPr lang="it-IT" u="sng" dirty="0"/>
              <a:t> </a:t>
            </a:r>
            <a:r>
              <a:rPr lang="it-IT" u="sng" dirty="0" err="1"/>
              <a:t>address</a:t>
            </a:r>
            <a:r>
              <a:rPr lang="it-IT" u="sng" dirty="0"/>
              <a:t> </a:t>
            </a:r>
            <a:r>
              <a:rPr lang="it-IT" u="sng" dirty="0" err="1"/>
              <a:t>these</a:t>
            </a:r>
            <a:r>
              <a:rPr lang="it-IT" u="sng" dirty="0"/>
              <a:t> </a:t>
            </a:r>
            <a:r>
              <a:rPr lang="it-IT" u="sng" dirty="0" err="1"/>
              <a:t>problems</a:t>
            </a:r>
            <a:r>
              <a:rPr lang="it-IT" u="sn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335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D34D1-8EA0-664E-8844-B4D5AF6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subreddits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5FF3A2A-44CD-F14B-BE8E-95E17BE48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0933"/>
              </p:ext>
            </p:extLst>
          </p:nvPr>
        </p:nvGraphicFramePr>
        <p:xfrm>
          <a:off x="581025" y="2483374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98">
                  <a:extLst>
                    <a:ext uri="{9D8B030D-6E8A-4147-A177-3AD203B41FA5}">
                      <a16:colId xmlns:a16="http://schemas.microsoft.com/office/drawing/2014/main" val="3255182152"/>
                    </a:ext>
                  </a:extLst>
                </a:gridCol>
                <a:gridCol w="3219202">
                  <a:extLst>
                    <a:ext uri="{9D8B030D-6E8A-4147-A177-3AD203B41FA5}">
                      <a16:colId xmlns:a16="http://schemas.microsoft.com/office/drawing/2014/main" val="155284051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69002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destinythegame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wallstreetsbets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Subscribed</a:t>
                      </a:r>
                      <a:r>
                        <a:rPr lang="it-IT" dirty="0"/>
                        <a:t> users </a:t>
                      </a:r>
                      <a:r>
                        <a:rPr lang="it-IT" dirty="0" err="1"/>
                        <a:t>as</a:t>
                      </a:r>
                      <a:r>
                        <a:rPr lang="it-IT" dirty="0"/>
                        <a:t> of 27/03/2021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2’038’100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9’670’987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Monitored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threads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updates</a:t>
                      </a:r>
                      <a:r>
                        <a:rPr lang="it-IT" dirty="0"/>
                        <a:t>) ~ 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210 (16883)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196 (</a:t>
                      </a:r>
                      <a:r>
                        <a:rPr lang="it-IT" b="1" dirty="0"/>
                        <a:t>24042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Monitored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comments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updates</a:t>
                      </a:r>
                      <a:r>
                        <a:rPr lang="it-IT" dirty="0"/>
                        <a:t>) ~ 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2516 (18214)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11933 (</a:t>
                      </a:r>
                      <a:r>
                        <a:rPr lang="it-IT" b="1" dirty="0"/>
                        <a:t>38792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Monitored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users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updates</a:t>
                      </a:r>
                      <a:r>
                        <a:rPr lang="it-IT" dirty="0"/>
                        <a:t>) ~ 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2084 (72176)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8631 (</a:t>
                      </a:r>
                      <a:r>
                        <a:rPr lang="it-IT" b="1" dirty="0"/>
                        <a:t>97134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806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E6C5ED-7066-174E-9CAE-BAA828BEDA12}"/>
              </a:ext>
            </a:extLst>
          </p:cNvPr>
          <p:cNvSpPr txBox="1"/>
          <p:nvPr/>
        </p:nvSpPr>
        <p:spPr>
          <a:xfrm>
            <a:off x="1359673" y="4723075"/>
            <a:ext cx="8786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monitored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in </a:t>
            </a:r>
            <a:r>
              <a:rPr lang="it-IT" b="1" dirty="0" err="1"/>
              <a:t>destinythegame</a:t>
            </a:r>
            <a:r>
              <a:rPr lang="it-IT" dirty="0"/>
              <a:t>, this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in </a:t>
            </a:r>
            <a:r>
              <a:rPr lang="it-IT" b="1" dirty="0" err="1"/>
              <a:t>wallstreetsbets</a:t>
            </a:r>
            <a:r>
              <a:rPr lang="it-IT" b="1" dirty="0"/>
              <a:t> </a:t>
            </a:r>
            <a:r>
              <a:rPr lang="it-IT" dirty="0"/>
              <a:t>the</a:t>
            </a:r>
            <a:r>
              <a:rPr lang="it-IT" b="1" dirty="0"/>
              <a:t> </a:t>
            </a:r>
            <a:r>
              <a:rPr lang="it-IT" dirty="0" err="1"/>
              <a:t>hottest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stay in this state for more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However</a:t>
            </a:r>
            <a:r>
              <a:rPr lang="it-IT" dirty="0"/>
              <a:t>, 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are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for </a:t>
            </a:r>
            <a:r>
              <a:rPr lang="it-IT" b="1" dirty="0" err="1"/>
              <a:t>wallstreetsbets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58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- THREADS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C016A-BFB8-428D-81C8-E1577058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7" y="2107719"/>
            <a:ext cx="111442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THREADS UPDATED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A2145-6A79-4503-8AD3-C8D40095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6" y="2105844"/>
            <a:ext cx="11263764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- COMMENTS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771ECB-145F-40C4-A24D-5DF80741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4" y="2105844"/>
            <a:ext cx="11263764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– COMMENTS UPDATED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415AC1-1823-4754-B0B6-C29F57FC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8" y="2176975"/>
            <a:ext cx="11264400" cy="40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EC34-AC57-4380-A188-763793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COMPARISON – USERS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8C8AD5-98C6-49CC-83AA-CE9B7353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9" y="2084951"/>
            <a:ext cx="11264400" cy="40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85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1780</TotalTime>
  <Words>1766</Words>
  <Application>Microsoft Macintosh PowerPoint</Application>
  <PresentationFormat>Widescreen</PresentationFormat>
  <Paragraphs>175</Paragraphs>
  <Slides>29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Wingdings</vt:lpstr>
      <vt:lpstr>Wingdings 2</vt:lpstr>
      <vt:lpstr>Dividendi</vt:lpstr>
      <vt:lpstr>Architecture for reddit data analysis – scalability analysis</vt:lpstr>
      <vt:lpstr>Recap - Architecture</vt:lpstr>
      <vt:lpstr>Scalability problems</vt:lpstr>
      <vt:lpstr>Comparison between subreddits</vt:lpstr>
      <vt:lpstr>COMPARISON - THREADS</vt:lpstr>
      <vt:lpstr>COMPARISON THREADS UPDATED</vt:lpstr>
      <vt:lpstr>COMPARISON - COMMENTS</vt:lpstr>
      <vt:lpstr>COMPARISON – COMMENTS UPDATED</vt:lpstr>
      <vt:lpstr>COMPARISON – USERS</vt:lpstr>
      <vt:lpstr>COMPARISON – USERS updated</vt:lpstr>
      <vt:lpstr>Methodology (1/3)</vt:lpstr>
      <vt:lpstr>Methodology (2/3)</vt:lpstr>
      <vt:lpstr>Methodology (3/3)</vt:lpstr>
      <vt:lpstr>Understanding the limits of our application</vt:lpstr>
      <vt:lpstr>Monitoring the app through kibana</vt:lpstr>
      <vt:lpstr>Understanding scalability (1/2)</vt:lpstr>
      <vt:lpstr>Recap – our topics and their messages</vt:lpstr>
      <vt:lpstr>Understanding scalability (2/2)</vt:lpstr>
      <vt:lpstr>Monitored threads (posts)</vt:lpstr>
      <vt:lpstr>Monitored comments</vt:lpstr>
      <vt:lpstr>Monitored users</vt:lpstr>
      <vt:lpstr>KAFKA PARTITIONS – AN OVERVIEW</vt:lpstr>
      <vt:lpstr>Speed layer – avg queue time</vt:lpstr>
      <vt:lpstr>Batch layer – processing time threads</vt:lpstr>
      <vt:lpstr>Batch layer – AVG QUEUE TIME threads</vt:lpstr>
      <vt:lpstr>Batch layer – QUEUE &amp; PROCESSING TIME CONSIDERATIONS</vt:lpstr>
      <vt:lpstr>Let’s zoom in the 6-8 hours interval</vt:lpstr>
      <vt:lpstr>Summary of encountered bottlenecks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for reddit data analysis</dc:title>
  <dc:creator>Francesco Porto</dc:creator>
  <cp:lastModifiedBy>m.vincenzi14@campus.unimib.it</cp:lastModifiedBy>
  <cp:revision>91</cp:revision>
  <dcterms:created xsi:type="dcterms:W3CDTF">2021-02-01T21:35:47Z</dcterms:created>
  <dcterms:modified xsi:type="dcterms:W3CDTF">2021-04-18T00:01:07Z</dcterms:modified>
</cp:coreProperties>
</file>