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7" r:id="rId1"/>
  </p:sldMasterIdLst>
  <p:notesMasterIdLst>
    <p:notesMasterId r:id="rId9"/>
  </p:notesMasterIdLst>
  <p:sldIdLst>
    <p:sldId id="256" r:id="rId2"/>
    <p:sldId id="258" r:id="rId3"/>
    <p:sldId id="259" r:id="rId4"/>
    <p:sldId id="260" r:id="rId5"/>
    <p:sldId id="261" r:id="rId6"/>
    <p:sldId id="262" r:id="rId7"/>
    <p:sldId id="263"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elter Zi" initials="VZ" lastIdx="1" clrIdx="0">
    <p:extLst>
      <p:ext uri="{19B8F6BF-5375-455C-9EA6-DF929625EA0E}">
        <p15:presenceInfo xmlns:p15="http://schemas.microsoft.com/office/powerpoint/2012/main" userId="cfe74edfcb0d4e8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7251" autoAdjust="0"/>
  </p:normalViewPr>
  <p:slideViewPr>
    <p:cSldViewPr snapToGrid="0">
      <p:cViewPr varScale="1">
        <p:scale>
          <a:sx n="100" d="100"/>
          <a:sy n="100" d="100"/>
        </p:scale>
        <p:origin x="93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65A4C1B-C407-409B-8577-F9123E5A196C}" type="datetimeFigureOut">
              <a:rPr lang="en-US" smtClean="0"/>
              <a:t>3/24/2021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FEC3986-D906-41C9-88A1-1E3F5766063C}" type="slidenum">
              <a:rPr lang="en-US" smtClean="0"/>
              <a:t>‹#›</a:t>
            </a:fld>
            <a:endParaRPr lang="en-US"/>
          </a:p>
        </p:txBody>
      </p:sp>
    </p:spTree>
    <p:extLst>
      <p:ext uri="{BB962C8B-B14F-4D97-AF65-F5344CB8AC3E}">
        <p14:creationId xmlns:p14="http://schemas.microsoft.com/office/powerpoint/2010/main" val="27948158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England Middle Ages is about everything that happened from the end of the 5th century through to the start of the Early Modern period in 1485. It started from the Fall of the Roman Empire. At that time the economy of the England was terrible so many of the settlers left the land.</a:t>
            </a:r>
          </a:p>
          <a:p>
            <a:endParaRPr lang="en-US" dirty="0"/>
          </a:p>
        </p:txBody>
      </p:sp>
      <p:sp>
        <p:nvSpPr>
          <p:cNvPr id="4" name="Slide Number Placeholder 3"/>
          <p:cNvSpPr>
            <a:spLocks noGrp="1"/>
          </p:cNvSpPr>
          <p:nvPr>
            <p:ph type="sldNum" sz="quarter" idx="5"/>
          </p:nvPr>
        </p:nvSpPr>
        <p:spPr/>
        <p:txBody>
          <a:bodyPr/>
          <a:lstStyle/>
          <a:p>
            <a:fld id="{8FEC3986-D906-41C9-88A1-1E3F5766063C}" type="slidenum">
              <a:rPr lang="en-US" smtClean="0"/>
              <a:t>2</a:t>
            </a:fld>
            <a:endParaRPr lang="en-US"/>
          </a:p>
        </p:txBody>
      </p:sp>
    </p:spTree>
    <p:extLst>
      <p:ext uri="{BB962C8B-B14F-4D97-AF65-F5344CB8AC3E}">
        <p14:creationId xmlns:p14="http://schemas.microsoft.com/office/powerpoint/2010/main" val="37447845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02122"/>
                </a:solidFill>
                <a:effectLst/>
                <a:latin typeface="Arial" panose="020B0604020202020204" pitchFamily="34" charset="0"/>
              </a:rPr>
              <a:t> After several centuries of Germanic immigration, new identities and cultures began to emerge, developing into kingdoms that competed for power. Two main group of settlers in England were Angles and Saxons. During the Viking invasion, King Alfred of Wessex, also known as Alfred the Great, united both of these two groups and formed “Anglo-Saxons” and drove out the Vikings from England. </a:t>
            </a:r>
            <a:endParaRPr lang="en-US" dirty="0"/>
          </a:p>
        </p:txBody>
      </p:sp>
      <p:sp>
        <p:nvSpPr>
          <p:cNvPr id="4" name="Slide Number Placeholder 3"/>
          <p:cNvSpPr>
            <a:spLocks noGrp="1"/>
          </p:cNvSpPr>
          <p:nvPr>
            <p:ph type="sldNum" sz="quarter" idx="5"/>
          </p:nvPr>
        </p:nvSpPr>
        <p:spPr/>
        <p:txBody>
          <a:bodyPr/>
          <a:lstStyle/>
          <a:p>
            <a:fld id="{8FEC3986-D906-41C9-88A1-1E3F5766063C}" type="slidenum">
              <a:rPr lang="en-US" smtClean="0"/>
              <a:t>3</a:t>
            </a:fld>
            <a:endParaRPr lang="en-US"/>
          </a:p>
        </p:txBody>
      </p:sp>
    </p:spTree>
    <p:extLst>
      <p:ext uri="{BB962C8B-B14F-4D97-AF65-F5344CB8AC3E}">
        <p14:creationId xmlns:p14="http://schemas.microsoft.com/office/powerpoint/2010/main" val="6796880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A.D. 900s, the Vikings conquered part of western France across the English Channel from England. This region came to be called Normandy. By the middle of the A.D. 1000s, Normandy was ruled by William, a descendant of the Viking ruler who had conquered Normandy. William was also a cousin of King Edward of England. When Edward died, a noble named Harold Godwinson claimed England’s throne. However, William believed that he, not Harold, should be king of England. In 1066, William and his army of knights landed in England. They defeated Harold and his foot soldiers at the Battle of Hastings. William was then crowned king of England and became known as William the Conqueror.</a:t>
            </a:r>
          </a:p>
        </p:txBody>
      </p:sp>
      <p:sp>
        <p:nvSpPr>
          <p:cNvPr id="4" name="Slide Number Placeholder 3"/>
          <p:cNvSpPr>
            <a:spLocks noGrp="1"/>
          </p:cNvSpPr>
          <p:nvPr>
            <p:ph type="sldNum" sz="quarter" idx="5"/>
          </p:nvPr>
        </p:nvSpPr>
        <p:spPr/>
        <p:txBody>
          <a:bodyPr/>
          <a:lstStyle/>
          <a:p>
            <a:fld id="{8FEC3986-D906-41C9-88A1-1E3F5766063C}" type="slidenum">
              <a:rPr lang="en-US" smtClean="0"/>
              <a:t>4</a:t>
            </a:fld>
            <a:endParaRPr lang="en-US"/>
          </a:p>
        </p:txBody>
      </p:sp>
    </p:spTree>
    <p:extLst>
      <p:ext uri="{BB962C8B-B14F-4D97-AF65-F5344CB8AC3E}">
        <p14:creationId xmlns:p14="http://schemas.microsoft.com/office/powerpoint/2010/main" val="17751208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power of the English king increased under Henry II. Henry ruled England from 1154 to 1189. He also established common law, or law that was the same throughout the whole kingdom. Henry set up juries to handle arguments over land. In time, two kinds of juries developed. The grand jury decided whether people should be accused of a crime. The trial jury decided whether an accused person was innocent or guilty.</a:t>
            </a:r>
          </a:p>
        </p:txBody>
      </p:sp>
      <p:sp>
        <p:nvSpPr>
          <p:cNvPr id="4" name="Slide Number Placeholder 3"/>
          <p:cNvSpPr>
            <a:spLocks noGrp="1"/>
          </p:cNvSpPr>
          <p:nvPr>
            <p:ph type="sldNum" sz="quarter" idx="5"/>
          </p:nvPr>
        </p:nvSpPr>
        <p:spPr/>
        <p:txBody>
          <a:bodyPr/>
          <a:lstStyle/>
          <a:p>
            <a:fld id="{8FEC3986-D906-41C9-88A1-1E3F5766063C}" type="slidenum">
              <a:rPr lang="en-US" smtClean="0"/>
              <a:t>5</a:t>
            </a:fld>
            <a:endParaRPr lang="en-US"/>
          </a:p>
        </p:txBody>
      </p:sp>
    </p:spTree>
    <p:extLst>
      <p:ext uri="{BB962C8B-B14F-4D97-AF65-F5344CB8AC3E}">
        <p14:creationId xmlns:p14="http://schemas.microsoft.com/office/powerpoint/2010/main" val="42254191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Henry’s son John became king of England in 1199. King John raised taxes in England and punished his enemies without trials. Many English Nobles started to refused to obey him unless he agreed to guarantee certain rights. The nobles met with King John at a meadow called Runnymede in 1215. There they forced John to sign a document of rights called the Magna Carta, or the Great Charter. The Magna Carta took away some of the king’s powers. He could no longer collect taxes unless a group called the Great Council agreed. The Magna Carta was important because it helped to establish the idea that people have rights and that the power of the government should be limited. </a:t>
            </a:r>
          </a:p>
        </p:txBody>
      </p:sp>
      <p:sp>
        <p:nvSpPr>
          <p:cNvPr id="4" name="Slide Number Placeholder 3"/>
          <p:cNvSpPr>
            <a:spLocks noGrp="1"/>
          </p:cNvSpPr>
          <p:nvPr>
            <p:ph type="sldNum" sz="quarter" idx="5"/>
          </p:nvPr>
        </p:nvSpPr>
        <p:spPr/>
        <p:txBody>
          <a:bodyPr/>
          <a:lstStyle/>
          <a:p>
            <a:fld id="{8FEC3986-D906-41C9-88A1-1E3F5766063C}" type="slidenum">
              <a:rPr lang="en-US" smtClean="0"/>
              <a:t>6</a:t>
            </a:fld>
            <a:endParaRPr lang="en-US"/>
          </a:p>
        </p:txBody>
      </p:sp>
    </p:spTree>
    <p:extLst>
      <p:ext uri="{BB962C8B-B14F-4D97-AF65-F5344CB8AC3E}">
        <p14:creationId xmlns:p14="http://schemas.microsoft.com/office/powerpoint/2010/main" val="20252394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B6C949-76CB-46A9-88C9-0D3E8E9A2DB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1EADB0F-C793-4D19-894B-5B8FC4B5B33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D296E9C-EA4B-49F2-9266-24FB783AAE8D}"/>
              </a:ext>
            </a:extLst>
          </p:cNvPr>
          <p:cNvSpPr>
            <a:spLocks noGrp="1"/>
          </p:cNvSpPr>
          <p:nvPr>
            <p:ph type="dt" sz="half" idx="10"/>
          </p:nvPr>
        </p:nvSpPr>
        <p:spPr/>
        <p:txBody>
          <a:bodyPr/>
          <a:lstStyle/>
          <a:p>
            <a:fld id="{12241623-A064-4BED-B073-BA4D61433402}" type="datetime1">
              <a:rPr lang="en-US" smtClean="0"/>
              <a:t>3/24/2021</a:t>
            </a:fld>
            <a:endParaRPr lang="en-US" dirty="0"/>
          </a:p>
        </p:txBody>
      </p:sp>
      <p:sp>
        <p:nvSpPr>
          <p:cNvPr id="5" name="Footer Placeholder 4">
            <a:extLst>
              <a:ext uri="{FF2B5EF4-FFF2-40B4-BE49-F238E27FC236}">
                <a16:creationId xmlns:a16="http://schemas.microsoft.com/office/drawing/2014/main" id="{384F47B9-0F87-41B9-8484-6D2962CCC7A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FD618BC-0A4F-4014-B157-B3B8902A53F1}"/>
              </a:ext>
            </a:extLst>
          </p:cNvPr>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15537739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69199-F63B-4C38-AC07-BA7B681E99A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CAB7522-9C64-4E75-9C0F-5B5EBA7C6EC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72A0DE-FF7A-4464-AA14-5A2696559CBB}"/>
              </a:ext>
            </a:extLst>
          </p:cNvPr>
          <p:cNvSpPr>
            <a:spLocks noGrp="1"/>
          </p:cNvSpPr>
          <p:nvPr>
            <p:ph type="dt" sz="half" idx="10"/>
          </p:nvPr>
        </p:nvSpPr>
        <p:spPr/>
        <p:txBody>
          <a:bodyPr/>
          <a:lstStyle/>
          <a:p>
            <a:fld id="{6F86ED0C-1DA7-41F0-94CF-6218B1FEDFF1}" type="datetime1">
              <a:rPr lang="en-US" smtClean="0"/>
              <a:t>3/24/2021</a:t>
            </a:fld>
            <a:endParaRPr lang="en-US" dirty="0"/>
          </a:p>
        </p:txBody>
      </p:sp>
      <p:sp>
        <p:nvSpPr>
          <p:cNvPr id="5" name="Footer Placeholder 4">
            <a:extLst>
              <a:ext uri="{FF2B5EF4-FFF2-40B4-BE49-F238E27FC236}">
                <a16:creationId xmlns:a16="http://schemas.microsoft.com/office/drawing/2014/main" id="{4F606C9B-2C23-4EA5-A59E-01FE91D9E9A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2FBF5B7-2A3F-4EAE-9C8D-572CD82EF9B7}"/>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18283194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C9770D0-F678-4F59-9F6B-3F462365CF6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8DF17C2-0089-448F-8C4B-7D1CC450648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3EEA518-86AB-44CB-9A79-842F62555DFB}"/>
              </a:ext>
            </a:extLst>
          </p:cNvPr>
          <p:cNvSpPr>
            <a:spLocks noGrp="1"/>
          </p:cNvSpPr>
          <p:nvPr>
            <p:ph type="dt" sz="half" idx="10"/>
          </p:nvPr>
        </p:nvSpPr>
        <p:spPr/>
        <p:txBody>
          <a:bodyPr/>
          <a:lstStyle/>
          <a:p>
            <a:fld id="{EECF02AB-6034-4B88-BC5A-7C17CB0EF809}" type="datetime1">
              <a:rPr lang="en-US" smtClean="0"/>
              <a:t>3/24/2021</a:t>
            </a:fld>
            <a:endParaRPr lang="en-US" dirty="0"/>
          </a:p>
        </p:txBody>
      </p:sp>
      <p:sp>
        <p:nvSpPr>
          <p:cNvPr id="5" name="Footer Placeholder 4">
            <a:extLst>
              <a:ext uri="{FF2B5EF4-FFF2-40B4-BE49-F238E27FC236}">
                <a16:creationId xmlns:a16="http://schemas.microsoft.com/office/drawing/2014/main" id="{3BEF4525-20A0-4AC7-9D46-2FB51969B54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BB70981-E7E6-49F9-B2A9-7FBDF00FE5EC}"/>
              </a:ext>
            </a:extLst>
          </p:cNvPr>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6235878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B4895-3EEE-4568-81EE-3531E420CAE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CBD2312-2C80-4A19-BD7D-C65FD7162D2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EEC2DD-36A2-4D73-90E9-19BCA7878F0E}"/>
              </a:ext>
            </a:extLst>
          </p:cNvPr>
          <p:cNvSpPr>
            <a:spLocks noGrp="1"/>
          </p:cNvSpPr>
          <p:nvPr>
            <p:ph type="dt" sz="half" idx="10"/>
          </p:nvPr>
        </p:nvSpPr>
        <p:spPr/>
        <p:txBody>
          <a:bodyPr/>
          <a:lstStyle/>
          <a:p>
            <a:fld id="{22F3E5F3-28EE-488F-BD53-B744C06C3DEC}" type="datetime1">
              <a:rPr lang="en-US" smtClean="0"/>
              <a:t>3/24/2021</a:t>
            </a:fld>
            <a:endParaRPr lang="en-US" dirty="0"/>
          </a:p>
        </p:txBody>
      </p:sp>
      <p:sp>
        <p:nvSpPr>
          <p:cNvPr id="5" name="Footer Placeholder 4">
            <a:extLst>
              <a:ext uri="{FF2B5EF4-FFF2-40B4-BE49-F238E27FC236}">
                <a16:creationId xmlns:a16="http://schemas.microsoft.com/office/drawing/2014/main" id="{C442D0BE-5104-4864-842B-236A2B59C20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6F4781E-3644-47BF-8F60-8BBEE1FC4E93}"/>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17650790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4BDA8-16C9-4663-82B5-A15DD7ED6BE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2DB238D-2590-47E4-A4C2-A7BBBD3D887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FB1780D-02B2-4B48-AEF2-4CBE6999618B}"/>
              </a:ext>
            </a:extLst>
          </p:cNvPr>
          <p:cNvSpPr>
            <a:spLocks noGrp="1"/>
          </p:cNvSpPr>
          <p:nvPr>
            <p:ph type="dt" sz="half" idx="10"/>
          </p:nvPr>
        </p:nvSpPr>
        <p:spPr/>
        <p:txBody>
          <a:bodyPr/>
          <a:lstStyle/>
          <a:p>
            <a:fld id="{E72EB70D-CD01-44DA-83B3-8FEB3383D307}" type="datetime1">
              <a:rPr lang="en-US" smtClean="0"/>
              <a:t>3/24/2021</a:t>
            </a:fld>
            <a:endParaRPr lang="en-US" dirty="0"/>
          </a:p>
        </p:txBody>
      </p:sp>
      <p:sp>
        <p:nvSpPr>
          <p:cNvPr id="5" name="Footer Placeholder 4">
            <a:extLst>
              <a:ext uri="{FF2B5EF4-FFF2-40B4-BE49-F238E27FC236}">
                <a16:creationId xmlns:a16="http://schemas.microsoft.com/office/drawing/2014/main" id="{90258AAF-9BEF-42B0-86AF-523FBE4044F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A22AFFE-A461-4902-9321-0496CCCE1203}"/>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27041186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74C1E-FC56-4B7E-98FF-E5D28CBD3D3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478DB67-4C17-4FA9-A09D-D59FBA8CDF4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062D00F-798B-4648-85E4-E2371650D5E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A50413B-13CC-41B5-A553-7C2FBE4C9893}"/>
              </a:ext>
            </a:extLst>
          </p:cNvPr>
          <p:cNvSpPr>
            <a:spLocks noGrp="1"/>
          </p:cNvSpPr>
          <p:nvPr>
            <p:ph type="dt" sz="half" idx="10"/>
          </p:nvPr>
        </p:nvSpPr>
        <p:spPr/>
        <p:txBody>
          <a:bodyPr/>
          <a:lstStyle/>
          <a:p>
            <a:fld id="{D0158CFD-9357-46BE-A189-D637A67C8730}" type="datetime1">
              <a:rPr lang="en-US" smtClean="0"/>
              <a:t>3/24/2021</a:t>
            </a:fld>
            <a:endParaRPr lang="en-US" dirty="0"/>
          </a:p>
        </p:txBody>
      </p:sp>
      <p:sp>
        <p:nvSpPr>
          <p:cNvPr id="6" name="Footer Placeholder 5">
            <a:extLst>
              <a:ext uri="{FF2B5EF4-FFF2-40B4-BE49-F238E27FC236}">
                <a16:creationId xmlns:a16="http://schemas.microsoft.com/office/drawing/2014/main" id="{EB8A4A30-E481-4018-9571-4B8B6A052512}"/>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A28612F-C873-4660-987F-A064E6D8CFF0}"/>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630715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D9A5F9-40DE-4796-B3E9-076C4758E94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2A8A3C8-A3F9-4366-9D98-28DEC061407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B338B5B-A810-4E82-A708-359308EB721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A878B3E-909D-4AEC-B6AF-3369FE565C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D432929-1880-450C-97E9-97DA766FBE9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9D080D7-80FF-4DFD-BBF7-9AE08606FAA6}"/>
              </a:ext>
            </a:extLst>
          </p:cNvPr>
          <p:cNvSpPr>
            <a:spLocks noGrp="1"/>
          </p:cNvSpPr>
          <p:nvPr>
            <p:ph type="dt" sz="half" idx="10"/>
          </p:nvPr>
        </p:nvSpPr>
        <p:spPr/>
        <p:txBody>
          <a:bodyPr/>
          <a:lstStyle/>
          <a:p>
            <a:fld id="{7B4742EE-B331-4632-BD10-A82FED6B6FC0}" type="datetime1">
              <a:rPr lang="en-US" smtClean="0"/>
              <a:t>3/24/2021</a:t>
            </a:fld>
            <a:endParaRPr lang="en-US" dirty="0"/>
          </a:p>
        </p:txBody>
      </p:sp>
      <p:sp>
        <p:nvSpPr>
          <p:cNvPr id="8" name="Footer Placeholder 7">
            <a:extLst>
              <a:ext uri="{FF2B5EF4-FFF2-40B4-BE49-F238E27FC236}">
                <a16:creationId xmlns:a16="http://schemas.microsoft.com/office/drawing/2014/main" id="{FDBE8BCE-F667-4FFC-98C2-3DD3094863DD}"/>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4AD6DBC7-14DC-4B0B-A05F-30AAC9D58D31}"/>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14027253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FD470-7E39-43B7-8B59-476BBC9C025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A423765-2F17-4527-BE2A-9F42EC0D90CF}"/>
              </a:ext>
            </a:extLst>
          </p:cNvPr>
          <p:cNvSpPr>
            <a:spLocks noGrp="1"/>
          </p:cNvSpPr>
          <p:nvPr>
            <p:ph type="dt" sz="half" idx="10"/>
          </p:nvPr>
        </p:nvSpPr>
        <p:spPr/>
        <p:txBody>
          <a:bodyPr/>
          <a:lstStyle/>
          <a:p>
            <a:fld id="{451BA835-D13F-49F4-8F11-5D576AC65FAD}" type="datetime1">
              <a:rPr lang="en-US" smtClean="0"/>
              <a:t>3/24/2021</a:t>
            </a:fld>
            <a:endParaRPr lang="en-US" dirty="0"/>
          </a:p>
        </p:txBody>
      </p:sp>
      <p:sp>
        <p:nvSpPr>
          <p:cNvPr id="4" name="Footer Placeholder 3">
            <a:extLst>
              <a:ext uri="{FF2B5EF4-FFF2-40B4-BE49-F238E27FC236}">
                <a16:creationId xmlns:a16="http://schemas.microsoft.com/office/drawing/2014/main" id="{0D7E45EB-7868-45C6-B228-7D55C7B75F7D}"/>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4B15C78F-2BB3-40BE-B148-651423965E33}"/>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38671223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C490F2-4164-4F77-A80F-83CF01536890}"/>
              </a:ext>
            </a:extLst>
          </p:cNvPr>
          <p:cNvSpPr>
            <a:spLocks noGrp="1"/>
          </p:cNvSpPr>
          <p:nvPr>
            <p:ph type="dt" sz="half" idx="10"/>
          </p:nvPr>
        </p:nvSpPr>
        <p:spPr/>
        <p:txBody>
          <a:bodyPr/>
          <a:lstStyle/>
          <a:p>
            <a:fld id="{ADBD1799-ACB5-4CB2-86A2-5C574F1C8706}" type="datetime1">
              <a:rPr lang="en-US" smtClean="0"/>
              <a:t>3/24/2021</a:t>
            </a:fld>
            <a:endParaRPr lang="en-US" dirty="0"/>
          </a:p>
        </p:txBody>
      </p:sp>
      <p:sp>
        <p:nvSpPr>
          <p:cNvPr id="3" name="Footer Placeholder 2">
            <a:extLst>
              <a:ext uri="{FF2B5EF4-FFF2-40B4-BE49-F238E27FC236}">
                <a16:creationId xmlns:a16="http://schemas.microsoft.com/office/drawing/2014/main" id="{F1C8FCDE-4DF3-4054-A5F2-551BBC1053B4}"/>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ABE2C8F-0D46-4B68-BA62-5FF3ACBD6716}"/>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37636691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10B3D3-551D-4423-9F45-47C96E56D44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8FF7B2C-147C-405D-9F58-93BEA1894AF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096F873-0BFD-467D-A5CF-AE7C007A5E3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7BECE6C-DCDA-4A2E-8690-5D3A19A2DF04}"/>
              </a:ext>
            </a:extLst>
          </p:cNvPr>
          <p:cNvSpPr>
            <a:spLocks noGrp="1"/>
          </p:cNvSpPr>
          <p:nvPr>
            <p:ph type="dt" sz="half" idx="10"/>
          </p:nvPr>
        </p:nvSpPr>
        <p:spPr/>
        <p:txBody>
          <a:bodyPr/>
          <a:lstStyle/>
          <a:p>
            <a:fld id="{ED5DD0D6-7A82-473E-879B-C6ECD6CCCFEC}" type="datetime1">
              <a:rPr lang="en-US" smtClean="0"/>
              <a:t>3/24/2021</a:t>
            </a:fld>
            <a:endParaRPr lang="en-US" dirty="0"/>
          </a:p>
        </p:txBody>
      </p:sp>
      <p:sp>
        <p:nvSpPr>
          <p:cNvPr id="6" name="Footer Placeholder 5">
            <a:extLst>
              <a:ext uri="{FF2B5EF4-FFF2-40B4-BE49-F238E27FC236}">
                <a16:creationId xmlns:a16="http://schemas.microsoft.com/office/drawing/2014/main" id="{3301B36C-3972-473D-98B1-5E337B2ED4A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C90C581-74B6-4BAA-922B-CA7C71ABBCFD}"/>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8642531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4C932-BC52-4B40-BB75-F94D5E4A5D4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CFCCC39-81F0-422F-A212-BB9318D0418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A02B354-B169-4F79-A9CA-DAE5C0B7E7F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E761A67-D91A-45F4-86E0-2B80A669633B}"/>
              </a:ext>
            </a:extLst>
          </p:cNvPr>
          <p:cNvSpPr>
            <a:spLocks noGrp="1"/>
          </p:cNvSpPr>
          <p:nvPr>
            <p:ph type="dt" sz="half" idx="10"/>
          </p:nvPr>
        </p:nvSpPr>
        <p:spPr/>
        <p:txBody>
          <a:bodyPr/>
          <a:lstStyle/>
          <a:p>
            <a:fld id="{D4605E03-BC17-41A7-854C-DFAB672737DC}" type="datetime1">
              <a:rPr lang="en-US" smtClean="0"/>
              <a:t>3/24/2021</a:t>
            </a:fld>
            <a:endParaRPr lang="en-US" dirty="0"/>
          </a:p>
        </p:txBody>
      </p:sp>
      <p:sp>
        <p:nvSpPr>
          <p:cNvPr id="6" name="Footer Placeholder 5">
            <a:extLst>
              <a:ext uri="{FF2B5EF4-FFF2-40B4-BE49-F238E27FC236}">
                <a16:creationId xmlns:a16="http://schemas.microsoft.com/office/drawing/2014/main" id="{01CEE4D3-6ECD-425C-8ECB-B1102CDD42C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C1DB2FE-2B98-4A2E-A354-C661A5D914DB}"/>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39010197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9F3BEBA-BE94-41BD-AA43-BF62373B00D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713BCB9-8E6F-4372-B958-9E98558A4E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310A128-0136-4462-9F39-80457CC2E37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408324-A84C-4A45-93B6-78D079CCE772}" type="datetime1">
              <a:rPr lang="en-US" smtClean="0"/>
              <a:t>3/24/2021</a:t>
            </a:fld>
            <a:endParaRPr lang="en-US" dirty="0"/>
          </a:p>
        </p:txBody>
      </p:sp>
      <p:sp>
        <p:nvSpPr>
          <p:cNvPr id="5" name="Footer Placeholder 4">
            <a:extLst>
              <a:ext uri="{FF2B5EF4-FFF2-40B4-BE49-F238E27FC236}">
                <a16:creationId xmlns:a16="http://schemas.microsoft.com/office/drawing/2014/main" id="{4233E47A-3769-4CF2-98C3-F822A1BF812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254A2799-430F-4C6B-8D2F-A343B5BAE9C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2174928627"/>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commons.wikimedia.org/wiki/File:The_Melee,_Eglinton_Tournament.jpg" TargetMode="External"/><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4.sv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jpg"/></Relationships>
</file>

<file path=ppt/slides/_rels/slide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10.jpg"/></Relationships>
</file>

<file path=ppt/slides/_rels/slide5.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jpg"/></Relationships>
</file>

<file path=ppt/slides/_rels/slide6.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4.sv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837473B0-CC2E-450A-ABE3-18F120FF3D39}">
                <a1611:picAttrSrcUrl xmlns:a1611="http://schemas.microsoft.com/office/drawing/2016/11/main" r:id="rId3"/>
              </a:ext>
            </a:extLst>
          </a:blip>
          <a:srcRect/>
          <a:stretch>
            <a:fillRect l="-8000" r="-8000"/>
          </a:stretch>
        </a:blipFill>
        <a:effectLst/>
      </p:bgPr>
    </p:bg>
    <p:spTree>
      <p:nvGrpSpPr>
        <p:cNvPr id="1" name=""/>
        <p:cNvGrpSpPr/>
        <p:nvPr/>
      </p:nvGrpSpPr>
      <p:grpSpPr>
        <a:xfrm>
          <a:off x="0" y="0"/>
          <a:ext cx="0" cy="0"/>
          <a:chOff x="0" y="0"/>
          <a:chExt cx="0" cy="0"/>
        </a:xfrm>
      </p:grpSpPr>
      <p:sp>
        <p:nvSpPr>
          <p:cNvPr id="18" name="Rectangle: Top Corners Rounded 17">
            <a:extLst>
              <a:ext uri="{FF2B5EF4-FFF2-40B4-BE49-F238E27FC236}">
                <a16:creationId xmlns:a16="http://schemas.microsoft.com/office/drawing/2014/main" id="{02B86829-7951-4C27-A111-D16B395FF8AF}"/>
              </a:ext>
            </a:extLst>
          </p:cNvPr>
          <p:cNvSpPr/>
          <p:nvPr/>
        </p:nvSpPr>
        <p:spPr>
          <a:xfrm flipV="1">
            <a:off x="1131527" y="5553074"/>
            <a:ext cx="3116580" cy="609601"/>
          </a:xfrm>
          <a:prstGeom prst="round2SameRect">
            <a:avLst>
              <a:gd name="adj1" fmla="val 24726"/>
              <a:gd name="adj2" fmla="val 0"/>
            </a:avLst>
          </a:prstGeom>
          <a:solidFill>
            <a:srgbClr val="F2F2F2">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Rounded Corners 18">
            <a:extLst>
              <a:ext uri="{FF2B5EF4-FFF2-40B4-BE49-F238E27FC236}">
                <a16:creationId xmlns:a16="http://schemas.microsoft.com/office/drawing/2014/main" id="{529237B9-3A65-4833-812A-906CA8981579}"/>
              </a:ext>
            </a:extLst>
          </p:cNvPr>
          <p:cNvSpPr/>
          <p:nvPr/>
        </p:nvSpPr>
        <p:spPr>
          <a:xfrm flipV="1">
            <a:off x="531410" y="3981450"/>
            <a:ext cx="4316815" cy="1571624"/>
          </a:xfrm>
          <a:prstGeom prst="roundRect">
            <a:avLst>
              <a:gd name="adj" fmla="val 8133"/>
            </a:avLst>
          </a:prstGeom>
          <a:solidFill>
            <a:srgbClr val="F2F2F2">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C67B276-594B-4B14-AE01-65AE9BC02E59}"/>
              </a:ext>
            </a:extLst>
          </p:cNvPr>
          <p:cNvSpPr>
            <a:spLocks noGrp="1"/>
          </p:cNvSpPr>
          <p:nvPr>
            <p:ph type="ctrTitle"/>
          </p:nvPr>
        </p:nvSpPr>
        <p:spPr>
          <a:xfrm>
            <a:off x="903595" y="4072193"/>
            <a:ext cx="3572444" cy="1190454"/>
          </a:xfrm>
        </p:spPr>
        <p:txBody>
          <a:bodyPr anchor="b">
            <a:normAutofit/>
          </a:bodyPr>
          <a:lstStyle/>
          <a:p>
            <a:pPr algn="l"/>
            <a:r>
              <a:rPr lang="en-US" sz="7200" dirty="0">
                <a:latin typeface="Bahnschrift" panose="020B0502040204020203" pitchFamily="34" charset="0"/>
              </a:rPr>
              <a:t>England</a:t>
            </a:r>
          </a:p>
        </p:txBody>
      </p:sp>
      <p:sp>
        <p:nvSpPr>
          <p:cNvPr id="3" name="Subtitle 2">
            <a:extLst>
              <a:ext uri="{FF2B5EF4-FFF2-40B4-BE49-F238E27FC236}">
                <a16:creationId xmlns:a16="http://schemas.microsoft.com/office/drawing/2014/main" id="{7BBE44F6-0DE3-4DD0-848B-2FF532D0F18C}"/>
              </a:ext>
            </a:extLst>
          </p:cNvPr>
          <p:cNvSpPr>
            <a:spLocks noGrp="1"/>
          </p:cNvSpPr>
          <p:nvPr>
            <p:ph type="subTitle" idx="1"/>
          </p:nvPr>
        </p:nvSpPr>
        <p:spPr>
          <a:xfrm>
            <a:off x="1323865" y="5643817"/>
            <a:ext cx="2731904" cy="521968"/>
          </a:xfrm>
        </p:spPr>
        <p:txBody>
          <a:bodyPr anchor="t">
            <a:normAutofit/>
          </a:bodyPr>
          <a:lstStyle/>
          <a:p>
            <a:pPr algn="l"/>
            <a:r>
              <a:rPr lang="en-US" dirty="0">
                <a:latin typeface="Bahnschrift" panose="020B0502040204020203" pitchFamily="34" charset="0"/>
              </a:rPr>
              <a:t>In the Middle Ages</a:t>
            </a:r>
          </a:p>
        </p:txBody>
      </p:sp>
    </p:spTree>
    <p:extLst>
      <p:ext uri="{BB962C8B-B14F-4D97-AF65-F5344CB8AC3E}">
        <p14:creationId xmlns:p14="http://schemas.microsoft.com/office/powerpoint/2010/main" val="19835304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39000" b="-39000"/>
          </a:stretch>
        </a:blipFill>
        <a:effectLst/>
      </p:bgPr>
    </p:bg>
    <p:spTree>
      <p:nvGrpSpPr>
        <p:cNvPr id="1" name=""/>
        <p:cNvGrpSpPr/>
        <p:nvPr/>
      </p:nvGrpSpPr>
      <p:grpSpPr>
        <a:xfrm>
          <a:off x="0" y="0"/>
          <a:ext cx="0" cy="0"/>
          <a:chOff x="0" y="0"/>
          <a:chExt cx="0" cy="0"/>
        </a:xfrm>
      </p:grpSpPr>
      <p:sp>
        <p:nvSpPr>
          <p:cNvPr id="12" name="Rectangle: Top Corners Rounded 11">
            <a:extLst>
              <a:ext uri="{FF2B5EF4-FFF2-40B4-BE49-F238E27FC236}">
                <a16:creationId xmlns:a16="http://schemas.microsoft.com/office/drawing/2014/main" id="{867A9358-6C3C-459A-AA57-6D89742C9C3E}"/>
              </a:ext>
            </a:extLst>
          </p:cNvPr>
          <p:cNvSpPr/>
          <p:nvPr/>
        </p:nvSpPr>
        <p:spPr>
          <a:xfrm>
            <a:off x="802685" y="4025632"/>
            <a:ext cx="3708084" cy="903248"/>
          </a:xfrm>
          <a:prstGeom prst="round2SameRect">
            <a:avLst>
              <a:gd name="adj1" fmla="val 32180"/>
              <a:gd name="adj2" fmla="val 0"/>
            </a:avLst>
          </a:prstGeom>
          <a:solidFill>
            <a:srgbClr val="F2F2F2">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Rounded Corners 12">
            <a:extLst>
              <a:ext uri="{FF2B5EF4-FFF2-40B4-BE49-F238E27FC236}">
                <a16:creationId xmlns:a16="http://schemas.microsoft.com/office/drawing/2014/main" id="{2431CA07-C424-44C5-92A0-60FE7EB7CECB}"/>
              </a:ext>
            </a:extLst>
          </p:cNvPr>
          <p:cNvSpPr/>
          <p:nvPr/>
        </p:nvSpPr>
        <p:spPr>
          <a:xfrm>
            <a:off x="295859" y="4929870"/>
            <a:ext cx="8372476" cy="1676204"/>
          </a:xfrm>
          <a:prstGeom prst="roundRect">
            <a:avLst>
              <a:gd name="adj" fmla="val 8133"/>
            </a:avLst>
          </a:prstGeom>
          <a:solidFill>
            <a:srgbClr val="F2F2F2">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1">
            <a:extLst>
              <a:ext uri="{FF2B5EF4-FFF2-40B4-BE49-F238E27FC236}">
                <a16:creationId xmlns:a16="http://schemas.microsoft.com/office/drawing/2014/main" id="{BA65EC4F-2635-48C3-A808-156D110669A6}"/>
              </a:ext>
            </a:extLst>
          </p:cNvPr>
          <p:cNvSpPr txBox="1">
            <a:spLocks/>
          </p:cNvSpPr>
          <p:nvPr/>
        </p:nvSpPr>
        <p:spPr>
          <a:xfrm>
            <a:off x="1500869" y="4094361"/>
            <a:ext cx="2924175" cy="888186"/>
          </a:xfrm>
          <a:prstGeom prst="rect">
            <a:avLst/>
          </a:prstGeom>
        </p:spPr>
        <p:txBody>
          <a:bodyPr vert="horz" lIns="91440" tIns="45720" rIns="91440" bIns="45720" rtlCol="0" anchor="ctr">
            <a:normAutofit fontScale="85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latin typeface="Bahnschrift" panose="020B0502040204020203" pitchFamily="34" charset="0"/>
              </a:rPr>
              <a:t>Introduction</a:t>
            </a:r>
          </a:p>
        </p:txBody>
      </p:sp>
      <p:sp>
        <p:nvSpPr>
          <p:cNvPr id="15" name="Content Placeholder 2">
            <a:extLst>
              <a:ext uri="{FF2B5EF4-FFF2-40B4-BE49-F238E27FC236}">
                <a16:creationId xmlns:a16="http://schemas.microsoft.com/office/drawing/2014/main" id="{F86874CA-25A0-4F95-AD9E-8E343DC19FF0}"/>
              </a:ext>
            </a:extLst>
          </p:cNvPr>
          <p:cNvSpPr txBox="1">
            <a:spLocks/>
          </p:cNvSpPr>
          <p:nvPr/>
        </p:nvSpPr>
        <p:spPr>
          <a:xfrm>
            <a:off x="500743" y="5179388"/>
            <a:ext cx="8167592" cy="24447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latin typeface="Bahnschrift" panose="020B0502040204020203" pitchFamily="34" charset="0"/>
              </a:rPr>
              <a:t>England Middle Ages is about everything that happened from the end of the 5th century through to the start of the Early Modern period in 1485.</a:t>
            </a:r>
          </a:p>
        </p:txBody>
      </p:sp>
      <p:pic>
        <p:nvPicPr>
          <p:cNvPr id="16" name="Graphic 15" descr="Bell">
            <a:extLst>
              <a:ext uri="{FF2B5EF4-FFF2-40B4-BE49-F238E27FC236}">
                <a16:creationId xmlns:a16="http://schemas.microsoft.com/office/drawing/2014/main" id="{F5210BA8-F6BE-4576-B013-A0C9076487C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83660" y="4147928"/>
            <a:ext cx="657225" cy="657225"/>
          </a:xfrm>
          <a:prstGeom prst="rect">
            <a:avLst/>
          </a:prstGeom>
        </p:spPr>
      </p:pic>
    </p:spTree>
    <p:extLst>
      <p:ext uri="{BB962C8B-B14F-4D97-AF65-F5344CB8AC3E}">
        <p14:creationId xmlns:p14="http://schemas.microsoft.com/office/powerpoint/2010/main" val="37607186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5000" r="-5000"/>
          </a:stretch>
        </a:blipFill>
        <a:effectLst/>
      </p:bgPr>
    </p:bg>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FB988341-82A6-4ED5-A355-6D209EF5A420}"/>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7146164" y="1527044"/>
            <a:ext cx="4291271" cy="3530146"/>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
        <p:nvSpPr>
          <p:cNvPr id="6" name="Rectangle: Top Corners Rounded 5">
            <a:extLst>
              <a:ext uri="{FF2B5EF4-FFF2-40B4-BE49-F238E27FC236}">
                <a16:creationId xmlns:a16="http://schemas.microsoft.com/office/drawing/2014/main" id="{EF3F5029-4CA6-4459-8423-6864A16EF49F}"/>
              </a:ext>
            </a:extLst>
          </p:cNvPr>
          <p:cNvSpPr/>
          <p:nvPr/>
        </p:nvSpPr>
        <p:spPr>
          <a:xfrm>
            <a:off x="802686" y="4025632"/>
            <a:ext cx="4483690" cy="903248"/>
          </a:xfrm>
          <a:prstGeom prst="round2SameRect">
            <a:avLst>
              <a:gd name="adj1" fmla="val 32180"/>
              <a:gd name="adj2" fmla="val 0"/>
            </a:avLst>
          </a:prstGeom>
          <a:solidFill>
            <a:srgbClr val="F2F2F2">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636A59CA-0DE3-403E-8811-5223B578C2AD}"/>
              </a:ext>
            </a:extLst>
          </p:cNvPr>
          <p:cNvSpPr/>
          <p:nvPr/>
        </p:nvSpPr>
        <p:spPr>
          <a:xfrm>
            <a:off x="295859" y="4929870"/>
            <a:ext cx="8372476" cy="1676204"/>
          </a:xfrm>
          <a:prstGeom prst="roundRect">
            <a:avLst>
              <a:gd name="adj" fmla="val 8133"/>
            </a:avLst>
          </a:prstGeom>
          <a:solidFill>
            <a:srgbClr val="F2F2F2">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1">
            <a:extLst>
              <a:ext uri="{FF2B5EF4-FFF2-40B4-BE49-F238E27FC236}">
                <a16:creationId xmlns:a16="http://schemas.microsoft.com/office/drawing/2014/main" id="{2E409380-3279-45CC-828E-4D78EC34D159}"/>
              </a:ext>
            </a:extLst>
          </p:cNvPr>
          <p:cNvSpPr txBox="1">
            <a:spLocks/>
          </p:cNvSpPr>
          <p:nvPr/>
        </p:nvSpPr>
        <p:spPr>
          <a:xfrm>
            <a:off x="1500869" y="4094361"/>
            <a:ext cx="3863707" cy="888186"/>
          </a:xfrm>
          <a:prstGeom prst="rect">
            <a:avLst/>
          </a:prstGeom>
        </p:spPr>
        <p:txBody>
          <a:bodyPr vert="horz" lIns="91440" tIns="45720" rIns="91440" bIns="45720" rtlCol="0" anchor="ctr">
            <a:normAutofit fontScale="85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latin typeface="Bahnschrift" panose="020B0502040204020203" pitchFamily="34" charset="0"/>
              </a:rPr>
              <a:t>Alfred the Great</a:t>
            </a:r>
          </a:p>
        </p:txBody>
      </p:sp>
      <p:sp>
        <p:nvSpPr>
          <p:cNvPr id="9" name="Content Placeholder 2">
            <a:extLst>
              <a:ext uri="{FF2B5EF4-FFF2-40B4-BE49-F238E27FC236}">
                <a16:creationId xmlns:a16="http://schemas.microsoft.com/office/drawing/2014/main" id="{5F2C2975-4F77-4A67-A779-F3970B5528D9}"/>
              </a:ext>
            </a:extLst>
          </p:cNvPr>
          <p:cNvSpPr txBox="1">
            <a:spLocks/>
          </p:cNvSpPr>
          <p:nvPr/>
        </p:nvSpPr>
        <p:spPr>
          <a:xfrm>
            <a:off x="500743" y="5179388"/>
            <a:ext cx="8020051" cy="24447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0" i="0" dirty="0">
                <a:solidFill>
                  <a:srgbClr val="202122"/>
                </a:solidFill>
                <a:effectLst/>
                <a:latin typeface="Bahnschrift" panose="020B0502040204020203" pitchFamily="34" charset="0"/>
              </a:rPr>
              <a:t>Alfred the Great, united both of these two groups and formed “Anglo-Saxons” and drove out the Vikings from England.</a:t>
            </a:r>
            <a:endParaRPr lang="en-US" dirty="0">
              <a:latin typeface="Bahnschrift" panose="020B0502040204020203" pitchFamily="34" charset="0"/>
            </a:endParaRPr>
          </a:p>
        </p:txBody>
      </p:sp>
      <p:pic>
        <p:nvPicPr>
          <p:cNvPr id="11" name="Graphic 10" descr="Upward trend">
            <a:extLst>
              <a:ext uri="{FF2B5EF4-FFF2-40B4-BE49-F238E27FC236}">
                <a16:creationId xmlns:a16="http://schemas.microsoft.com/office/drawing/2014/main" id="{5C45B206-719A-4DF1-B815-BCBE883C599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68612" y="4184109"/>
            <a:ext cx="657225" cy="657225"/>
          </a:xfrm>
          <a:prstGeom prst="rect">
            <a:avLst/>
          </a:prstGeom>
        </p:spPr>
      </p:pic>
    </p:spTree>
    <p:extLst>
      <p:ext uri="{BB962C8B-B14F-4D97-AF65-F5344CB8AC3E}">
        <p14:creationId xmlns:p14="http://schemas.microsoft.com/office/powerpoint/2010/main" val="39014882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0041EBA-C5E0-408A-A083-806A440D61F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65062" y="4265692"/>
            <a:ext cx="3726195" cy="1915861"/>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
        <p:nvSpPr>
          <p:cNvPr id="6" name="Rectangle: Top Corners Rounded 5">
            <a:extLst>
              <a:ext uri="{FF2B5EF4-FFF2-40B4-BE49-F238E27FC236}">
                <a16:creationId xmlns:a16="http://schemas.microsoft.com/office/drawing/2014/main" id="{93D4AFBD-CB29-4C1B-8360-B304921DB510}"/>
              </a:ext>
            </a:extLst>
          </p:cNvPr>
          <p:cNvSpPr/>
          <p:nvPr/>
        </p:nvSpPr>
        <p:spPr>
          <a:xfrm>
            <a:off x="802684" y="4025632"/>
            <a:ext cx="4455115" cy="903248"/>
          </a:xfrm>
          <a:prstGeom prst="round2SameRect">
            <a:avLst>
              <a:gd name="adj1" fmla="val 32180"/>
              <a:gd name="adj2" fmla="val 0"/>
            </a:avLst>
          </a:prstGeom>
          <a:solidFill>
            <a:srgbClr val="F2F2F2">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B7681552-30CE-42BE-9938-FAA29E0418BD}"/>
              </a:ext>
            </a:extLst>
          </p:cNvPr>
          <p:cNvSpPr/>
          <p:nvPr/>
        </p:nvSpPr>
        <p:spPr>
          <a:xfrm>
            <a:off x="295859" y="4929870"/>
            <a:ext cx="8372476" cy="1676204"/>
          </a:xfrm>
          <a:prstGeom prst="roundRect">
            <a:avLst>
              <a:gd name="adj" fmla="val 8133"/>
            </a:avLst>
          </a:prstGeom>
          <a:solidFill>
            <a:srgbClr val="F2F2F2">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1">
            <a:extLst>
              <a:ext uri="{FF2B5EF4-FFF2-40B4-BE49-F238E27FC236}">
                <a16:creationId xmlns:a16="http://schemas.microsoft.com/office/drawing/2014/main" id="{27818FB3-BCDD-4D7E-BAE4-D88EA6815E54}"/>
              </a:ext>
            </a:extLst>
          </p:cNvPr>
          <p:cNvSpPr txBox="1">
            <a:spLocks/>
          </p:cNvSpPr>
          <p:nvPr/>
        </p:nvSpPr>
        <p:spPr>
          <a:xfrm>
            <a:off x="1500869" y="4094361"/>
            <a:ext cx="3726195" cy="888186"/>
          </a:xfrm>
          <a:prstGeom prst="rect">
            <a:avLst/>
          </a:prstGeom>
        </p:spPr>
        <p:txBody>
          <a:bodyPr vert="horz" lIns="91440" tIns="45720" rIns="91440" bIns="45720" rtlCol="0" anchor="ctr">
            <a:normAutofit fontScale="85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latin typeface="Bahnschrift" panose="020B0502040204020203" pitchFamily="34" charset="0"/>
              </a:rPr>
              <a:t>Battle of Hasting</a:t>
            </a:r>
          </a:p>
        </p:txBody>
      </p:sp>
      <p:sp>
        <p:nvSpPr>
          <p:cNvPr id="9" name="Content Placeholder 2">
            <a:extLst>
              <a:ext uri="{FF2B5EF4-FFF2-40B4-BE49-F238E27FC236}">
                <a16:creationId xmlns:a16="http://schemas.microsoft.com/office/drawing/2014/main" id="{B56310F9-2324-47B8-B88F-209D47CB82C7}"/>
              </a:ext>
            </a:extLst>
          </p:cNvPr>
          <p:cNvSpPr txBox="1">
            <a:spLocks/>
          </p:cNvSpPr>
          <p:nvPr/>
        </p:nvSpPr>
        <p:spPr>
          <a:xfrm>
            <a:off x="500743" y="5179388"/>
            <a:ext cx="8020051" cy="24447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0" i="0" dirty="0">
                <a:solidFill>
                  <a:srgbClr val="202122"/>
                </a:solidFill>
                <a:effectLst/>
                <a:latin typeface="Bahnschrift" panose="020B0502040204020203" pitchFamily="34" charset="0"/>
              </a:rPr>
              <a:t>Alfred the Great, united both of these two groups and formed “Anglo-Saxons” and drove out the Vikings from England.</a:t>
            </a:r>
            <a:endParaRPr lang="en-US" dirty="0">
              <a:latin typeface="Bahnschrift" panose="020B0502040204020203" pitchFamily="34" charset="0"/>
            </a:endParaRPr>
          </a:p>
        </p:txBody>
      </p:sp>
      <p:pic>
        <p:nvPicPr>
          <p:cNvPr id="11" name="Graphic 10" descr="Upward trend">
            <a:extLst>
              <a:ext uri="{FF2B5EF4-FFF2-40B4-BE49-F238E27FC236}">
                <a16:creationId xmlns:a16="http://schemas.microsoft.com/office/drawing/2014/main" id="{51847EFE-6178-4462-8B45-69CE90FE2BF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68612" y="4184109"/>
            <a:ext cx="657225" cy="657225"/>
          </a:xfrm>
          <a:prstGeom prst="rect">
            <a:avLst/>
          </a:prstGeom>
        </p:spPr>
      </p:pic>
    </p:spTree>
    <p:extLst>
      <p:ext uri="{BB962C8B-B14F-4D97-AF65-F5344CB8AC3E}">
        <p14:creationId xmlns:p14="http://schemas.microsoft.com/office/powerpoint/2010/main" val="33609310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5000" b="-5000"/>
          </a:stretch>
        </a:blipFill>
        <a:effectLst/>
      </p:bgPr>
    </p:bg>
    <p:spTree>
      <p:nvGrpSpPr>
        <p:cNvPr id="1" name=""/>
        <p:cNvGrpSpPr/>
        <p:nvPr/>
      </p:nvGrpSpPr>
      <p:grpSpPr>
        <a:xfrm>
          <a:off x="0" y="0"/>
          <a:ext cx="0" cy="0"/>
          <a:chOff x="0" y="0"/>
          <a:chExt cx="0" cy="0"/>
        </a:xfrm>
      </p:grpSpPr>
      <p:sp>
        <p:nvSpPr>
          <p:cNvPr id="5" name="Rectangle: Top Corners Rounded 4">
            <a:extLst>
              <a:ext uri="{FF2B5EF4-FFF2-40B4-BE49-F238E27FC236}">
                <a16:creationId xmlns:a16="http://schemas.microsoft.com/office/drawing/2014/main" id="{FFC0C0DC-8775-4695-8A1F-856A3691532B}"/>
              </a:ext>
            </a:extLst>
          </p:cNvPr>
          <p:cNvSpPr/>
          <p:nvPr/>
        </p:nvSpPr>
        <p:spPr>
          <a:xfrm>
            <a:off x="802685" y="4025632"/>
            <a:ext cx="3102566" cy="903248"/>
          </a:xfrm>
          <a:prstGeom prst="round2SameRect">
            <a:avLst>
              <a:gd name="adj1" fmla="val 32180"/>
              <a:gd name="adj2" fmla="val 0"/>
            </a:avLst>
          </a:prstGeom>
          <a:solidFill>
            <a:srgbClr val="F2F2F2">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713E8B51-8127-4F51-8351-0585DE4A5A31}"/>
              </a:ext>
            </a:extLst>
          </p:cNvPr>
          <p:cNvSpPr/>
          <p:nvPr/>
        </p:nvSpPr>
        <p:spPr>
          <a:xfrm>
            <a:off x="295859" y="4929870"/>
            <a:ext cx="8372476" cy="1676204"/>
          </a:xfrm>
          <a:prstGeom prst="roundRect">
            <a:avLst>
              <a:gd name="adj" fmla="val 8133"/>
            </a:avLst>
          </a:prstGeom>
          <a:solidFill>
            <a:srgbClr val="F2F2F2">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5E513604-0425-4F49-B156-02A9C1DC013C}"/>
              </a:ext>
            </a:extLst>
          </p:cNvPr>
          <p:cNvSpPr txBox="1">
            <a:spLocks/>
          </p:cNvSpPr>
          <p:nvPr/>
        </p:nvSpPr>
        <p:spPr>
          <a:xfrm>
            <a:off x="1500869" y="4094361"/>
            <a:ext cx="3726195" cy="88818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latin typeface="Bahnschrift" panose="020B0502040204020203" pitchFamily="34" charset="0"/>
              </a:rPr>
              <a:t>Henry II</a:t>
            </a:r>
          </a:p>
        </p:txBody>
      </p:sp>
      <p:sp>
        <p:nvSpPr>
          <p:cNvPr id="8" name="Content Placeholder 2">
            <a:extLst>
              <a:ext uri="{FF2B5EF4-FFF2-40B4-BE49-F238E27FC236}">
                <a16:creationId xmlns:a16="http://schemas.microsoft.com/office/drawing/2014/main" id="{5F65F1F6-C3A3-4956-9771-A4DE9282559B}"/>
              </a:ext>
            </a:extLst>
          </p:cNvPr>
          <p:cNvSpPr txBox="1">
            <a:spLocks/>
          </p:cNvSpPr>
          <p:nvPr/>
        </p:nvSpPr>
        <p:spPr>
          <a:xfrm>
            <a:off x="500743" y="5179388"/>
            <a:ext cx="8020051" cy="24447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0" i="0" dirty="0">
                <a:solidFill>
                  <a:srgbClr val="202122"/>
                </a:solidFill>
                <a:effectLst/>
                <a:latin typeface="Bahnschrift" panose="020B0502040204020203" pitchFamily="34" charset="0"/>
              </a:rPr>
              <a:t>Alfred the Great, united both of these two groups and formed “Anglo-Saxons” and drove out the Vikings from England.</a:t>
            </a:r>
            <a:endParaRPr lang="en-US" dirty="0">
              <a:latin typeface="Bahnschrift" panose="020B0502040204020203" pitchFamily="34" charset="0"/>
            </a:endParaRPr>
          </a:p>
        </p:txBody>
      </p:sp>
      <p:pic>
        <p:nvPicPr>
          <p:cNvPr id="3" name="Picture 2">
            <a:extLst>
              <a:ext uri="{FF2B5EF4-FFF2-40B4-BE49-F238E27FC236}">
                <a16:creationId xmlns:a16="http://schemas.microsoft.com/office/drawing/2014/main" id="{FC95FBCF-A1C3-43A5-AF14-6AA2D271195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83350" y="878501"/>
            <a:ext cx="4745437" cy="2938093"/>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pic>
        <p:nvPicPr>
          <p:cNvPr id="9" name="Graphic 8" descr="Castle scene">
            <a:extLst>
              <a:ext uri="{FF2B5EF4-FFF2-40B4-BE49-F238E27FC236}">
                <a16:creationId xmlns:a16="http://schemas.microsoft.com/office/drawing/2014/main" id="{A83684AD-DBA6-49D2-B80E-F5ACB0C72DA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31294" y="4183503"/>
            <a:ext cx="657225" cy="657225"/>
          </a:xfrm>
          <a:prstGeom prst="rect">
            <a:avLst/>
          </a:prstGeom>
        </p:spPr>
      </p:pic>
    </p:spTree>
    <p:extLst>
      <p:ext uri="{BB962C8B-B14F-4D97-AF65-F5344CB8AC3E}">
        <p14:creationId xmlns:p14="http://schemas.microsoft.com/office/powerpoint/2010/main" val="38135581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5000" r="-5000"/>
          </a:stretch>
        </a:blipFill>
        <a:effectLst/>
      </p:bgPr>
    </p:bg>
    <p:spTree>
      <p:nvGrpSpPr>
        <p:cNvPr id="1" name=""/>
        <p:cNvGrpSpPr/>
        <p:nvPr/>
      </p:nvGrpSpPr>
      <p:grpSpPr>
        <a:xfrm>
          <a:off x="0" y="0"/>
          <a:ext cx="0" cy="0"/>
          <a:chOff x="0" y="0"/>
          <a:chExt cx="0" cy="0"/>
        </a:xfrm>
      </p:grpSpPr>
      <p:sp>
        <p:nvSpPr>
          <p:cNvPr id="4" name="Rectangle: Top Corners Rounded 3">
            <a:extLst>
              <a:ext uri="{FF2B5EF4-FFF2-40B4-BE49-F238E27FC236}">
                <a16:creationId xmlns:a16="http://schemas.microsoft.com/office/drawing/2014/main" id="{24C00359-AA74-43C5-9ECD-14D0EE5D82E7}"/>
              </a:ext>
            </a:extLst>
          </p:cNvPr>
          <p:cNvSpPr/>
          <p:nvPr/>
        </p:nvSpPr>
        <p:spPr>
          <a:xfrm>
            <a:off x="802685" y="4025632"/>
            <a:ext cx="4140790" cy="903248"/>
          </a:xfrm>
          <a:prstGeom prst="round2SameRect">
            <a:avLst>
              <a:gd name="adj1" fmla="val 32180"/>
              <a:gd name="adj2" fmla="val 0"/>
            </a:avLst>
          </a:prstGeom>
          <a:solidFill>
            <a:srgbClr val="F2F2F2">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Rounded Corners 4">
            <a:extLst>
              <a:ext uri="{FF2B5EF4-FFF2-40B4-BE49-F238E27FC236}">
                <a16:creationId xmlns:a16="http://schemas.microsoft.com/office/drawing/2014/main" id="{1FE3687E-AE69-41EB-BA49-C4E38569D0EF}"/>
              </a:ext>
            </a:extLst>
          </p:cNvPr>
          <p:cNvSpPr/>
          <p:nvPr/>
        </p:nvSpPr>
        <p:spPr>
          <a:xfrm>
            <a:off x="295859" y="4929870"/>
            <a:ext cx="8372476" cy="1676204"/>
          </a:xfrm>
          <a:prstGeom prst="roundRect">
            <a:avLst>
              <a:gd name="adj" fmla="val 8133"/>
            </a:avLst>
          </a:prstGeom>
          <a:solidFill>
            <a:srgbClr val="F2F2F2">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BD077A1A-9848-4CFE-A1E8-DE8D471003F4}"/>
              </a:ext>
            </a:extLst>
          </p:cNvPr>
          <p:cNvSpPr txBox="1">
            <a:spLocks/>
          </p:cNvSpPr>
          <p:nvPr/>
        </p:nvSpPr>
        <p:spPr>
          <a:xfrm>
            <a:off x="1500869" y="4094361"/>
            <a:ext cx="3726195" cy="88818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latin typeface="Bahnschrift" panose="020B0502040204020203" pitchFamily="34" charset="0"/>
              </a:rPr>
              <a:t>Magna Carta</a:t>
            </a:r>
          </a:p>
        </p:txBody>
      </p:sp>
      <p:sp>
        <p:nvSpPr>
          <p:cNvPr id="7" name="Content Placeholder 2">
            <a:extLst>
              <a:ext uri="{FF2B5EF4-FFF2-40B4-BE49-F238E27FC236}">
                <a16:creationId xmlns:a16="http://schemas.microsoft.com/office/drawing/2014/main" id="{8F1485B0-5FFC-4DAD-AB21-6BDD338BA9D8}"/>
              </a:ext>
            </a:extLst>
          </p:cNvPr>
          <p:cNvSpPr txBox="1">
            <a:spLocks/>
          </p:cNvSpPr>
          <p:nvPr/>
        </p:nvSpPr>
        <p:spPr>
          <a:xfrm>
            <a:off x="500743" y="5179389"/>
            <a:ext cx="8020051" cy="1426686"/>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0" i="0" dirty="0">
                <a:solidFill>
                  <a:srgbClr val="202122"/>
                </a:solidFill>
                <a:effectLst/>
                <a:latin typeface="Bahnschrift" panose="020B0502040204020203" pitchFamily="34" charset="0"/>
              </a:rPr>
              <a:t>King John raised taxes in England and punished his enemies without trials. </a:t>
            </a:r>
            <a:r>
              <a:rPr lang="en-US" dirty="0">
                <a:latin typeface="Bahnschrift" panose="020B0502040204020203" pitchFamily="34" charset="0"/>
              </a:rPr>
              <a:t>The nobles met with King John at a meadow called Runnymede in 1215 and forced king to sign Magna Carta</a:t>
            </a:r>
          </a:p>
        </p:txBody>
      </p:sp>
      <p:pic>
        <p:nvPicPr>
          <p:cNvPr id="10" name="Graphic 9" descr="Castle scene">
            <a:extLst>
              <a:ext uri="{FF2B5EF4-FFF2-40B4-BE49-F238E27FC236}">
                <a16:creationId xmlns:a16="http://schemas.microsoft.com/office/drawing/2014/main" id="{97AC07E9-B8B7-40AB-B124-E322363A644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43644" y="4158268"/>
            <a:ext cx="657225" cy="657225"/>
          </a:xfrm>
          <a:prstGeom prst="rect">
            <a:avLst/>
          </a:prstGeom>
        </p:spPr>
      </p:pic>
    </p:spTree>
    <p:extLst>
      <p:ext uri="{BB962C8B-B14F-4D97-AF65-F5344CB8AC3E}">
        <p14:creationId xmlns:p14="http://schemas.microsoft.com/office/powerpoint/2010/main" val="1632246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5000" r="-5000"/>
          </a:stretch>
        </a:blipFill>
        <a:effectLst/>
      </p:bgPr>
    </p:bg>
    <p:spTree>
      <p:nvGrpSpPr>
        <p:cNvPr id="1" name=""/>
        <p:cNvGrpSpPr/>
        <p:nvPr/>
      </p:nvGrpSpPr>
      <p:grpSpPr>
        <a:xfrm>
          <a:off x="0" y="0"/>
          <a:ext cx="0" cy="0"/>
          <a:chOff x="0" y="0"/>
          <a:chExt cx="0" cy="0"/>
        </a:xfrm>
      </p:grpSpPr>
      <p:sp>
        <p:nvSpPr>
          <p:cNvPr id="4" name="Rectangle: Top Corners Rounded 3">
            <a:extLst>
              <a:ext uri="{FF2B5EF4-FFF2-40B4-BE49-F238E27FC236}">
                <a16:creationId xmlns:a16="http://schemas.microsoft.com/office/drawing/2014/main" id="{FE2A1075-A251-4CE2-A9F8-9B95C4936E43}"/>
              </a:ext>
            </a:extLst>
          </p:cNvPr>
          <p:cNvSpPr/>
          <p:nvPr/>
        </p:nvSpPr>
        <p:spPr>
          <a:xfrm flipV="1">
            <a:off x="1131527" y="5885583"/>
            <a:ext cx="3116580" cy="609601"/>
          </a:xfrm>
          <a:prstGeom prst="round2SameRect">
            <a:avLst>
              <a:gd name="adj1" fmla="val 24726"/>
              <a:gd name="adj2" fmla="val 0"/>
            </a:avLst>
          </a:prstGeom>
          <a:solidFill>
            <a:srgbClr val="F2F2F2">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Rounded Corners 4">
            <a:extLst>
              <a:ext uri="{FF2B5EF4-FFF2-40B4-BE49-F238E27FC236}">
                <a16:creationId xmlns:a16="http://schemas.microsoft.com/office/drawing/2014/main" id="{E02664AD-0ABA-4FB7-AB45-A1D392D27A4A}"/>
              </a:ext>
            </a:extLst>
          </p:cNvPr>
          <p:cNvSpPr/>
          <p:nvPr/>
        </p:nvSpPr>
        <p:spPr>
          <a:xfrm flipV="1">
            <a:off x="531410" y="4313959"/>
            <a:ext cx="4316815" cy="1571624"/>
          </a:xfrm>
          <a:prstGeom prst="roundRect">
            <a:avLst>
              <a:gd name="adj" fmla="val 8133"/>
            </a:avLst>
          </a:prstGeom>
          <a:solidFill>
            <a:srgbClr val="F2F2F2">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E9A8F9C-480B-42EE-8CCC-CE19F2F93600}"/>
              </a:ext>
            </a:extLst>
          </p:cNvPr>
          <p:cNvSpPr txBox="1">
            <a:spLocks/>
          </p:cNvSpPr>
          <p:nvPr/>
        </p:nvSpPr>
        <p:spPr>
          <a:xfrm>
            <a:off x="903595" y="4504544"/>
            <a:ext cx="3572444" cy="119045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7200" dirty="0">
                <a:latin typeface="Bahnschrift" panose="020B0502040204020203" pitchFamily="34" charset="0"/>
              </a:rPr>
              <a:t>The End</a:t>
            </a:r>
          </a:p>
        </p:txBody>
      </p:sp>
      <p:sp>
        <p:nvSpPr>
          <p:cNvPr id="7" name="Subtitle 2">
            <a:extLst>
              <a:ext uri="{FF2B5EF4-FFF2-40B4-BE49-F238E27FC236}">
                <a16:creationId xmlns:a16="http://schemas.microsoft.com/office/drawing/2014/main" id="{4DF5D1E5-F523-40B6-8B2F-AA04096DC7C5}"/>
              </a:ext>
            </a:extLst>
          </p:cNvPr>
          <p:cNvSpPr txBox="1">
            <a:spLocks/>
          </p:cNvSpPr>
          <p:nvPr/>
        </p:nvSpPr>
        <p:spPr>
          <a:xfrm>
            <a:off x="1131527" y="5976326"/>
            <a:ext cx="3116580" cy="521968"/>
          </a:xfrm>
          <a:prstGeom prst="rect">
            <a:avLst/>
          </a:prstGeom>
        </p:spPr>
        <p:txBody>
          <a:bodyPr vert="horz" lIns="91440" tIns="45720" rIns="91440" bIns="45720" rtlCol="0" anchor="t">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dirty="0">
                <a:latin typeface="Bahnschrift" panose="020B0502040204020203" pitchFamily="34" charset="0"/>
              </a:rPr>
              <a:t>Thx for listening &lt;3</a:t>
            </a:r>
          </a:p>
        </p:txBody>
      </p:sp>
    </p:spTree>
    <p:extLst>
      <p:ext uri="{BB962C8B-B14F-4D97-AF65-F5344CB8AC3E}">
        <p14:creationId xmlns:p14="http://schemas.microsoft.com/office/powerpoint/2010/main" val="38272681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70</TotalTime>
  <Words>632</Words>
  <Application>Microsoft Office PowerPoint</Application>
  <PresentationFormat>Widescreen</PresentationFormat>
  <Paragraphs>24</Paragraphs>
  <Slides>7</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Bahnschrift</vt:lpstr>
      <vt:lpstr>Calibri</vt:lpstr>
      <vt:lpstr>Calibri Light</vt:lpstr>
      <vt:lpstr>Office Theme</vt:lpstr>
      <vt:lpstr>England</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England</dc:title>
  <dc:creator>Velter Zi</dc:creator>
  <cp:lastModifiedBy>Velter Zi</cp:lastModifiedBy>
  <cp:revision>52</cp:revision>
  <dcterms:created xsi:type="dcterms:W3CDTF">2021-03-24T17:51:08Z</dcterms:created>
  <dcterms:modified xsi:type="dcterms:W3CDTF">2021-03-24T19:09:12Z</dcterms:modified>
</cp:coreProperties>
</file>