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2" r:id="rId6"/>
    <p:sldId id="261"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0C963F-8D63-48F1-8F91-0B7EED756395}"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35049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0C963F-8D63-48F1-8F91-0B7EED756395}"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228973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0C963F-8D63-48F1-8F91-0B7EED756395}"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50690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0C963F-8D63-48F1-8F91-0B7EED756395}"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351928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C963F-8D63-48F1-8F91-0B7EED756395}"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162898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0C963F-8D63-48F1-8F91-0B7EED756395}"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90125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0C963F-8D63-48F1-8F91-0B7EED756395}" type="datetimeFigureOut">
              <a:rPr lang="en-US" smtClean="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21133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0C963F-8D63-48F1-8F91-0B7EED756395}" type="datetimeFigureOut">
              <a:rPr lang="en-US" smtClean="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420522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C963F-8D63-48F1-8F91-0B7EED756395}" type="datetimeFigureOut">
              <a:rPr lang="en-US" smtClean="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390615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C963F-8D63-48F1-8F91-0B7EED756395}"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154041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C963F-8D63-48F1-8F91-0B7EED756395}"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1C9F7-012C-430B-84CC-C9C46537075B}" type="slidenum">
              <a:rPr lang="en-US" smtClean="0"/>
              <a:t>‹#›</a:t>
            </a:fld>
            <a:endParaRPr lang="en-US"/>
          </a:p>
        </p:txBody>
      </p:sp>
    </p:spTree>
    <p:extLst>
      <p:ext uri="{BB962C8B-B14F-4D97-AF65-F5344CB8AC3E}">
        <p14:creationId xmlns:p14="http://schemas.microsoft.com/office/powerpoint/2010/main" val="173242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C963F-8D63-48F1-8F91-0B7EED756395}" type="datetimeFigureOut">
              <a:rPr lang="en-US" smtClean="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1C9F7-012C-430B-84CC-C9C46537075B}" type="slidenum">
              <a:rPr lang="en-US" smtClean="0"/>
              <a:t>‹#›</a:t>
            </a:fld>
            <a:endParaRPr lang="en-US"/>
          </a:p>
        </p:txBody>
      </p:sp>
    </p:spTree>
    <p:extLst>
      <p:ext uri="{BB962C8B-B14F-4D97-AF65-F5344CB8AC3E}">
        <p14:creationId xmlns:p14="http://schemas.microsoft.com/office/powerpoint/2010/main" val="424112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4813"/>
            <a:ext cx="12192000" cy="6853187"/>
          </a:xfrm>
          <a:prstGeom prst="rect">
            <a:avLst/>
          </a:prstGeom>
        </p:spPr>
      </p:pic>
      <p:sp>
        <p:nvSpPr>
          <p:cNvPr id="7" name="Rectangle: Rounded Corners 6">
            <a:extLst>
              <a:ext uri="{FF2B5EF4-FFF2-40B4-BE49-F238E27FC236}">
                <a16:creationId xmlns:a16="http://schemas.microsoft.com/office/drawing/2014/main" id="{35DBB07D-73FD-465F-8748-B069C1DAB70C}"/>
              </a:ext>
            </a:extLst>
          </p:cNvPr>
          <p:cNvSpPr/>
          <p:nvPr/>
        </p:nvSpPr>
        <p:spPr>
          <a:xfrm>
            <a:off x="4077809" y="3509963"/>
            <a:ext cx="4036381" cy="734627"/>
          </a:xfrm>
          <a:prstGeom prst="roundRect">
            <a:avLst/>
          </a:prstGeom>
          <a:solidFill>
            <a:srgbClr val="404040">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151061E-F6C9-4EEC-8FC1-3E2569E5C4F6}"/>
              </a:ext>
            </a:extLst>
          </p:cNvPr>
          <p:cNvSpPr/>
          <p:nvPr/>
        </p:nvSpPr>
        <p:spPr>
          <a:xfrm>
            <a:off x="2105487" y="2308194"/>
            <a:ext cx="7981026" cy="13915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a:solidFill>
                  <a:schemeClr val="bg1"/>
                </a:solidFill>
                <a:latin typeface="Bahnschrift" panose="020B0502040204020203" pitchFamily="34" charset="0"/>
              </a:rPr>
              <a:t>The Statue of Liberty</a:t>
            </a:r>
          </a:p>
        </p:txBody>
      </p:sp>
      <p:sp>
        <p:nvSpPr>
          <p:cNvPr id="3" name="Subtitle 2"/>
          <p:cNvSpPr>
            <a:spLocks noGrp="1"/>
          </p:cNvSpPr>
          <p:nvPr>
            <p:ph type="subTitle" idx="1"/>
          </p:nvPr>
        </p:nvSpPr>
        <p:spPr>
          <a:xfrm>
            <a:off x="1523999" y="3790597"/>
            <a:ext cx="9144000" cy="1655762"/>
          </a:xfrm>
        </p:spPr>
        <p:txBody>
          <a:bodyPr/>
          <a:lstStyle/>
          <a:p>
            <a:r>
              <a:rPr lang="en-US" dirty="0">
                <a:solidFill>
                  <a:schemeClr val="bg1"/>
                </a:solidFill>
              </a:rPr>
              <a:t>By Arta, </a:t>
            </a:r>
            <a:r>
              <a:rPr lang="en-US" dirty="0" err="1">
                <a:solidFill>
                  <a:schemeClr val="bg1"/>
                </a:solidFill>
              </a:rPr>
              <a:t>Miron</a:t>
            </a:r>
            <a:r>
              <a:rPr lang="en-US" dirty="0">
                <a:solidFill>
                  <a:schemeClr val="bg1"/>
                </a:solidFill>
              </a:rPr>
              <a:t> &amp; Mohammad</a:t>
            </a:r>
          </a:p>
        </p:txBody>
      </p:sp>
    </p:spTree>
    <p:extLst>
      <p:ext uri="{BB962C8B-B14F-4D97-AF65-F5344CB8AC3E}">
        <p14:creationId xmlns:p14="http://schemas.microsoft.com/office/powerpoint/2010/main" val="122679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472" y="1346823"/>
            <a:ext cx="6283213" cy="4351338"/>
          </a:xfrm>
        </p:spPr>
        <p:txBody>
          <a:bodyPr>
            <a:normAutofit lnSpcReduction="10000"/>
          </a:bodyPr>
          <a:lstStyle/>
          <a:p>
            <a:pPr marL="0" indent="0">
              <a:buNone/>
            </a:pPr>
            <a:r>
              <a:rPr lang="en-US" dirty="0">
                <a:latin typeface="Bahnschrift" panose="020B0502040204020203" pitchFamily="34" charset="0"/>
              </a:rPr>
              <a:t>The Statue of Liberty is a monument symbolizing the United States. The statue is placed on Ellis Island, near New York City Harbor. The statue commemorates the signing of the United States Declaration of Independence. It was given to the United States by the people of France in 1886, to represent the friendship between the two countries established during the American Revolution.</a:t>
            </a:r>
          </a:p>
        </p:txBody>
      </p:sp>
      <p:sp>
        <p:nvSpPr>
          <p:cNvPr id="5" name="TextBox 4"/>
          <p:cNvSpPr txBox="1"/>
          <p:nvPr/>
        </p:nvSpPr>
        <p:spPr>
          <a:xfrm>
            <a:off x="631371" y="284252"/>
            <a:ext cx="9831977" cy="769441"/>
          </a:xfrm>
          <a:prstGeom prst="rect">
            <a:avLst/>
          </a:prstGeom>
          <a:noFill/>
        </p:spPr>
        <p:txBody>
          <a:bodyPr wrap="square" rtlCol="0">
            <a:spAutoFit/>
          </a:bodyPr>
          <a:lstStyle/>
          <a:p>
            <a:r>
              <a:rPr lang="en-US" sz="4400" dirty="0">
                <a:latin typeface="Bahnschrift" panose="020B0502040204020203" pitchFamily="34" charset="0"/>
              </a:rPr>
              <a:t>About:</a:t>
            </a:r>
          </a:p>
        </p:txBody>
      </p:sp>
      <p:pic>
        <p:nvPicPr>
          <p:cNvPr id="6" name="Picture 5">
            <a:extLst>
              <a:ext uri="{FF2B5EF4-FFF2-40B4-BE49-F238E27FC236}">
                <a16:creationId xmlns:a16="http://schemas.microsoft.com/office/drawing/2014/main" id="{86C118B3-3606-4F3F-B8D0-E43188A2E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492" y="547114"/>
            <a:ext cx="4076840" cy="595075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86733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34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ECE2F-9537-4D2A-B491-97C147523295}"/>
              </a:ext>
            </a:extLst>
          </p:cNvPr>
          <p:cNvSpPr>
            <a:spLocks noGrp="1"/>
          </p:cNvSpPr>
          <p:nvPr>
            <p:ph idx="1"/>
          </p:nvPr>
        </p:nvSpPr>
        <p:spPr>
          <a:xfrm>
            <a:off x="341051" y="1253331"/>
            <a:ext cx="5228207" cy="4351338"/>
          </a:xfrm>
        </p:spPr>
        <p:txBody>
          <a:bodyPr>
            <a:normAutofit/>
          </a:bodyPr>
          <a:lstStyle/>
          <a:p>
            <a:pPr marL="0" indent="0">
              <a:buNone/>
            </a:pPr>
            <a:r>
              <a:rPr lang="en-US" sz="2400" dirty="0">
                <a:latin typeface="Bahnschrift" panose="020B0502040204020203" pitchFamily="34" charset="0"/>
              </a:rPr>
              <a:t>It represents a woman wearing a stola, a crown and sandals, trampling a broken chain, and with a torch in her raised right hand and a tabula ansata, or tablet where the date of the Declaration of Independence JULY IV MDCCLXXVI (1776) is written, in her left hand. The statue is on Liberty Island in New York Harbor, and it welcomes visitors, immigrants, and returning Americans travelling by ship.</a:t>
            </a:r>
          </a:p>
        </p:txBody>
      </p:sp>
      <p:pic>
        <p:nvPicPr>
          <p:cNvPr id="6" name="Picture 5">
            <a:extLst>
              <a:ext uri="{FF2B5EF4-FFF2-40B4-BE49-F238E27FC236}">
                <a16:creationId xmlns:a16="http://schemas.microsoft.com/office/drawing/2014/main" id="{9D2C1144-9538-480C-876B-B00979D339D0}"/>
              </a:ext>
            </a:extLst>
          </p:cNvPr>
          <p:cNvPicPr>
            <a:picLocks noChangeAspect="1"/>
          </p:cNvPicPr>
          <p:nvPr/>
        </p:nvPicPr>
        <p:blipFill>
          <a:blip r:embed="rId3"/>
          <a:stretch>
            <a:fillRect/>
          </a:stretch>
        </p:blipFill>
        <p:spPr>
          <a:xfrm>
            <a:off x="6205492" y="814896"/>
            <a:ext cx="5228207" cy="52282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94857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rot="556715">
            <a:off x="6597195" y="1779841"/>
            <a:ext cx="5038572" cy="329831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p:txBody>
          <a:bodyPr/>
          <a:lstStyle/>
          <a:p>
            <a:r>
              <a:rPr lang="en-US" dirty="0">
                <a:latin typeface="Bahnschrift" panose="020B0502040204020203" pitchFamily="34" charset="0"/>
              </a:rPr>
              <a:t>History:</a:t>
            </a:r>
          </a:p>
        </p:txBody>
      </p:sp>
      <p:sp>
        <p:nvSpPr>
          <p:cNvPr id="3" name="Content Placeholder 2"/>
          <p:cNvSpPr>
            <a:spLocks noGrp="1"/>
          </p:cNvSpPr>
          <p:nvPr>
            <p:ph idx="1"/>
          </p:nvPr>
        </p:nvSpPr>
        <p:spPr>
          <a:xfrm>
            <a:off x="323296" y="1690688"/>
            <a:ext cx="6040960" cy="4351338"/>
          </a:xfrm>
        </p:spPr>
        <p:txBody>
          <a:bodyPr>
            <a:normAutofit fontScale="92500" lnSpcReduction="20000"/>
          </a:bodyPr>
          <a:lstStyle/>
          <a:p>
            <a:pPr marL="0" indent="0">
              <a:buNone/>
            </a:pPr>
            <a:r>
              <a:rPr lang="en-US" dirty="0">
                <a:latin typeface="Bahnschrift" panose="020B0502040204020203" pitchFamily="34" charset="0"/>
              </a:rPr>
              <a:t>Frédéric Auguste Bartholdi sculpted the statue and he obtained a U.S. patent for the structure. Maurice Koechlin, who was chief engineer of Gustave Eiffel's engineering company and designer of the Eiffel Tower, designed the internal structure. The pedestal was designed by the architect Richard Morris Hunt. Eugène Viollet-le-Duc chose copper in the construction of the statue, and for the adoption of the repoussé construction technique, where a malleable metal is hammered on the reverse side.</a:t>
            </a:r>
          </a:p>
        </p:txBody>
      </p:sp>
    </p:spTree>
    <p:extLst>
      <p:ext uri="{BB962C8B-B14F-4D97-AF65-F5344CB8AC3E}">
        <p14:creationId xmlns:p14="http://schemas.microsoft.com/office/powerpoint/2010/main" val="189833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A8761-C9E2-4F21-BBE5-7E2850130A76}"/>
              </a:ext>
            </a:extLst>
          </p:cNvPr>
          <p:cNvSpPr>
            <a:spLocks noGrp="1"/>
          </p:cNvSpPr>
          <p:nvPr>
            <p:ph idx="1"/>
          </p:nvPr>
        </p:nvSpPr>
        <p:spPr>
          <a:xfrm>
            <a:off x="616258" y="1286669"/>
            <a:ext cx="5722398" cy="4351338"/>
          </a:xfrm>
        </p:spPr>
        <p:txBody>
          <a:bodyPr>
            <a:normAutofit fontScale="92500" lnSpcReduction="20000"/>
          </a:bodyPr>
          <a:lstStyle/>
          <a:p>
            <a:pPr marL="0" indent="0">
              <a:buNone/>
            </a:pPr>
            <a:r>
              <a:rPr lang="en-US" dirty="0">
                <a:latin typeface="Bahnschrift" panose="020B0502040204020203" pitchFamily="34" charset="0"/>
              </a:rPr>
              <a:t>The statue is made of a covering of pure copper, left to weather to a natural blue-green patina. It has a framework of steel (originally puddled iron). The exception is the flame of the torch, which is coated in gold leaf (originally made of copper and later altered to hold glass panes). It is on a rectangular stonework pedestal. The foundation is an old star fort in the shape of an irregular eleven-pointed star. The statue is 151 ft (46 m) tall, but with the pedestal and foundation, it is 305 ft (93 m) tall.</a:t>
            </a:r>
          </a:p>
          <a:p>
            <a:pPr marL="0" indent="0">
              <a:buNone/>
            </a:pPr>
            <a:endParaRPr lang="en-US" dirty="0"/>
          </a:p>
        </p:txBody>
      </p:sp>
      <p:pic>
        <p:nvPicPr>
          <p:cNvPr id="5" name="Picture 4">
            <a:extLst>
              <a:ext uri="{FF2B5EF4-FFF2-40B4-BE49-F238E27FC236}">
                <a16:creationId xmlns:a16="http://schemas.microsoft.com/office/drawing/2014/main" id="{FA31174C-EF16-4252-B46F-90CFABB74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656" y="1360083"/>
            <a:ext cx="5270368" cy="39736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30058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26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7AF91-E9C8-473D-8780-A6607B3D8ECC}"/>
              </a:ext>
            </a:extLst>
          </p:cNvPr>
          <p:cNvSpPr>
            <a:spLocks noGrp="1"/>
          </p:cNvSpPr>
          <p:nvPr>
            <p:ph idx="1"/>
          </p:nvPr>
        </p:nvSpPr>
        <p:spPr>
          <a:xfrm>
            <a:off x="339117" y="1392828"/>
            <a:ext cx="5029588" cy="4351338"/>
          </a:xfrm>
        </p:spPr>
        <p:txBody>
          <a:bodyPr>
            <a:normAutofit fontScale="92500" lnSpcReduction="20000"/>
          </a:bodyPr>
          <a:lstStyle/>
          <a:p>
            <a:pPr marL="0" indent="0">
              <a:buNone/>
            </a:pPr>
            <a:r>
              <a:rPr lang="en-US" dirty="0">
                <a:latin typeface="Bahnschrift" panose="020B0502040204020203" pitchFamily="34" charset="0"/>
              </a:rPr>
              <a:t>The Statue of Liberty is one of the most recognizable symbols in the world. For many years it was one of the first glances of the United States for millions of immigrants and visitors after ocean voyages from around the world.</a:t>
            </a:r>
          </a:p>
          <a:p>
            <a:pPr marL="0" indent="0">
              <a:buNone/>
            </a:pPr>
            <a:r>
              <a:rPr lang="en-US" dirty="0">
                <a:latin typeface="Bahnschrift" panose="020B0502040204020203" pitchFamily="34" charset="0"/>
              </a:rPr>
              <a:t>The statue is the central part of the Statue of Liberty National Monument, administered by the National Park Service. The National Monument also includes Ellis </a:t>
            </a:r>
            <a:r>
              <a:rPr lang="en-US" dirty="0" err="1">
                <a:latin typeface="Bahnschrift" panose="020B0502040204020203" pitchFamily="34" charset="0"/>
              </a:rPr>
              <a:t>Islan</a:t>
            </a:r>
            <a:endParaRPr lang="en-US" dirty="0">
              <a:latin typeface="Bahnschrift" panose="020B0502040204020203" pitchFamily="34" charset="0"/>
            </a:endParaRPr>
          </a:p>
        </p:txBody>
      </p:sp>
      <p:pic>
        <p:nvPicPr>
          <p:cNvPr id="7" name="Picture 6">
            <a:extLst>
              <a:ext uri="{FF2B5EF4-FFF2-40B4-BE49-F238E27FC236}">
                <a16:creationId xmlns:a16="http://schemas.microsoft.com/office/drawing/2014/main" id="{65072C37-7D91-4FA1-A71B-D6D19E0E1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746" y="1392828"/>
            <a:ext cx="5813401" cy="378498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07284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26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ahnschrift" panose="020B0502040204020203" pitchFamily="34" charset="0"/>
              </a:rPr>
              <a:t>The End</a:t>
            </a:r>
          </a:p>
        </p:txBody>
      </p:sp>
    </p:spTree>
    <p:extLst>
      <p:ext uri="{BB962C8B-B14F-4D97-AF65-F5344CB8AC3E}">
        <p14:creationId xmlns:p14="http://schemas.microsoft.com/office/powerpoint/2010/main" val="1464648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433</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vt:lpstr>
      <vt:lpstr>Calibri</vt:lpstr>
      <vt:lpstr>Calibri Light</vt:lpstr>
      <vt:lpstr>Office Theme</vt:lpstr>
      <vt:lpstr>The Statue of Liberty</vt:lpstr>
      <vt:lpstr>PowerPoint Presentation</vt:lpstr>
      <vt:lpstr>PowerPoint Presentation</vt:lpstr>
      <vt:lpstr>History:</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Statue of Liberty</dc:title>
  <dc:creator>Arta Zafarabadi</dc:creator>
  <cp:lastModifiedBy>Velter Zi</cp:lastModifiedBy>
  <cp:revision>8</cp:revision>
  <dcterms:created xsi:type="dcterms:W3CDTF">2021-03-16T12:48:46Z</dcterms:created>
  <dcterms:modified xsi:type="dcterms:W3CDTF">2021-03-16T15:44:15Z</dcterms:modified>
</cp:coreProperties>
</file>