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Lecture-4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781800" cy="1752600"/>
          </a:xfrm>
        </p:spPr>
        <p:txBody>
          <a:bodyPr/>
          <a:lstStyle/>
          <a:p>
            <a:r>
              <a:rPr lang="en-IN" b="1" dirty="0" smtClean="0"/>
              <a:t>Sparse matrix  and Triangular matrix</a:t>
            </a:r>
            <a:endParaRPr lang="en-IN" dirty="0"/>
          </a:p>
          <a:p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66064" y="5638800"/>
            <a:ext cx="3276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rgbClr val="93A299"/>
              </a:buClr>
            </a:pPr>
            <a:r>
              <a:rPr lang="en-US" sz="2000" b="1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By : Mr. </a:t>
            </a:r>
            <a:r>
              <a:rPr lang="en-US" sz="2000" b="1" dirty="0" err="1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Jigar</a:t>
            </a:r>
            <a:r>
              <a:rPr lang="en-US" sz="2000" b="1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r>
              <a:rPr lang="en-US" sz="2000" b="1" dirty="0" err="1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Bhawsar</a:t>
            </a:r>
            <a:endParaRPr lang="en-US" sz="2000" b="1" dirty="0" smtClean="0">
              <a:solidFill>
                <a:srgbClr val="292934">
                  <a:lumMod val="75000"/>
                  <a:lumOff val="25000"/>
                </a:srgbClr>
              </a:solidFill>
            </a:endParaRPr>
          </a:p>
          <a:p>
            <a:pPr algn="r">
              <a:buClr>
                <a:srgbClr val="93A299"/>
              </a:buClr>
            </a:pPr>
            <a:r>
              <a:rPr lang="en-US" sz="2000" b="1" dirty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r>
              <a:rPr lang="en-US" sz="2000" b="1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      Asst. Prof.</a:t>
            </a:r>
            <a:endParaRPr lang="en-IN" sz="2000" dirty="0" smtClean="0">
              <a:solidFill>
                <a:srgbClr val="292934">
                  <a:lumMod val="75000"/>
                  <a:lumOff val="25000"/>
                </a:srgbClr>
              </a:solidFill>
            </a:endParaRPr>
          </a:p>
          <a:p>
            <a:pPr algn="r">
              <a:buClr>
                <a:srgbClr val="93A299"/>
              </a:buClr>
            </a:pPr>
            <a:endParaRPr lang="en-IN" dirty="0">
              <a:solidFill>
                <a:srgbClr val="2929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8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smtClean="0"/>
              <a:t>  Upper </a:t>
            </a:r>
            <a:r>
              <a:rPr lang="en-US" b="1" dirty="0"/>
              <a:t>Triangular Matrix / Sparse </a:t>
            </a:r>
            <a:r>
              <a:rPr lang="en-US" b="1" dirty="0" smtClean="0"/>
              <a:t>Matrix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sz="2200" dirty="0"/>
              <a:t>In the Upper triangular sparse matrix, all elements below the main diagonal have a zero value. This type of sparse matrix is also known as an upper triangular matrix. If you see its pictorial representation, then you find that all the elements having non-zero value are appear above the </a:t>
            </a:r>
            <a:r>
              <a:rPr lang="en-US" sz="2200" dirty="0" smtClean="0"/>
              <a:t>diagonal</a:t>
            </a:r>
            <a:r>
              <a:rPr lang="en-US" sz="2200" dirty="0" smtClean="0"/>
              <a:t>.</a:t>
            </a:r>
          </a:p>
          <a:p>
            <a:pPr fontAlgn="base"/>
            <a:endParaRPr lang="en-US" sz="2200" dirty="0"/>
          </a:p>
          <a:p>
            <a:pPr fontAlgn="base"/>
            <a:r>
              <a:rPr lang="en-US" sz="2200" dirty="0"/>
              <a:t>In an upper-triangular matrix, </a:t>
            </a:r>
            <a:r>
              <a:rPr lang="en-US" sz="2200" dirty="0" err="1"/>
              <a:t>Arr</a:t>
            </a:r>
            <a:r>
              <a:rPr lang="en-US" sz="2200" dirty="0"/>
              <a:t> </a:t>
            </a:r>
            <a:r>
              <a:rPr lang="en-US" sz="2200" dirty="0" err="1"/>
              <a:t>i,j</a:t>
            </a:r>
            <a:r>
              <a:rPr lang="en-US" sz="2200" dirty="0"/>
              <a:t>=0 where i&gt;j. An n*n upper-triangular matrix </a:t>
            </a:r>
            <a:r>
              <a:rPr lang="en-US" sz="2200" dirty="0" err="1"/>
              <a:t>Arr</a:t>
            </a:r>
            <a:r>
              <a:rPr lang="en-US" sz="2200" dirty="0"/>
              <a:t> has n non-zero elements in the first row, n–1 non-zero element in the second row, and likewise one non-zero element in the nth row</a:t>
            </a:r>
            <a:r>
              <a:rPr lang="en-US" sz="2200" dirty="0" smtClean="0"/>
              <a:t>.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 smtClean="0"/>
          </a:p>
          <a:p>
            <a:pPr fontAlgn="base"/>
            <a:endParaRPr lang="en-US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7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b="1" dirty="0" smtClean="0"/>
          </a:p>
          <a:p>
            <a:pPr fontAlgn="base"/>
            <a:endParaRPr lang="en-US" b="1" dirty="0" smtClean="0"/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(</a:t>
            </a:r>
            <a:r>
              <a:rPr lang="en-US" b="1" dirty="0"/>
              <a:t>a) Row-wise mapping— </a:t>
            </a:r>
            <a:r>
              <a:rPr lang="en-US" dirty="0"/>
              <a:t>Here the contents of array </a:t>
            </a:r>
            <a:r>
              <a:rPr lang="en-US" dirty="0" err="1"/>
              <a:t>Arr</a:t>
            </a:r>
            <a:r>
              <a:rPr lang="en-US" dirty="0"/>
              <a:t>[] will be {1, 1, 2, 5, 8, 2, 8, 9, 7, 3, 7, 2, 1, 5, 9}</a:t>
            </a:r>
          </a:p>
          <a:p>
            <a:pPr fontAlgn="base"/>
            <a:r>
              <a:rPr lang="en-US" b="1" dirty="0"/>
              <a:t>(b) Column-wise mapping— </a:t>
            </a:r>
            <a:r>
              <a:rPr lang="en-US" dirty="0"/>
              <a:t>Here the contents of array </a:t>
            </a:r>
            <a:r>
              <a:rPr lang="en-US" dirty="0" err="1"/>
              <a:t>Arr</a:t>
            </a:r>
            <a:r>
              <a:rPr lang="en-US" dirty="0"/>
              <a:t>[] will be {1, 1, 2, 2, 8, 3, 5, 9, 7, 1, 8, 7, 2, 5, 9}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071813" cy="256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96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Tri-diagonal </a:t>
            </a:r>
            <a:r>
              <a:rPr lang="en-US" dirty="0" smtClean="0"/>
              <a:t>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Tri-diagonal </a:t>
            </a:r>
            <a:r>
              <a:rPr lang="en-US" dirty="0"/>
              <a:t>matrix is also another type of a sparse matrix, where elements with a non-zero value appear only on the diagonal or immediately below or above the diagonal.</a:t>
            </a:r>
          </a:p>
          <a:p>
            <a:pPr fontAlgn="base"/>
            <a:r>
              <a:rPr lang="en-US" dirty="0"/>
              <a:t>In a </a:t>
            </a:r>
            <a:r>
              <a:rPr lang="en-US" dirty="0" err="1"/>
              <a:t>tridiagonal</a:t>
            </a:r>
            <a:r>
              <a:rPr lang="en-US" dirty="0"/>
              <a:t> matrix, </a:t>
            </a:r>
            <a:r>
              <a:rPr lang="en-US" dirty="0" err="1"/>
              <a:t>Arr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=0, where |i – j| &gt; 1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For matrix being a </a:t>
            </a:r>
            <a:r>
              <a:rPr lang="en-US" b="1" dirty="0" err="1"/>
              <a:t>tridiagonal</a:t>
            </a:r>
            <a:r>
              <a:rPr lang="en-US" b="1" dirty="0"/>
              <a:t> matrix element should </a:t>
            </a:r>
            <a:r>
              <a:rPr lang="en-US" b="1" dirty="0" smtClean="0"/>
              <a:t>present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(a) On the main diagonal means all non-zero elements at i=j and at all rest place zero. In this case, the total number of non-zero elements is n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(b) at above the main diagonal means all non-zero elements at i=j–1. In this case, the total number of non-zero elements is n-1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(c) at below the main diagonal means all non-zero elements for i=j+1. In this case, the total number of non-zero elements is n-1.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57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3400"/>
            <a:ext cx="33718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9655" y="358140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We </a:t>
            </a:r>
            <a:r>
              <a:rPr lang="en-US" dirty="0"/>
              <a:t>only store non-zero elements. We can do the mapping between a two-dimensional matrix and a one-dimensional array the following ways</a:t>
            </a:r>
            <a:r>
              <a:rPr lang="en-US" dirty="0" smtClean="0"/>
              <a:t>:</a:t>
            </a:r>
          </a:p>
          <a:p>
            <a:pPr fontAlgn="base"/>
            <a:endParaRPr lang="en-US" dirty="0"/>
          </a:p>
          <a:p>
            <a:pPr marL="342900" indent="-342900" fontAlgn="base">
              <a:buAutoNum type="alphaLcParenBoth"/>
            </a:pPr>
            <a:r>
              <a:rPr lang="en-US" b="1" dirty="0" smtClean="0"/>
              <a:t>Row-wise </a:t>
            </a:r>
            <a:r>
              <a:rPr lang="en-US" b="1" dirty="0"/>
              <a:t>mapping— </a:t>
            </a:r>
            <a:r>
              <a:rPr lang="en-US" dirty="0"/>
              <a:t>Here the contents of array </a:t>
            </a:r>
            <a:r>
              <a:rPr lang="en-US" dirty="0" err="1"/>
              <a:t>Arr</a:t>
            </a:r>
            <a:r>
              <a:rPr lang="en-US" dirty="0"/>
              <a:t>[] will be {1, 1, 5, 2, 8, 8, 3, 2, 4, 1, 5, 7, 9</a:t>
            </a:r>
            <a:r>
              <a:rPr lang="en-US" dirty="0" smtClean="0"/>
              <a:t>}</a:t>
            </a:r>
          </a:p>
          <a:p>
            <a:pPr marL="342900" indent="-342900" fontAlgn="base">
              <a:buAutoNum type="alphaLcParenBoth"/>
            </a:pPr>
            <a:endParaRPr lang="en-US" dirty="0"/>
          </a:p>
          <a:p>
            <a:pPr fontAlgn="base"/>
            <a:r>
              <a:rPr lang="en-US" b="1" dirty="0"/>
              <a:t>(b) Column-wise mapping— </a:t>
            </a:r>
            <a:r>
              <a:rPr lang="en-US" dirty="0"/>
              <a:t>Here the contents of array </a:t>
            </a:r>
            <a:r>
              <a:rPr lang="en-US" dirty="0" err="1"/>
              <a:t>Arr</a:t>
            </a:r>
            <a:r>
              <a:rPr lang="en-US" dirty="0"/>
              <a:t>[] will be {1, 5, 1, 2, 8, 8, 3, 4, 2, 1, 7, 5, 9</a:t>
            </a:r>
            <a:r>
              <a:rPr lang="en-US" dirty="0" smtClean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(c) Diagonal-wise mapping— </a:t>
            </a:r>
            <a:r>
              <a:rPr lang="en-US" dirty="0"/>
              <a:t>Here the contents of array </a:t>
            </a:r>
            <a:r>
              <a:rPr lang="en-US" dirty="0" err="1"/>
              <a:t>Arr</a:t>
            </a:r>
            <a:r>
              <a:rPr lang="en-US" dirty="0"/>
              <a:t>[] will be {1, 8, 2, 5, 1, 2, 3, 1, 9, 5, 8, 4, 7}</a:t>
            </a:r>
          </a:p>
        </p:txBody>
      </p:sp>
    </p:spTree>
    <p:extLst>
      <p:ext uri="{BB962C8B-B14F-4D97-AF65-F5344CB8AC3E}">
        <p14:creationId xmlns:p14="http://schemas.microsoft.com/office/powerpoint/2010/main" val="422973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</a:t>
            </a:r>
            <a:r>
              <a:rPr lang="en-US" dirty="0"/>
              <a:t>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 </a:t>
            </a:r>
            <a:r>
              <a:rPr lang="en-US" dirty="0" smtClean="0"/>
              <a:t>matrix</a:t>
            </a:r>
            <a:r>
              <a:rPr lang="en-US" dirty="0"/>
              <a:t> is a two-dimensional data object made of m rows and n columns, therefore having total m x n values. If most of the elements of the matrix have </a:t>
            </a:r>
            <a:r>
              <a:rPr lang="en-US" b="1" dirty="0"/>
              <a:t>0 value</a:t>
            </a:r>
            <a:r>
              <a:rPr lang="en-US" dirty="0"/>
              <a:t>, then it is called a sparse matrix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Why to use Sparse Matrix instead of simple matrix </a:t>
            </a:r>
            <a:r>
              <a:rPr lang="en-US" b="1" dirty="0" smtClean="0"/>
              <a:t>?</a:t>
            </a:r>
          </a:p>
          <a:p>
            <a:pPr fontAlgn="base"/>
            <a:endParaRPr lang="en-US" dirty="0"/>
          </a:p>
          <a:p>
            <a:pPr lvl="1" fontAlgn="base"/>
            <a:r>
              <a:rPr lang="en-US" b="1" dirty="0"/>
              <a:t>Storage: </a:t>
            </a:r>
            <a:r>
              <a:rPr lang="en-US" dirty="0"/>
              <a:t>There are lesser non-zero elements than zeros and thus lesser memory can be used to store only those elements</a:t>
            </a:r>
            <a:r>
              <a:rPr lang="en-US" dirty="0" smtClean="0"/>
              <a:t>.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b="1" dirty="0"/>
              <a:t>Computing time:</a:t>
            </a:r>
            <a:r>
              <a:rPr lang="en-US" dirty="0"/>
              <a:t> Computing time can be saved by logically designing a data structure traversing only non-zero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9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Example: 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Representing </a:t>
            </a:r>
            <a:r>
              <a:rPr lang="en-US" dirty="0"/>
              <a:t>a sparse matrix by a 2D array leads to wastage of lots of memory as zeroes in the matrix are of no use in most of the cases. So, instead of storing zeroes with non-zero elements, we only store non-zero elements. This means storing non-zero elements with </a:t>
            </a:r>
            <a:r>
              <a:rPr lang="en-US" b="1" dirty="0"/>
              <a:t>triples- (Row, Column, value).</a:t>
            </a:r>
            <a:r>
              <a:rPr lang="en-US" dirty="0"/>
              <a:t> 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71" y="1295400"/>
            <a:ext cx="1628775" cy="173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4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Sparse Matrix Representations can be done in many ways following are two common representations: </a:t>
            </a:r>
            <a:endParaRPr lang="en-US" dirty="0" smtClean="0"/>
          </a:p>
          <a:p>
            <a:pPr lvl="1" fontAlgn="base"/>
            <a:r>
              <a:rPr lang="en-US" dirty="0"/>
              <a:t>Array representation</a:t>
            </a:r>
          </a:p>
          <a:p>
            <a:pPr lvl="1" fontAlgn="base"/>
            <a:r>
              <a:rPr lang="en-US" dirty="0"/>
              <a:t>Linked list </a:t>
            </a:r>
            <a:r>
              <a:rPr lang="en-US" dirty="0" smtClean="0"/>
              <a:t>representation</a:t>
            </a:r>
          </a:p>
          <a:p>
            <a:pPr lvl="1" fontAlgn="base"/>
            <a:endParaRPr lang="en-US" dirty="0"/>
          </a:p>
          <a:p>
            <a:pPr fontAlgn="base"/>
            <a:r>
              <a:rPr lang="en-US" b="1" dirty="0" smtClean="0"/>
              <a:t>Using </a:t>
            </a:r>
            <a:r>
              <a:rPr lang="en-US" b="1" dirty="0"/>
              <a:t>Arrays: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2D array is used to represent a sparse matrix in which there are three rows named as 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Row: </a:t>
            </a:r>
            <a:r>
              <a:rPr lang="en-US" dirty="0"/>
              <a:t>Index of row, where non-zero element is located</a:t>
            </a:r>
          </a:p>
          <a:p>
            <a:pPr fontAlgn="base"/>
            <a:r>
              <a:rPr lang="en-US" b="1" dirty="0"/>
              <a:t>Column: </a:t>
            </a:r>
            <a:r>
              <a:rPr lang="en-US" dirty="0"/>
              <a:t>Index of column, where non-zero element is located</a:t>
            </a:r>
          </a:p>
          <a:p>
            <a:pPr fontAlgn="base"/>
            <a:r>
              <a:rPr lang="en-US" b="1" dirty="0"/>
              <a:t>Value: </a:t>
            </a:r>
            <a:r>
              <a:rPr lang="en-US" dirty="0"/>
              <a:t>Value of the non zero element located at index – (</a:t>
            </a:r>
            <a:r>
              <a:rPr lang="en-US" dirty="0" err="1"/>
              <a:t>row,column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9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4723724" cy="211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5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Using </a:t>
            </a:r>
            <a:r>
              <a:rPr lang="en-US" b="1" dirty="0"/>
              <a:t>Linked Lists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linked list, each node has four fields. These four fields are defined as: 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Row: </a:t>
            </a:r>
            <a:r>
              <a:rPr lang="en-US" dirty="0"/>
              <a:t>Index of row, where non-zero element is located</a:t>
            </a:r>
          </a:p>
          <a:p>
            <a:pPr fontAlgn="base"/>
            <a:r>
              <a:rPr lang="en-US" b="1" dirty="0"/>
              <a:t>Column: </a:t>
            </a:r>
            <a:r>
              <a:rPr lang="en-US" dirty="0"/>
              <a:t>Index of column, where non-zero element is located</a:t>
            </a:r>
          </a:p>
          <a:p>
            <a:pPr fontAlgn="base"/>
            <a:r>
              <a:rPr lang="en-US" b="1" dirty="0"/>
              <a:t>Value: </a:t>
            </a:r>
            <a:r>
              <a:rPr lang="en-US" dirty="0"/>
              <a:t>Value of the non zero element located at index – (</a:t>
            </a:r>
            <a:r>
              <a:rPr lang="en-US" dirty="0" err="1"/>
              <a:t>row,column</a:t>
            </a:r>
            <a:r>
              <a:rPr lang="en-US" dirty="0"/>
              <a:t>)</a:t>
            </a:r>
          </a:p>
          <a:p>
            <a:pPr fontAlgn="base"/>
            <a:r>
              <a:rPr lang="en-US" b="1" dirty="0"/>
              <a:t>Next node: </a:t>
            </a:r>
            <a:r>
              <a:rPr lang="en-US" dirty="0"/>
              <a:t>Address of the next </a:t>
            </a:r>
            <a:r>
              <a:rPr lang="en-US" dirty="0" smtClean="0"/>
              <a:t>node</a:t>
            </a:r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2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714625"/>
            <a:ext cx="6400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0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IN" dirty="0"/>
              <a:t>Three types of Sparse Matrix</a:t>
            </a:r>
          </a:p>
          <a:p>
            <a:pPr marL="400050" lvl="1" indent="0" fontAlgn="base">
              <a:buNone/>
            </a:pPr>
            <a:r>
              <a:rPr lang="en-IN" b="1" dirty="0"/>
              <a:t>1). Lower triangular sparse matrix</a:t>
            </a:r>
            <a:endParaRPr lang="en-IN" dirty="0"/>
          </a:p>
          <a:p>
            <a:pPr marL="400050" lvl="1" indent="0" fontAlgn="base">
              <a:buNone/>
            </a:pPr>
            <a:r>
              <a:rPr lang="en-IN" b="1" dirty="0"/>
              <a:t>2). Upper triangular sparse matrix</a:t>
            </a:r>
            <a:endParaRPr lang="en-IN" dirty="0"/>
          </a:p>
          <a:p>
            <a:pPr marL="400050" lvl="1" indent="0" fontAlgn="base">
              <a:buNone/>
            </a:pPr>
            <a:r>
              <a:rPr lang="en-IN" b="1" dirty="0"/>
              <a:t>3). Tri-diagonal matrix</a:t>
            </a:r>
            <a:endParaRPr lang="en-IN" dirty="0"/>
          </a:p>
          <a:p>
            <a:endParaRPr lang="en-IN" dirty="0" smtClean="0"/>
          </a:p>
          <a:p>
            <a:pPr marL="0" indent="0" fontAlgn="base">
              <a:buNone/>
            </a:pPr>
            <a:r>
              <a:rPr lang="en-US" b="1" dirty="0" smtClean="0"/>
              <a:t>   Lower </a:t>
            </a:r>
            <a:r>
              <a:rPr lang="en-US" b="1" dirty="0"/>
              <a:t>Triangular Matrix / Sparse </a:t>
            </a:r>
            <a:r>
              <a:rPr lang="en-US" b="1" dirty="0" smtClean="0"/>
              <a:t>Matrix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dirty="0"/>
              <a:t>In a Lower triangular sparse matrix, all elements above the main diagonal have a zero value. This type of sparse matrix is also known as a lower triangular matrix. If you see its pictorial representation, then you find that all the elements having non-zero value are appear below the diagonal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In a lower triangular matrix, </a:t>
            </a:r>
            <a:r>
              <a:rPr lang="en-US" dirty="0" err="1"/>
              <a:t>Arr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=0 where i&lt;j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 lower-triangular Matrix </a:t>
            </a:r>
            <a:r>
              <a:rPr lang="en-US" dirty="0" err="1"/>
              <a:t>Arr</a:t>
            </a:r>
            <a:r>
              <a:rPr lang="en-US" dirty="0"/>
              <a:t> of size n*n has one non-zero element in the first row, two non-zero elements in the second row, and similarly n non-zero elements in the nth row.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8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550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fontAlgn="base"/>
            <a:r>
              <a:rPr lang="en-US" sz="3400" dirty="0"/>
              <a:t>We use a one-dimensional array to store a lower-triangular matrix efficiently in the memory. This array stores only non-zero elements. To store in a one-dimensional array, we do the mapping between a two-dimensional matrix and a one-dimensional array. </a:t>
            </a:r>
            <a:endParaRPr lang="en-US" sz="3400" dirty="0" smtClean="0"/>
          </a:p>
          <a:p>
            <a:pPr fontAlgn="base"/>
            <a:endParaRPr lang="en-US" sz="3400" dirty="0" smtClean="0"/>
          </a:p>
          <a:p>
            <a:pPr marL="0" indent="0" fontAlgn="base"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 We </a:t>
            </a:r>
            <a:r>
              <a:rPr lang="en-US" sz="3400" dirty="0"/>
              <a:t>can be done the mapping in any one of the following ways</a:t>
            </a:r>
            <a:r>
              <a:rPr lang="en-US" sz="3400" dirty="0" smtClean="0"/>
              <a:t>: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(a) Row-wise mapping</a:t>
            </a:r>
            <a:r>
              <a:rPr lang="en-US" b="1" dirty="0" smtClean="0"/>
              <a:t>—</a:t>
            </a:r>
          </a:p>
          <a:p>
            <a:pPr marL="0" indent="0" fontAlgn="base">
              <a:buNone/>
            </a:pPr>
            <a:r>
              <a:rPr lang="en-US" b="1" dirty="0" smtClean="0"/>
              <a:t>	</a:t>
            </a:r>
            <a:r>
              <a:rPr lang="en-US" b="1" dirty="0"/>
              <a:t> </a:t>
            </a:r>
            <a:r>
              <a:rPr lang="en-US" dirty="0"/>
              <a:t>Here the contents of array </a:t>
            </a:r>
            <a:r>
              <a:rPr lang="en-US" dirty="0" err="1"/>
              <a:t>Arr</a:t>
            </a:r>
            <a:r>
              <a:rPr lang="en-US" dirty="0"/>
              <a:t>[] will be {1, 2, 2, 1, 4, 3, 9, 8, 7, 1, 1, 2, 7, 8, 9</a:t>
            </a:r>
            <a:r>
              <a:rPr lang="en-US" dirty="0" smtClean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(b) Column-wise mapping</a:t>
            </a:r>
            <a:r>
              <a:rPr lang="en-US" b="1" dirty="0" smtClean="0"/>
              <a:t>—</a:t>
            </a:r>
          </a:p>
          <a:p>
            <a:pPr marL="0" indent="0" fontAlgn="base">
              <a:buNone/>
            </a:pPr>
            <a:r>
              <a:rPr lang="en-US" b="1" dirty="0" smtClean="0"/>
              <a:t>	</a:t>
            </a:r>
            <a:r>
              <a:rPr lang="en-US" b="1" dirty="0"/>
              <a:t> </a:t>
            </a:r>
            <a:r>
              <a:rPr lang="en-US" dirty="0"/>
              <a:t>Here the contents of array </a:t>
            </a:r>
            <a:r>
              <a:rPr lang="en-US" dirty="0" err="1"/>
              <a:t>Arr</a:t>
            </a:r>
            <a:r>
              <a:rPr lang="en-US" dirty="0"/>
              <a:t>[] will be {1, 2, 1, 9, 1, 2, 4, 8, 2, 3, 7, 7, 1, 8, 9}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52829"/>
            <a:ext cx="2802547" cy="201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8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514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Clarity</vt:lpstr>
      <vt:lpstr>1_Clarity</vt:lpstr>
      <vt:lpstr>Lecture-4</vt:lpstr>
      <vt:lpstr>Sparse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Tri-diagonal matrix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Jigar</dc:creator>
  <cp:lastModifiedBy>jiger</cp:lastModifiedBy>
  <cp:revision>9</cp:revision>
  <dcterms:created xsi:type="dcterms:W3CDTF">2006-08-16T00:00:00Z</dcterms:created>
  <dcterms:modified xsi:type="dcterms:W3CDTF">2021-08-16T07:23:55Z</dcterms:modified>
</cp:coreProperties>
</file>