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1.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2.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9" r:id="rId2"/>
    <p:sldId id="260" r:id="rId3"/>
    <p:sldId id="262" r:id="rId4"/>
    <p:sldId id="264" r:id="rId5"/>
    <p:sldId id="266" r:id="rId6"/>
    <p:sldId id="268" r:id="rId7"/>
    <p:sldId id="269" r:id="rId8"/>
    <p:sldId id="270" r:id="rId9"/>
    <p:sldId id="271" r:id="rId10"/>
    <p:sldId id="273" r:id="rId11"/>
    <p:sldId id="355" r:id="rId12"/>
    <p:sldId id="362" r:id="rId13"/>
    <p:sldId id="356" r:id="rId14"/>
    <p:sldId id="363" r:id="rId15"/>
    <p:sldId id="275" r:id="rId16"/>
    <p:sldId id="277" r:id="rId17"/>
    <p:sldId id="358" r:id="rId18"/>
    <p:sldId id="364" r:id="rId19"/>
    <p:sldId id="279" r:id="rId20"/>
    <p:sldId id="281" r:id="rId21"/>
    <p:sldId id="347" r:id="rId22"/>
    <p:sldId id="348" r:id="rId23"/>
    <p:sldId id="349" r:id="rId24"/>
    <p:sldId id="350" r:id="rId25"/>
    <p:sldId id="351" r:id="rId26"/>
    <p:sldId id="352" r:id="rId27"/>
    <p:sldId id="353" r:id="rId28"/>
    <p:sldId id="359" r:id="rId29"/>
    <p:sldId id="360" r:id="rId30"/>
    <p:sldId id="282" r:id="rId31"/>
    <p:sldId id="283" r:id="rId32"/>
    <p:sldId id="284" r:id="rId33"/>
    <p:sldId id="285" r:id="rId34"/>
    <p:sldId id="286" r:id="rId35"/>
    <p:sldId id="365" r:id="rId36"/>
    <p:sldId id="287" r:id="rId37"/>
    <p:sldId id="288" r:id="rId38"/>
    <p:sldId id="289" r:id="rId39"/>
    <p:sldId id="290" r:id="rId40"/>
    <p:sldId id="291" r:id="rId41"/>
    <p:sldId id="292" r:id="rId42"/>
    <p:sldId id="293" r:id="rId43"/>
    <p:sldId id="294" r:id="rId44"/>
    <p:sldId id="295" r:id="rId45"/>
    <p:sldId id="296" r:id="rId46"/>
    <p:sldId id="297" r:id="rId47"/>
    <p:sldId id="299" r:id="rId48"/>
    <p:sldId id="301" r:id="rId49"/>
    <p:sldId id="302" r:id="rId50"/>
    <p:sldId id="304" r:id="rId51"/>
    <p:sldId id="306" r:id="rId52"/>
    <p:sldId id="308" r:id="rId53"/>
    <p:sldId id="310" r:id="rId54"/>
    <p:sldId id="312" r:id="rId55"/>
    <p:sldId id="314" r:id="rId56"/>
    <p:sldId id="316" r:id="rId57"/>
    <p:sldId id="317" r:id="rId58"/>
    <p:sldId id="319" r:id="rId59"/>
    <p:sldId id="320" r:id="rId60"/>
    <p:sldId id="321" r:id="rId61"/>
    <p:sldId id="322" r:id="rId62"/>
    <p:sldId id="323" r:id="rId63"/>
    <p:sldId id="324" r:id="rId64"/>
    <p:sldId id="325" r:id="rId65"/>
    <p:sldId id="361" r:id="rId66"/>
    <p:sldId id="326"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5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1705B5-C6CF-480A-8CA4-31ECB1D9B4C5}" type="datetimeFigureOut">
              <a:rPr lang="en-IN" smtClean="0"/>
              <a:pPr/>
              <a:t>07-08-2021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D74FAE-E23E-46A0-A5B9-E05CB2CC375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74FAE-E23E-46A0-A5B9-E05CB2CC375A}" type="slidenum">
              <a:rPr lang="en-IN" smtClean="0"/>
              <a:pPr/>
              <a:t>36</a:t>
            </a:fld>
            <a:endParaRPr lang="en-IN"/>
          </a:p>
        </p:txBody>
      </p:sp>
    </p:spTree>
    <p:extLst>
      <p:ext uri="{BB962C8B-B14F-4D97-AF65-F5344CB8AC3E}">
        <p14:creationId xmlns:p14="http://schemas.microsoft.com/office/powerpoint/2010/main" val="388576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7D74FAE-E23E-46A0-A5B9-E05CB2CC375A}" type="slidenum">
              <a:rPr lang="en-IN" smtClean="0"/>
              <a:pPr/>
              <a:t>38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F3C3EB3-E328-4D22-8850-68A1B011486C}" type="datetimeFigureOut">
              <a:rPr lang="en-US" smtClean="0"/>
              <a:pPr/>
              <a:t>8/7/2021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7C409-3D24-4567-8A91-9ED9FB53ECD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3C3EB3-E328-4D22-8850-68A1B011486C}" type="datetimeFigureOut">
              <a:rPr lang="en-US" smtClean="0"/>
              <a:pPr/>
              <a:t>8/7/2021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7C409-3D24-4567-8A91-9ED9FB53ECD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3C3EB3-E328-4D22-8850-68A1B011486C}" type="datetimeFigureOut">
              <a:rPr lang="en-US" smtClean="0"/>
              <a:pPr/>
              <a:t>8/7/2021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7C409-3D24-4567-8A91-9ED9FB53ECD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3C3EB3-E328-4D22-8850-68A1B011486C}" type="datetimeFigureOut">
              <a:rPr lang="en-US" smtClean="0"/>
              <a:pPr/>
              <a:t>8/7/2021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7C409-3D24-4567-8A91-9ED9FB53ECD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3C3EB3-E328-4D22-8850-68A1B011486C}" type="datetimeFigureOut">
              <a:rPr lang="en-US" smtClean="0"/>
              <a:pPr/>
              <a:t>8/7/2021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7C409-3D24-4567-8A91-9ED9FB53ECD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F3C3EB3-E328-4D22-8850-68A1B011486C}" type="datetimeFigureOut">
              <a:rPr lang="en-US" smtClean="0"/>
              <a:pPr/>
              <a:t>8/7/2021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57C409-3D24-4567-8A91-9ED9FB53ECD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F3C3EB3-E328-4D22-8850-68A1B011486C}" type="datetimeFigureOut">
              <a:rPr lang="en-US" smtClean="0"/>
              <a:pPr/>
              <a:t>8/7/2021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57C409-3D24-4567-8A91-9ED9FB53ECD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F3C3EB3-E328-4D22-8850-68A1B011486C}" type="datetimeFigureOut">
              <a:rPr lang="en-US" smtClean="0"/>
              <a:pPr/>
              <a:t>8/7/2021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57C409-3D24-4567-8A91-9ED9FB53ECD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C3EB3-E328-4D22-8850-68A1B011486C}" type="datetimeFigureOut">
              <a:rPr lang="en-US" smtClean="0"/>
              <a:pPr/>
              <a:t>8/7/2021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57C409-3D24-4567-8A91-9ED9FB53ECD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3C3EB3-E328-4D22-8850-68A1B011486C}" type="datetimeFigureOut">
              <a:rPr lang="en-US" smtClean="0"/>
              <a:pPr/>
              <a:t>8/7/2021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57C409-3D24-4567-8A91-9ED9FB53ECD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3C3EB3-E328-4D22-8850-68A1B011486C}" type="datetimeFigureOut">
              <a:rPr lang="en-US" smtClean="0"/>
              <a:pPr/>
              <a:t>8/7/2021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57C409-3D24-4567-8A91-9ED9FB53ECD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C3EB3-E328-4D22-8850-68A1B011486C}" type="datetimeFigureOut">
              <a:rPr lang="en-US" smtClean="0"/>
              <a:pPr/>
              <a:t>8/7/2021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7C409-3D24-4567-8A91-9ED9FB53ECD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3.png"/><Relationship Id="rId5" Type="http://schemas.openxmlformats.org/officeDocument/2006/relationships/tags" Target="../tags/tag5.xml"/><Relationship Id="rId10" Type="http://schemas.openxmlformats.org/officeDocument/2006/relationships/image" Target="../media/image2.png"/><Relationship Id="rId4" Type="http://schemas.openxmlformats.org/officeDocument/2006/relationships/tags" Target="../tags/tag4.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2.xml"/><Relationship Id="rId7" Type="http://schemas.openxmlformats.org/officeDocument/2006/relationships/image" Target="../media/image4.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Layout" Target="../slideLayouts/slideLayout2.xml"/><Relationship Id="rId5" Type="http://schemas.openxmlformats.org/officeDocument/2006/relationships/tags" Target="../tags/tag54.xml"/><Relationship Id="rId4" Type="http://schemas.openxmlformats.org/officeDocument/2006/relationships/tags" Target="../tags/tag53.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7.xml"/><Relationship Id="rId7" Type="http://schemas.openxmlformats.org/officeDocument/2006/relationships/image" Target="../media/image4.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Layout" Target="../slideLayouts/slideLayout2.xml"/><Relationship Id="rId5" Type="http://schemas.openxmlformats.org/officeDocument/2006/relationships/tags" Target="../tags/tag59.xml"/><Relationship Id="rId4" Type="http://schemas.openxmlformats.org/officeDocument/2006/relationships/tags" Target="../tags/tag58.xml"/><Relationship Id="rId9"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62.xml"/><Relationship Id="rId7" Type="http://schemas.openxmlformats.org/officeDocument/2006/relationships/image" Target="../media/image4.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Layout" Target="../slideLayouts/slideLayout2.xml"/><Relationship Id="rId5" Type="http://schemas.openxmlformats.org/officeDocument/2006/relationships/tags" Target="../tags/tag64.xml"/><Relationship Id="rId4" Type="http://schemas.openxmlformats.org/officeDocument/2006/relationships/tags" Target="../tags/tag63.xml"/><Relationship Id="rId9"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67.xml"/><Relationship Id="rId7" Type="http://schemas.openxmlformats.org/officeDocument/2006/relationships/image" Target="../media/image4.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slideLayout" Target="../slideLayouts/slideLayout2.xml"/><Relationship Id="rId5" Type="http://schemas.openxmlformats.org/officeDocument/2006/relationships/tags" Target="../tags/tag69.xml"/><Relationship Id="rId4" Type="http://schemas.openxmlformats.org/officeDocument/2006/relationships/tags" Target="../tags/tag68.xm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72.xml"/><Relationship Id="rId7" Type="http://schemas.openxmlformats.org/officeDocument/2006/relationships/image" Target="../media/image5.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73.xml"/></Relationships>
</file>

<file path=ppt/slides/_rels/slide17.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tags" Target="../tags/tag76.xml"/><Relationship Id="rId7" Type="http://schemas.openxmlformats.org/officeDocument/2006/relationships/image" Target="../media/image5.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7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80.xml"/><Relationship Id="rId7" Type="http://schemas.openxmlformats.org/officeDocument/2006/relationships/image" Target="../media/image4.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slideLayout" Target="../slideLayouts/slideLayout2.xml"/><Relationship Id="rId5" Type="http://schemas.openxmlformats.org/officeDocument/2006/relationships/tags" Target="../tags/tag82.xml"/><Relationship Id="rId4" Type="http://schemas.openxmlformats.org/officeDocument/2006/relationships/tags" Target="../tags/tag81.xml"/><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0.xml"/><Relationship Id="rId7" Type="http://schemas.openxmlformats.org/officeDocument/2006/relationships/image" Target="../media/image4.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2.xml"/><Relationship Id="rId5" Type="http://schemas.openxmlformats.org/officeDocument/2006/relationships/tags" Target="../tags/tag12.xml"/><Relationship Id="rId4" Type="http://schemas.openxmlformats.org/officeDocument/2006/relationships/tags" Target="../tags/tag11.xml"/></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85.xml"/><Relationship Id="rId7" Type="http://schemas.openxmlformats.org/officeDocument/2006/relationships/image" Target="../media/image4.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slideLayout" Target="../slideLayouts/slideLayout2.xml"/><Relationship Id="rId5" Type="http://schemas.openxmlformats.org/officeDocument/2006/relationships/tags" Target="../tags/tag87.xml"/><Relationship Id="rId4" Type="http://schemas.openxmlformats.org/officeDocument/2006/relationships/tags" Target="../tags/tag86.xml"/><Relationship Id="rId9"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91.xml"/></Relationships>
</file>

<file path=ppt/slides/_rels/slide29.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14.jp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95.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5.xml"/><Relationship Id="rId7"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9"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98.xml"/><Relationship Id="rId7" Type="http://schemas.openxmlformats.org/officeDocument/2006/relationships/image" Target="../media/image4.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slideLayout" Target="../slideLayouts/slideLayout2.xml"/><Relationship Id="rId5" Type="http://schemas.openxmlformats.org/officeDocument/2006/relationships/tags" Target="../tags/tag100.xml"/><Relationship Id="rId4" Type="http://schemas.openxmlformats.org/officeDocument/2006/relationships/tags" Target="../tags/tag99.xml"/></Relationships>
</file>

<file path=ppt/slides/_rels/slide3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03.xml"/><Relationship Id="rId7" Type="http://schemas.openxmlformats.org/officeDocument/2006/relationships/image" Target="../media/image4.pn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slideLayout" Target="../slideLayouts/slideLayout2.xml"/><Relationship Id="rId5" Type="http://schemas.openxmlformats.org/officeDocument/2006/relationships/tags" Target="../tags/tag105.xml"/><Relationship Id="rId4" Type="http://schemas.openxmlformats.org/officeDocument/2006/relationships/tags" Target="../tags/tag104.xml"/></Relationships>
</file>

<file path=ppt/slides/_rels/slide3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08.xml"/><Relationship Id="rId7" Type="http://schemas.openxmlformats.org/officeDocument/2006/relationships/image" Target="../media/image4.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slideLayout" Target="../slideLayouts/slideLayout2.xml"/><Relationship Id="rId5" Type="http://schemas.openxmlformats.org/officeDocument/2006/relationships/tags" Target="../tags/tag110.xml"/><Relationship Id="rId4" Type="http://schemas.openxmlformats.org/officeDocument/2006/relationships/tags" Target="../tags/tag109.xml"/><Relationship Id="rId9" Type="http://schemas.openxmlformats.org/officeDocument/2006/relationships/image" Target="../media/image15.png"/></Relationships>
</file>

<file path=ppt/slides/_rels/slide3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3.xml"/><Relationship Id="rId7" Type="http://schemas.openxmlformats.org/officeDocument/2006/relationships/image" Target="../media/image4.png"/><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slideLayout" Target="../slideLayouts/slideLayout2.xml"/><Relationship Id="rId5" Type="http://schemas.openxmlformats.org/officeDocument/2006/relationships/tags" Target="../tags/tag115.xml"/><Relationship Id="rId4" Type="http://schemas.openxmlformats.org/officeDocument/2006/relationships/tags" Target="../tags/tag114.xml"/></Relationships>
</file>

<file path=ppt/slides/_rels/slide3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8.xml"/><Relationship Id="rId7" Type="http://schemas.openxmlformats.org/officeDocument/2006/relationships/image" Target="../media/image4.png"/><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slideLayout" Target="../slideLayouts/slideLayout2.xml"/><Relationship Id="rId5" Type="http://schemas.openxmlformats.org/officeDocument/2006/relationships/tags" Target="../tags/tag120.xml"/><Relationship Id="rId4" Type="http://schemas.openxmlformats.org/officeDocument/2006/relationships/tags" Target="../tags/tag1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23.xml"/><Relationship Id="rId7" Type="http://schemas.openxmlformats.org/officeDocument/2006/relationships/notesSlide" Target="../notesSlides/notesSlide1.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slideLayout" Target="../slideLayouts/slideLayout2.xml"/><Relationship Id="rId5" Type="http://schemas.openxmlformats.org/officeDocument/2006/relationships/tags" Target="../tags/tag125.xml"/><Relationship Id="rId4" Type="http://schemas.openxmlformats.org/officeDocument/2006/relationships/tags" Target="../tags/tag124.xml"/><Relationship Id="rId9" Type="http://schemas.openxmlformats.org/officeDocument/2006/relationships/image" Target="../media/image5.png"/></Relationships>
</file>

<file path=ppt/slides/_rels/slide3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28.xml"/><Relationship Id="rId7" Type="http://schemas.openxmlformats.org/officeDocument/2006/relationships/image" Target="../media/image4.png"/><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slideLayout" Target="../slideLayouts/slideLayout2.xml"/><Relationship Id="rId5" Type="http://schemas.openxmlformats.org/officeDocument/2006/relationships/tags" Target="../tags/tag130.xml"/><Relationship Id="rId4" Type="http://schemas.openxmlformats.org/officeDocument/2006/relationships/tags" Target="../tags/tag129.xml"/></Relationships>
</file>

<file path=ppt/slides/_rels/slide3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33.xml"/><Relationship Id="rId7" Type="http://schemas.openxmlformats.org/officeDocument/2006/relationships/notesSlide" Target="../notesSlides/notesSlide2.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Layout" Target="../slideLayouts/slideLayout2.xml"/><Relationship Id="rId5" Type="http://schemas.openxmlformats.org/officeDocument/2006/relationships/tags" Target="../tags/tag135.xml"/><Relationship Id="rId10" Type="http://schemas.openxmlformats.org/officeDocument/2006/relationships/image" Target="../media/image16.jpeg"/><Relationship Id="rId4" Type="http://schemas.openxmlformats.org/officeDocument/2006/relationships/tags" Target="../tags/tag134.xml"/><Relationship Id="rId9" Type="http://schemas.openxmlformats.org/officeDocument/2006/relationships/image" Target="../media/image5.png"/></Relationships>
</file>

<file path=ppt/slides/_rels/slide3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38.xml"/><Relationship Id="rId7" Type="http://schemas.openxmlformats.org/officeDocument/2006/relationships/image" Target="../media/image4.png"/><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slideLayout" Target="../slideLayouts/slideLayout2.xml"/><Relationship Id="rId5" Type="http://schemas.openxmlformats.org/officeDocument/2006/relationships/tags" Target="../tags/tag140.xml"/><Relationship Id="rId4" Type="http://schemas.openxmlformats.org/officeDocument/2006/relationships/tags" Target="../tags/tag139.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1.xml"/><Relationship Id="rId7"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43.xml"/><Relationship Id="rId7" Type="http://schemas.openxmlformats.org/officeDocument/2006/relationships/image" Target="../media/image4.png"/><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slideLayout" Target="../slideLayouts/slideLayout2.xml"/><Relationship Id="rId5" Type="http://schemas.openxmlformats.org/officeDocument/2006/relationships/tags" Target="../tags/tag145.xml"/><Relationship Id="rId4" Type="http://schemas.openxmlformats.org/officeDocument/2006/relationships/tags" Target="../tags/tag144.xml"/></Relationships>
</file>

<file path=ppt/slides/_rels/slide4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48.xml"/><Relationship Id="rId7" Type="http://schemas.openxmlformats.org/officeDocument/2006/relationships/image" Target="../media/image4.png"/><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slideLayout" Target="../slideLayouts/slideLayout2.xml"/><Relationship Id="rId5" Type="http://schemas.openxmlformats.org/officeDocument/2006/relationships/tags" Target="../tags/tag150.xml"/><Relationship Id="rId4" Type="http://schemas.openxmlformats.org/officeDocument/2006/relationships/tags" Target="../tags/tag149.xml"/></Relationships>
</file>

<file path=ppt/slides/_rels/slide4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53.xml"/><Relationship Id="rId7" Type="http://schemas.openxmlformats.org/officeDocument/2006/relationships/image" Target="../media/image4.png"/><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slideLayout" Target="../slideLayouts/slideLayout2.xml"/><Relationship Id="rId5" Type="http://schemas.openxmlformats.org/officeDocument/2006/relationships/tags" Target="../tags/tag155.xml"/><Relationship Id="rId4" Type="http://schemas.openxmlformats.org/officeDocument/2006/relationships/tags" Target="../tags/tag154.xml"/></Relationships>
</file>

<file path=ppt/slides/_rels/slide4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58.xml"/><Relationship Id="rId7" Type="http://schemas.openxmlformats.org/officeDocument/2006/relationships/image" Target="../media/image4.png"/><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slideLayout" Target="../slideLayouts/slideLayout2.xml"/><Relationship Id="rId5" Type="http://schemas.openxmlformats.org/officeDocument/2006/relationships/tags" Target="../tags/tag160.xml"/><Relationship Id="rId4" Type="http://schemas.openxmlformats.org/officeDocument/2006/relationships/tags" Target="../tags/tag159.xml"/></Relationships>
</file>

<file path=ppt/slides/_rels/slide4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63.xml"/><Relationship Id="rId7" Type="http://schemas.openxmlformats.org/officeDocument/2006/relationships/image" Target="../media/image4.png"/><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slideLayout" Target="../slideLayouts/slideLayout2.xml"/><Relationship Id="rId5" Type="http://schemas.openxmlformats.org/officeDocument/2006/relationships/tags" Target="../tags/tag165.xml"/><Relationship Id="rId4" Type="http://schemas.openxmlformats.org/officeDocument/2006/relationships/tags" Target="../tags/tag164.xml"/></Relationships>
</file>

<file path=ppt/slides/_rels/slide4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68.xml"/><Relationship Id="rId7" Type="http://schemas.openxmlformats.org/officeDocument/2006/relationships/image" Target="../media/image4.png"/><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slideLayout" Target="../slideLayouts/slideLayout2.xml"/><Relationship Id="rId5" Type="http://schemas.openxmlformats.org/officeDocument/2006/relationships/tags" Target="../tags/tag170.xml"/><Relationship Id="rId4" Type="http://schemas.openxmlformats.org/officeDocument/2006/relationships/tags" Target="../tags/tag169.xml"/></Relationships>
</file>

<file path=ppt/slides/_rels/slide4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73.xml"/><Relationship Id="rId7" Type="http://schemas.openxmlformats.org/officeDocument/2006/relationships/image" Target="../media/image4.png"/><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slideLayout" Target="../slideLayouts/slideLayout2.xml"/><Relationship Id="rId5" Type="http://schemas.openxmlformats.org/officeDocument/2006/relationships/tags" Target="../tags/tag175.xml"/><Relationship Id="rId4" Type="http://schemas.openxmlformats.org/officeDocument/2006/relationships/tags" Target="../tags/tag174.xml"/></Relationships>
</file>

<file path=ppt/slides/_rels/slide4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78.xml"/><Relationship Id="rId7" Type="http://schemas.openxmlformats.org/officeDocument/2006/relationships/image" Target="../media/image4.png"/><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slideLayout" Target="../slideLayouts/slideLayout2.xml"/><Relationship Id="rId5" Type="http://schemas.openxmlformats.org/officeDocument/2006/relationships/tags" Target="../tags/tag180.xml"/><Relationship Id="rId4" Type="http://schemas.openxmlformats.org/officeDocument/2006/relationships/tags" Target="../tags/tag179.xml"/></Relationships>
</file>

<file path=ppt/slides/_rels/slide4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83.xml"/><Relationship Id="rId7" Type="http://schemas.openxmlformats.org/officeDocument/2006/relationships/image" Target="../media/image4.png"/><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slideLayout" Target="../slideLayouts/slideLayout2.xml"/><Relationship Id="rId5" Type="http://schemas.openxmlformats.org/officeDocument/2006/relationships/tags" Target="../tags/tag185.xml"/><Relationship Id="rId4" Type="http://schemas.openxmlformats.org/officeDocument/2006/relationships/tags" Target="../tags/tag184.xml"/></Relationships>
</file>

<file path=ppt/slides/_rels/slide4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88.xml"/><Relationship Id="rId7" Type="http://schemas.openxmlformats.org/officeDocument/2006/relationships/image" Target="../media/image4.png"/><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Layout" Target="../slideLayouts/slideLayout2.xml"/><Relationship Id="rId5" Type="http://schemas.openxmlformats.org/officeDocument/2006/relationships/tags" Target="../tags/tag190.xml"/><Relationship Id="rId4" Type="http://schemas.openxmlformats.org/officeDocument/2006/relationships/tags" Target="../tags/tag189.xml"/><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7.xml"/><Relationship Id="rId7" Type="http://schemas.openxmlformats.org/officeDocument/2006/relationships/image" Target="../media/image4.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2.xml"/><Relationship Id="rId5" Type="http://schemas.openxmlformats.org/officeDocument/2006/relationships/tags" Target="../tags/tag29.xml"/><Relationship Id="rId4" Type="http://schemas.openxmlformats.org/officeDocument/2006/relationships/tags" Target="../tags/tag28.xml"/><Relationship Id="rId9" Type="http://schemas.openxmlformats.org/officeDocument/2006/relationships/image" Target="../media/image3.png"/></Relationships>
</file>

<file path=ppt/slides/_rels/slide5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93.xml"/><Relationship Id="rId7" Type="http://schemas.openxmlformats.org/officeDocument/2006/relationships/image" Target="../media/image4.png"/><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slideLayout" Target="../slideLayouts/slideLayout2.xml"/><Relationship Id="rId5" Type="http://schemas.openxmlformats.org/officeDocument/2006/relationships/tags" Target="../tags/tag195.xml"/><Relationship Id="rId4" Type="http://schemas.openxmlformats.org/officeDocument/2006/relationships/tags" Target="../tags/tag194.xml"/></Relationships>
</file>

<file path=ppt/slides/_rels/slide5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98.xml"/><Relationship Id="rId7" Type="http://schemas.openxmlformats.org/officeDocument/2006/relationships/image" Target="../media/image4.png"/><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slideLayout" Target="../slideLayouts/slideLayout2.xml"/><Relationship Id="rId5" Type="http://schemas.openxmlformats.org/officeDocument/2006/relationships/tags" Target="../tags/tag200.xml"/><Relationship Id="rId4" Type="http://schemas.openxmlformats.org/officeDocument/2006/relationships/tags" Target="../tags/tag199.xml"/></Relationships>
</file>

<file path=ppt/slides/_rels/slide5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03.xml"/><Relationship Id="rId7" Type="http://schemas.openxmlformats.org/officeDocument/2006/relationships/image" Target="../media/image4.png"/><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slideLayout" Target="../slideLayouts/slideLayout2.xml"/><Relationship Id="rId5" Type="http://schemas.openxmlformats.org/officeDocument/2006/relationships/tags" Target="../tags/tag205.xml"/><Relationship Id="rId4" Type="http://schemas.openxmlformats.org/officeDocument/2006/relationships/tags" Target="../tags/tag204.xml"/><Relationship Id="rId9" Type="http://schemas.openxmlformats.org/officeDocument/2006/relationships/image" Target="../media/image18.png"/></Relationships>
</file>

<file path=ppt/slides/_rels/slide5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08.xml"/><Relationship Id="rId7" Type="http://schemas.openxmlformats.org/officeDocument/2006/relationships/image" Target="../media/image4.png"/><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slideLayout" Target="../slideLayouts/slideLayout2.xml"/><Relationship Id="rId5" Type="http://schemas.openxmlformats.org/officeDocument/2006/relationships/tags" Target="../tags/tag210.xml"/><Relationship Id="rId4" Type="http://schemas.openxmlformats.org/officeDocument/2006/relationships/tags" Target="../tags/tag209.xml"/></Relationships>
</file>

<file path=ppt/slides/_rels/slide5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13.xml"/><Relationship Id="rId7" Type="http://schemas.openxmlformats.org/officeDocument/2006/relationships/image" Target="../media/image4.png"/><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slideLayout" Target="../slideLayouts/slideLayout2.xml"/><Relationship Id="rId5" Type="http://schemas.openxmlformats.org/officeDocument/2006/relationships/tags" Target="../tags/tag215.xml"/><Relationship Id="rId4" Type="http://schemas.openxmlformats.org/officeDocument/2006/relationships/tags" Target="../tags/tag214.xml"/></Relationships>
</file>

<file path=ppt/slides/_rels/slide5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18.xml"/><Relationship Id="rId7" Type="http://schemas.openxmlformats.org/officeDocument/2006/relationships/image" Target="../media/image4.png"/><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slideLayout" Target="../slideLayouts/slideLayout2.xml"/><Relationship Id="rId5" Type="http://schemas.openxmlformats.org/officeDocument/2006/relationships/tags" Target="../tags/tag220.xml"/><Relationship Id="rId4" Type="http://schemas.openxmlformats.org/officeDocument/2006/relationships/tags" Target="../tags/tag219.xml"/></Relationships>
</file>

<file path=ppt/slides/_rels/slide5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23.xml"/><Relationship Id="rId7" Type="http://schemas.openxmlformats.org/officeDocument/2006/relationships/image" Target="../media/image4.png"/><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slideLayout" Target="../slideLayouts/slideLayout2.xml"/><Relationship Id="rId5" Type="http://schemas.openxmlformats.org/officeDocument/2006/relationships/tags" Target="../tags/tag225.xml"/><Relationship Id="rId4" Type="http://schemas.openxmlformats.org/officeDocument/2006/relationships/tags" Target="../tags/tag224.xml"/><Relationship Id="rId9" Type="http://schemas.openxmlformats.org/officeDocument/2006/relationships/image" Target="../media/image19.png"/></Relationships>
</file>

<file path=ppt/slides/_rels/slide5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28.xml"/><Relationship Id="rId7" Type="http://schemas.openxmlformats.org/officeDocument/2006/relationships/image" Target="../media/image4.png"/><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slideLayout" Target="../slideLayouts/slideLayout2.xml"/><Relationship Id="rId5" Type="http://schemas.openxmlformats.org/officeDocument/2006/relationships/tags" Target="../tags/tag230.xml"/><Relationship Id="rId4" Type="http://schemas.openxmlformats.org/officeDocument/2006/relationships/tags" Target="../tags/tag229.xml"/></Relationships>
</file>

<file path=ppt/slides/_rels/slide5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33.xml"/><Relationship Id="rId7" Type="http://schemas.openxmlformats.org/officeDocument/2006/relationships/image" Target="../media/image4.png"/><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slideLayout" Target="../slideLayouts/slideLayout2.xml"/><Relationship Id="rId5" Type="http://schemas.openxmlformats.org/officeDocument/2006/relationships/tags" Target="../tags/tag235.xml"/><Relationship Id="rId4" Type="http://schemas.openxmlformats.org/officeDocument/2006/relationships/tags" Target="../tags/tag234.xml"/><Relationship Id="rId9" Type="http://schemas.openxmlformats.org/officeDocument/2006/relationships/image" Target="../media/image20.png"/></Relationships>
</file>

<file path=ppt/slides/_rels/slide5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38.xml"/><Relationship Id="rId7" Type="http://schemas.openxmlformats.org/officeDocument/2006/relationships/image" Target="../media/image4.png"/><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slideLayout" Target="../slideLayouts/slideLayout2.xml"/><Relationship Id="rId5" Type="http://schemas.openxmlformats.org/officeDocument/2006/relationships/tags" Target="../tags/tag240.xml"/><Relationship Id="rId4" Type="http://schemas.openxmlformats.org/officeDocument/2006/relationships/tags" Target="../tags/tag239.xml"/><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2.xml"/><Relationship Id="rId7" Type="http://schemas.openxmlformats.org/officeDocument/2006/relationships/image" Target="../media/image4.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2.xml"/><Relationship Id="rId5" Type="http://schemas.openxmlformats.org/officeDocument/2006/relationships/tags" Target="../tags/tag34.xml"/><Relationship Id="rId4" Type="http://schemas.openxmlformats.org/officeDocument/2006/relationships/tags" Target="../tags/tag33.xml"/></Relationships>
</file>

<file path=ppt/slides/_rels/slide6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43.xml"/><Relationship Id="rId7" Type="http://schemas.openxmlformats.org/officeDocument/2006/relationships/image" Target="../media/image4.png"/><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slideLayout" Target="../slideLayouts/slideLayout2.xml"/><Relationship Id="rId5" Type="http://schemas.openxmlformats.org/officeDocument/2006/relationships/tags" Target="../tags/tag245.xml"/><Relationship Id="rId4" Type="http://schemas.openxmlformats.org/officeDocument/2006/relationships/tags" Target="../tags/tag244.xml"/><Relationship Id="rId9" Type="http://schemas.openxmlformats.org/officeDocument/2006/relationships/image" Target="../media/image22.png"/></Relationships>
</file>

<file path=ppt/slides/_rels/slide6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48.xml"/><Relationship Id="rId7" Type="http://schemas.openxmlformats.org/officeDocument/2006/relationships/image" Target="../media/image4.png"/><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slideLayout" Target="../slideLayouts/slideLayout2.xml"/><Relationship Id="rId5" Type="http://schemas.openxmlformats.org/officeDocument/2006/relationships/tags" Target="../tags/tag250.xml"/><Relationship Id="rId4" Type="http://schemas.openxmlformats.org/officeDocument/2006/relationships/tags" Target="../tags/tag249.xml"/></Relationships>
</file>

<file path=ppt/slides/_rels/slide6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53.xml"/><Relationship Id="rId7" Type="http://schemas.openxmlformats.org/officeDocument/2006/relationships/image" Target="../media/image4.png"/><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slideLayout" Target="../slideLayouts/slideLayout2.xml"/><Relationship Id="rId5" Type="http://schemas.openxmlformats.org/officeDocument/2006/relationships/tags" Target="../tags/tag255.xml"/><Relationship Id="rId4" Type="http://schemas.openxmlformats.org/officeDocument/2006/relationships/tags" Target="../tags/tag254.xml"/></Relationships>
</file>

<file path=ppt/slides/_rels/slide6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58.xml"/><Relationship Id="rId7" Type="http://schemas.openxmlformats.org/officeDocument/2006/relationships/image" Target="../media/image4.png"/><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slideLayout" Target="../slideLayouts/slideLayout2.xml"/><Relationship Id="rId5" Type="http://schemas.openxmlformats.org/officeDocument/2006/relationships/tags" Target="../tags/tag260.xml"/><Relationship Id="rId4" Type="http://schemas.openxmlformats.org/officeDocument/2006/relationships/tags" Target="../tags/tag259.xml"/></Relationships>
</file>

<file path=ppt/slides/_rels/slide6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63.xml"/><Relationship Id="rId7" Type="http://schemas.openxmlformats.org/officeDocument/2006/relationships/image" Target="../media/image4.png"/><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slideLayout" Target="../slideLayouts/slideLayout2.xml"/><Relationship Id="rId5" Type="http://schemas.openxmlformats.org/officeDocument/2006/relationships/tags" Target="../tags/tag265.xml"/><Relationship Id="rId4" Type="http://schemas.openxmlformats.org/officeDocument/2006/relationships/tags" Target="../tags/tag264.xml"/></Relationships>
</file>

<file path=ppt/slides/_rels/slide6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68.xml"/><Relationship Id="rId7" Type="http://schemas.openxmlformats.org/officeDocument/2006/relationships/image" Target="../media/image4.png"/><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slideLayout" Target="../slideLayouts/slideLayout2.xml"/><Relationship Id="rId5" Type="http://schemas.openxmlformats.org/officeDocument/2006/relationships/tags" Target="../tags/tag270.xml"/><Relationship Id="rId4" Type="http://schemas.openxmlformats.org/officeDocument/2006/relationships/tags" Target="../tags/tag269.xml"/></Relationships>
</file>

<file path=ppt/slides/_rels/slide6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73.xml"/><Relationship Id="rId7" Type="http://schemas.openxmlformats.org/officeDocument/2006/relationships/image" Target="../media/image4.png"/><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slideLayout" Target="../slideLayouts/slideLayout2.xml"/><Relationship Id="rId5" Type="http://schemas.openxmlformats.org/officeDocument/2006/relationships/tags" Target="../tags/tag275.xml"/><Relationship Id="rId4" Type="http://schemas.openxmlformats.org/officeDocument/2006/relationships/tags" Target="../tags/tag274.xml"/></Relationships>
</file>

<file path=ppt/slides/_rels/slide6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78.xml"/><Relationship Id="rId7" Type="http://schemas.openxmlformats.org/officeDocument/2006/relationships/image" Target="../media/image4.png"/><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slideLayout" Target="../slideLayouts/slideLayout2.xml"/><Relationship Id="rId5" Type="http://schemas.openxmlformats.org/officeDocument/2006/relationships/tags" Target="../tags/tag280.xml"/><Relationship Id="rId4" Type="http://schemas.openxmlformats.org/officeDocument/2006/relationships/tags" Target="../tags/tag279.xml"/></Relationships>
</file>

<file path=ppt/slides/_rels/slide6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83.xml"/><Relationship Id="rId7" Type="http://schemas.openxmlformats.org/officeDocument/2006/relationships/image" Target="../media/image4.png"/><Relationship Id="rId2" Type="http://schemas.openxmlformats.org/officeDocument/2006/relationships/tags" Target="../tags/tag282.xml"/><Relationship Id="rId1" Type="http://schemas.openxmlformats.org/officeDocument/2006/relationships/tags" Target="../tags/tag281.xml"/><Relationship Id="rId6" Type="http://schemas.openxmlformats.org/officeDocument/2006/relationships/slideLayout" Target="../slideLayouts/slideLayout2.xml"/><Relationship Id="rId5" Type="http://schemas.openxmlformats.org/officeDocument/2006/relationships/tags" Target="../tags/tag285.xml"/><Relationship Id="rId4" Type="http://schemas.openxmlformats.org/officeDocument/2006/relationships/tags" Target="../tags/tag284.xml"/></Relationships>
</file>

<file path=ppt/slides/_rels/slide6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88.xml"/><Relationship Id="rId7" Type="http://schemas.openxmlformats.org/officeDocument/2006/relationships/slideLayout" Target="../slideLayouts/slideLayout2.xml"/><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tags" Target="../tags/tag291.xml"/><Relationship Id="rId5" Type="http://schemas.openxmlformats.org/officeDocument/2006/relationships/tags" Target="../tags/tag290.xml"/><Relationship Id="rId4" Type="http://schemas.openxmlformats.org/officeDocument/2006/relationships/tags" Target="../tags/tag289.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7.xml"/><Relationship Id="rId7" Type="http://schemas.openxmlformats.org/officeDocument/2006/relationships/image" Target="../media/image4.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Layout" Target="../slideLayouts/slideLayout2.xml"/><Relationship Id="rId5" Type="http://schemas.openxmlformats.org/officeDocument/2006/relationships/tags" Target="../tags/tag39.xml"/><Relationship Id="rId4" Type="http://schemas.openxmlformats.org/officeDocument/2006/relationships/tags" Target="../tags/tag3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2.xml"/><Relationship Id="rId7" Type="http://schemas.openxmlformats.org/officeDocument/2006/relationships/image" Target="../media/image4.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slideLayout" Target="../slideLayouts/slideLayout2.xml"/><Relationship Id="rId5" Type="http://schemas.openxmlformats.org/officeDocument/2006/relationships/tags" Target="../tags/tag44.xml"/><Relationship Id="rId4" Type="http://schemas.openxmlformats.org/officeDocument/2006/relationships/tags" Target="../tags/tag4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7.xml"/><Relationship Id="rId7" Type="http://schemas.openxmlformats.org/officeDocument/2006/relationships/image" Target="../media/image4.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Layout" Target="../slideLayouts/slideLayout2.xml"/><Relationship Id="rId5" Type="http://schemas.openxmlformats.org/officeDocument/2006/relationships/tags" Target="../tags/tag49.xml"/><Relationship Id="rId4" Type="http://schemas.openxmlformats.org/officeDocument/2006/relationships/tags" Target="../tags/tag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sp>
        <p:nvSpPr>
          <p:cNvPr id="13315" name="TextBox 4"/>
          <p:cNvSpPr>
            <a:spLocks noChangeArrowheads="1"/>
          </p:cNvSpPr>
          <p:nvPr>
            <p:custDataLst>
              <p:tags r:id="rId2"/>
            </p:custDataLst>
          </p:nvPr>
        </p:nvSpPr>
        <p:spPr bwMode="auto">
          <a:xfrm>
            <a:off x="1143000" y="1473200"/>
            <a:ext cx="6858000" cy="1169988"/>
          </a:xfrm>
          <a:prstGeom prst="rect">
            <a:avLst/>
          </a:prstGeom>
          <a:noFill/>
          <a:ln w="9525" algn="ctr">
            <a:noFill/>
            <a:round/>
            <a:headEnd/>
            <a:tailEnd/>
          </a:ln>
        </p:spPr>
        <p:txBody>
          <a:bodyPr/>
          <a:lstStyle/>
          <a:p>
            <a:pPr algn="ctr"/>
            <a:r>
              <a:rPr lang="en-IN" altLang="en-US" sz="3500" b="1" dirty="0" smtClean="0">
                <a:solidFill>
                  <a:srgbClr val="000000"/>
                </a:solidFill>
                <a:latin typeface="Calibri"/>
                <a:cs typeface="Times New Roman" pitchFamily="18" charset="0"/>
              </a:rPr>
              <a:t>Advance Database </a:t>
            </a:r>
            <a:r>
              <a:rPr lang="en-IN" altLang="en-US" sz="3500" b="1" dirty="0">
                <a:solidFill>
                  <a:srgbClr val="000000"/>
                </a:solidFill>
                <a:latin typeface="Calibri"/>
                <a:cs typeface="Times New Roman" pitchFamily="18" charset="0"/>
              </a:rPr>
              <a:t>Management System</a:t>
            </a: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headEnd/>
            <a:tailEnd/>
          </a:ln>
        </p:spPr>
        <p:txBody>
          <a:bodyPr/>
          <a:lstStyle/>
          <a:p>
            <a:pPr algn="ctr"/>
            <a:r>
              <a:rPr lang="en-US" altLang="en-US" sz="2200" b="1" dirty="0">
                <a:solidFill>
                  <a:srgbClr val="000000"/>
                </a:solidFill>
                <a:latin typeface="Calibri"/>
                <a:cs typeface="Times New Roman" pitchFamily="18" charset="0"/>
              </a:rPr>
              <a:t>Prof. </a:t>
            </a:r>
            <a:r>
              <a:rPr lang="en-US" altLang="en-US" sz="2200" b="1" dirty="0" err="1" smtClean="0">
                <a:solidFill>
                  <a:srgbClr val="000000"/>
                </a:solidFill>
                <a:latin typeface="Calibri"/>
                <a:cs typeface="Times New Roman" pitchFamily="18" charset="0"/>
              </a:rPr>
              <a:t>Alka</a:t>
            </a:r>
            <a:r>
              <a:rPr lang="en-US" altLang="en-US" sz="2200" b="1" dirty="0" smtClean="0">
                <a:solidFill>
                  <a:srgbClr val="000000"/>
                </a:solidFill>
                <a:latin typeface="Calibri"/>
                <a:cs typeface="Times New Roman" pitchFamily="18" charset="0"/>
              </a:rPr>
              <a:t> </a:t>
            </a:r>
            <a:r>
              <a:rPr lang="en-US" altLang="en-US" sz="2200" b="1" smtClean="0">
                <a:solidFill>
                  <a:srgbClr val="000000"/>
                </a:solidFill>
                <a:latin typeface="Calibri"/>
                <a:cs typeface="Times New Roman" pitchFamily="18" charset="0"/>
              </a:rPr>
              <a:t>Choksi, </a:t>
            </a:r>
            <a:r>
              <a:rPr lang="en-US" altLang="en-US" sz="2200" dirty="0">
                <a:solidFill>
                  <a:srgbClr val="000000"/>
                </a:solidFill>
                <a:latin typeface="Calibri"/>
                <a:cs typeface="Times New Roman" pitchFamily="18" charset="0"/>
              </a:rPr>
              <a:t>Assistant Professor</a:t>
            </a:r>
          </a:p>
          <a:p>
            <a:pPr algn="ctr"/>
            <a:r>
              <a:rPr lang="en-US" altLang="en-US" sz="2200" dirty="0">
                <a:solidFill>
                  <a:srgbClr val="000000"/>
                </a:solidFill>
                <a:latin typeface="Calibri"/>
                <a:cs typeface="Times New Roman" pitchFamily="18" charset="0"/>
              </a:rPr>
              <a:t>Parul Institute Of Computer Application.</a:t>
            </a:r>
            <a:endParaRPr lang="en-IN" altLang="en-US" sz="2200" dirty="0">
              <a:solidFill>
                <a:srgbClr val="000000"/>
              </a:solidFill>
              <a:latin typeface="Calibri"/>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0" cstate="print"/>
          <a:srcRect/>
          <a:stretch>
            <a:fillRect/>
          </a:stretch>
        </p:blipFill>
        <p:spPr bwMode="auto">
          <a:xfrm>
            <a:off x="3381375" y="500063"/>
            <a:ext cx="2381250" cy="628650"/>
          </a:xfrm>
          <a:prstGeom prst="rect">
            <a:avLst/>
          </a:prstGeom>
          <a:noFill/>
          <a:ln w="9525" algn="ctr">
            <a:noFill/>
            <a:miter lim="800000"/>
            <a:headEnd/>
            <a:tailEnd/>
          </a:ln>
        </p:spPr>
      </p:pic>
      <p:grpSp>
        <p:nvGrpSpPr>
          <p:cNvPr id="2" name="Group 26"/>
          <p:cNvGrpSpPr>
            <a:grpSpLocks/>
          </p:cNvGrpSpPr>
          <p:nvPr/>
        </p:nvGrpSpPr>
        <p:grpSpPr bwMode="auto">
          <a:xfrm>
            <a:off x="1417638" y="2692400"/>
            <a:ext cx="6308725" cy="93663"/>
            <a:chOff x="1428728" y="2571744"/>
            <a:chExt cx="6309404" cy="94298"/>
          </a:xfrm>
        </p:grpSpPr>
        <p:sp>
          <p:nvSpPr>
            <p:cNvPr id="13320" name="Straight Connector 8"/>
            <p:cNvSpPr>
              <a:spLocks noChangeShapeType="1"/>
            </p:cNvSpPr>
            <p:nvPr>
              <p:custDataLst>
                <p:tags r:id="rId5"/>
              </p:custDataLst>
            </p:nvPr>
          </p:nvSpPr>
          <p:spPr bwMode="auto">
            <a:xfrm>
              <a:off x="1428728" y="2618094"/>
              <a:ext cx="6287177" cy="1598"/>
            </a:xfrm>
            <a:prstGeom prst="line">
              <a:avLst/>
            </a:prstGeom>
            <a:noFill/>
            <a:ln w="9525" algn="ctr">
              <a:solidFill>
                <a:srgbClr val="000000"/>
              </a:solidFill>
              <a:round/>
              <a:headEnd/>
              <a:tailEnd/>
            </a:ln>
          </p:spPr>
          <p:txBody>
            <a:bodyPr/>
            <a:lstStyle/>
            <a:p>
              <a:endParaRPr lang="en-IN"/>
            </a:p>
          </p:txBody>
        </p:sp>
        <p:sp>
          <p:nvSpPr>
            <p:cNvPr id="13321" name="Oval 24"/>
            <p:cNvSpPr>
              <a:spLocks noChangeArrowheads="1"/>
            </p:cNvSpPr>
            <p:nvPr>
              <p:custDataLst>
                <p:tags r:id="rId6"/>
              </p:custDataLst>
            </p:nvPr>
          </p:nvSpPr>
          <p:spPr bwMode="auto">
            <a:xfrm flipH="1" flipV="1">
              <a:off x="1428728" y="2571744"/>
              <a:ext cx="93672" cy="94298"/>
            </a:xfrm>
            <a:prstGeom prst="ellipse">
              <a:avLst/>
            </a:prstGeom>
            <a:solidFill>
              <a:srgbClr val="000000"/>
            </a:solidFill>
            <a:ln w="25400" algn="ctr">
              <a:noFill/>
              <a:round/>
              <a:headEnd/>
              <a:tailEnd/>
            </a:ln>
          </p:spPr>
          <p:txBody>
            <a:bodyPr anchor="ctr"/>
            <a:lstStyle/>
            <a:p>
              <a:pPr algn="ctr"/>
              <a:endParaRPr lang="en-US" altLang="en-US"/>
            </a:p>
          </p:txBody>
        </p:sp>
        <p:sp>
          <p:nvSpPr>
            <p:cNvPr id="13322" name="Oval 25"/>
            <p:cNvSpPr>
              <a:spLocks noChangeArrowheads="1"/>
            </p:cNvSpPr>
            <p:nvPr>
              <p:custDataLst>
                <p:tags r:id="rId7"/>
              </p:custDataLst>
            </p:nvPr>
          </p:nvSpPr>
          <p:spPr bwMode="auto">
            <a:xfrm flipH="1" flipV="1">
              <a:off x="7644459" y="2571744"/>
              <a:ext cx="93673" cy="94298"/>
            </a:xfrm>
            <a:prstGeom prst="ellipse">
              <a:avLst/>
            </a:prstGeom>
            <a:solidFill>
              <a:srgbClr val="000000"/>
            </a:solidFill>
            <a:ln w="25400" algn="ctr">
              <a:noFill/>
              <a:round/>
              <a:headEnd/>
              <a:tailEnd/>
            </a:ln>
          </p:spPr>
          <p:txBody>
            <a:bodyPr anchor="ctr"/>
            <a:lstStyle/>
            <a:p>
              <a:pPr algn="ctr"/>
              <a:endParaRPr lang="en-US" altLang="en-US"/>
            </a:p>
          </p:txBody>
        </p:sp>
      </p:grpSp>
      <p:pic>
        <p:nvPicPr>
          <p:cNvPr id="13319" name="Audio 2">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3055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Body)"/>
                <a:cs typeface="Arial" pitchFamily="34" charset="0"/>
              </a:rPr>
              <a:t>Data Model</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r>
              <a:rPr lang="en-US" sz="2000" dirty="0" smtClean="0"/>
              <a:t> </a:t>
            </a:r>
            <a:r>
              <a:rPr lang="en-US" sz="2000" b="1" dirty="0" smtClean="0"/>
              <a:t>Data </a:t>
            </a:r>
            <a:r>
              <a:rPr lang="en-US" sz="2000" b="1" dirty="0"/>
              <a:t>model </a:t>
            </a:r>
            <a:r>
              <a:rPr lang="en-US" sz="2000" dirty="0"/>
              <a:t>defines the logical design and structure of a database and defines how data will be stored, accessed and updated in a database management system.</a:t>
            </a:r>
          </a:p>
          <a:p>
            <a:pPr algn="just"/>
            <a:r>
              <a:rPr lang="en-IN" sz="2000" b="1" dirty="0" smtClean="0"/>
              <a:t>Data Models</a:t>
            </a:r>
            <a:r>
              <a:rPr lang="en-IN" sz="2000" dirty="0" smtClean="0"/>
              <a:t> are fundamental entities to introduce abstraction in a </a:t>
            </a:r>
            <a:r>
              <a:rPr lang="en-IN" sz="2000" b="1" dirty="0" smtClean="0"/>
              <a:t>DBMS</a:t>
            </a:r>
            <a:r>
              <a:rPr lang="en-IN" sz="2000" dirty="0" smtClean="0"/>
              <a:t>.</a:t>
            </a:r>
          </a:p>
          <a:p>
            <a:pPr algn="just"/>
            <a:endParaRPr lang="en-IN" sz="2000" dirty="0" smtClean="0"/>
          </a:p>
          <a:p>
            <a:pPr algn="just"/>
            <a:r>
              <a:rPr lang="en-IN" sz="2000" dirty="0" smtClean="0"/>
              <a:t>The very first data model could be flat data-models, where all the data used are to be kept in the same plane. Earlier data models were not so scientific, hence they were prone to introduce lots of duplication and update anomalies.</a:t>
            </a:r>
          </a:p>
          <a:p>
            <a:pPr algn="just"/>
            <a:endParaRPr lang="en-IN" sz="2000" dirty="0" smtClean="0"/>
          </a:p>
          <a:p>
            <a:r>
              <a:rPr lang="en-US" dirty="0"/>
              <a:t>Hierarchical Model</a:t>
            </a:r>
          </a:p>
          <a:p>
            <a:r>
              <a:rPr lang="en-US" dirty="0"/>
              <a:t>Network Model</a:t>
            </a:r>
          </a:p>
          <a:p>
            <a:r>
              <a:rPr lang="en-US" dirty="0"/>
              <a:t>Entity-Relationship Model</a:t>
            </a:r>
          </a:p>
          <a:p>
            <a:r>
              <a:rPr lang="en-US" dirty="0"/>
              <a:t>Relational </a:t>
            </a:r>
            <a:r>
              <a:rPr lang="en-US" dirty="0" smtClean="0"/>
              <a:t>Model</a:t>
            </a:r>
          </a:p>
          <a:p>
            <a:r>
              <a:rPr lang="en-US" dirty="0"/>
              <a:t>Object-Oriented Data Model</a:t>
            </a:r>
          </a:p>
          <a:p>
            <a:pPr algn="just"/>
            <a:endParaRPr lang="en-US" sz="2000" dirty="0">
              <a:latin typeface="Calibri (Body)"/>
              <a:cs typeface="Arial" pitchFamily="34" charset="0"/>
            </a:endParaRPr>
          </a:p>
        </p:txBody>
      </p:sp>
    </p:spTree>
  </p:cSld>
  <p:clrMapOvr>
    <a:masterClrMapping/>
  </p:clrMapOvr>
  <p:transition advTm="102033"/>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sz="3200">
                <a:solidFill>
                  <a:schemeClr val="bg1"/>
                </a:solidFill>
              </a:rPr>
              <a:t>Hierarchical Model</a:t>
            </a:r>
            <a:endParaRPr lang="en-US" altLang="en-US" sz="3200">
              <a:solidFill>
                <a:schemeClr val="bg1"/>
              </a:solidFill>
            </a:endParaRPr>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r>
              <a:rPr lang="en-US" sz="2000" dirty="0"/>
              <a:t>Hierarchical Model was the first DBMS model. This model </a:t>
            </a:r>
            <a:r>
              <a:rPr lang="en-US" sz="2000" dirty="0" smtClean="0"/>
              <a:t>organizes </a:t>
            </a:r>
            <a:r>
              <a:rPr lang="en-US" sz="2000" dirty="0"/>
              <a:t>the data in the hierarchical tree structure. The hierarchy starts from the root which has root data and then it expands in the form of a tree adding child node to the parent node. This model easily represents some of the real-world relationships like food recipes, sitemap of a website etc</a:t>
            </a:r>
            <a:r>
              <a:rPr lang="en-US" sz="2000" dirty="0" smtClean="0"/>
              <a:t>.</a:t>
            </a:r>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10055" y="3900834"/>
            <a:ext cx="6114273" cy="2696518"/>
          </a:xfrm>
          <a:prstGeom prst="rect">
            <a:avLst/>
          </a:prstGeom>
        </p:spPr>
      </p:pic>
    </p:spTree>
    <p:extLst>
      <p:ext uri="{BB962C8B-B14F-4D97-AF65-F5344CB8AC3E}">
        <p14:creationId xmlns:p14="http://schemas.microsoft.com/office/powerpoint/2010/main" val="415829308"/>
      </p:ext>
    </p:extLst>
  </p:cSld>
  <p:clrMapOvr>
    <a:masterClrMapping/>
  </p:clrMapOvr>
  <p:transition advTm="102033"/>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b="1" dirty="0" smtClean="0"/>
              <a:t/>
            </a:r>
            <a:br>
              <a:rPr lang="en-US" sz="2400" b="1" dirty="0" smtClean="0"/>
            </a:br>
            <a:r>
              <a:rPr lang="en-US" sz="2400" b="1" dirty="0" smtClean="0"/>
              <a:t>Advantages </a:t>
            </a:r>
            <a:r>
              <a:rPr lang="en-US" sz="2400" b="1" dirty="0"/>
              <a:t>of Hierarchical Model</a:t>
            </a:r>
            <a:br>
              <a:rPr lang="en-US" sz="2400" b="1" dirty="0"/>
            </a:br>
            <a:endParaRPr lang="en-US" sz="2400" b="1" dirty="0"/>
          </a:p>
        </p:txBody>
      </p:sp>
      <p:sp>
        <p:nvSpPr>
          <p:cNvPr id="3" name="Content Placeholder 2"/>
          <p:cNvSpPr>
            <a:spLocks noGrp="1"/>
          </p:cNvSpPr>
          <p:nvPr>
            <p:ph idx="1"/>
          </p:nvPr>
        </p:nvSpPr>
        <p:spPr/>
        <p:txBody>
          <a:bodyPr>
            <a:normAutofit fontScale="77500" lnSpcReduction="20000"/>
          </a:bodyPr>
          <a:lstStyle/>
          <a:p>
            <a:r>
              <a:rPr lang="en-US" dirty="0" smtClean="0"/>
              <a:t>It </a:t>
            </a:r>
            <a:r>
              <a:rPr lang="en-US" dirty="0"/>
              <a:t>is very simple and fast to traverse through a tree-like structure.</a:t>
            </a:r>
          </a:p>
          <a:p>
            <a:r>
              <a:rPr lang="en-US" dirty="0"/>
              <a:t>Any change in the parent node is automatically reflected in the child node so, the integrity of data is maintained.</a:t>
            </a:r>
          </a:p>
          <a:p>
            <a:r>
              <a:rPr lang="en-US" b="1" dirty="0"/>
              <a:t>Disadvantages of Hierarchical </a:t>
            </a:r>
            <a:r>
              <a:rPr lang="en-US" b="1" dirty="0" smtClean="0"/>
              <a:t>Model</a:t>
            </a:r>
          </a:p>
          <a:p>
            <a:endParaRPr lang="en-US" b="1" dirty="0"/>
          </a:p>
          <a:p>
            <a:r>
              <a:rPr lang="en-US" dirty="0"/>
              <a:t>Complex relationships are not supported.</a:t>
            </a:r>
          </a:p>
          <a:p>
            <a:r>
              <a:rPr lang="en-US" dirty="0"/>
              <a:t>As it does not support more than one parent of the child node so if we have some complex relationship where a child node needs to have two parent node then that can't be represented using this model.</a:t>
            </a:r>
          </a:p>
          <a:p>
            <a:r>
              <a:rPr lang="en-US" dirty="0"/>
              <a:t>If a parent node is deleted then the child node is automatically deleted.</a:t>
            </a:r>
          </a:p>
        </p:txBody>
      </p:sp>
    </p:spTree>
    <p:extLst>
      <p:ext uri="{BB962C8B-B14F-4D97-AF65-F5344CB8AC3E}">
        <p14:creationId xmlns:p14="http://schemas.microsoft.com/office/powerpoint/2010/main" val="3871934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sz="3200" dirty="0">
                <a:solidFill>
                  <a:schemeClr val="bg1"/>
                </a:solidFill>
              </a:rPr>
              <a:t>Network </a:t>
            </a:r>
            <a:r>
              <a:rPr lang="en-US" sz="3200" dirty="0" smtClean="0">
                <a:solidFill>
                  <a:schemeClr val="bg1"/>
                </a:solidFill>
              </a:rPr>
              <a:t>Model</a:t>
            </a:r>
            <a:endParaRPr lang="en-US" altLang="en-US" sz="3200" dirty="0">
              <a:solidFill>
                <a:schemeClr val="bg1"/>
              </a:solidFill>
            </a:endParaRPr>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r>
              <a:rPr lang="en-US" dirty="0"/>
              <a:t>This model is an extension of the hierarchical model. It was the most popular model before the relational model. This model is the same as the hierarchical model, the only difference is that a record can have more than one parent. It replaces the hierarchical tree with a graph. </a:t>
            </a:r>
            <a:r>
              <a:rPr lang="en-US" b="1" i="1" dirty="0"/>
              <a:t>Example:</a:t>
            </a:r>
            <a:r>
              <a:rPr lang="en-US" dirty="0"/>
              <a:t> In the example below we can see that node student has two parents i.e. CSE Department and Library. This was earlier not possible in the hierarchical model.</a:t>
            </a:r>
            <a:endParaRPr lang="en-US" sz="2000" dirty="0" smtClean="0"/>
          </a:p>
        </p:txBody>
      </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9300" y="3830760"/>
            <a:ext cx="3945249" cy="3054624"/>
          </a:xfrm>
          <a:prstGeom prst="rect">
            <a:avLst/>
          </a:prstGeom>
        </p:spPr>
      </p:pic>
    </p:spTree>
    <p:extLst>
      <p:ext uri="{BB962C8B-B14F-4D97-AF65-F5344CB8AC3E}">
        <p14:creationId xmlns:p14="http://schemas.microsoft.com/office/powerpoint/2010/main" val="3596101207"/>
      </p:ext>
    </p:extLst>
  </p:cSld>
  <p:clrMapOvr>
    <a:masterClrMapping/>
  </p:clrMapOvr>
  <p:transition advTm="102033"/>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Advantages of Network Model</a:t>
            </a:r>
          </a:p>
          <a:p>
            <a:pPr algn="just"/>
            <a:r>
              <a:rPr lang="en-US" dirty="0"/>
              <a:t>The data can be accessed faster as compared to the hierarchical model. This is because the data is more related in the network model and there can be more than one path to reach a particular node. So the data can be accessed in many ways.</a:t>
            </a:r>
          </a:p>
          <a:p>
            <a:pPr algn="just"/>
            <a:r>
              <a:rPr lang="en-US" dirty="0"/>
              <a:t>As there is a parent-child relationship so data integrity is present. Any change in parent record is reflected in the child record</a:t>
            </a:r>
            <a:r>
              <a:rPr lang="en-US" dirty="0" smtClean="0"/>
              <a:t>.</a:t>
            </a:r>
          </a:p>
          <a:p>
            <a:pPr marL="0" indent="0" algn="just">
              <a:buNone/>
            </a:pPr>
            <a:endParaRPr lang="en-US" dirty="0"/>
          </a:p>
          <a:p>
            <a:pPr marL="0" indent="0" algn="just">
              <a:buNone/>
            </a:pPr>
            <a:r>
              <a:rPr lang="en-US" b="1" dirty="0"/>
              <a:t>Disadvantages of Network Model</a:t>
            </a:r>
          </a:p>
          <a:p>
            <a:pPr algn="just"/>
            <a:r>
              <a:rPr lang="en-US" dirty="0"/>
              <a:t>As more and more relationships need to be handled the system might get complex. So, a user must be having detailed knowledge of the model to work with the model.</a:t>
            </a:r>
          </a:p>
          <a:p>
            <a:pPr algn="just"/>
            <a:r>
              <a:rPr lang="en-US" dirty="0"/>
              <a:t>Any change like </a:t>
            </a:r>
            <a:r>
              <a:rPr lang="en-US" dirty="0" smtClean="0"/>
              <a:t>updating, </a:t>
            </a:r>
            <a:r>
              <a:rPr lang="en-US" dirty="0"/>
              <a:t>deletion, insertion is very complex.</a:t>
            </a:r>
          </a:p>
        </p:txBody>
      </p:sp>
    </p:spTree>
    <p:extLst>
      <p:ext uri="{BB962C8B-B14F-4D97-AF65-F5344CB8AC3E}">
        <p14:creationId xmlns:p14="http://schemas.microsoft.com/office/powerpoint/2010/main" val="3967935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b="1" dirty="0" smtClean="0">
                <a:solidFill>
                  <a:schemeClr val="bg1"/>
                </a:solidFill>
                <a:latin typeface="Calibri (Body)"/>
                <a:cs typeface="Arial" pitchFamily="34" charset="0"/>
              </a:rPr>
              <a:t>Entity-Relationship Diagram</a:t>
            </a:r>
            <a:endParaRPr lang="en-US" altLang="en-US" b="1" dirty="0">
              <a:solidFill>
                <a:schemeClr val="bg1"/>
              </a:solidFill>
              <a:cs typeface="Times New Roman" pitchFamily="18" charset="0"/>
            </a:endParaRPr>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endParaRPr lang="en-US" sz="2000" dirty="0">
              <a:latin typeface="Calibri (Body)"/>
              <a:cs typeface="Arial" pitchFamily="34" charset="0"/>
            </a:endParaRPr>
          </a:p>
        </p:txBody>
      </p:sp>
      <p:sp>
        <p:nvSpPr>
          <p:cNvPr id="7" name="Rectangle 6"/>
          <p:cNvSpPr/>
          <p:nvPr/>
        </p:nvSpPr>
        <p:spPr>
          <a:xfrm>
            <a:off x="214282" y="2357430"/>
            <a:ext cx="8929718" cy="2031325"/>
          </a:xfrm>
          <a:prstGeom prst="rect">
            <a:avLst/>
          </a:prstGeom>
        </p:spPr>
        <p:txBody>
          <a:bodyPr wrap="square">
            <a:spAutoFit/>
          </a:bodyPr>
          <a:lstStyle/>
          <a:p>
            <a:pPr algn="just"/>
            <a:r>
              <a:rPr lang="en-IN" dirty="0" smtClean="0"/>
              <a:t>Entity-Relationship (ER) Model is based on the notion of real-world entities and relationships among them. While formulating real-world scenario into the database model, the ER Model creates entity set, relationship set, general attributes and constraints.</a:t>
            </a:r>
          </a:p>
          <a:p>
            <a:pPr algn="just"/>
            <a:r>
              <a:rPr lang="en-IN" dirty="0" smtClean="0"/>
              <a:t>ER Model is best used for the conceptual design of a database.</a:t>
            </a:r>
          </a:p>
          <a:p>
            <a:pPr algn="just"/>
            <a:r>
              <a:rPr lang="en-IN" dirty="0" smtClean="0"/>
              <a:t>ER Model is based on −</a:t>
            </a:r>
          </a:p>
          <a:p>
            <a:pPr algn="just"/>
            <a:r>
              <a:rPr lang="en-IN" b="1" dirty="0" smtClean="0"/>
              <a:t>Entities</a:t>
            </a:r>
            <a:r>
              <a:rPr lang="en-IN" dirty="0" smtClean="0"/>
              <a:t> and their </a:t>
            </a:r>
            <a:r>
              <a:rPr lang="en-IN" i="1" dirty="0" smtClean="0"/>
              <a:t>attributes.</a:t>
            </a:r>
            <a:endParaRPr lang="en-IN" dirty="0" smtClean="0"/>
          </a:p>
          <a:p>
            <a:pPr algn="just"/>
            <a:r>
              <a:rPr lang="en-IN" b="1" dirty="0" smtClean="0"/>
              <a:t>Relationships</a:t>
            </a:r>
            <a:r>
              <a:rPr lang="en-IN" dirty="0" smtClean="0"/>
              <a:t> among entities.</a:t>
            </a:r>
            <a:endParaRPr lang="en-IN" dirty="0"/>
          </a:p>
        </p:txBody>
      </p:sp>
    </p:spTree>
  </p:cSld>
  <p:clrMapOvr>
    <a:masterClrMapping/>
  </p:clrMapOvr>
  <p:transition advTm="102033"/>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857375" y="3071813"/>
            <a:ext cx="5430838" cy="2803525"/>
          </a:xfrm>
          <a:prstGeom prst="rect">
            <a:avLst/>
          </a:prstGeom>
          <a:noFill/>
          <a:ln w="9525" algn="ctr">
            <a:noFill/>
            <a:round/>
            <a:headEnd/>
            <a:tailEnd/>
          </a:ln>
        </p:spPr>
      </p:pic>
      <p:sp>
        <p:nvSpPr>
          <p:cNvPr id="20485" name="TextBox 6"/>
          <p:cNvSpPr>
            <a:spLocks noChangeArrowheads="1"/>
          </p:cNvSpPr>
          <p:nvPr>
            <p:custDataLst>
              <p:tags r:id="rId3"/>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4"/>
            </p:custDataLst>
          </p:nvPr>
        </p:nvSpPr>
        <p:spPr bwMode="auto">
          <a:xfrm>
            <a:off x="411163" y="2286000"/>
            <a:ext cx="8518555" cy="4498975"/>
          </a:xfrm>
          <a:prstGeom prst="rect">
            <a:avLst/>
          </a:prstGeom>
          <a:noFill/>
          <a:ln w="9525" algn="ctr">
            <a:noFill/>
            <a:miter lim="800000"/>
            <a:headEnd/>
            <a:tailEnd/>
          </a:ln>
        </p:spPr>
        <p:txBody>
          <a:bodyPr/>
          <a:lstStyle/>
          <a:p>
            <a:pPr algn="just"/>
            <a:endParaRPr lang="en-US" sz="2000" dirty="0">
              <a:latin typeface="Calibri (Body)"/>
              <a:cs typeface="Arial" pitchFamily="34" charset="0"/>
            </a:endParaRPr>
          </a:p>
        </p:txBody>
      </p:sp>
      <p:pic>
        <p:nvPicPr>
          <p:cNvPr id="1026" name="Picture 2"/>
          <p:cNvPicPr>
            <a:picLocks noChangeAspect="1" noChangeArrowheads="1"/>
          </p:cNvPicPr>
          <p:nvPr/>
        </p:nvPicPr>
        <p:blipFill>
          <a:blip r:embed="rId8" cstate="print"/>
          <a:srcRect/>
          <a:stretch>
            <a:fillRect/>
          </a:stretch>
        </p:blipFill>
        <p:spPr bwMode="auto">
          <a:xfrm>
            <a:off x="214282" y="1214422"/>
            <a:ext cx="8929718" cy="2627210"/>
          </a:xfrm>
          <a:prstGeom prst="rect">
            <a:avLst/>
          </a:prstGeom>
          <a:noFill/>
          <a:ln w="9525">
            <a:noFill/>
            <a:miter lim="800000"/>
            <a:headEnd/>
            <a:tailEnd/>
          </a:ln>
          <a:effectLst/>
        </p:spPr>
      </p:pic>
      <p:sp>
        <p:nvSpPr>
          <p:cNvPr id="9" name="Rectangle 8"/>
          <p:cNvSpPr/>
          <p:nvPr/>
        </p:nvSpPr>
        <p:spPr>
          <a:xfrm>
            <a:off x="357158" y="3501008"/>
            <a:ext cx="8572560" cy="3416320"/>
          </a:xfrm>
          <a:prstGeom prst="rect">
            <a:avLst/>
          </a:prstGeom>
        </p:spPr>
        <p:txBody>
          <a:bodyPr wrap="square">
            <a:spAutoFit/>
          </a:bodyPr>
          <a:lstStyle/>
          <a:p>
            <a:r>
              <a:rPr lang="en-IN" b="1" dirty="0" smtClean="0"/>
              <a:t>Entity</a:t>
            </a:r>
            <a:r>
              <a:rPr lang="en-IN" dirty="0" smtClean="0"/>
              <a:t> − An entity in an ER Model is a real-world entity having properties called </a:t>
            </a:r>
            <a:r>
              <a:rPr lang="en-IN" b="1" dirty="0" smtClean="0"/>
              <a:t>attributes</a:t>
            </a:r>
            <a:r>
              <a:rPr lang="en-IN" dirty="0" smtClean="0"/>
              <a:t>. Every </a:t>
            </a:r>
            <a:r>
              <a:rPr lang="en-IN" b="1" dirty="0" smtClean="0"/>
              <a:t>attribute</a:t>
            </a:r>
            <a:r>
              <a:rPr lang="en-IN" dirty="0" smtClean="0"/>
              <a:t> is defined by its set of values called </a:t>
            </a:r>
            <a:r>
              <a:rPr lang="en-IN" b="1" dirty="0" smtClean="0"/>
              <a:t>domain</a:t>
            </a:r>
            <a:r>
              <a:rPr lang="en-IN" dirty="0" smtClean="0"/>
              <a:t>. For example, in a school database, a student is considered as an entity. Student has various attributes like name, age, class, etc.</a:t>
            </a:r>
          </a:p>
          <a:p>
            <a:r>
              <a:rPr lang="en-IN" b="1" dirty="0" smtClean="0"/>
              <a:t>Relationship</a:t>
            </a:r>
            <a:r>
              <a:rPr lang="en-IN" dirty="0" smtClean="0"/>
              <a:t> − The logical association among entities is called </a:t>
            </a:r>
            <a:r>
              <a:rPr lang="en-IN" b="1" i="1" dirty="0" smtClean="0"/>
              <a:t>relationship</a:t>
            </a:r>
            <a:r>
              <a:rPr lang="en-IN" dirty="0" smtClean="0"/>
              <a:t>. Relationships are mapped with entities in various ways. Mapping cardinalities define the number of association between two entities.</a:t>
            </a:r>
          </a:p>
          <a:p>
            <a:r>
              <a:rPr lang="en-IN" dirty="0" smtClean="0"/>
              <a:t>Mapping cardinalities −</a:t>
            </a:r>
          </a:p>
          <a:p>
            <a:pPr lvl="1"/>
            <a:r>
              <a:rPr lang="en-IN" dirty="0" smtClean="0"/>
              <a:t>one to one</a:t>
            </a:r>
          </a:p>
          <a:p>
            <a:pPr lvl="1"/>
            <a:r>
              <a:rPr lang="en-IN" dirty="0" smtClean="0"/>
              <a:t>one to many</a:t>
            </a:r>
          </a:p>
          <a:p>
            <a:pPr lvl="1"/>
            <a:r>
              <a:rPr lang="en-IN" dirty="0" smtClean="0"/>
              <a:t>many to one</a:t>
            </a:r>
          </a:p>
          <a:p>
            <a:pPr lvl="1"/>
            <a:r>
              <a:rPr lang="en-IN" dirty="0" smtClean="0"/>
              <a:t>many to many</a:t>
            </a:r>
            <a:endParaRPr lang="en-IN" dirty="0"/>
          </a:p>
        </p:txBody>
      </p:sp>
    </p:spTree>
  </p:cSld>
  <p:clrMapOvr>
    <a:masterClrMapping/>
  </p:clrMapOvr>
  <p:transition advTm="102033"/>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857375" y="3071813"/>
            <a:ext cx="5430838" cy="2803525"/>
          </a:xfrm>
          <a:prstGeom prst="rect">
            <a:avLst/>
          </a:prstGeom>
          <a:noFill/>
          <a:ln w="9525" algn="ctr">
            <a:noFill/>
            <a:round/>
            <a:headEnd/>
            <a:tailEnd/>
          </a:ln>
        </p:spPr>
      </p:pic>
      <p:sp>
        <p:nvSpPr>
          <p:cNvPr id="20485" name="TextBox 6"/>
          <p:cNvSpPr>
            <a:spLocks noChangeArrowheads="1"/>
          </p:cNvSpPr>
          <p:nvPr>
            <p:custDataLst>
              <p:tags r:id="rId3"/>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4"/>
            </p:custDataLst>
          </p:nvPr>
        </p:nvSpPr>
        <p:spPr bwMode="auto">
          <a:xfrm>
            <a:off x="411163" y="2286000"/>
            <a:ext cx="8518555" cy="4498975"/>
          </a:xfrm>
          <a:prstGeom prst="rect">
            <a:avLst/>
          </a:prstGeom>
          <a:noFill/>
          <a:ln w="9525" algn="ctr">
            <a:noFill/>
            <a:miter lim="800000"/>
            <a:headEnd/>
            <a:tailEnd/>
          </a:ln>
        </p:spPr>
        <p:txBody>
          <a:bodyPr/>
          <a:lstStyle/>
          <a:p>
            <a:pPr algn="just"/>
            <a:endParaRPr lang="en-US" sz="2000" dirty="0">
              <a:latin typeface="Calibri (Body)"/>
              <a:cs typeface="Arial" pitchFamily="34" charset="0"/>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7664" y="1524000"/>
            <a:ext cx="5845076" cy="3423178"/>
          </a:xfrm>
          <a:prstGeom prst="rect">
            <a:avLst/>
          </a:prstGeom>
        </p:spPr>
      </p:pic>
    </p:spTree>
    <p:extLst>
      <p:ext uri="{BB962C8B-B14F-4D97-AF65-F5344CB8AC3E}">
        <p14:creationId xmlns:p14="http://schemas.microsoft.com/office/powerpoint/2010/main" val="3442902850"/>
      </p:ext>
    </p:extLst>
  </p:cSld>
  <p:clrMapOvr>
    <a:masterClrMapping/>
  </p:clrMapOvr>
  <p:transition advTm="102033"/>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Advantages of ER Model</a:t>
            </a:r>
          </a:p>
          <a:p>
            <a:r>
              <a:rPr lang="en-US" b="1" dirty="0"/>
              <a:t>Simple</a:t>
            </a:r>
            <a:r>
              <a:rPr lang="en-US" dirty="0"/>
              <a:t>: Conceptually ER Model is very easy to build. If we know the relationship between the attributes and the entities we can easily build the ER Diagram for the model.</a:t>
            </a:r>
          </a:p>
          <a:p>
            <a:r>
              <a:rPr lang="en-US" b="1" dirty="0"/>
              <a:t>Effective Communication Tool</a:t>
            </a:r>
            <a:r>
              <a:rPr lang="en-US" dirty="0"/>
              <a:t>: This model is used widely by the database designers for communicating their ideas.</a:t>
            </a:r>
          </a:p>
          <a:p>
            <a:r>
              <a:rPr lang="en-US" b="1" dirty="0"/>
              <a:t>Easy Conversion to any Model</a:t>
            </a:r>
            <a:r>
              <a:rPr lang="en-US" dirty="0"/>
              <a:t>: This model maps well to the relational model and can be easily converted relational model by converting the ER model to the table. This model can also be converted to any other model like network model, hierarchical model etc.</a:t>
            </a:r>
          </a:p>
          <a:p>
            <a:pPr marL="0" indent="0">
              <a:buNone/>
            </a:pPr>
            <a:r>
              <a:rPr lang="en-US" b="1" dirty="0" smtClean="0"/>
              <a:t>Disadvantages </a:t>
            </a:r>
            <a:r>
              <a:rPr lang="en-US" b="1" dirty="0"/>
              <a:t>of ER Model</a:t>
            </a:r>
          </a:p>
          <a:p>
            <a:r>
              <a:rPr lang="en-US" b="1" dirty="0"/>
              <a:t>No industry standard for notation</a:t>
            </a:r>
            <a:r>
              <a:rPr lang="en-US" dirty="0"/>
              <a:t>: There is no industry standard for developing an ER model. So one developer might use notations which are not understood by other developers.</a:t>
            </a:r>
          </a:p>
          <a:p>
            <a:r>
              <a:rPr lang="en-US" b="1" dirty="0"/>
              <a:t>Hidden information</a:t>
            </a:r>
            <a:r>
              <a:rPr lang="en-US" dirty="0"/>
              <a:t>: Some information might be lost or hidden in the ER model. As it is a high-level view so there are chances that some details of information might be hidden.</a:t>
            </a:r>
          </a:p>
        </p:txBody>
      </p:sp>
    </p:spTree>
    <p:extLst>
      <p:ext uri="{BB962C8B-B14F-4D97-AF65-F5344CB8AC3E}">
        <p14:creationId xmlns:p14="http://schemas.microsoft.com/office/powerpoint/2010/main" val="1539990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b="1" dirty="0" smtClean="0">
                <a:solidFill>
                  <a:schemeClr val="bg1"/>
                </a:solidFill>
                <a:latin typeface="Calibri (Body)"/>
                <a:cs typeface="Arial" pitchFamily="34" charset="0"/>
              </a:rPr>
              <a:t>Relational Model</a:t>
            </a:r>
            <a:endParaRPr lang="en-US" altLang="en-US" b="1" dirty="0">
              <a:solidFill>
                <a:schemeClr val="bg1"/>
              </a:solidFill>
              <a:cs typeface="Times New Roman" pitchFamily="18" charset="0"/>
            </a:endParaRPr>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endParaRPr lang="en-US" sz="2000" dirty="0">
              <a:latin typeface="Calibri (Body)"/>
              <a:cs typeface="Arial" pitchFamily="34" charset="0"/>
            </a:endParaRPr>
          </a:p>
        </p:txBody>
      </p:sp>
      <p:sp>
        <p:nvSpPr>
          <p:cNvPr id="7" name="Rectangle 6"/>
          <p:cNvSpPr/>
          <p:nvPr/>
        </p:nvSpPr>
        <p:spPr>
          <a:xfrm>
            <a:off x="214282" y="2357430"/>
            <a:ext cx="8929718" cy="923330"/>
          </a:xfrm>
          <a:prstGeom prst="rect">
            <a:avLst/>
          </a:prstGeom>
        </p:spPr>
        <p:txBody>
          <a:bodyPr wrap="square">
            <a:spAutoFit/>
          </a:bodyPr>
          <a:lstStyle/>
          <a:p>
            <a:pPr algn="just"/>
            <a:r>
              <a:rPr lang="en-IN" dirty="0" smtClean="0"/>
              <a:t>The most popular data model in DBMS is the Relational Model. It is more scientific a model than others. This model is based on first-order predicate logic and defines a table as an </a:t>
            </a:r>
            <a:r>
              <a:rPr lang="en-IN" b="1" dirty="0" smtClean="0"/>
              <a:t>n-</a:t>
            </a:r>
            <a:r>
              <a:rPr lang="en-IN" b="1" dirty="0" err="1" smtClean="0"/>
              <a:t>ary</a:t>
            </a:r>
            <a:r>
              <a:rPr lang="en-IN" b="1" dirty="0" smtClean="0"/>
              <a:t> relation</a:t>
            </a:r>
            <a:r>
              <a:rPr lang="en-IN" dirty="0" smtClean="0"/>
              <a:t>.</a:t>
            </a:r>
            <a:endParaRPr lang="en-IN" dirty="0"/>
          </a:p>
        </p:txBody>
      </p:sp>
      <p:pic>
        <p:nvPicPr>
          <p:cNvPr id="2050" name="Picture 2"/>
          <p:cNvPicPr>
            <a:picLocks noChangeAspect="1" noChangeArrowheads="1"/>
          </p:cNvPicPr>
          <p:nvPr/>
        </p:nvPicPr>
        <p:blipFill>
          <a:blip r:embed="rId9" cstate="print"/>
          <a:srcRect/>
          <a:stretch>
            <a:fillRect/>
          </a:stretch>
        </p:blipFill>
        <p:spPr bwMode="auto">
          <a:xfrm>
            <a:off x="428596" y="3286124"/>
            <a:ext cx="7715304" cy="3252785"/>
          </a:xfrm>
          <a:prstGeom prst="rect">
            <a:avLst/>
          </a:prstGeom>
          <a:noFill/>
          <a:ln w="9525">
            <a:noFill/>
            <a:miter lim="800000"/>
            <a:headEnd/>
            <a:tailEnd/>
          </a:ln>
          <a:effectLst/>
        </p:spPr>
      </p:pic>
    </p:spTree>
  </p:cSld>
  <p:clrMapOvr>
    <a:masterClrMapping/>
  </p:clrMapOvr>
  <p:transition advTm="102033"/>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4339"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2571750"/>
            <a:ext cx="5430838" cy="2803525"/>
          </a:xfrm>
          <a:prstGeom prst="rect">
            <a:avLst/>
          </a:prstGeom>
          <a:noFill/>
          <a:ln w="9525" algn="ctr">
            <a:noFill/>
            <a:round/>
            <a:headEnd/>
            <a:tailEnd/>
          </a:ln>
        </p:spPr>
      </p:pic>
      <p:sp>
        <p:nvSpPr>
          <p:cNvPr id="14340" name="Rectangle 5"/>
          <p:cNvSpPr>
            <a:spLocks noChangeArrowheads="1"/>
          </p:cNvSpPr>
          <p:nvPr>
            <p:custDataLst>
              <p:tags r:id="rId3"/>
            </p:custDataLst>
          </p:nvPr>
        </p:nvSpPr>
        <p:spPr bwMode="auto">
          <a:xfrm>
            <a:off x="0" y="3714750"/>
            <a:ext cx="9144000" cy="714375"/>
          </a:xfrm>
          <a:prstGeom prst="rect">
            <a:avLst/>
          </a:prstGeom>
          <a:solidFill>
            <a:srgbClr val="1F497D"/>
          </a:solidFill>
          <a:ln w="25400" algn="ctr">
            <a:noFill/>
            <a:round/>
            <a:headEnd/>
            <a:tailEnd/>
          </a:ln>
        </p:spPr>
        <p:txBody>
          <a:bodyPr anchor="ctr"/>
          <a:lstStyle/>
          <a:p>
            <a:pPr algn="ctr"/>
            <a:endParaRPr lang="en-US" altLang="en-US"/>
          </a:p>
        </p:txBody>
      </p:sp>
      <p:sp>
        <p:nvSpPr>
          <p:cNvPr id="14341" name="TextBox 4"/>
          <p:cNvSpPr>
            <a:spLocks noChangeArrowheads="1"/>
          </p:cNvSpPr>
          <p:nvPr>
            <p:custDataLst>
              <p:tags r:id="rId4"/>
            </p:custDataLst>
          </p:nvPr>
        </p:nvSpPr>
        <p:spPr bwMode="auto">
          <a:xfrm>
            <a:off x="857250" y="3756025"/>
            <a:ext cx="7429500" cy="631825"/>
          </a:xfrm>
          <a:prstGeom prst="rect">
            <a:avLst/>
          </a:prstGeom>
          <a:noFill/>
          <a:ln w="9525" algn="ctr">
            <a:noFill/>
            <a:round/>
            <a:headEnd/>
            <a:tailEnd/>
          </a:ln>
        </p:spPr>
        <p:txBody>
          <a:bodyPr/>
          <a:lstStyle/>
          <a:p>
            <a:pPr algn="ctr"/>
            <a:r>
              <a:rPr lang="en-IN" altLang="en-US" sz="3500" b="1" dirty="0">
                <a:solidFill>
                  <a:schemeClr val="bg1"/>
                </a:solidFill>
                <a:latin typeface="Calibri"/>
                <a:cs typeface="Times New Roman" pitchFamily="18" charset="0"/>
              </a:rPr>
              <a:t>Introduction To </a:t>
            </a:r>
            <a:r>
              <a:rPr lang="en-IN" altLang="en-US" sz="3500" b="1" dirty="0" smtClean="0">
                <a:solidFill>
                  <a:schemeClr val="bg1"/>
                </a:solidFill>
                <a:latin typeface="Calibri"/>
                <a:cs typeface="Times New Roman" pitchFamily="18" charset="0"/>
              </a:rPr>
              <a:t>Databases</a:t>
            </a:r>
            <a:endParaRPr lang="en-IN" altLang="en-US" sz="3500" b="1" dirty="0">
              <a:solidFill>
                <a:schemeClr val="bg1"/>
              </a:solidFill>
              <a:latin typeface="Calibri"/>
              <a:cs typeface="Times New Roman" pitchFamily="18" charset="0"/>
            </a:endParaRPr>
          </a:p>
        </p:txBody>
      </p:sp>
      <p:sp>
        <p:nvSpPr>
          <p:cNvPr id="14342" name="TextBox 6"/>
          <p:cNvSpPr>
            <a:spLocks noChangeArrowheads="1"/>
          </p:cNvSpPr>
          <p:nvPr>
            <p:custDataLst>
              <p:tags r:id="rId5"/>
            </p:custDataLst>
          </p:nvPr>
        </p:nvSpPr>
        <p:spPr bwMode="auto">
          <a:xfrm>
            <a:off x="1714500" y="3071813"/>
            <a:ext cx="5715000" cy="630237"/>
          </a:xfrm>
          <a:prstGeom prst="rect">
            <a:avLst/>
          </a:prstGeom>
          <a:noFill/>
          <a:ln w="9525" algn="ctr">
            <a:noFill/>
            <a:round/>
            <a:headEnd/>
            <a:tailEnd/>
          </a:ln>
        </p:spPr>
        <p:txBody>
          <a:bodyPr/>
          <a:lstStyle/>
          <a:p>
            <a:pPr algn="ctr"/>
            <a:r>
              <a:rPr lang="en-IN" altLang="en-US" sz="3500" b="1">
                <a:latin typeface="Calibri"/>
                <a:cs typeface="Times New Roman" pitchFamily="18" charset="0"/>
              </a:rPr>
              <a:t>CHAPTER-1</a:t>
            </a:r>
          </a:p>
        </p:txBody>
      </p:sp>
    </p:spTree>
  </p:cSld>
  <p:clrMapOvr>
    <a:masterClrMapping/>
  </p:clrMapOvr>
  <p:transition advTm="11556"/>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b="1" dirty="0" smtClean="0">
                <a:solidFill>
                  <a:schemeClr val="bg1"/>
                </a:solidFill>
                <a:latin typeface="Calibri (Body)"/>
                <a:cs typeface="Arial" pitchFamily="34" charset="0"/>
              </a:rPr>
              <a:t>Relational Model</a:t>
            </a:r>
            <a:endParaRPr lang="en-US" altLang="en-US" b="1" dirty="0">
              <a:solidFill>
                <a:schemeClr val="bg1"/>
              </a:solidFill>
              <a:cs typeface="Times New Roman" pitchFamily="18" charset="0"/>
            </a:endParaRPr>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endParaRPr lang="en-US" sz="2000" dirty="0">
              <a:latin typeface="Calibri (Body)"/>
              <a:cs typeface="Arial" pitchFamily="34" charset="0"/>
            </a:endParaRPr>
          </a:p>
        </p:txBody>
      </p:sp>
      <p:sp>
        <p:nvSpPr>
          <p:cNvPr id="9" name="Rectangle 8"/>
          <p:cNvSpPr/>
          <p:nvPr/>
        </p:nvSpPr>
        <p:spPr>
          <a:xfrm>
            <a:off x="214282" y="2500306"/>
            <a:ext cx="8572560" cy="1754326"/>
          </a:xfrm>
          <a:prstGeom prst="rect">
            <a:avLst/>
          </a:prstGeom>
        </p:spPr>
        <p:txBody>
          <a:bodyPr wrap="square">
            <a:spAutoFit/>
          </a:bodyPr>
          <a:lstStyle/>
          <a:p>
            <a:r>
              <a:rPr lang="en-IN" dirty="0" smtClean="0"/>
              <a:t>The main highlights of this model are −</a:t>
            </a:r>
          </a:p>
          <a:p>
            <a:pPr marL="800100" lvl="1" indent="-342900">
              <a:buFont typeface="+mj-lt"/>
              <a:buAutoNum type="arabicPeriod"/>
            </a:pPr>
            <a:r>
              <a:rPr lang="en-IN" dirty="0" smtClean="0"/>
              <a:t>Data is stored in tables called </a:t>
            </a:r>
            <a:r>
              <a:rPr lang="en-IN" b="1" dirty="0" smtClean="0"/>
              <a:t>relations</a:t>
            </a:r>
            <a:r>
              <a:rPr lang="en-IN" dirty="0" smtClean="0"/>
              <a:t>.</a:t>
            </a:r>
          </a:p>
          <a:p>
            <a:pPr marL="800100" lvl="1" indent="-342900">
              <a:buFont typeface="+mj-lt"/>
              <a:buAutoNum type="arabicPeriod"/>
            </a:pPr>
            <a:r>
              <a:rPr lang="en-IN" dirty="0" smtClean="0"/>
              <a:t>Relations can be normalized.</a:t>
            </a:r>
          </a:p>
          <a:p>
            <a:pPr marL="800100" lvl="1" indent="-342900">
              <a:buFont typeface="+mj-lt"/>
              <a:buAutoNum type="arabicPeriod"/>
            </a:pPr>
            <a:r>
              <a:rPr lang="en-IN" dirty="0" smtClean="0"/>
              <a:t>In normalized relations, values saved are atomic values.</a:t>
            </a:r>
          </a:p>
          <a:p>
            <a:pPr marL="800100" lvl="1" indent="-342900">
              <a:buFont typeface="+mj-lt"/>
              <a:buAutoNum type="arabicPeriod"/>
            </a:pPr>
            <a:r>
              <a:rPr lang="en-IN" dirty="0" smtClean="0"/>
              <a:t>Each row in a relation contains a unique value.</a:t>
            </a:r>
          </a:p>
          <a:p>
            <a:pPr marL="800100" lvl="1" indent="-342900">
              <a:buFont typeface="+mj-lt"/>
              <a:buAutoNum type="arabicPeriod"/>
            </a:pPr>
            <a:r>
              <a:rPr lang="en-IN" dirty="0" smtClean="0"/>
              <a:t>Each column in a relation contains values from a same domain.</a:t>
            </a:r>
            <a:endParaRPr lang="en-IN" dirty="0"/>
          </a:p>
        </p:txBody>
      </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7388" y="4325054"/>
            <a:ext cx="5588868" cy="2200290"/>
          </a:xfrm>
          <a:prstGeom prst="rect">
            <a:avLst/>
          </a:prstGeom>
        </p:spPr>
      </p:pic>
    </p:spTree>
  </p:cSld>
  <p:clrMapOvr>
    <a:masterClrMapping/>
  </p:clrMapOvr>
  <p:transition advTm="102033"/>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 this model, data is organised in two-</a:t>
            </a:r>
            <a:r>
              <a:rPr lang="en-IN" dirty="0" err="1" smtClean="0"/>
              <a:t>dimesional</a:t>
            </a:r>
            <a:r>
              <a:rPr lang="en-IN" dirty="0" smtClean="0"/>
              <a:t> tables called </a:t>
            </a:r>
            <a:r>
              <a:rPr lang="en-IN" b="1" dirty="0" smtClean="0"/>
              <a:t>relations. The tables or relation are related to each other. </a:t>
            </a:r>
            <a:endParaRPr lang="en-IN" dirty="0"/>
          </a:p>
        </p:txBody>
      </p:sp>
      <p:sp>
        <p:nvSpPr>
          <p:cNvPr id="3" name="Title 2"/>
          <p:cNvSpPr>
            <a:spLocks noGrp="1"/>
          </p:cNvSpPr>
          <p:nvPr>
            <p:ph type="title"/>
          </p:nvPr>
        </p:nvSpPr>
        <p:spPr/>
        <p:txBody>
          <a:bodyPr/>
          <a:lstStyle/>
          <a:p>
            <a:r>
              <a:rPr lang="en-US" dirty="0" smtClean="0"/>
              <a:t>Relational Model</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cstate="print"/>
          <a:srcRect/>
          <a:stretch>
            <a:fillRect/>
          </a:stretch>
        </p:blipFill>
        <p:spPr bwMode="auto">
          <a:xfrm>
            <a:off x="285720" y="790594"/>
            <a:ext cx="8258175" cy="53530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t>Relational Model was proposed by E.F. </a:t>
            </a:r>
            <a:r>
              <a:rPr lang="en-IN" dirty="0" err="1" smtClean="0"/>
              <a:t>Codd</a:t>
            </a:r>
            <a:r>
              <a:rPr lang="en-IN" dirty="0" smtClean="0"/>
              <a:t> to model data in the form of relations or tables. After designing the conceptual model of Database using ER diagram, we need to convert the conceptual model in the relational model which can be implemented using any RDMBS languages like Oracle SQL, </a:t>
            </a:r>
            <a:r>
              <a:rPr lang="en-IN" dirty="0" err="1" smtClean="0"/>
              <a:t>MySQL</a:t>
            </a:r>
            <a:r>
              <a:rPr lang="en-IN" dirty="0" smtClean="0"/>
              <a:t> etc. So we will see what Relational Model is.</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IN" dirty="0" smtClean="0"/>
              <a:t>Relational Model represents how data is stored in Relational Databases.  A relational database stores data in the form of relations (tables). Consider a relation STUDENT with attributes ROLL_NO, NAME, ADDRESS, PHONE and AGE shown in Table 1.</a:t>
            </a:r>
          </a:p>
          <a:p>
            <a:endParaRPr lang="en-IN" dirty="0"/>
          </a:p>
        </p:txBody>
      </p:sp>
      <p:sp>
        <p:nvSpPr>
          <p:cNvPr id="3" name="Title 2"/>
          <p:cNvSpPr>
            <a:spLocks noGrp="1"/>
          </p:cNvSpPr>
          <p:nvPr>
            <p:ph type="title"/>
          </p:nvPr>
        </p:nvSpPr>
        <p:spPr/>
        <p:txBody>
          <a:bodyPr>
            <a:normAutofit fontScale="90000"/>
          </a:bodyPr>
          <a:lstStyle/>
          <a:p>
            <a:r>
              <a:rPr lang="en-IN" dirty="0" smtClean="0"/>
              <a:t>What is Relational Model?</a:t>
            </a:r>
            <a:br>
              <a:rPr lang="en-IN" dirty="0" smtClean="0"/>
            </a:b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cstate="print"/>
          <a:srcRect/>
          <a:stretch>
            <a:fillRect/>
          </a:stretch>
        </p:blipFill>
        <p:spPr bwMode="auto">
          <a:xfrm>
            <a:off x="179068" y="1571613"/>
            <a:ext cx="7421882" cy="4071966"/>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fontAlgn="base"/>
            <a:r>
              <a:rPr lang="en-IN" b="1" dirty="0" smtClean="0"/>
              <a:t>Attribute:</a:t>
            </a:r>
            <a:r>
              <a:rPr lang="en-IN" dirty="0" smtClean="0"/>
              <a:t> Attributes are the properties that define a relation. e.g.; </a:t>
            </a:r>
            <a:r>
              <a:rPr lang="en-IN" b="1" dirty="0" smtClean="0"/>
              <a:t>ROLL_NO</a:t>
            </a:r>
            <a:r>
              <a:rPr lang="en-IN" dirty="0" smtClean="0"/>
              <a:t>, </a:t>
            </a:r>
            <a:r>
              <a:rPr lang="en-IN" b="1" dirty="0" smtClean="0"/>
              <a:t>NAME</a:t>
            </a:r>
            <a:endParaRPr lang="en-IN" dirty="0" smtClean="0"/>
          </a:p>
          <a:p>
            <a:pPr algn="just" fontAlgn="base"/>
            <a:r>
              <a:rPr lang="en-IN" b="1" dirty="0" smtClean="0"/>
              <a:t>Relation Schema:</a:t>
            </a:r>
            <a:r>
              <a:rPr lang="en-IN" dirty="0" smtClean="0"/>
              <a:t> A relation schema represents name of the relation with its attributes. e.g.; STUDENT (ROLL_NO, NAME, ADDRESS, PHONE and AGE) is relation schema for STUDENT. If a schema has more than 1 relation, it is called Relational Schema.</a:t>
            </a:r>
          </a:p>
          <a:p>
            <a:pPr algn="just" fontAlgn="base"/>
            <a:r>
              <a:rPr lang="en-IN" b="1" dirty="0" smtClean="0"/>
              <a:t>Tuple:</a:t>
            </a:r>
            <a:r>
              <a:rPr lang="en-IN" dirty="0" smtClean="0"/>
              <a:t> Each row in the relation is known as tuple. The above relation contains 4 tuples, one of which is shown as:</a:t>
            </a:r>
          </a:p>
          <a:p>
            <a:pPr fontAlgn="base"/>
            <a:r>
              <a:rPr lang="en-IN" dirty="0" smtClean="0">
                <a:solidFill>
                  <a:srgbClr val="0070C0"/>
                </a:solidFill>
              </a:rPr>
              <a:t>1   RAM     DELHI  </a:t>
            </a:r>
            <a:r>
              <a:rPr lang="en-IN" dirty="0" smtClean="0">
                <a:solidFill>
                  <a:srgbClr val="0070C0"/>
                </a:solidFill>
              </a:rPr>
              <a:t>945512345118</a:t>
            </a:r>
          </a:p>
          <a:p>
            <a:pPr fontAlgn="base"/>
            <a:endParaRPr lang="en-IN" dirty="0" smtClean="0">
              <a:solidFill>
                <a:srgbClr val="0070C0"/>
              </a:solidFill>
            </a:endParaRPr>
          </a:p>
          <a:p>
            <a:pPr algn="just" fontAlgn="base"/>
            <a:r>
              <a:rPr lang="en-IN" b="1" dirty="0" smtClean="0"/>
              <a:t>Relation Instance:</a:t>
            </a:r>
            <a:r>
              <a:rPr lang="en-IN" dirty="0" smtClean="0"/>
              <a:t> The set of tuples of a relation at a particular instance of time is called as relation instance. Table 1 shows the relation instance of STUDENT at a particular time. It can change whenever there is insertion, deletion or </a:t>
            </a:r>
            <a:r>
              <a:rPr lang="en-IN" dirty="0" smtClean="0"/>
              <a:t>updating </a:t>
            </a:r>
            <a:r>
              <a:rPr lang="en-IN" dirty="0" smtClean="0"/>
              <a:t>in the database.</a:t>
            </a:r>
          </a:p>
          <a:p>
            <a:endParaRPr lang="en-IN" dirty="0"/>
          </a:p>
        </p:txBody>
      </p:sp>
      <p:sp>
        <p:nvSpPr>
          <p:cNvPr id="3" name="Title 2"/>
          <p:cNvSpPr>
            <a:spLocks noGrp="1"/>
          </p:cNvSpPr>
          <p:nvPr>
            <p:ph type="title"/>
          </p:nvPr>
        </p:nvSpPr>
        <p:spPr/>
        <p:txBody>
          <a:bodyPr>
            <a:normAutofit fontScale="90000"/>
          </a:bodyPr>
          <a:lstStyle/>
          <a:p>
            <a:r>
              <a:rPr lang="en-IN" dirty="0" smtClean="0"/>
              <a:t>IMPORTANT TERMINOLOGIES</a:t>
            </a:r>
            <a:br>
              <a:rPr lang="en-IN" dirty="0" smtClean="0"/>
            </a:b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fontAlgn="base"/>
            <a:r>
              <a:rPr lang="en-IN" b="1" dirty="0" smtClean="0"/>
              <a:t>Degree:</a:t>
            </a:r>
            <a:r>
              <a:rPr lang="en-IN" dirty="0" smtClean="0"/>
              <a:t> The number of attributes in the relation is known as degree of the relation. The </a:t>
            </a:r>
            <a:r>
              <a:rPr lang="en-IN" b="1" dirty="0" smtClean="0"/>
              <a:t>STUDENT</a:t>
            </a:r>
            <a:r>
              <a:rPr lang="en-IN" dirty="0" smtClean="0"/>
              <a:t> relation defined above has degree 5.</a:t>
            </a:r>
          </a:p>
          <a:p>
            <a:pPr fontAlgn="base"/>
            <a:r>
              <a:rPr lang="en-IN" b="1" dirty="0" smtClean="0"/>
              <a:t>Cardinality: </a:t>
            </a:r>
            <a:r>
              <a:rPr lang="en-IN" dirty="0" smtClean="0"/>
              <a:t>The number of </a:t>
            </a:r>
            <a:r>
              <a:rPr lang="en-IN" dirty="0" err="1" smtClean="0"/>
              <a:t>tuples</a:t>
            </a:r>
            <a:r>
              <a:rPr lang="en-IN" dirty="0" smtClean="0"/>
              <a:t> in a relation is known as cardinality. The </a:t>
            </a:r>
            <a:r>
              <a:rPr lang="en-IN" b="1" dirty="0" smtClean="0"/>
              <a:t>STUDENT</a:t>
            </a:r>
            <a:r>
              <a:rPr lang="en-IN" dirty="0" smtClean="0"/>
              <a:t> relation defined above has cardinality 4.</a:t>
            </a:r>
          </a:p>
          <a:p>
            <a:pPr fontAlgn="base"/>
            <a:r>
              <a:rPr lang="en-IN" b="1" dirty="0" smtClean="0"/>
              <a:t>Column:</a:t>
            </a:r>
            <a:r>
              <a:rPr lang="en-IN" dirty="0" smtClean="0"/>
              <a:t> Column represents the set of values for a particular attribute. The column </a:t>
            </a:r>
            <a:r>
              <a:rPr lang="en-IN" b="1" dirty="0" smtClean="0"/>
              <a:t>ROLL_NO</a:t>
            </a:r>
            <a:r>
              <a:rPr lang="en-IN" dirty="0" smtClean="0"/>
              <a:t> is extracted from relation STUDENT.</a:t>
            </a:r>
          </a:p>
          <a:p>
            <a:pPr fontAlgn="base"/>
            <a:r>
              <a:rPr lang="en-IN" b="1" dirty="0" smtClean="0"/>
              <a:t>NULL Values:</a:t>
            </a:r>
            <a:r>
              <a:rPr lang="en-IN" dirty="0" smtClean="0"/>
              <a:t> The value which is not known or unavailable is called NULL value. It is represented by blank space. e.g.; PHONE of STUDENT having ROLL_NO 4 is NULL.</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900863"/>
          </a:xfrm>
          <a:prstGeom prst="rect">
            <a:avLst/>
          </a:prstGeom>
          <a:noFill/>
          <a:ln w="9525" algn="ctr">
            <a:noFill/>
            <a:miter lim="800000"/>
            <a:headEnd/>
            <a:tailEnd/>
          </a:ln>
        </p:spPr>
      </p:pic>
      <p:sp>
        <p:nvSpPr>
          <p:cNvPr id="20484" name="Rectangle 7"/>
          <p:cNvSpPr>
            <a:spLocks noChangeArrowheads="1"/>
          </p:cNvSpPr>
          <p:nvPr>
            <p:custDataLst>
              <p:tags r:id="rId2"/>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b="1" dirty="0">
                <a:solidFill>
                  <a:schemeClr val="bg1"/>
                </a:solidFill>
                <a:latin typeface="Calibri (Body)"/>
                <a:cs typeface="Arial" pitchFamily="34" charset="0"/>
              </a:rPr>
              <a:t>Object-Oriented Data Model</a:t>
            </a:r>
            <a:endParaRPr lang="en-US" altLang="en-US" b="1" dirty="0">
              <a:solidFill>
                <a:schemeClr val="bg1"/>
              </a:solidFill>
              <a:cs typeface="Times New Roman" pitchFamily="18" charset="0"/>
            </a:endParaRPr>
          </a:p>
        </p:txBody>
      </p:sp>
      <p:sp>
        <p:nvSpPr>
          <p:cNvPr id="20485" name="TextBox 6"/>
          <p:cNvSpPr>
            <a:spLocks noChangeArrowheads="1"/>
          </p:cNvSpPr>
          <p:nvPr>
            <p:custDataLst>
              <p:tags r:id="rId3"/>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4"/>
            </p:custDataLst>
          </p:nvPr>
        </p:nvSpPr>
        <p:spPr bwMode="auto">
          <a:xfrm>
            <a:off x="411163" y="2286000"/>
            <a:ext cx="8518555" cy="4498975"/>
          </a:xfrm>
          <a:prstGeom prst="rect">
            <a:avLst/>
          </a:prstGeom>
          <a:noFill/>
          <a:ln w="9525" algn="ctr">
            <a:noFill/>
            <a:miter lim="800000"/>
            <a:headEnd/>
            <a:tailEnd/>
          </a:ln>
        </p:spPr>
        <p:txBody>
          <a:bodyPr/>
          <a:lstStyle/>
          <a:p>
            <a:pPr algn="just"/>
            <a:endParaRPr lang="en-US" sz="2000" dirty="0">
              <a:latin typeface="Calibri (Body)"/>
              <a:cs typeface="Arial" pitchFamily="34" charset="0"/>
            </a:endParaRPr>
          </a:p>
        </p:txBody>
      </p:sp>
      <p:sp>
        <p:nvSpPr>
          <p:cNvPr id="3" name="Rectangle 2"/>
          <p:cNvSpPr/>
          <p:nvPr/>
        </p:nvSpPr>
        <p:spPr>
          <a:xfrm>
            <a:off x="-108520" y="2477795"/>
            <a:ext cx="9252520" cy="2031325"/>
          </a:xfrm>
          <a:prstGeom prst="rect">
            <a:avLst/>
          </a:prstGeom>
        </p:spPr>
        <p:txBody>
          <a:bodyPr wrap="square">
            <a:spAutoFit/>
          </a:bodyPr>
          <a:lstStyle/>
          <a:p>
            <a:pPr algn="just"/>
            <a:r>
              <a:rPr lang="en-US" dirty="0">
                <a:solidFill>
                  <a:srgbClr val="333333"/>
                </a:solidFill>
                <a:latin typeface="PT Serif"/>
              </a:rPr>
              <a:t>The real-world problems are more closely represented through the object-oriented data model. In this model, both the data and relationship are present in a single structure known as an object. We can store audio, video, images, </a:t>
            </a:r>
            <a:r>
              <a:rPr lang="en-US" dirty="0" smtClean="0">
                <a:solidFill>
                  <a:srgbClr val="333333"/>
                </a:solidFill>
                <a:latin typeface="PT Serif"/>
              </a:rPr>
              <a:t>etc. </a:t>
            </a:r>
            <a:r>
              <a:rPr lang="en-US" dirty="0">
                <a:solidFill>
                  <a:srgbClr val="333333"/>
                </a:solidFill>
                <a:latin typeface="PT Serif"/>
              </a:rPr>
              <a:t>in the database which was not possible in the relational model(although you can store audio and video in relational database, it is </a:t>
            </a:r>
            <a:r>
              <a:rPr lang="en-US" dirty="0" smtClean="0">
                <a:solidFill>
                  <a:srgbClr val="333333"/>
                </a:solidFill>
                <a:latin typeface="PT Serif"/>
              </a:rPr>
              <a:t>advised </a:t>
            </a:r>
            <a:r>
              <a:rPr lang="en-US" dirty="0">
                <a:solidFill>
                  <a:srgbClr val="333333"/>
                </a:solidFill>
                <a:latin typeface="PT Serif"/>
              </a:rPr>
              <a:t>not to store in the relational database). In this model, two are more objects are connected through links. We use this link to relate one object to other objects. This can be understood by the example given below.</a:t>
            </a:r>
            <a:endParaRPr lang="en-US" dirty="0"/>
          </a:p>
        </p:txBody>
      </p:sp>
    </p:spTree>
    <p:extLst>
      <p:ext uri="{BB962C8B-B14F-4D97-AF65-F5344CB8AC3E}">
        <p14:creationId xmlns:p14="http://schemas.microsoft.com/office/powerpoint/2010/main" val="1773342631"/>
      </p:ext>
    </p:extLst>
  </p:cSld>
  <p:clrMapOvr>
    <a:masterClrMapping/>
  </p:clrMapOvr>
  <p:transition advTm="102033"/>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900863"/>
          </a:xfrm>
          <a:prstGeom prst="rect">
            <a:avLst/>
          </a:prstGeom>
          <a:noFill/>
          <a:ln w="9525" algn="ctr">
            <a:noFill/>
            <a:miter lim="800000"/>
            <a:headEnd/>
            <a:tailEnd/>
          </a:ln>
        </p:spPr>
      </p:pic>
      <p:sp>
        <p:nvSpPr>
          <p:cNvPr id="20484" name="Rectangle 7"/>
          <p:cNvSpPr>
            <a:spLocks noChangeArrowheads="1"/>
          </p:cNvSpPr>
          <p:nvPr>
            <p:custDataLst>
              <p:tags r:id="rId2"/>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b="1" dirty="0">
                <a:solidFill>
                  <a:schemeClr val="bg1"/>
                </a:solidFill>
                <a:latin typeface="Calibri (Body)"/>
                <a:cs typeface="Arial" pitchFamily="34" charset="0"/>
              </a:rPr>
              <a:t>Object-Oriented Data Model</a:t>
            </a:r>
            <a:endParaRPr lang="en-US" altLang="en-US" b="1" dirty="0">
              <a:solidFill>
                <a:schemeClr val="bg1"/>
              </a:solidFill>
              <a:cs typeface="Times New Roman" pitchFamily="18" charset="0"/>
            </a:endParaRPr>
          </a:p>
        </p:txBody>
      </p:sp>
      <p:sp>
        <p:nvSpPr>
          <p:cNvPr id="20485" name="TextBox 6"/>
          <p:cNvSpPr>
            <a:spLocks noChangeArrowheads="1"/>
          </p:cNvSpPr>
          <p:nvPr>
            <p:custDataLst>
              <p:tags r:id="rId3"/>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4"/>
            </p:custDataLst>
          </p:nvPr>
        </p:nvSpPr>
        <p:spPr bwMode="auto">
          <a:xfrm>
            <a:off x="411163" y="2286000"/>
            <a:ext cx="8518555" cy="4498975"/>
          </a:xfrm>
          <a:prstGeom prst="rect">
            <a:avLst/>
          </a:prstGeom>
          <a:noFill/>
          <a:ln w="9525" algn="ctr">
            <a:noFill/>
            <a:miter lim="800000"/>
            <a:headEnd/>
            <a:tailEnd/>
          </a:ln>
        </p:spPr>
        <p:txBody>
          <a:bodyPr/>
          <a:lstStyle/>
          <a:p>
            <a:pPr algn="just"/>
            <a:endParaRPr lang="en-US" sz="2000" dirty="0">
              <a:latin typeface="Calibri (Body)"/>
              <a:cs typeface="Arial" pitchFamily="34" charset="0"/>
            </a:endParaRP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4395" y="2132856"/>
            <a:ext cx="5905877" cy="2798654"/>
          </a:xfrm>
          <a:prstGeom prst="rect">
            <a:avLst/>
          </a:prstGeom>
        </p:spPr>
      </p:pic>
      <p:sp>
        <p:nvSpPr>
          <p:cNvPr id="2" name="Rectangle 1"/>
          <p:cNvSpPr/>
          <p:nvPr/>
        </p:nvSpPr>
        <p:spPr>
          <a:xfrm>
            <a:off x="190500" y="4987042"/>
            <a:ext cx="8739218" cy="1754326"/>
          </a:xfrm>
          <a:prstGeom prst="rect">
            <a:avLst/>
          </a:prstGeom>
        </p:spPr>
        <p:txBody>
          <a:bodyPr wrap="square">
            <a:spAutoFit/>
          </a:bodyPr>
          <a:lstStyle/>
          <a:p>
            <a:r>
              <a:rPr lang="en-US" dirty="0">
                <a:solidFill>
                  <a:srgbClr val="333333"/>
                </a:solidFill>
                <a:latin typeface="PT Serif"/>
              </a:rPr>
              <a:t>In the above example, we have two objects Employee and Department. All the data and relationships of each object are contained as a single unit. The attributes like Name, </a:t>
            </a:r>
            <a:r>
              <a:rPr lang="en-US" dirty="0" smtClean="0">
                <a:solidFill>
                  <a:srgbClr val="333333"/>
                </a:solidFill>
                <a:latin typeface="PT Serif"/>
              </a:rPr>
              <a:t>Job title </a:t>
            </a:r>
            <a:r>
              <a:rPr lang="en-US" dirty="0">
                <a:solidFill>
                  <a:srgbClr val="333333"/>
                </a:solidFill>
                <a:latin typeface="PT Serif"/>
              </a:rPr>
              <a:t>of the employee and the methods which will be performed by that object are stored as a single object. The two objects are connected through a common attribute </a:t>
            </a:r>
            <a:r>
              <a:rPr lang="en-US" dirty="0" smtClean="0">
                <a:solidFill>
                  <a:srgbClr val="333333"/>
                </a:solidFill>
                <a:latin typeface="PT Serif"/>
              </a:rPr>
              <a:t>i.e. </a:t>
            </a:r>
            <a:r>
              <a:rPr lang="en-US" dirty="0">
                <a:solidFill>
                  <a:srgbClr val="333333"/>
                </a:solidFill>
                <a:latin typeface="PT Serif"/>
              </a:rPr>
              <a:t>the Department_id and the communication between these two will be done with the help of this common id.</a:t>
            </a:r>
            <a:endParaRPr lang="en-US" dirty="0"/>
          </a:p>
        </p:txBody>
      </p:sp>
    </p:spTree>
    <p:extLst>
      <p:ext uri="{BB962C8B-B14F-4D97-AF65-F5344CB8AC3E}">
        <p14:creationId xmlns:p14="http://schemas.microsoft.com/office/powerpoint/2010/main" val="1499278568"/>
      </p:ext>
    </p:extLst>
  </p:cSld>
  <p:clrMapOvr>
    <a:masterClrMapping/>
  </p:clrMapOvr>
  <p:transition advTm="102033"/>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0"/>
            <a:ext cx="8953500" cy="3631763"/>
          </a:xfrm>
          <a:prstGeom prst="rect">
            <a:avLst/>
          </a:prstGeom>
          <a:noFill/>
          <a:ln w="9525">
            <a:noFill/>
            <a:miter lim="800000"/>
            <a:headEnd/>
            <a:tailEnd/>
          </a:ln>
        </p:spPr>
        <p:txBody>
          <a:bodyPr wrap="square">
            <a:spAutoFit/>
          </a:bodyPr>
          <a:lstStyle/>
          <a:p>
            <a:pPr lvl="0" algn="just">
              <a:buFont typeface="Arial" pitchFamily="34" charset="0"/>
              <a:buChar char="•"/>
            </a:pPr>
            <a:r>
              <a:rPr lang="en-US" sz="2000" dirty="0">
                <a:latin typeface="Calibri (Body)"/>
                <a:cs typeface="Arial" pitchFamily="34" charset="0"/>
              </a:rPr>
              <a:t>Data is collection of raw </a:t>
            </a:r>
            <a:r>
              <a:rPr lang="en-US" sz="2000" dirty="0" smtClean="0">
                <a:latin typeface="Calibri (Body)"/>
                <a:cs typeface="Arial" pitchFamily="34" charset="0"/>
              </a:rPr>
              <a:t>facts </a:t>
            </a:r>
            <a:r>
              <a:rPr lang="en-US" dirty="0" smtClean="0"/>
              <a:t>and unprocessed</a:t>
            </a:r>
            <a:r>
              <a:rPr lang="en-US" dirty="0"/>
              <a:t> </a:t>
            </a:r>
            <a:r>
              <a:rPr lang="en-US" sz="2000" dirty="0" smtClean="0">
                <a:latin typeface="Calibri (Body)"/>
                <a:cs typeface="Arial" pitchFamily="34" charset="0"/>
              </a:rPr>
              <a:t>.</a:t>
            </a:r>
            <a:endParaRPr lang="en-IN" sz="2000" dirty="0">
              <a:latin typeface="Calibri (Body)"/>
              <a:cs typeface="Arial" pitchFamily="34" charset="0"/>
            </a:endParaRPr>
          </a:p>
          <a:p>
            <a:pPr lvl="0" algn="just">
              <a:buFont typeface="Arial" pitchFamily="34" charset="0"/>
              <a:buChar char="•"/>
            </a:pPr>
            <a:r>
              <a:rPr lang="en-US" sz="2000" dirty="0">
                <a:latin typeface="Calibri (Body)"/>
                <a:cs typeface="Arial" pitchFamily="34" charset="0"/>
              </a:rPr>
              <a:t>Data can be any character, text, words, number, pictures,     sound, or video.</a:t>
            </a:r>
            <a:endParaRPr lang="en-IN" sz="2000" dirty="0">
              <a:latin typeface="Calibri (Body)"/>
              <a:cs typeface="Arial" pitchFamily="34" charset="0"/>
            </a:endParaRPr>
          </a:p>
          <a:p>
            <a:pPr lvl="0" algn="just">
              <a:buFont typeface="Arial" pitchFamily="34" charset="0"/>
              <a:buChar char="•"/>
            </a:pPr>
            <a:r>
              <a:rPr lang="en-US" sz="2000" dirty="0">
                <a:latin typeface="Calibri (Body)"/>
                <a:cs typeface="Arial" pitchFamily="34" charset="0"/>
              </a:rPr>
              <a:t>Data has no value until it is used.</a:t>
            </a:r>
            <a:endParaRPr lang="en-IN" sz="2000" dirty="0">
              <a:latin typeface="Calibri (Body)"/>
              <a:cs typeface="Arial" pitchFamily="34" charset="0"/>
            </a:endParaRPr>
          </a:p>
          <a:p>
            <a:pPr lvl="0" algn="just">
              <a:buFont typeface="Arial" pitchFamily="34" charset="0"/>
              <a:buChar char="•"/>
            </a:pPr>
            <a:r>
              <a:rPr lang="en-US" sz="2000" dirty="0" smtClean="0">
                <a:latin typeface="Calibri (Body)"/>
                <a:cs typeface="Arial" pitchFamily="34" charset="0"/>
              </a:rPr>
              <a:t>Data </a:t>
            </a:r>
            <a:r>
              <a:rPr lang="en-US" sz="2000" dirty="0">
                <a:latin typeface="Calibri (Body)"/>
                <a:cs typeface="Arial" pitchFamily="34" charset="0"/>
              </a:rPr>
              <a:t>can be stored in pieces of paper or electronic memory, etc</a:t>
            </a:r>
            <a:r>
              <a:rPr lang="en-US" sz="2000" dirty="0" smtClean="0">
                <a:latin typeface="Calibri (Body)"/>
                <a:cs typeface="Arial" pitchFamily="34" charset="0"/>
              </a:rPr>
              <a:t>.</a:t>
            </a:r>
          </a:p>
          <a:p>
            <a:pPr lvl="0" algn="just">
              <a:buFont typeface="Arial" pitchFamily="34" charset="0"/>
              <a:buChar char="•"/>
            </a:pPr>
            <a:r>
              <a:rPr lang="en-US" sz="2000" dirty="0" smtClean="0">
                <a:latin typeface="Calibri (Body)"/>
                <a:cs typeface="Arial" pitchFamily="34" charset="0"/>
              </a:rPr>
              <a:t>Data </a:t>
            </a:r>
            <a:r>
              <a:rPr lang="en-US" sz="2000" dirty="0">
                <a:latin typeface="Calibri (Body)"/>
                <a:cs typeface="Arial" pitchFamily="34" charset="0"/>
              </a:rPr>
              <a:t>can be stored easily, and at a low cost.</a:t>
            </a:r>
            <a:endParaRPr lang="en-IN" sz="2000" dirty="0" smtClean="0">
              <a:latin typeface="Calibri (Body)"/>
              <a:cs typeface="Arial" pitchFamily="34" charset="0"/>
            </a:endParaRPr>
          </a:p>
          <a:p>
            <a:pPr lvl="0" algn="just">
              <a:buFont typeface="Arial" pitchFamily="34" charset="0"/>
              <a:buChar char="•"/>
            </a:pPr>
            <a:r>
              <a:rPr lang="en-US" sz="2000" dirty="0">
                <a:latin typeface="Calibri (Body)"/>
                <a:cs typeface="Arial" pitchFamily="34" charset="0"/>
              </a:rPr>
              <a:t>Data becomes information when it is </a:t>
            </a:r>
            <a:r>
              <a:rPr lang="en-US" sz="2000" dirty="0" smtClean="0">
                <a:latin typeface="Calibri (Body)"/>
                <a:cs typeface="Arial" pitchFamily="34" charset="0"/>
              </a:rPr>
              <a:t>processed.</a:t>
            </a:r>
          </a:p>
          <a:p>
            <a:pPr lvl="0" algn="just">
              <a:buFont typeface="Arial" pitchFamily="34" charset="0"/>
              <a:buChar char="•"/>
            </a:pPr>
            <a:endParaRPr lang="en-US" sz="2000" dirty="0" smtClean="0">
              <a:latin typeface="Calibri (Body)"/>
              <a:cs typeface="Arial" pitchFamily="34" charset="0"/>
            </a:endParaRPr>
          </a:p>
          <a:p>
            <a:pPr lvl="0" algn="just"/>
            <a:r>
              <a:rPr lang="en-US" sz="2000" dirty="0">
                <a:latin typeface="Calibri (Body)"/>
                <a:cs typeface="Arial" pitchFamily="34" charset="0"/>
              </a:rPr>
              <a:t> </a:t>
            </a:r>
            <a:r>
              <a:rPr lang="en-US" sz="2000" dirty="0" err="1" smtClean="0">
                <a:latin typeface="Calibri (Body)"/>
                <a:cs typeface="Arial" pitchFamily="34" charset="0"/>
              </a:rPr>
              <a:t>e.g</a:t>
            </a:r>
            <a:r>
              <a:rPr lang="en-US" sz="2000" dirty="0">
                <a:latin typeface="Calibri (Body)"/>
                <a:cs typeface="Arial" pitchFamily="34" charset="0"/>
              </a:rPr>
              <a:t> based on the cookie data saved on user's browser, if a website can </a:t>
            </a:r>
            <a:r>
              <a:rPr lang="en-US" sz="2000" dirty="0" err="1">
                <a:latin typeface="Calibri (Body)"/>
                <a:cs typeface="Arial" pitchFamily="34" charset="0"/>
              </a:rPr>
              <a:t>analyse</a:t>
            </a:r>
            <a:r>
              <a:rPr lang="en-US" sz="2000" dirty="0">
                <a:latin typeface="Calibri (Body)"/>
                <a:cs typeface="Arial" pitchFamily="34" charset="0"/>
              </a:rPr>
              <a:t> that generally men of age 20-25 visit us more, that is information, derived from the data collected.</a:t>
            </a:r>
            <a:endParaRPr lang="en-IN" sz="2000" dirty="0">
              <a:latin typeface="Calibri (Body)"/>
              <a:cs typeface="Arial" pitchFamily="34"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Body)"/>
                <a:cs typeface="Calibri" pitchFamily="34" charset="0"/>
              </a:rPr>
              <a:t>What is Data?</a:t>
            </a:r>
            <a:endParaRPr lang="en-IN" altLang="en-US" sz="3000" b="1" dirty="0">
              <a:solidFill>
                <a:schemeClr val="bg1"/>
              </a:solidFill>
              <a:latin typeface="Calibri"/>
              <a:cs typeface="Times New Roman" pitchFamily="18" charset="0"/>
            </a:endParaRPr>
          </a:p>
        </p:txBody>
      </p:sp>
      <p:sp>
        <p:nvSpPr>
          <p:cNvPr id="1537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Tree>
  </p:cSld>
  <p:clrMapOvr>
    <a:masterClrMapping/>
  </p:clrMapOvr>
  <p:transition advTm="81566"/>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latin typeface="Calibri (Body)"/>
                <a:cs typeface="Arial" pitchFamily="34" charset="0"/>
              </a:rPr>
              <a:t>ANSI/SPARC Architecture</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472518" cy="4214842"/>
          </a:xfrm>
        </p:spPr>
        <p:txBody>
          <a:bodyPr>
            <a:noAutofit/>
          </a:bodyPr>
          <a:lstStyle/>
          <a:p>
            <a:pPr algn="just"/>
            <a:r>
              <a:rPr lang="en-IN" sz="2000" dirty="0">
                <a:latin typeface="Calibri (Body)"/>
                <a:cs typeface="Arial" pitchFamily="34" charset="0"/>
              </a:rPr>
              <a:t>Database architecture uses programming languages to design a particular type of software for businesses and organizations. The Database architecture focuses on the design, development, implementation and maintenance of computer programs that store and organized an information for businesses, agencies and institutions. A database architect develops and implements software to meet the needs of its audience and  users</a:t>
            </a:r>
            <a:r>
              <a:rPr lang="en-IN" sz="2000" dirty="0" smtClean="0">
                <a:latin typeface="Calibri (Body)"/>
                <a:cs typeface="Arial" pitchFamily="34" charset="0"/>
              </a:rPr>
              <a:t>.</a:t>
            </a:r>
          </a:p>
          <a:p>
            <a:pPr algn="just"/>
            <a:endParaRPr lang="en-IN" sz="2000" dirty="0">
              <a:latin typeface="Calibri (Body)"/>
              <a:cs typeface="Arial" pitchFamily="34" charset="0"/>
            </a:endParaRPr>
          </a:p>
          <a:p>
            <a:pPr algn="just"/>
            <a:r>
              <a:rPr lang="en-IN" sz="2000" dirty="0">
                <a:latin typeface="Calibri (Body)"/>
                <a:cs typeface="Arial" pitchFamily="34" charset="0"/>
              </a:rPr>
              <a:t>The Architecture of most of commercial database management system are available today is mostly based on this ANSI-SPARC database architecture</a:t>
            </a:r>
          </a:p>
          <a:p>
            <a:pPr algn="just"/>
            <a:endParaRPr lang="en-IN" sz="2000" dirty="0">
              <a:latin typeface="Calibri (Body)"/>
              <a:cs typeface="Arial" pitchFamily="34" charset="0"/>
            </a:endParaRPr>
          </a:p>
        </p:txBody>
      </p:sp>
      <p:sp>
        <p:nvSpPr>
          <p:cNvPr id="2" name="Rectangle 1"/>
          <p:cNvSpPr/>
          <p:nvPr/>
        </p:nvSpPr>
        <p:spPr>
          <a:xfrm>
            <a:off x="3069056" y="3244334"/>
            <a:ext cx="3005887" cy="369332"/>
          </a:xfrm>
          <a:prstGeom prst="rect">
            <a:avLst/>
          </a:prstGeom>
        </p:spPr>
        <p:txBody>
          <a:bodyPr wrap="none">
            <a:spAutoFit/>
          </a:bodyPr>
          <a:lstStyle/>
          <a:p>
            <a:r>
              <a:rPr lang="en-IN" b="1" dirty="0">
                <a:solidFill>
                  <a:schemeClr val="bg1"/>
                </a:solidFill>
                <a:latin typeface="Calibri (Body)"/>
                <a:cs typeface="Arial" pitchFamily="34" charset="0"/>
              </a:rPr>
              <a:t>ANSI/SPARC Architecture</a:t>
            </a:r>
            <a:endParaRPr lang="en-US" altLang="en-US" b="1" dirty="0">
              <a:solidFill>
                <a:schemeClr val="bg1"/>
              </a:solidFill>
              <a:cs typeface="Times New Roman" pitchFamily="18" charset="0"/>
            </a:endParaRPr>
          </a:p>
        </p:txBody>
      </p:sp>
    </p:spTree>
  </p:cSld>
  <p:clrMapOvr>
    <a:masterClrMapping/>
  </p:clrMapOvr>
  <p:transition advTm="102033"/>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latin typeface="Calibri (Body)"/>
                <a:cs typeface="Arial" pitchFamily="34" charset="0"/>
              </a:rPr>
              <a:t>ANSI/SPARC Architecture</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472518" cy="4214842"/>
          </a:xfrm>
        </p:spPr>
        <p:txBody>
          <a:bodyPr>
            <a:noAutofit/>
          </a:bodyPr>
          <a:lstStyle/>
          <a:p>
            <a:pPr algn="just"/>
            <a:r>
              <a:rPr lang="en-US" sz="2000" dirty="0" smtClean="0">
                <a:latin typeface="Calibri (Body)"/>
                <a:cs typeface="Arial" pitchFamily="34" charset="0"/>
              </a:rPr>
              <a:t>The </a:t>
            </a:r>
            <a:r>
              <a:rPr lang="en-US" sz="2000" dirty="0">
                <a:latin typeface="Calibri (Body)"/>
                <a:cs typeface="Arial" pitchFamily="34" charset="0"/>
              </a:rPr>
              <a:t>objectives of the three-level architecture is to separate the user's view</a:t>
            </a:r>
            <a:r>
              <a:rPr lang="en-US" sz="2000" dirty="0" smtClean="0">
                <a:latin typeface="Calibri (Body)"/>
                <a:cs typeface="Arial" pitchFamily="34" charset="0"/>
              </a:rPr>
              <a:t>,</a:t>
            </a:r>
          </a:p>
          <a:p>
            <a:pPr algn="just">
              <a:buFont typeface="+mj-lt"/>
              <a:buAutoNum type="arabicPeriod"/>
            </a:pPr>
            <a:r>
              <a:rPr lang="en-US" sz="1800" b="1" dirty="0">
                <a:latin typeface="Calibri (Body)"/>
                <a:cs typeface="Arial" pitchFamily="34" charset="0"/>
              </a:rPr>
              <a:t>It allows independent customized user views</a:t>
            </a:r>
            <a:r>
              <a:rPr lang="en-US" sz="1800" dirty="0">
                <a:latin typeface="Calibri (Body)"/>
                <a:cs typeface="Arial" pitchFamily="34" charset="0"/>
              </a:rPr>
              <a:t>: Each user should be able to access the same data, but have a different customized view of the data. These should be independent: changes to one view should not affect others.</a:t>
            </a:r>
          </a:p>
          <a:p>
            <a:pPr algn="just">
              <a:buFont typeface="+mj-lt"/>
              <a:buAutoNum type="arabicPeriod"/>
            </a:pPr>
            <a:r>
              <a:rPr lang="en-US" sz="1800" b="1" dirty="0">
                <a:latin typeface="Calibri (Body)"/>
                <a:cs typeface="Arial" pitchFamily="34" charset="0"/>
              </a:rPr>
              <a:t>It hides the physical storage details from users</a:t>
            </a:r>
            <a:r>
              <a:rPr lang="en-US" sz="1800" dirty="0">
                <a:latin typeface="Calibri (Body)"/>
                <a:cs typeface="Arial" pitchFamily="34" charset="0"/>
              </a:rPr>
              <a:t>: Users should not have to deal with physical database storage details.</a:t>
            </a:r>
          </a:p>
          <a:p>
            <a:pPr algn="just">
              <a:buFont typeface="+mj-lt"/>
              <a:buAutoNum type="arabicPeriod"/>
            </a:pPr>
            <a:r>
              <a:rPr lang="en-US" sz="1800" dirty="0">
                <a:latin typeface="Calibri (Body)"/>
                <a:cs typeface="Arial" pitchFamily="34" charset="0"/>
              </a:rPr>
              <a:t>The database administrator should be able to change the database storage structures without affecting the users’ views.</a:t>
            </a:r>
          </a:p>
          <a:p>
            <a:pPr algn="just">
              <a:buFont typeface="+mj-lt"/>
              <a:buAutoNum type="arabicPeriod"/>
            </a:pPr>
            <a:r>
              <a:rPr lang="en-US" sz="1800" dirty="0">
                <a:latin typeface="Calibri (Body)"/>
                <a:cs typeface="Arial" pitchFamily="34" charset="0"/>
              </a:rPr>
              <a:t>The internal structure of the database should be unaffected by changes to the physical aspects of the storage: For example, a changeover to a new disk.</a:t>
            </a:r>
            <a:r>
              <a:rPr lang="en-IN" sz="1800" dirty="0" smtClean="0">
                <a:latin typeface="Calibri (Body)"/>
                <a:cs typeface="Arial" pitchFamily="34" charset="0"/>
              </a:rPr>
              <a:t> </a:t>
            </a:r>
            <a:r>
              <a:rPr lang="en-IN" sz="2000" dirty="0" smtClean="0">
                <a:latin typeface="Calibri (Body)"/>
                <a:cs typeface="Arial" pitchFamily="34" charset="0"/>
              </a:rPr>
              <a:t>.</a:t>
            </a:r>
            <a:br>
              <a:rPr lang="en-IN" sz="2000" dirty="0" smtClean="0">
                <a:latin typeface="Calibri (Body)"/>
                <a:cs typeface="Arial" pitchFamily="34" charset="0"/>
              </a:rPr>
            </a:br>
            <a:endParaRPr lang="en-IN" sz="2000" dirty="0">
              <a:latin typeface="Calibri (Body)"/>
            </a:endParaRPr>
          </a:p>
        </p:txBody>
      </p:sp>
    </p:spTree>
  </p:cSld>
  <p:clrMapOvr>
    <a:masterClrMapping/>
  </p:clrMapOvr>
  <p:transition advTm="102033"/>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latin typeface="Calibri (Body)"/>
                <a:cs typeface="Arial" pitchFamily="34" charset="0"/>
              </a:rPr>
              <a:t>ANSI/SPARC Architecture</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pic>
        <p:nvPicPr>
          <p:cNvPr id="10" name="Picture 2"/>
          <p:cNvPicPr>
            <a:picLocks noGrp="1" noChangeAspect="1" noChangeArrowheads="1"/>
          </p:cNvPicPr>
          <p:nvPr>
            <p:ph idx="1"/>
          </p:nvPr>
        </p:nvPicPr>
        <p:blipFill>
          <a:blip r:embed="rId9" cstate="print"/>
          <a:srcRect/>
          <a:stretch>
            <a:fillRect/>
          </a:stretch>
        </p:blipFill>
        <p:spPr bwMode="auto">
          <a:xfrm>
            <a:off x="2759869" y="2571744"/>
            <a:ext cx="3381375" cy="34885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p:cNvSpPr txBox="1"/>
          <p:nvPr/>
        </p:nvSpPr>
        <p:spPr>
          <a:xfrm>
            <a:off x="2786050" y="6215082"/>
            <a:ext cx="3000396" cy="261610"/>
          </a:xfrm>
          <a:prstGeom prst="rect">
            <a:avLst/>
          </a:prstGeom>
          <a:noFill/>
        </p:spPr>
        <p:txBody>
          <a:bodyPr wrap="square" rtlCol="0">
            <a:spAutoFit/>
          </a:bodyPr>
          <a:lstStyle/>
          <a:p>
            <a:r>
              <a:rPr lang="en-US" sz="1100" dirty="0"/>
              <a:t>Image From Self</a:t>
            </a:r>
            <a:endParaRPr lang="en-IN" sz="1100" dirty="0"/>
          </a:p>
        </p:txBody>
      </p:sp>
    </p:spTree>
  </p:cSld>
  <p:clrMapOvr>
    <a:masterClrMapping/>
  </p:clrMapOvr>
  <p:transition advTm="102033"/>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latin typeface="Calibri (Body)"/>
                <a:cs typeface="Arial" pitchFamily="34" charset="0"/>
              </a:rPr>
              <a:t>Internal level</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357158" y="2428868"/>
            <a:ext cx="8329642" cy="4143404"/>
          </a:xfrm>
        </p:spPr>
        <p:txBody>
          <a:bodyPr>
            <a:normAutofit/>
          </a:bodyPr>
          <a:lstStyle/>
          <a:p>
            <a:pPr algn="just"/>
            <a:r>
              <a:rPr lang="en-IN" sz="2000" dirty="0">
                <a:latin typeface="Calibri (Body)"/>
                <a:cs typeface="Arial" pitchFamily="34" charset="0"/>
              </a:rPr>
              <a:t>The lowest level of data abstraction</a:t>
            </a:r>
            <a:r>
              <a:rPr lang="en-IN" sz="2000" dirty="0" smtClean="0">
                <a:latin typeface="Calibri (Body)"/>
                <a:cs typeface="Arial" pitchFamily="34" charset="0"/>
              </a:rPr>
              <a:t>.</a:t>
            </a:r>
          </a:p>
          <a:p>
            <a:pPr algn="just"/>
            <a:r>
              <a:rPr lang="en-US" sz="2000" dirty="0">
                <a:latin typeface="Calibri (Body)"/>
              </a:rPr>
              <a:t>The internal level involves how the database is physically represented on the computer system. </a:t>
            </a:r>
            <a:endParaRPr lang="en-IN" sz="2000" dirty="0">
              <a:latin typeface="Calibri (Body)"/>
              <a:cs typeface="Arial" pitchFamily="34" charset="0"/>
            </a:endParaRPr>
          </a:p>
          <a:p>
            <a:pPr algn="just"/>
            <a:r>
              <a:rPr lang="en-US" sz="2000" dirty="0">
                <a:latin typeface="Calibri (Body)"/>
              </a:rPr>
              <a:t>It describes how the data is actually stored in the database and on the computer hardware</a:t>
            </a:r>
            <a:r>
              <a:rPr lang="en-US" sz="2000" dirty="0" smtClean="0">
                <a:latin typeface="Calibri (Body)"/>
              </a:rPr>
              <a:t>.</a:t>
            </a:r>
            <a:endParaRPr lang="en-IN" sz="2000" dirty="0">
              <a:latin typeface="Calibri (Body)"/>
            </a:endParaRPr>
          </a:p>
          <a:p>
            <a:pPr algn="just"/>
            <a:r>
              <a:rPr lang="en-IN" sz="2000" dirty="0" smtClean="0">
                <a:latin typeface="Calibri (Body)"/>
                <a:cs typeface="Arial" pitchFamily="34" charset="0"/>
              </a:rPr>
              <a:t>It </a:t>
            </a:r>
            <a:r>
              <a:rPr lang="en-IN" sz="2000" dirty="0">
                <a:latin typeface="Calibri (Body)"/>
                <a:cs typeface="Arial" pitchFamily="34" charset="0"/>
              </a:rPr>
              <a:t>is also known as physical level.</a:t>
            </a:r>
          </a:p>
          <a:p>
            <a:pPr algn="just"/>
            <a:r>
              <a:rPr lang="en-IN" sz="2000" dirty="0">
                <a:latin typeface="Calibri (Body)"/>
                <a:cs typeface="Arial" pitchFamily="34" charset="0"/>
              </a:rPr>
              <a:t>It is a internal view of physical storage of data</a:t>
            </a:r>
            <a:r>
              <a:rPr lang="en-IN" sz="2000" dirty="0" smtClean="0">
                <a:latin typeface="Calibri (Body)"/>
                <a:cs typeface="Arial" pitchFamily="34" charset="0"/>
              </a:rPr>
              <a:t>.</a:t>
            </a:r>
            <a:endParaRPr lang="en-IN" sz="2000" dirty="0">
              <a:latin typeface="Calibri (Body)"/>
              <a:cs typeface="Arial" pitchFamily="34" charset="0"/>
            </a:endParaRPr>
          </a:p>
        </p:txBody>
      </p:sp>
    </p:spTree>
  </p:cSld>
  <p:clrMapOvr>
    <a:masterClrMapping/>
  </p:clrMapOvr>
  <p:transition advTm="102033"/>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latin typeface="Calibri (Body)"/>
                <a:cs typeface="Arial" pitchFamily="34" charset="0"/>
              </a:rPr>
              <a:t>Conceptual level</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85720" y="2285992"/>
            <a:ext cx="8401080" cy="4357718"/>
          </a:xfrm>
        </p:spPr>
        <p:txBody>
          <a:bodyPr>
            <a:noAutofit/>
          </a:bodyPr>
          <a:lstStyle/>
          <a:p>
            <a:pPr lvl="1" algn="just">
              <a:lnSpc>
                <a:spcPct val="150000"/>
              </a:lnSpc>
              <a:buFont typeface="Arial" pitchFamily="34" charset="0"/>
              <a:buChar char="•"/>
            </a:pPr>
            <a:r>
              <a:rPr lang="en-US" sz="1800" dirty="0" smtClean="0">
                <a:latin typeface="Calibri (Body)"/>
                <a:cs typeface="Arial" pitchFamily="34" charset="0"/>
              </a:rPr>
              <a:t>It </a:t>
            </a:r>
            <a:r>
              <a:rPr lang="en-US" sz="1800" dirty="0">
                <a:latin typeface="Calibri (Body)"/>
                <a:cs typeface="Arial" pitchFamily="34" charset="0"/>
              </a:rPr>
              <a:t>describes What or how data are stored in the database and What relationships exist among those data</a:t>
            </a:r>
            <a:r>
              <a:rPr lang="en-US" sz="1800" dirty="0" smtClean="0">
                <a:latin typeface="Calibri (Body)"/>
                <a:cs typeface="Arial" pitchFamily="34" charset="0"/>
              </a:rPr>
              <a:t>.</a:t>
            </a:r>
          </a:p>
          <a:p>
            <a:pPr lvl="1" algn="just">
              <a:lnSpc>
                <a:spcPct val="150000"/>
              </a:lnSpc>
              <a:buFont typeface="Arial" pitchFamily="34" charset="0"/>
              <a:buChar char="•"/>
            </a:pPr>
            <a:r>
              <a:rPr lang="en-US" sz="1800" dirty="0">
                <a:latin typeface="Calibri (Body)"/>
                <a:cs typeface="Arial" pitchFamily="34" charset="0"/>
              </a:rPr>
              <a:t>The conceptual schema describes the structure of the whole database.</a:t>
            </a:r>
          </a:p>
          <a:p>
            <a:pPr lvl="1" algn="just">
              <a:lnSpc>
                <a:spcPct val="150000"/>
              </a:lnSpc>
              <a:buFont typeface="Arial" pitchFamily="34" charset="0"/>
              <a:buChar char="•"/>
            </a:pPr>
            <a:r>
              <a:rPr lang="en-US" sz="1800" dirty="0" smtClean="0">
                <a:latin typeface="Calibri (Body)"/>
                <a:cs typeface="Arial" pitchFamily="34" charset="0"/>
              </a:rPr>
              <a:t>It </a:t>
            </a:r>
            <a:r>
              <a:rPr lang="en-US" sz="1800" dirty="0">
                <a:latin typeface="Calibri (Body)"/>
                <a:cs typeface="Arial" pitchFamily="34" charset="0"/>
              </a:rPr>
              <a:t>is also known as Logical level</a:t>
            </a:r>
            <a:r>
              <a:rPr lang="en-US" sz="1800" dirty="0" smtClean="0">
                <a:latin typeface="Calibri (Body)"/>
                <a:cs typeface="Arial" pitchFamily="34" charset="0"/>
              </a:rPr>
              <a:t>.</a:t>
            </a:r>
          </a:p>
          <a:p>
            <a:pPr lvl="1" algn="just">
              <a:lnSpc>
                <a:spcPct val="150000"/>
              </a:lnSpc>
              <a:buFont typeface="Arial" pitchFamily="34" charset="0"/>
              <a:buChar char="•"/>
            </a:pPr>
            <a:r>
              <a:rPr lang="en-US" sz="1800" dirty="0">
                <a:latin typeface="Calibri (Body)"/>
                <a:cs typeface="Arial" pitchFamily="34" charset="0"/>
              </a:rPr>
              <a:t>The conceptual level is a way of describing what data is stored within the whole database and how the data is inter-related. The conceptual level does not specify how the data is physically stored. Some important facts about this level are</a:t>
            </a:r>
            <a:r>
              <a:rPr lang="en-US" sz="1800" dirty="0" smtClean="0">
                <a:latin typeface="Calibri (Body)"/>
                <a:cs typeface="Arial" pitchFamily="34" charset="0"/>
              </a:rPr>
              <a:t>:</a:t>
            </a:r>
            <a:endParaRPr lang="en-US" sz="1800" dirty="0">
              <a:latin typeface="Calibri (Body)"/>
              <a:cs typeface="Arial" pitchFamily="34" charset="0"/>
            </a:endParaRPr>
          </a:p>
        </p:txBody>
      </p:sp>
    </p:spTree>
  </p:cSld>
  <p:clrMapOvr>
    <a:masterClrMapping/>
  </p:clrMapOvr>
  <p:transition advTm="102033"/>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lgn="just">
              <a:lnSpc>
                <a:spcPct val="150000"/>
              </a:lnSpc>
              <a:buFont typeface="Arial" pitchFamily="34" charset="0"/>
              <a:buChar char="•"/>
            </a:pPr>
            <a:r>
              <a:rPr lang="en-US" sz="1800" dirty="0">
                <a:latin typeface="Calibri (Body)"/>
                <a:cs typeface="Arial" pitchFamily="34" charset="0"/>
              </a:rPr>
              <a:t>DBA works at this level.</a:t>
            </a:r>
          </a:p>
          <a:p>
            <a:pPr lvl="1" algn="just">
              <a:lnSpc>
                <a:spcPct val="150000"/>
              </a:lnSpc>
              <a:buFont typeface="Arial" pitchFamily="34" charset="0"/>
              <a:buChar char="•"/>
            </a:pPr>
            <a:r>
              <a:rPr lang="en-US" sz="1800" dirty="0">
                <a:latin typeface="Calibri (Body)"/>
                <a:cs typeface="Arial" pitchFamily="34" charset="0"/>
              </a:rPr>
              <a:t>Describes the structure of all users.</a:t>
            </a:r>
          </a:p>
          <a:p>
            <a:pPr lvl="1" algn="just">
              <a:lnSpc>
                <a:spcPct val="150000"/>
              </a:lnSpc>
              <a:buFont typeface="Arial" pitchFamily="34" charset="0"/>
              <a:buChar char="•"/>
            </a:pPr>
            <a:r>
              <a:rPr lang="en-US" sz="1800" dirty="0">
                <a:latin typeface="Calibri (Body)"/>
                <a:cs typeface="Arial" pitchFamily="34" charset="0"/>
              </a:rPr>
              <a:t>Only DBA can define this level.</a:t>
            </a:r>
          </a:p>
          <a:p>
            <a:pPr lvl="1" algn="just">
              <a:lnSpc>
                <a:spcPct val="150000"/>
              </a:lnSpc>
              <a:buFont typeface="Arial" pitchFamily="34" charset="0"/>
              <a:buChar char="•"/>
            </a:pPr>
            <a:r>
              <a:rPr lang="en-US" sz="1800" dirty="0">
                <a:latin typeface="Calibri (Body)"/>
                <a:cs typeface="Arial" pitchFamily="34" charset="0"/>
              </a:rPr>
              <a:t>Global view of database.</a:t>
            </a:r>
          </a:p>
          <a:p>
            <a:pPr lvl="1" algn="just">
              <a:lnSpc>
                <a:spcPct val="150000"/>
              </a:lnSpc>
              <a:buFont typeface="Arial" pitchFamily="34" charset="0"/>
              <a:buChar char="•"/>
            </a:pPr>
            <a:r>
              <a:rPr lang="en-US" sz="1800" dirty="0">
                <a:latin typeface="Calibri (Body)"/>
                <a:cs typeface="Arial" pitchFamily="34" charset="0"/>
              </a:rPr>
              <a:t>Independent of hardware and software.</a:t>
            </a:r>
          </a:p>
          <a:p>
            <a:pPr lvl="1" algn="just">
              <a:lnSpc>
                <a:spcPct val="150000"/>
              </a:lnSpc>
              <a:buFont typeface="Arial" pitchFamily="34" charset="0"/>
              <a:buChar char="•"/>
            </a:pPr>
            <a:endParaRPr lang="en-US" sz="1800" dirty="0">
              <a:latin typeface="Calibri (Body)"/>
              <a:cs typeface="Arial" pitchFamily="34" charset="0"/>
            </a:endParaRPr>
          </a:p>
          <a:p>
            <a:pPr lvl="1" algn="just">
              <a:lnSpc>
                <a:spcPct val="150000"/>
              </a:lnSpc>
              <a:buFont typeface="Arial" pitchFamily="34" charset="0"/>
              <a:buChar char="•"/>
            </a:pPr>
            <a:r>
              <a:rPr lang="en-US" sz="1800" dirty="0">
                <a:latin typeface="Calibri (Body)"/>
                <a:cs typeface="Arial" pitchFamily="34" charset="0"/>
              </a:rPr>
              <a:t>Database administrator and designers work at this level to determine What or how data to keep in database. Application developers also work in this level .</a:t>
            </a:r>
          </a:p>
          <a:p>
            <a:endParaRPr lang="en-IN" sz="1800" dirty="0">
              <a:latin typeface="Calibri (Body)"/>
            </a:endParaRPr>
          </a:p>
          <a:p>
            <a:endParaRPr lang="en-IN" sz="1800" dirty="0"/>
          </a:p>
          <a:p>
            <a:endParaRPr lang="en-US" dirty="0"/>
          </a:p>
        </p:txBody>
      </p:sp>
    </p:spTree>
    <p:extLst>
      <p:ext uri="{BB962C8B-B14F-4D97-AF65-F5344CB8AC3E}">
        <p14:creationId xmlns:p14="http://schemas.microsoft.com/office/powerpoint/2010/main" val="2383369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latin typeface="Calibri (Body)"/>
                <a:cs typeface="Arial" pitchFamily="34" charset="0"/>
              </a:rPr>
              <a:t>External level</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85720" y="2428868"/>
            <a:ext cx="8401080" cy="4143404"/>
          </a:xfrm>
        </p:spPr>
        <p:txBody>
          <a:bodyPr>
            <a:noAutofit/>
          </a:bodyPr>
          <a:lstStyle/>
          <a:p>
            <a:pPr lvl="1" algn="just">
              <a:lnSpc>
                <a:spcPct val="150000"/>
              </a:lnSpc>
              <a:buFont typeface="Arial" pitchFamily="34" charset="0"/>
              <a:buChar char="•"/>
            </a:pPr>
            <a:r>
              <a:rPr lang="en-US" sz="1800" dirty="0">
                <a:latin typeface="Calibri (Body)"/>
                <a:cs typeface="Arial" pitchFamily="34" charset="0"/>
              </a:rPr>
              <a:t>It is a highest level of data abstraction</a:t>
            </a:r>
            <a:r>
              <a:rPr lang="en-US" sz="1800" dirty="0" smtClean="0">
                <a:latin typeface="Calibri (Body)"/>
                <a:cs typeface="Arial" pitchFamily="34" charset="0"/>
              </a:rPr>
              <a:t>.</a:t>
            </a:r>
          </a:p>
          <a:p>
            <a:pPr lvl="1" algn="just">
              <a:lnSpc>
                <a:spcPct val="150000"/>
              </a:lnSpc>
              <a:buFont typeface="Arial" pitchFamily="34" charset="0"/>
              <a:buChar char="•"/>
            </a:pPr>
            <a:r>
              <a:rPr lang="en-US" sz="1800" dirty="0"/>
              <a:t>A user's view of the database describes a part of the database that is relevant to a particular user</a:t>
            </a:r>
            <a:r>
              <a:rPr lang="en-US" sz="1800" dirty="0" smtClean="0"/>
              <a:t>.</a:t>
            </a:r>
          </a:p>
          <a:p>
            <a:pPr lvl="1" algn="just">
              <a:lnSpc>
                <a:spcPct val="150000"/>
              </a:lnSpc>
              <a:buFont typeface="Arial" pitchFamily="34" charset="0"/>
              <a:buChar char="•"/>
            </a:pPr>
            <a:r>
              <a:rPr lang="en-US" sz="1800" dirty="0">
                <a:latin typeface="Calibri (Body)"/>
                <a:cs typeface="Arial" pitchFamily="34" charset="0"/>
              </a:rPr>
              <a:t>It excludes irrelevant data as well as data which the user is not </a:t>
            </a:r>
            <a:r>
              <a:rPr lang="en-US" sz="1800" dirty="0" smtClean="0">
                <a:latin typeface="Calibri (Body)"/>
                <a:cs typeface="Arial" pitchFamily="34" charset="0"/>
              </a:rPr>
              <a:t>authorized </a:t>
            </a:r>
            <a:r>
              <a:rPr lang="en-US" sz="1800" dirty="0">
                <a:latin typeface="Calibri (Body)"/>
                <a:cs typeface="Arial" pitchFamily="34" charset="0"/>
              </a:rPr>
              <a:t>to access</a:t>
            </a:r>
            <a:r>
              <a:rPr lang="en-US" sz="1800" dirty="0" smtClean="0">
                <a:latin typeface="Calibri (Body)"/>
                <a:cs typeface="Arial" pitchFamily="34" charset="0"/>
              </a:rPr>
              <a:t>.</a:t>
            </a:r>
            <a:endParaRPr lang="en-US" sz="1800" dirty="0" smtClean="0">
              <a:latin typeface="Calibri (Body)"/>
              <a:cs typeface="Arial" pitchFamily="34" charset="0"/>
            </a:endParaRPr>
          </a:p>
          <a:p>
            <a:pPr lvl="1" algn="just">
              <a:lnSpc>
                <a:spcPct val="150000"/>
              </a:lnSpc>
              <a:buFont typeface="Arial" pitchFamily="34" charset="0"/>
              <a:buChar char="•"/>
            </a:pPr>
            <a:r>
              <a:rPr lang="en-US" sz="1800" dirty="0" smtClean="0">
                <a:latin typeface="Calibri (Body)"/>
                <a:cs typeface="Arial" pitchFamily="34" charset="0"/>
              </a:rPr>
              <a:t>It </a:t>
            </a:r>
            <a:r>
              <a:rPr lang="en-US" sz="1800" dirty="0">
                <a:latin typeface="Calibri (Body)"/>
                <a:cs typeface="Arial" pitchFamily="34" charset="0"/>
              </a:rPr>
              <a:t>describes only one part  of the entire database that a end user concern.</a:t>
            </a:r>
          </a:p>
          <a:p>
            <a:pPr lvl="1" algn="just">
              <a:lnSpc>
                <a:spcPct val="150000"/>
              </a:lnSpc>
              <a:buFont typeface="Arial" pitchFamily="34" charset="0"/>
              <a:buChar char="•"/>
            </a:pPr>
            <a:r>
              <a:rPr lang="en-US" sz="1800" dirty="0">
                <a:latin typeface="Calibri (Body)"/>
                <a:cs typeface="Arial" pitchFamily="34" charset="0"/>
              </a:rPr>
              <a:t>It is also known as an view level.</a:t>
            </a:r>
          </a:p>
          <a:p>
            <a:pPr lvl="1" algn="just">
              <a:lnSpc>
                <a:spcPct val="150000"/>
              </a:lnSpc>
              <a:buFont typeface="Arial" pitchFamily="34" charset="0"/>
              <a:buChar char="•"/>
            </a:pPr>
            <a:r>
              <a:rPr lang="en-US" sz="1800" dirty="0">
                <a:latin typeface="Calibri (Body)"/>
                <a:cs typeface="Arial" pitchFamily="34" charset="0"/>
              </a:rPr>
              <a:t>End users need to access only part of the database rather than entire database.</a:t>
            </a:r>
          </a:p>
          <a:p>
            <a:pPr lvl="1" algn="just">
              <a:lnSpc>
                <a:spcPct val="150000"/>
              </a:lnSpc>
              <a:buFont typeface="Arial" pitchFamily="34" charset="0"/>
              <a:buChar char="•"/>
            </a:pPr>
            <a:r>
              <a:rPr lang="en-US" sz="1800" dirty="0">
                <a:latin typeface="Calibri (Body)"/>
                <a:cs typeface="Arial" pitchFamily="34" charset="0"/>
              </a:rPr>
              <a:t>Different user need different views of database. And so, there can be many view level abstractions of the same database</a:t>
            </a:r>
            <a:r>
              <a:rPr lang="en-US" sz="1800" dirty="0" smtClean="0">
                <a:latin typeface="Calibri (Body)"/>
                <a:cs typeface="Arial" pitchFamily="34" charset="0"/>
              </a:rPr>
              <a:t>.</a:t>
            </a:r>
            <a:endParaRPr lang="en-IN" sz="1800" dirty="0" smtClean="0">
              <a:latin typeface="Calibri (Body)"/>
              <a:cs typeface="Arial" pitchFamily="34" charset="0"/>
            </a:endParaRPr>
          </a:p>
        </p:txBody>
      </p:sp>
    </p:spTree>
  </p:cSld>
  <p:clrMapOvr>
    <a:masterClrMapping/>
  </p:clrMapOvr>
  <p:transition advTm="102033"/>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Body)"/>
                <a:cs typeface="Arial" pitchFamily="34" charset="0"/>
              </a:rPr>
              <a:t>Components Of DBMS</a:t>
            </a:r>
            <a:endParaRPr lang="en-US" altLang="en-US" sz="3000" b="1" dirty="0">
              <a:solidFill>
                <a:schemeClr val="bg1"/>
              </a:solidFill>
              <a:latin typeface="Calibri"/>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lvl="0" algn="just"/>
            <a:r>
              <a:rPr lang="en-US" sz="2000" dirty="0">
                <a:latin typeface="Calibri (Body)"/>
                <a:cs typeface="Arial" pitchFamily="34" charset="0"/>
              </a:rPr>
              <a:t>There are five major components in the database system environment and their interrelationship is.</a:t>
            </a:r>
            <a:endParaRPr lang="en-IN" sz="2000" dirty="0">
              <a:latin typeface="Calibri (Body)"/>
              <a:cs typeface="Arial" pitchFamily="34" charset="0"/>
            </a:endParaRPr>
          </a:p>
          <a:p>
            <a:pPr lvl="0" algn="just">
              <a:buFont typeface="Arial" pitchFamily="34" charset="0"/>
              <a:buChar char="•"/>
            </a:pPr>
            <a:r>
              <a:rPr lang="en-US" sz="2000" dirty="0">
                <a:latin typeface="Calibri (Body)"/>
                <a:cs typeface="Arial" pitchFamily="34" charset="0"/>
              </a:rPr>
              <a:t>Hardware </a:t>
            </a:r>
            <a:endParaRPr lang="en-IN" sz="2000" dirty="0">
              <a:latin typeface="Calibri (Body)"/>
              <a:cs typeface="Arial" pitchFamily="34" charset="0"/>
            </a:endParaRPr>
          </a:p>
          <a:p>
            <a:pPr lvl="0" algn="just">
              <a:buFont typeface="Arial" pitchFamily="34" charset="0"/>
              <a:buChar char="•"/>
            </a:pPr>
            <a:r>
              <a:rPr lang="en-US" sz="2000" dirty="0">
                <a:latin typeface="Calibri (Body)"/>
                <a:cs typeface="Arial" pitchFamily="34" charset="0"/>
              </a:rPr>
              <a:t>Software </a:t>
            </a:r>
            <a:endParaRPr lang="en-IN" sz="2000" dirty="0">
              <a:latin typeface="Calibri (Body)"/>
              <a:cs typeface="Arial" pitchFamily="34" charset="0"/>
            </a:endParaRPr>
          </a:p>
          <a:p>
            <a:pPr lvl="0" algn="just">
              <a:buFont typeface="Arial" pitchFamily="34" charset="0"/>
              <a:buChar char="•"/>
            </a:pPr>
            <a:r>
              <a:rPr lang="en-US" sz="2000" dirty="0">
                <a:latin typeface="Calibri (Body)"/>
                <a:cs typeface="Arial" pitchFamily="34" charset="0"/>
              </a:rPr>
              <a:t>Data </a:t>
            </a:r>
            <a:endParaRPr lang="en-IN" sz="2000" dirty="0">
              <a:latin typeface="Calibri (Body)"/>
              <a:cs typeface="Arial" pitchFamily="34" charset="0"/>
            </a:endParaRPr>
          </a:p>
          <a:p>
            <a:pPr lvl="0" algn="just">
              <a:buFont typeface="Arial" pitchFamily="34" charset="0"/>
              <a:buChar char="•"/>
            </a:pPr>
            <a:r>
              <a:rPr lang="en-US" sz="2000" dirty="0">
                <a:latin typeface="Calibri (Body)"/>
                <a:cs typeface="Arial" pitchFamily="34" charset="0"/>
              </a:rPr>
              <a:t>Users </a:t>
            </a:r>
            <a:endParaRPr lang="en-IN" sz="2000" dirty="0">
              <a:latin typeface="Calibri (Body)"/>
              <a:cs typeface="Arial" pitchFamily="34" charset="0"/>
            </a:endParaRPr>
          </a:p>
          <a:p>
            <a:pPr lvl="0" algn="just">
              <a:buFont typeface="Arial" pitchFamily="34" charset="0"/>
              <a:buChar char="•"/>
            </a:pPr>
            <a:r>
              <a:rPr lang="en-US" sz="2000" dirty="0">
                <a:latin typeface="Calibri (Body)"/>
                <a:cs typeface="Arial" pitchFamily="34" charset="0"/>
              </a:rPr>
              <a:t>Procedures </a:t>
            </a:r>
            <a:endParaRPr lang="en-IN" sz="2000" dirty="0">
              <a:latin typeface="Calibri (Body)"/>
              <a:cs typeface="Arial" pitchFamily="34" charset="0"/>
            </a:endParaRPr>
          </a:p>
          <a:p>
            <a:pPr algn="just">
              <a:buFont typeface="Arial" pitchFamily="34" charset="0"/>
              <a:buChar char="•"/>
            </a:pPr>
            <a:endParaRPr lang="en-IN" sz="2000" dirty="0">
              <a:latin typeface="Calibri (Body)"/>
            </a:endParaRPr>
          </a:p>
          <a:p>
            <a:pPr algn="just">
              <a:buFont typeface="Arial" pitchFamily="34" charset="0"/>
              <a:buChar char="•"/>
            </a:pPr>
            <a:endParaRPr lang="en-US" sz="2000" dirty="0">
              <a:latin typeface="Calibri (Body)"/>
              <a:cs typeface="Arial" pitchFamily="34" charset="0"/>
            </a:endParaRPr>
          </a:p>
        </p:txBody>
      </p:sp>
    </p:spTree>
  </p:cSld>
  <p:clrMapOvr>
    <a:masterClrMapping/>
  </p:clrMapOvr>
  <p:transition advTm="102033"/>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Body)"/>
                <a:cs typeface="Arial" pitchFamily="34" charset="0"/>
              </a:rPr>
              <a:t>Components Of DBMS</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pic>
        <p:nvPicPr>
          <p:cNvPr id="7" name="Content Placeholder 3" descr="http://ecomputernotes.com/images/Components%20of%20the%20Database%20System%20Environment.jpg"/>
          <p:cNvPicPr>
            <a:picLocks noGrp="1"/>
          </p:cNvPicPr>
          <p:nvPr>
            <p:ph sz="quarter" idx="1"/>
          </p:nvPr>
        </p:nvPicPr>
        <p:blipFill>
          <a:blip r:embed="rId10" cstate="print"/>
          <a:stretch>
            <a:fillRect/>
          </a:stretch>
        </p:blipFill>
        <p:spPr bwMode="auto">
          <a:xfrm>
            <a:off x="1000100" y="2643182"/>
            <a:ext cx="6429420" cy="3500462"/>
          </a:xfrm>
          <a:prstGeom prst="rect">
            <a:avLst/>
          </a:prstGeom>
          <a:noFill/>
          <a:ln w="9525">
            <a:noFill/>
            <a:miter lim="800000"/>
            <a:headEnd/>
            <a:tailEnd/>
          </a:ln>
        </p:spPr>
      </p:pic>
      <p:sp>
        <p:nvSpPr>
          <p:cNvPr id="8" name="TextBox 7"/>
          <p:cNvSpPr txBox="1"/>
          <p:nvPr/>
        </p:nvSpPr>
        <p:spPr>
          <a:xfrm>
            <a:off x="4643438" y="6215082"/>
            <a:ext cx="2357454" cy="246221"/>
          </a:xfrm>
          <a:prstGeom prst="rect">
            <a:avLst/>
          </a:prstGeom>
          <a:noFill/>
        </p:spPr>
        <p:txBody>
          <a:bodyPr wrap="square" rtlCol="0">
            <a:spAutoFit/>
          </a:bodyPr>
          <a:lstStyle/>
          <a:p>
            <a:r>
              <a:rPr lang="en-US" sz="1000" dirty="0"/>
              <a:t>Image From Self</a:t>
            </a:r>
            <a:endParaRPr lang="en-IN" sz="1000" dirty="0"/>
          </a:p>
        </p:txBody>
      </p:sp>
    </p:spTree>
  </p:cSld>
  <p:clrMapOvr>
    <a:masterClrMapping/>
  </p:clrMapOvr>
  <p:transition advTm="102033"/>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Body)"/>
                <a:cs typeface="Arial" pitchFamily="34" charset="0"/>
              </a:rPr>
              <a:t>Components Of DBMS</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11" name="Content Placeholder 10"/>
          <p:cNvSpPr>
            <a:spLocks noGrp="1"/>
          </p:cNvSpPr>
          <p:nvPr>
            <p:ph idx="1"/>
          </p:nvPr>
        </p:nvSpPr>
        <p:spPr>
          <a:xfrm>
            <a:off x="457200" y="2357430"/>
            <a:ext cx="8229600" cy="3768733"/>
          </a:xfrm>
        </p:spPr>
        <p:txBody>
          <a:bodyPr>
            <a:noAutofit/>
          </a:bodyPr>
          <a:lstStyle/>
          <a:p>
            <a:pPr algn="just">
              <a:buNone/>
            </a:pPr>
            <a:r>
              <a:rPr lang="en-US" sz="2000" b="1" dirty="0">
                <a:latin typeface="Calibri (Body)"/>
                <a:cs typeface="Arial" pitchFamily="34" charset="0"/>
              </a:rPr>
              <a:t>1. Hardware: </a:t>
            </a:r>
          </a:p>
          <a:p>
            <a:pPr algn="just"/>
            <a:r>
              <a:rPr lang="en-US" sz="2000" dirty="0">
                <a:latin typeface="Calibri (Body)"/>
                <a:cs typeface="Arial" pitchFamily="34" charset="0"/>
              </a:rPr>
              <a:t> The hardware is the actual computer system used for keeping and accessing the data in database. </a:t>
            </a:r>
          </a:p>
          <a:p>
            <a:pPr algn="just"/>
            <a:r>
              <a:rPr lang="en-US" sz="2000" dirty="0">
                <a:latin typeface="Calibri (Body)"/>
                <a:cs typeface="Arial" pitchFamily="34" charset="0"/>
              </a:rPr>
              <a:t>Conventional database management system hardware consists of secondary storage devices, usually hard disks, on which the database physically resides, together with the associated Input-Output devices, device controllers and· so forth. </a:t>
            </a:r>
          </a:p>
          <a:p>
            <a:pPr algn="just"/>
            <a:r>
              <a:rPr lang="en-US" sz="2000" dirty="0">
                <a:latin typeface="Calibri (Body)"/>
                <a:cs typeface="Arial" pitchFamily="34" charset="0"/>
              </a:rPr>
              <a:t>Databases run on some  range of machines, from Microcomputers to large mainframes computer. </a:t>
            </a:r>
          </a:p>
          <a:p>
            <a:pPr algn="just"/>
            <a:r>
              <a:rPr lang="en-US" sz="2000" dirty="0">
                <a:latin typeface="Calibri (Body)"/>
                <a:cs typeface="Arial" pitchFamily="34" charset="0"/>
              </a:rPr>
              <a:t>Other hardware issues for a database management system includes database machines, which is hardware designed specifically to support a database system. </a:t>
            </a:r>
          </a:p>
          <a:p>
            <a:pPr algn="just">
              <a:buNone/>
            </a:pPr>
            <a:endParaRPr lang="en-US" sz="2000" b="1" dirty="0">
              <a:latin typeface="Calibri (Body)"/>
              <a:cs typeface="Arial" pitchFamily="34" charset="0"/>
            </a:endParaRPr>
          </a:p>
          <a:p>
            <a:pPr algn="just">
              <a:buNone/>
            </a:pPr>
            <a:endParaRPr lang="en-US" sz="2000" b="1" dirty="0">
              <a:latin typeface="Calibri (Body)"/>
              <a:cs typeface="Arial" pitchFamily="34" charset="0"/>
            </a:endParaRPr>
          </a:p>
        </p:txBody>
      </p:sp>
    </p:spTree>
  </p:cSld>
  <p:clrMapOvr>
    <a:masterClrMapping/>
  </p:clrMapOvr>
  <p:transition advTm="102033"/>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314351"/>
            <a:ext cx="9144000" cy="6900863"/>
          </a:xfrm>
          <a:prstGeom prst="rect">
            <a:avLst/>
          </a:prstGeom>
          <a:noFill/>
          <a:ln w="9525" algn="ctr">
            <a:noFill/>
            <a:miter lim="800000"/>
            <a:headEnd/>
            <a:tailEnd/>
          </a:ln>
        </p:spPr>
      </p:pic>
      <p:pic>
        <p:nvPicPr>
          <p:cNvPr id="17411"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7412"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7413"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cs typeface="Times New Roman" pitchFamily="18" charset="0"/>
              </a:rPr>
              <a:t>What is Database?</a:t>
            </a:r>
            <a:endParaRPr lang="en-IN" altLang="en-US" sz="3000" b="1" dirty="0">
              <a:solidFill>
                <a:schemeClr val="bg1"/>
              </a:solidFill>
              <a:cs typeface="Times New Roman" pitchFamily="18" charset="0"/>
            </a:endParaRPr>
          </a:p>
        </p:txBody>
      </p:sp>
      <p:sp>
        <p:nvSpPr>
          <p:cNvPr id="17414" name="TextBox 9"/>
          <p:cNvSpPr txBox="1">
            <a:spLocks noChangeArrowheads="1"/>
          </p:cNvSpPr>
          <p:nvPr>
            <p:custDataLst>
              <p:tags r:id="rId5"/>
            </p:custDataLst>
          </p:nvPr>
        </p:nvSpPr>
        <p:spPr bwMode="auto">
          <a:xfrm>
            <a:off x="249238" y="2357438"/>
            <a:ext cx="8427218" cy="2862322"/>
          </a:xfrm>
          <a:prstGeom prst="rect">
            <a:avLst/>
          </a:prstGeom>
          <a:noFill/>
          <a:ln w="9525">
            <a:noFill/>
            <a:miter lim="800000"/>
            <a:headEnd/>
            <a:tailEnd/>
          </a:ln>
        </p:spPr>
        <p:txBody>
          <a:bodyPr wrap="square">
            <a:spAutoFit/>
          </a:bodyPr>
          <a:lstStyle/>
          <a:p>
            <a:pPr lvl="0" algn="just"/>
            <a:r>
              <a:rPr lang="en-US" dirty="0" smtClean="0">
                <a:latin typeface="Calibri (Body)"/>
                <a:cs typeface="Arial" pitchFamily="34" charset="0"/>
              </a:rPr>
              <a:t>A </a:t>
            </a:r>
            <a:r>
              <a:rPr lang="en-US" b="1" dirty="0">
                <a:latin typeface="Calibri (Body)"/>
                <a:cs typeface="Arial" pitchFamily="34" charset="0"/>
              </a:rPr>
              <a:t>Database</a:t>
            </a:r>
            <a:r>
              <a:rPr lang="en-US" dirty="0">
                <a:latin typeface="Calibri (Body)"/>
                <a:cs typeface="Arial" pitchFamily="34" charset="0"/>
              </a:rPr>
              <a:t> is a collection of related </a:t>
            </a:r>
            <a:r>
              <a:rPr lang="en-US" b="1" dirty="0">
                <a:latin typeface="Calibri (Body)"/>
                <a:cs typeface="Arial" pitchFamily="34" charset="0"/>
              </a:rPr>
              <a:t>data</a:t>
            </a:r>
            <a:r>
              <a:rPr lang="en-US" dirty="0">
                <a:latin typeface="Calibri (Body)"/>
                <a:cs typeface="Arial" pitchFamily="34" charset="0"/>
              </a:rPr>
              <a:t> </a:t>
            </a:r>
            <a:r>
              <a:rPr lang="en-US" dirty="0" smtClean="0">
                <a:latin typeface="Calibri (Body)"/>
                <a:cs typeface="Arial" pitchFamily="34" charset="0"/>
              </a:rPr>
              <a:t>organized </a:t>
            </a:r>
            <a:r>
              <a:rPr lang="en-US" dirty="0">
                <a:latin typeface="Calibri (Body)"/>
                <a:cs typeface="Arial" pitchFamily="34" charset="0"/>
              </a:rPr>
              <a:t>in a way that data can be easily accessed, managed and updated. Database can be software based or hardware based, with one sole purpose, storing data</a:t>
            </a:r>
            <a:r>
              <a:rPr lang="en-US" dirty="0" smtClean="0">
                <a:latin typeface="Calibri (Body)"/>
                <a:cs typeface="Arial" pitchFamily="34" charset="0"/>
              </a:rPr>
              <a:t>.</a:t>
            </a:r>
          </a:p>
          <a:p>
            <a:pPr lvl="0" algn="just"/>
            <a:endParaRPr lang="en-IN" dirty="0" smtClean="0">
              <a:latin typeface="Calibri (Body)"/>
              <a:cs typeface="Arial" pitchFamily="34" charset="0"/>
            </a:endParaRPr>
          </a:p>
          <a:p>
            <a:pPr lvl="0" algn="just"/>
            <a:r>
              <a:rPr lang="en-US" b="1" dirty="0">
                <a:latin typeface="Calibri (Body)"/>
                <a:cs typeface="Arial" pitchFamily="34" charset="0"/>
              </a:rPr>
              <a:t>For example</a:t>
            </a:r>
            <a:r>
              <a:rPr lang="en-US" dirty="0">
                <a:latin typeface="Calibri (Body)"/>
                <a:cs typeface="Arial" pitchFamily="34" charset="0"/>
              </a:rPr>
              <a:t>: The college Database organizes the data about the admin, staff, students and faculty etc</a:t>
            </a:r>
            <a:r>
              <a:rPr lang="en-US" dirty="0" smtClean="0">
                <a:latin typeface="Calibri (Body)"/>
                <a:cs typeface="Arial" pitchFamily="34" charset="0"/>
              </a:rPr>
              <a:t>.</a:t>
            </a:r>
            <a:endParaRPr lang="en-US" dirty="0">
              <a:latin typeface="Calibri (Body)"/>
              <a:cs typeface="Arial" pitchFamily="34" charset="0"/>
            </a:endParaRPr>
          </a:p>
          <a:p>
            <a:pPr lvl="0" algn="just"/>
            <a:r>
              <a:rPr lang="en-US" dirty="0">
                <a:latin typeface="Calibri (Body)"/>
                <a:cs typeface="Arial" pitchFamily="34" charset="0"/>
              </a:rPr>
              <a:t>Using the database, you can easily retrieve, insert, and delete the information</a:t>
            </a:r>
            <a:r>
              <a:rPr lang="en-US" dirty="0" smtClean="0">
                <a:latin typeface="Calibri (Body)"/>
                <a:cs typeface="Arial" pitchFamily="34" charset="0"/>
              </a:rPr>
              <a:t>.</a:t>
            </a:r>
          </a:p>
          <a:p>
            <a:pPr lvl="0" algn="just"/>
            <a:endParaRPr lang="en-IN" dirty="0" smtClean="0">
              <a:latin typeface="Calibri (Body)"/>
              <a:cs typeface="Arial" pitchFamily="34" charset="0"/>
            </a:endParaRPr>
          </a:p>
          <a:p>
            <a:pPr lvl="0" algn="just"/>
            <a:r>
              <a:rPr lang="en-US" b="1" dirty="0" smtClean="0">
                <a:latin typeface="Calibri (Body)"/>
                <a:cs typeface="Arial" pitchFamily="34" charset="0"/>
              </a:rPr>
              <a:t>Database</a:t>
            </a:r>
            <a:r>
              <a:rPr lang="en-US" dirty="0" smtClean="0">
                <a:latin typeface="Calibri (Body)"/>
                <a:cs typeface="Arial" pitchFamily="34" charset="0"/>
              </a:rPr>
              <a:t> is a collection of related data and data is a collection of facts and figures that can be processed to produce information.</a:t>
            </a:r>
            <a:endParaRPr lang="en-IN" altLang="en-US" dirty="0">
              <a:latin typeface="Calibri"/>
              <a:cs typeface="Times New Roman" pitchFamily="18" charset="0"/>
            </a:endParaRPr>
          </a:p>
        </p:txBody>
      </p:sp>
      <p:sp>
        <p:nvSpPr>
          <p:cNvPr id="17417" name="Rectangle 13"/>
          <p:cNvSpPr>
            <a:spLocks noChangeArrowheads="1"/>
          </p:cNvSpPr>
          <p:nvPr>
            <p:custDataLst>
              <p:tags r:id="rId6"/>
            </p:custDataLst>
          </p:nvPr>
        </p:nvSpPr>
        <p:spPr bwMode="auto">
          <a:xfrm flipH="1">
            <a:off x="6564313" y="6354763"/>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12" name="TextBox 11"/>
          <p:cNvSpPr txBox="1"/>
          <p:nvPr/>
        </p:nvSpPr>
        <p:spPr>
          <a:xfrm>
            <a:off x="285720" y="5273913"/>
            <a:ext cx="8390736" cy="1323439"/>
          </a:xfrm>
          <a:prstGeom prst="rect">
            <a:avLst/>
          </a:prstGeom>
          <a:noFill/>
        </p:spPr>
        <p:txBody>
          <a:bodyPr wrap="square" rtlCol="0">
            <a:spAutoFit/>
          </a:bodyPr>
          <a:lstStyle/>
          <a:p>
            <a:pPr algn="just"/>
            <a:r>
              <a:rPr lang="en-US" sz="2000" b="1" dirty="0">
                <a:latin typeface="Calibri (Body)"/>
                <a:cs typeface="Arial" pitchFamily="34" charset="0"/>
              </a:rPr>
              <a:t>Examples:</a:t>
            </a:r>
            <a:endParaRPr lang="en-IN" sz="2000" dirty="0">
              <a:latin typeface="Calibri (Body)"/>
              <a:cs typeface="Arial" pitchFamily="34" charset="0"/>
            </a:endParaRPr>
          </a:p>
          <a:p>
            <a:pPr lvl="0" algn="just"/>
            <a:r>
              <a:rPr lang="en-US" sz="2000" dirty="0">
                <a:latin typeface="Calibri (Body)"/>
                <a:cs typeface="Arial" pitchFamily="34" charset="0"/>
              </a:rPr>
              <a:t>phone book</a:t>
            </a:r>
            <a:endParaRPr lang="en-IN" sz="2000" dirty="0">
              <a:latin typeface="Calibri (Body)"/>
              <a:cs typeface="Arial" pitchFamily="34" charset="0"/>
            </a:endParaRPr>
          </a:p>
          <a:p>
            <a:pPr lvl="0" algn="just"/>
            <a:r>
              <a:rPr lang="en-US" sz="2000" dirty="0">
                <a:latin typeface="Calibri (Body)"/>
                <a:cs typeface="Arial" pitchFamily="34" charset="0"/>
              </a:rPr>
              <a:t>address book</a:t>
            </a:r>
            <a:endParaRPr lang="en-IN" sz="2000" dirty="0">
              <a:latin typeface="Calibri (Body)"/>
              <a:cs typeface="Arial" pitchFamily="34" charset="0"/>
            </a:endParaRPr>
          </a:p>
          <a:p>
            <a:pPr lvl="0" algn="just"/>
            <a:r>
              <a:rPr lang="en-US" sz="2000" dirty="0">
                <a:latin typeface="Calibri (Body)"/>
                <a:cs typeface="Arial" pitchFamily="34" charset="0"/>
              </a:rPr>
              <a:t>Mobile </a:t>
            </a:r>
            <a:r>
              <a:rPr lang="en-US" sz="2000" dirty="0" smtClean="0">
                <a:latin typeface="Calibri (Body)"/>
                <a:cs typeface="Arial" pitchFamily="34" charset="0"/>
              </a:rPr>
              <a:t>contacts</a:t>
            </a:r>
            <a:endParaRPr lang="en-IN" sz="2000" dirty="0">
              <a:latin typeface="Calibri (Body)"/>
              <a:cs typeface="Arial" pitchFamily="34" charset="0"/>
            </a:endParaRPr>
          </a:p>
        </p:txBody>
      </p:sp>
    </p:spTree>
  </p:cSld>
  <p:clrMapOvr>
    <a:masterClrMapping/>
  </p:clrMapOvr>
  <p:transition advTm="52647"/>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56529"/>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Body)"/>
                <a:cs typeface="Arial" pitchFamily="34" charset="0"/>
              </a:rPr>
              <a:t>Components Of DBMS</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357158" y="2428868"/>
            <a:ext cx="8329642" cy="4143404"/>
          </a:xfrm>
        </p:spPr>
        <p:txBody>
          <a:bodyPr>
            <a:noAutofit/>
          </a:bodyPr>
          <a:lstStyle/>
          <a:p>
            <a:pPr algn="just">
              <a:buNone/>
            </a:pPr>
            <a:r>
              <a:rPr lang="en-US" sz="2000" b="1" dirty="0">
                <a:latin typeface="Calibri (Body)"/>
                <a:cs typeface="Arial" pitchFamily="34" charset="0"/>
              </a:rPr>
              <a:t>2. Software:</a:t>
            </a:r>
            <a:r>
              <a:rPr lang="en-US" sz="2000" dirty="0">
                <a:latin typeface="Calibri (Body)"/>
                <a:cs typeface="Arial" pitchFamily="34" charset="0"/>
              </a:rPr>
              <a:t> </a:t>
            </a:r>
            <a:endParaRPr lang="en-IN" sz="2000" dirty="0">
              <a:latin typeface="Calibri (Body)"/>
              <a:cs typeface="Arial" pitchFamily="34" charset="0"/>
            </a:endParaRPr>
          </a:p>
          <a:p>
            <a:pPr lvl="0" algn="just"/>
            <a:r>
              <a:rPr lang="en-US" sz="2000" dirty="0">
                <a:latin typeface="Calibri (Body)"/>
                <a:cs typeface="Arial" pitchFamily="34" charset="0"/>
              </a:rPr>
              <a:t>The software is the actual database management system. Within the physical databases itself (i.e. the data actually stored) and the users of the system is a layer of software, usually called the DBMS.</a:t>
            </a:r>
            <a:endParaRPr lang="en-IN" sz="2000" dirty="0">
              <a:latin typeface="Calibri (Body)"/>
              <a:cs typeface="Arial" pitchFamily="34" charset="0"/>
            </a:endParaRPr>
          </a:p>
          <a:p>
            <a:pPr lvl="0" algn="just"/>
            <a:r>
              <a:rPr lang="en-US" sz="2000" dirty="0">
                <a:latin typeface="Calibri (Body)"/>
                <a:cs typeface="Arial" pitchFamily="34" charset="0"/>
              </a:rPr>
              <a:t> All requests from users for access to the database are handled by the database management system. One general function provided by the database management system is thus the shielding of database users from complex hardware-level detail. </a:t>
            </a:r>
            <a:endParaRPr lang="en-IN" sz="2000" dirty="0">
              <a:latin typeface="Calibri (Body)"/>
              <a:cs typeface="Arial" pitchFamily="34" charset="0"/>
            </a:endParaRPr>
          </a:p>
          <a:p>
            <a:pPr lvl="0" algn="just"/>
            <a:r>
              <a:rPr lang="en-US" sz="2000" dirty="0">
                <a:latin typeface="Calibri (Body)"/>
                <a:cs typeface="Arial" pitchFamily="34" charset="0"/>
              </a:rPr>
              <a:t>The database management system allows the users to communicate with the database. In a sense, it is the mediator within the database and the users. </a:t>
            </a:r>
            <a:endParaRPr lang="en-IN" sz="2000" dirty="0">
              <a:latin typeface="Calibri (Body)"/>
              <a:cs typeface="Arial" pitchFamily="34" charset="0"/>
            </a:endParaRPr>
          </a:p>
          <a:p>
            <a:pPr algn="just"/>
            <a:endParaRPr lang="en-IN" sz="2000" dirty="0">
              <a:latin typeface="Calibri (Body)"/>
            </a:endParaRPr>
          </a:p>
          <a:p>
            <a:endParaRPr lang="en-IN" sz="2000" dirty="0"/>
          </a:p>
        </p:txBody>
      </p:sp>
    </p:spTree>
  </p:cSld>
  <p:clrMapOvr>
    <a:masterClrMapping/>
  </p:clrMapOvr>
  <p:transition advTm="102033"/>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Body)"/>
                <a:cs typeface="Arial" pitchFamily="34" charset="0"/>
              </a:rPr>
              <a:t>Components Of DBMS</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85720" y="2428868"/>
            <a:ext cx="8401080" cy="4143404"/>
          </a:xfrm>
        </p:spPr>
        <p:txBody>
          <a:bodyPr>
            <a:normAutofit/>
          </a:bodyPr>
          <a:lstStyle/>
          <a:p>
            <a:pPr algn="just">
              <a:buNone/>
            </a:pPr>
            <a:r>
              <a:rPr lang="en-US" sz="2000" b="1" dirty="0">
                <a:latin typeface="Calibri (Body)"/>
                <a:cs typeface="Calibri" pitchFamily="34" charset="0"/>
              </a:rPr>
              <a:t>3. Data: </a:t>
            </a:r>
          </a:p>
          <a:p>
            <a:pPr algn="just"/>
            <a:r>
              <a:rPr lang="en-US" sz="2000" dirty="0">
                <a:latin typeface="Calibri (Body)"/>
                <a:cs typeface="Calibri" pitchFamily="34" charset="0"/>
              </a:rPr>
              <a:t>It is the most important component of database management system environment from the end users point of view.</a:t>
            </a:r>
          </a:p>
          <a:p>
            <a:pPr algn="just"/>
            <a:r>
              <a:rPr lang="en-US" sz="2000" dirty="0">
                <a:latin typeface="Calibri (Body)"/>
                <a:cs typeface="Calibri" pitchFamily="34" charset="0"/>
              </a:rPr>
              <a:t>As shown in observes that data acts as a bridge within the machine components and the user components. The database contained the operational data and the meta-data, the 'data about data'. </a:t>
            </a:r>
          </a:p>
          <a:p>
            <a:pPr algn="just"/>
            <a:r>
              <a:rPr lang="en-US" sz="2000" dirty="0">
                <a:latin typeface="Calibri (Body)"/>
                <a:cs typeface="Calibri" pitchFamily="34" charset="0"/>
              </a:rPr>
              <a:t>The database should be contain all the data needed by the a organization. One of the major features of data in databases is that the actual data are separated from the programs that use the data. </a:t>
            </a:r>
          </a:p>
          <a:p>
            <a:pPr algn="just"/>
            <a:r>
              <a:rPr lang="en-US" sz="2000" dirty="0">
                <a:latin typeface="Calibri (Body)"/>
                <a:cs typeface="Calibri" pitchFamily="34" charset="0"/>
              </a:rPr>
              <a:t>A database should always be designed, built and populated for a particular audience, user and for a specific purpose.</a:t>
            </a:r>
          </a:p>
          <a:p>
            <a:pPr algn="just">
              <a:buNone/>
            </a:pPr>
            <a:endParaRPr lang="en-US" sz="2000" b="1" dirty="0">
              <a:latin typeface="Calibri (Body)"/>
              <a:cs typeface="Calibri" pitchFamily="34" charset="0"/>
            </a:endParaRPr>
          </a:p>
        </p:txBody>
      </p:sp>
    </p:spTree>
  </p:cSld>
  <p:clrMapOvr>
    <a:masterClrMapping/>
  </p:clrMapOvr>
  <p:transition advTm="102033"/>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Body)"/>
                <a:cs typeface="Arial" pitchFamily="34" charset="0"/>
              </a:rPr>
              <a:t>Components Of DBMS</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85720" y="2204864"/>
            <a:ext cx="8401080" cy="4367408"/>
          </a:xfrm>
        </p:spPr>
        <p:txBody>
          <a:bodyPr>
            <a:noAutofit/>
          </a:bodyPr>
          <a:lstStyle/>
          <a:p>
            <a:pPr algn="just">
              <a:buNone/>
            </a:pPr>
            <a:r>
              <a:rPr lang="en-US" sz="2000" b="1" dirty="0">
                <a:latin typeface="Calibri (Body)"/>
                <a:cs typeface="Arial" pitchFamily="34" charset="0"/>
              </a:rPr>
              <a:t>4. Users: </a:t>
            </a:r>
          </a:p>
          <a:p>
            <a:pPr algn="just"/>
            <a:r>
              <a:rPr lang="en-US" sz="2000" dirty="0">
                <a:latin typeface="Calibri (Body)"/>
                <a:cs typeface="Arial" pitchFamily="34" charset="0"/>
              </a:rPr>
              <a:t>There are a number of users who can access or retrieve data on the demand using the applications and interfaces provided by the database management system.</a:t>
            </a:r>
          </a:p>
          <a:p>
            <a:pPr algn="just"/>
            <a:r>
              <a:rPr lang="en-US" sz="2000" dirty="0">
                <a:latin typeface="Calibri (Body)"/>
                <a:cs typeface="Arial" pitchFamily="34" charset="0"/>
              </a:rPr>
              <a:t> Each type of user needs different type of software capabilities. The users of a database system can be classified in the following groups, depending on their degrees of expertise or the mode of their interactions with the database management system. The users can be: </a:t>
            </a:r>
          </a:p>
          <a:p>
            <a:pPr algn="just"/>
            <a:r>
              <a:rPr lang="en-US" sz="2000" dirty="0" smtClean="0">
                <a:latin typeface="Calibri (Body)"/>
                <a:cs typeface="Arial" pitchFamily="34" charset="0"/>
              </a:rPr>
              <a:t>Parametric End </a:t>
            </a:r>
            <a:r>
              <a:rPr lang="en-US" sz="2000" dirty="0">
                <a:latin typeface="Calibri (Body)"/>
                <a:cs typeface="Arial" pitchFamily="34" charset="0"/>
              </a:rPr>
              <a:t>Users </a:t>
            </a:r>
          </a:p>
          <a:p>
            <a:pPr algn="just"/>
            <a:r>
              <a:rPr lang="en-US" sz="2000" dirty="0" smtClean="0">
                <a:latin typeface="Calibri (Body)"/>
                <a:cs typeface="Arial" pitchFamily="34" charset="0"/>
              </a:rPr>
              <a:t> End Users </a:t>
            </a:r>
          </a:p>
          <a:p>
            <a:pPr algn="just"/>
            <a:r>
              <a:rPr lang="en-US" sz="2000" dirty="0" smtClean="0">
                <a:latin typeface="Calibri (Body)"/>
                <a:cs typeface="Arial" pitchFamily="34" charset="0"/>
              </a:rPr>
              <a:t> Application Programmers </a:t>
            </a:r>
          </a:p>
          <a:p>
            <a:pPr algn="just"/>
            <a:r>
              <a:rPr lang="en-US" sz="2000" dirty="0" smtClean="0">
                <a:latin typeface="Calibri (Body)"/>
                <a:cs typeface="Arial" pitchFamily="34" charset="0"/>
              </a:rPr>
              <a:t> </a:t>
            </a:r>
            <a:r>
              <a:rPr lang="en-US" sz="2000" dirty="0">
                <a:latin typeface="Calibri (Body)"/>
                <a:cs typeface="Arial" pitchFamily="34" charset="0"/>
              </a:rPr>
              <a:t>Sophisticated Users 	</a:t>
            </a:r>
          </a:p>
          <a:p>
            <a:pPr algn="just"/>
            <a:r>
              <a:rPr lang="en-US" sz="2000" dirty="0">
                <a:latin typeface="Calibri (Body)"/>
                <a:cs typeface="Arial" pitchFamily="34" charset="0"/>
              </a:rPr>
              <a:t> Data Base Administrator</a:t>
            </a:r>
          </a:p>
          <a:p>
            <a:pPr algn="just">
              <a:buNone/>
            </a:pPr>
            <a:endParaRPr lang="en-US" sz="2000" b="1" dirty="0">
              <a:latin typeface="Calibri (Body)"/>
              <a:cs typeface="Arial" pitchFamily="34" charset="0"/>
            </a:endParaRPr>
          </a:p>
        </p:txBody>
      </p:sp>
    </p:spTree>
  </p:cSld>
  <p:clrMapOvr>
    <a:masterClrMapping/>
  </p:clrMapOvr>
  <p:transition advTm="102033"/>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Body)"/>
                <a:cs typeface="Arial" pitchFamily="34" charset="0"/>
              </a:rPr>
              <a:t>Components Of DBMS</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357430"/>
            <a:ext cx="8472518" cy="4286280"/>
          </a:xfrm>
        </p:spPr>
        <p:txBody>
          <a:bodyPr>
            <a:normAutofit/>
          </a:bodyPr>
          <a:lstStyle/>
          <a:p>
            <a:pPr algn="just"/>
            <a:r>
              <a:rPr lang="en-US" sz="2000" b="1" dirty="0" smtClean="0">
                <a:latin typeface="Calibri (Body)"/>
                <a:cs typeface="Arial" pitchFamily="34" charset="0"/>
              </a:rPr>
              <a:t>Naïve/Parametric </a:t>
            </a:r>
            <a:r>
              <a:rPr lang="en-US" sz="2000" b="1" dirty="0">
                <a:latin typeface="Calibri (Body)"/>
                <a:cs typeface="Arial" pitchFamily="34" charset="0"/>
              </a:rPr>
              <a:t>Users </a:t>
            </a:r>
            <a:r>
              <a:rPr lang="en-US" sz="2000" dirty="0">
                <a:latin typeface="Calibri (Body)"/>
                <a:cs typeface="Arial" pitchFamily="34" charset="0"/>
              </a:rPr>
              <a:t>: Naive Users are those users who must need not be aware of the presence of the database system or any other system supporting their usage. Naive users are end users of the database who work with a menu driven application program, where the type and range of response is always indicated to the audience or user . </a:t>
            </a:r>
          </a:p>
          <a:p>
            <a:pPr algn="just"/>
            <a:r>
              <a:rPr lang="en-US" sz="2000" dirty="0">
                <a:latin typeface="Calibri (Body)"/>
                <a:cs typeface="Arial" pitchFamily="34" charset="0"/>
              </a:rPr>
              <a:t>A full user of an Automatic Teller Machine falls in this category. The one by one user is instructed through each step of a transaction. Then responds by pressing a coded key. The operations that can be performed by valve users are very limited and affect only a precise portion of the data in database. For example, in the case of the user of the ATM, user's action affects only one or more of his/her own accounts</a:t>
            </a:r>
            <a:r>
              <a:rPr lang="en-US" sz="2000" b="1" dirty="0">
                <a:latin typeface="Calibri (Body)"/>
                <a:cs typeface="Arial" pitchFamily="34" charset="0"/>
              </a:rPr>
              <a:t>. </a:t>
            </a:r>
          </a:p>
          <a:p>
            <a:pPr algn="just"/>
            <a:endParaRPr lang="en-US" sz="2000" b="1" dirty="0">
              <a:latin typeface="Calibri (Body)"/>
              <a:cs typeface="Arial" pitchFamily="34" charset="0"/>
            </a:endParaRPr>
          </a:p>
          <a:p>
            <a:pPr algn="just"/>
            <a:endParaRPr lang="en-US" sz="2000" b="1" dirty="0">
              <a:latin typeface="Calibri (Body)"/>
              <a:cs typeface="Arial" pitchFamily="34" charset="0"/>
            </a:endParaRPr>
          </a:p>
        </p:txBody>
      </p:sp>
    </p:spTree>
  </p:cSld>
  <p:clrMapOvr>
    <a:masterClrMapping/>
  </p:clrMapOvr>
  <p:transition advTm="102033"/>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Body)"/>
                <a:cs typeface="Arial" pitchFamily="34" charset="0"/>
              </a:rPr>
              <a:t>Components Of DBMS</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472518" cy="4071966"/>
          </a:xfrm>
        </p:spPr>
        <p:txBody>
          <a:bodyPr>
            <a:normAutofit/>
          </a:bodyPr>
          <a:lstStyle/>
          <a:p>
            <a:pPr algn="just"/>
            <a:r>
              <a:rPr lang="en-US" sz="2000" b="1" dirty="0" smtClean="0">
                <a:latin typeface="Calibri (Body)"/>
                <a:cs typeface="Arial" pitchFamily="34" charset="0"/>
              </a:rPr>
              <a:t>End </a:t>
            </a:r>
            <a:r>
              <a:rPr lang="en-US" sz="2000" b="1" dirty="0">
                <a:latin typeface="Calibri (Body)"/>
                <a:cs typeface="Arial" pitchFamily="34" charset="0"/>
              </a:rPr>
              <a:t>Users:</a:t>
            </a:r>
            <a:r>
              <a:rPr lang="en-US" sz="2000" dirty="0">
                <a:latin typeface="Calibri (Body)"/>
                <a:cs typeface="Arial" pitchFamily="34" charset="0"/>
              </a:rPr>
              <a:t> </a:t>
            </a:r>
            <a:r>
              <a:rPr lang="en-US" sz="2000" dirty="0" smtClean="0">
                <a:latin typeface="Calibri (Body)"/>
                <a:cs typeface="Arial" pitchFamily="34" charset="0"/>
              </a:rPr>
              <a:t>End </a:t>
            </a:r>
            <a:r>
              <a:rPr lang="en-US" sz="2000" dirty="0">
                <a:latin typeface="Calibri (Body)"/>
                <a:cs typeface="Arial" pitchFamily="34" charset="0"/>
              </a:rPr>
              <a:t>users are those who may communicated with the database directly via an online terminal. These users are aware of the presence of the data in database system and may have acquired a certain amount of expertise with in the limited interaction permitted with a data in database. </a:t>
            </a:r>
            <a:endParaRPr lang="en-IN" sz="2000" dirty="0">
              <a:latin typeface="Calibri (Body)"/>
              <a:cs typeface="Arial" pitchFamily="34" charset="0"/>
            </a:endParaRPr>
          </a:p>
          <a:p>
            <a:pPr algn="just"/>
            <a:r>
              <a:rPr lang="en-US" sz="2000" b="1" dirty="0">
                <a:latin typeface="Calibri (Body)"/>
                <a:cs typeface="Arial" pitchFamily="34" charset="0"/>
              </a:rPr>
              <a:t>Sophisticated Users:</a:t>
            </a:r>
            <a:r>
              <a:rPr lang="en-US" sz="2000" dirty="0">
                <a:latin typeface="Calibri (Body)"/>
                <a:cs typeface="Arial" pitchFamily="34" charset="0"/>
              </a:rPr>
              <a:t> Such users in database interact with the system without, writing programs. </a:t>
            </a:r>
            <a:endParaRPr lang="en-IN" sz="2000" dirty="0">
              <a:latin typeface="Calibri (Body)"/>
              <a:cs typeface="Arial" pitchFamily="34" charset="0"/>
            </a:endParaRPr>
          </a:p>
          <a:p>
            <a:pPr algn="just"/>
            <a:r>
              <a:rPr lang="en-US" sz="2000" dirty="0">
                <a:latin typeface="Calibri (Body)"/>
                <a:cs typeface="Arial" pitchFamily="34" charset="0"/>
              </a:rPr>
              <a:t>Instead, they form their requests in database. Each such query is submitted to a very processor whose function is to breakdown data  manipulation language statement into instructions that the storage manager understands. </a:t>
            </a:r>
            <a:endParaRPr lang="en-IN" sz="2000" dirty="0">
              <a:latin typeface="Calibri (Body)"/>
              <a:cs typeface="Arial" pitchFamily="34" charset="0"/>
            </a:endParaRPr>
          </a:p>
          <a:p>
            <a:pPr algn="just"/>
            <a:endParaRPr lang="en-IN" sz="2000" dirty="0">
              <a:latin typeface="Calibri (Body)"/>
            </a:endParaRPr>
          </a:p>
          <a:p>
            <a:endParaRPr lang="en-IN" sz="2000" dirty="0"/>
          </a:p>
        </p:txBody>
      </p:sp>
    </p:spTree>
  </p:cSld>
  <p:clrMapOvr>
    <a:masterClrMapping/>
  </p:clrMapOvr>
  <p:transition advTm="102033"/>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Body)"/>
                <a:cs typeface="Arial" pitchFamily="34" charset="0"/>
              </a:rPr>
              <a:t>Components Of DBMS</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472518" cy="4214842"/>
          </a:xfrm>
        </p:spPr>
        <p:txBody>
          <a:bodyPr>
            <a:noAutofit/>
          </a:bodyPr>
          <a:lstStyle/>
          <a:p>
            <a:pPr algn="just"/>
            <a:r>
              <a:rPr lang="en-US" sz="2000" b="1" dirty="0">
                <a:latin typeface="Calibri (Body)"/>
                <a:cs typeface="Arial" pitchFamily="34" charset="0"/>
              </a:rPr>
              <a:t>Specialized Users:</a:t>
            </a:r>
            <a:r>
              <a:rPr lang="en-US" sz="2000" dirty="0">
                <a:latin typeface="Calibri (Body)"/>
                <a:cs typeface="Arial" pitchFamily="34" charset="0"/>
              </a:rPr>
              <a:t> Such users are those, who write specialized in data in  database application that do not fit into the fractional data-processing framework. For example: CAD systems, knowledge base and expert system, systems that store data with complex data types (for example, graphics data and audio data). </a:t>
            </a:r>
            <a:endParaRPr lang="en-IN" sz="2000" dirty="0">
              <a:latin typeface="Calibri (Body)"/>
              <a:cs typeface="Arial" pitchFamily="34" charset="0"/>
            </a:endParaRPr>
          </a:p>
          <a:p>
            <a:pPr algn="just"/>
            <a:r>
              <a:rPr lang="en-US" sz="2000" b="1" dirty="0">
                <a:latin typeface="Calibri (Body)"/>
                <a:cs typeface="Arial" pitchFamily="34" charset="0"/>
              </a:rPr>
              <a:t>Application Programmers:</a:t>
            </a:r>
            <a:r>
              <a:rPr lang="en-US" sz="2000" dirty="0">
                <a:latin typeface="Calibri (Body)"/>
                <a:cs typeface="Arial" pitchFamily="34" charset="0"/>
              </a:rPr>
              <a:t> Professional programmers are those who are responsible for developing application programs and user interface. The application programs could be written using the commands available to manipulate a database. </a:t>
            </a:r>
            <a:endParaRPr lang="en-IN" sz="2000" dirty="0">
              <a:latin typeface="Calibri (Body)"/>
              <a:cs typeface="Arial" pitchFamily="34" charset="0"/>
            </a:endParaRPr>
          </a:p>
          <a:p>
            <a:pPr algn="just"/>
            <a:endParaRPr lang="en-IN" sz="2000" dirty="0">
              <a:latin typeface="Calibri (Body)"/>
              <a:cs typeface="Arial" pitchFamily="34" charset="0"/>
            </a:endParaRPr>
          </a:p>
          <a:p>
            <a:pPr algn="just"/>
            <a:endParaRPr lang="en-IN" sz="2000" dirty="0">
              <a:latin typeface="Calibri (Body)"/>
            </a:endParaRPr>
          </a:p>
          <a:p>
            <a:endParaRPr lang="en-IN" sz="2000" dirty="0"/>
          </a:p>
        </p:txBody>
      </p:sp>
    </p:spTree>
  </p:cSld>
  <p:clrMapOvr>
    <a:masterClrMapping/>
  </p:clrMapOvr>
  <p:transition advTm="102033"/>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Body)"/>
                <a:cs typeface="Arial" pitchFamily="34" charset="0"/>
              </a:rPr>
              <a:t>Components Of DBMS</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472518" cy="4214842"/>
          </a:xfrm>
        </p:spPr>
        <p:txBody>
          <a:bodyPr>
            <a:noAutofit/>
          </a:bodyPr>
          <a:lstStyle/>
          <a:p>
            <a:pPr algn="just"/>
            <a:r>
              <a:rPr lang="en-US" sz="2000" b="1" dirty="0">
                <a:latin typeface="Calibri (Body)"/>
                <a:cs typeface="Arial" pitchFamily="34" charset="0"/>
              </a:rPr>
              <a:t>Database Administrator: </a:t>
            </a:r>
            <a:r>
              <a:rPr lang="en-US" sz="2000" dirty="0">
                <a:latin typeface="Calibri (Body)"/>
                <a:cs typeface="Arial" pitchFamily="34" charset="0"/>
              </a:rPr>
              <a:t>The database administrator is the person or group in charge for implementing the database system ,within an organization. Database administrator has all the system privileges allowed by the DBMS and can assign  and revoke  levels of access  to and from other users. database administrator is also responsible for the evaluation, selection and implementation of database management system package. </a:t>
            </a:r>
          </a:p>
          <a:p>
            <a:pPr algn="just"/>
            <a:endParaRPr lang="en-US" sz="2000" b="1" dirty="0">
              <a:latin typeface="Calibri (Body)"/>
              <a:cs typeface="Arial" pitchFamily="34" charset="0"/>
            </a:endParaRPr>
          </a:p>
        </p:txBody>
      </p:sp>
    </p:spTree>
  </p:cSld>
  <p:clrMapOvr>
    <a:masterClrMapping/>
  </p:clrMapOvr>
  <p:transition advTm="102033"/>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Body)"/>
                <a:cs typeface="Arial" pitchFamily="34" charset="0"/>
              </a:rPr>
              <a:t>Parallel Database</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472518" cy="4214842"/>
          </a:xfrm>
        </p:spPr>
        <p:txBody>
          <a:bodyPr>
            <a:noAutofit/>
          </a:bodyPr>
          <a:lstStyle/>
          <a:p>
            <a:pPr algn="just">
              <a:buNone/>
            </a:pPr>
            <a:r>
              <a:rPr lang="en-IN" sz="2000" b="1" dirty="0" smtClean="0"/>
              <a:t>Introduction to Parallel Databases</a:t>
            </a:r>
          </a:p>
          <a:p>
            <a:pPr algn="just">
              <a:buFont typeface="Wingdings" pitchFamily="2" charset="2"/>
              <a:buChar char="Ø"/>
            </a:pPr>
            <a:r>
              <a:rPr lang="en-IN" sz="2000" dirty="0" smtClean="0"/>
              <a:t>Companies need to handle huge amount of data with high data transfer rate.</a:t>
            </a:r>
          </a:p>
          <a:p>
            <a:pPr algn="just">
              <a:buFont typeface="Wingdings" pitchFamily="2" charset="2"/>
              <a:buChar char="Ø"/>
            </a:pPr>
            <a:r>
              <a:rPr lang="en-IN" sz="2000" dirty="0" smtClean="0"/>
              <a:t>The client server and centralized system is not much efficient.</a:t>
            </a:r>
          </a:p>
          <a:p>
            <a:pPr algn="just">
              <a:buFont typeface="Wingdings" pitchFamily="2" charset="2"/>
              <a:buChar char="Ø"/>
            </a:pPr>
            <a:r>
              <a:rPr lang="en-IN" sz="2000" dirty="0" smtClean="0"/>
              <a:t>The need to improve the efficiency gave birth to the concept of Parallel Databases.</a:t>
            </a:r>
          </a:p>
          <a:p>
            <a:pPr algn="just">
              <a:buFont typeface="Wingdings" pitchFamily="2" charset="2"/>
              <a:buChar char="Ø"/>
            </a:pPr>
            <a:r>
              <a:rPr lang="en-IN" sz="2000" dirty="0" smtClean="0"/>
              <a:t>Parallel database system improves performance of data processing using multiple resources in parallel, like multiple CPU and disks are used parallely.</a:t>
            </a:r>
          </a:p>
          <a:p>
            <a:pPr algn="just">
              <a:buFont typeface="Wingdings" pitchFamily="2" charset="2"/>
              <a:buChar char="Ø"/>
            </a:pPr>
            <a:r>
              <a:rPr lang="en-IN" sz="2000" dirty="0" smtClean="0"/>
              <a:t>It also performs many parallelization operations like, data loading and query processing.</a:t>
            </a:r>
          </a:p>
          <a:p>
            <a:pPr algn="just">
              <a:buFont typeface="Wingdings" pitchFamily="2" charset="2"/>
              <a:buChar char="Ø"/>
            </a:pPr>
            <a:endParaRPr lang="en-US" sz="2000" b="1" dirty="0">
              <a:latin typeface="Calibri (Body)"/>
              <a:cs typeface="Arial" pitchFamily="34" charset="0"/>
            </a:endParaRPr>
          </a:p>
        </p:txBody>
      </p:sp>
    </p:spTree>
  </p:cSld>
  <p:clrMapOvr>
    <a:masterClrMapping/>
  </p:clrMapOvr>
  <p:transition advTm="102033"/>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Body)"/>
                <a:cs typeface="Arial" pitchFamily="34" charset="0"/>
              </a:rPr>
              <a:t>Goals Of Parallel Databases</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472518" cy="4214842"/>
          </a:xfrm>
        </p:spPr>
        <p:txBody>
          <a:bodyPr>
            <a:noAutofit/>
          </a:bodyPr>
          <a:lstStyle/>
          <a:p>
            <a:pPr marL="457200" indent="-457200">
              <a:buFont typeface="+mj-lt"/>
              <a:buAutoNum type="arabicPeriod"/>
            </a:pPr>
            <a:r>
              <a:rPr lang="en-IN" sz="2000" b="1" dirty="0" smtClean="0"/>
              <a:t>Improve performance:</a:t>
            </a:r>
            <a:r>
              <a:rPr lang="en-IN" sz="2000" dirty="0" smtClean="0"/>
              <a:t/>
            </a:r>
            <a:br>
              <a:rPr lang="en-IN" sz="2000" dirty="0" smtClean="0"/>
            </a:br>
            <a:r>
              <a:rPr lang="en-IN" sz="2000" dirty="0" smtClean="0"/>
              <a:t>The performance of the system can be improved by connecting multiple CPU and disks in parallel. Many small processors can also be connected in parallel.</a:t>
            </a:r>
          </a:p>
          <a:p>
            <a:pPr marL="457200" indent="-457200">
              <a:buFont typeface="+mj-lt"/>
              <a:buAutoNum type="arabicPeriod"/>
            </a:pPr>
            <a:r>
              <a:rPr lang="en-IN" sz="2000" b="1" dirty="0" smtClean="0"/>
              <a:t>Improve  availability of data:</a:t>
            </a:r>
            <a:r>
              <a:rPr lang="en-IN" sz="2000" dirty="0" smtClean="0"/>
              <a:t/>
            </a:r>
            <a:br>
              <a:rPr lang="en-IN" sz="2000" dirty="0" smtClean="0"/>
            </a:br>
            <a:r>
              <a:rPr lang="en-IN" sz="2000" dirty="0" smtClean="0"/>
              <a:t>Data can be copied to multiple locations to improve the availability of data.</a:t>
            </a:r>
            <a:br>
              <a:rPr lang="en-IN" sz="2000" dirty="0" smtClean="0"/>
            </a:br>
            <a:r>
              <a:rPr lang="en-IN" sz="2000" b="1" dirty="0" smtClean="0"/>
              <a:t>For example:</a:t>
            </a:r>
            <a:r>
              <a:rPr lang="en-IN" sz="2000" dirty="0" smtClean="0"/>
              <a:t> if a module contains a relation (table in database) which is unavailable then it is important to make it available from another module.</a:t>
            </a:r>
            <a:br>
              <a:rPr lang="en-IN" sz="2000" dirty="0" smtClean="0"/>
            </a:br>
            <a:endParaRPr lang="en-IN" sz="2000" dirty="0" smtClean="0"/>
          </a:p>
          <a:p>
            <a:pPr marL="457200" indent="-457200">
              <a:buFont typeface="+mj-lt"/>
              <a:buAutoNum type="arabicPeriod"/>
            </a:pPr>
            <a:r>
              <a:rPr lang="en-IN" sz="2000" b="1" dirty="0" smtClean="0"/>
              <a:t>Improve reliability:</a:t>
            </a:r>
            <a:r>
              <a:rPr lang="en-IN" sz="2000" dirty="0" smtClean="0"/>
              <a:t/>
            </a:r>
            <a:br>
              <a:rPr lang="en-IN" sz="2000" dirty="0" smtClean="0"/>
            </a:br>
            <a:r>
              <a:rPr lang="en-IN" sz="2000" dirty="0" smtClean="0"/>
              <a:t>Reliability of system is improved with completeness, accuracy and availability of data.</a:t>
            </a:r>
            <a:endParaRPr lang="en-US" sz="2000" b="1" dirty="0">
              <a:latin typeface="Calibri (Body)"/>
              <a:cs typeface="Arial" pitchFamily="34" charset="0"/>
            </a:endParaRPr>
          </a:p>
        </p:txBody>
      </p:sp>
    </p:spTree>
  </p:cSld>
  <p:clrMapOvr>
    <a:masterClrMapping/>
  </p:clrMapOvr>
  <p:transition advTm="102033"/>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Body)"/>
                <a:cs typeface="Arial" pitchFamily="34" charset="0"/>
              </a:rPr>
              <a:t>Goals Of Parallel Databases</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472518" cy="4214842"/>
          </a:xfrm>
        </p:spPr>
        <p:txBody>
          <a:bodyPr>
            <a:noAutofit/>
          </a:bodyPr>
          <a:lstStyle/>
          <a:p>
            <a:pPr marL="457200" indent="-457200" algn="just">
              <a:buNone/>
            </a:pPr>
            <a:r>
              <a:rPr lang="en-US" sz="2000" b="1" dirty="0" smtClean="0">
                <a:latin typeface="Calibri (Body)"/>
                <a:cs typeface="Arial" pitchFamily="34" charset="0"/>
              </a:rPr>
              <a:t>4.</a:t>
            </a:r>
            <a:r>
              <a:rPr lang="en-IN" sz="2000" b="1" dirty="0" smtClean="0"/>
              <a:t> Provide distributed access of data:</a:t>
            </a:r>
            <a:r>
              <a:rPr lang="en-IN" sz="2000" dirty="0" smtClean="0"/>
              <a:t/>
            </a:r>
            <a:br>
              <a:rPr lang="en-IN" sz="2000" dirty="0" smtClean="0"/>
            </a:br>
            <a:r>
              <a:rPr lang="en-IN" sz="2000" dirty="0" smtClean="0"/>
              <a:t>Companies having many branches in multiple cities can access data with the help of parallel database system.</a:t>
            </a:r>
          </a:p>
          <a:p>
            <a:pPr marL="457200" indent="-457200" algn="just">
              <a:buNone/>
            </a:pPr>
            <a:endParaRPr lang="en-US" sz="2000" b="1" dirty="0">
              <a:latin typeface="Calibri (Body)"/>
              <a:cs typeface="Arial" pitchFamily="34" charset="0"/>
            </a:endParaRPr>
          </a:p>
        </p:txBody>
      </p:sp>
      <p:pic>
        <p:nvPicPr>
          <p:cNvPr id="1027" name="Picture 3"/>
          <p:cNvPicPr>
            <a:picLocks noChangeAspect="1" noChangeArrowheads="1"/>
          </p:cNvPicPr>
          <p:nvPr/>
        </p:nvPicPr>
        <p:blipFill>
          <a:blip r:embed="rId9" cstate="print"/>
          <a:srcRect/>
          <a:stretch>
            <a:fillRect/>
          </a:stretch>
        </p:blipFill>
        <p:spPr bwMode="auto">
          <a:xfrm>
            <a:off x="1285852" y="3448702"/>
            <a:ext cx="4214842" cy="3114024"/>
          </a:xfrm>
          <a:prstGeom prst="rect">
            <a:avLst/>
          </a:prstGeom>
          <a:noFill/>
          <a:ln w="9525">
            <a:noFill/>
            <a:miter lim="800000"/>
            <a:headEnd/>
            <a:tailEnd/>
          </a:ln>
          <a:effectLst/>
        </p:spPr>
      </p:pic>
    </p:spTree>
  </p:cSld>
  <p:clrMapOvr>
    <a:masterClrMapping/>
  </p:clrMapOvr>
  <p:transition advTm="102033"/>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Body)"/>
                <a:cs typeface="Arial" pitchFamily="34" charset="0"/>
              </a:rPr>
              <a:t>Database Management System</a:t>
            </a:r>
            <a:endParaRPr lang="en-US" altLang="en-US" sz="3000" b="1" dirty="0">
              <a:solidFill>
                <a:schemeClr val="bg1"/>
              </a:solidFill>
              <a:latin typeface="Calibri"/>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r>
              <a:rPr lang="en-US" sz="2000" dirty="0" smtClean="0">
                <a:latin typeface="Calibri (Body)"/>
                <a:cs typeface="Arial" pitchFamily="34" charset="0"/>
              </a:rPr>
              <a:t>. </a:t>
            </a:r>
          </a:p>
          <a:p>
            <a:pPr marL="457200" indent="-457200" algn="just">
              <a:buFont typeface="+mj-lt"/>
              <a:buAutoNum type="arabicPeriod"/>
            </a:pPr>
            <a:r>
              <a:rPr lang="en-US" sz="2000" dirty="0">
                <a:latin typeface="Calibri (Body)"/>
                <a:cs typeface="Arial" pitchFamily="34" charset="0"/>
              </a:rPr>
              <a:t>A DBMS serves as an interface between the database and its end users </a:t>
            </a:r>
            <a:r>
              <a:rPr lang="en-US" sz="2000" dirty="0" smtClean="0">
                <a:latin typeface="Calibri (Body)"/>
                <a:cs typeface="Arial" pitchFamily="34" charset="0"/>
              </a:rPr>
              <a:t>or programs, allowing users to retrieve, update, and manage how the information is organized and optimized. A DBMS also facilitates oversight and control of databases, enabling a variety of administrative operations such as </a:t>
            </a:r>
            <a:r>
              <a:rPr lang="en-US" sz="2000" dirty="0">
                <a:latin typeface="Calibri (Body)"/>
                <a:cs typeface="Arial" pitchFamily="34" charset="0"/>
              </a:rPr>
              <a:t>performance monitoring, tuning, and backup </a:t>
            </a:r>
            <a:r>
              <a:rPr lang="en-US" sz="2000" dirty="0" smtClean="0">
                <a:latin typeface="Calibri (Body)"/>
                <a:cs typeface="Arial" pitchFamily="34" charset="0"/>
              </a:rPr>
              <a:t>and recovery.</a:t>
            </a:r>
          </a:p>
          <a:p>
            <a:pPr marL="457200" indent="-457200" algn="just">
              <a:buFont typeface="+mj-lt"/>
              <a:buAutoNum type="arabicPeriod"/>
            </a:pPr>
            <a:r>
              <a:rPr lang="en-US" sz="2000" dirty="0" smtClean="0">
                <a:latin typeface="Calibri (Body)"/>
                <a:cs typeface="Arial" pitchFamily="34" charset="0"/>
              </a:rPr>
              <a:t>DBMS </a:t>
            </a:r>
            <a:r>
              <a:rPr lang="en-US" sz="2000" dirty="0">
                <a:latin typeface="Calibri (Body)"/>
                <a:cs typeface="Arial" pitchFamily="34" charset="0"/>
              </a:rPr>
              <a:t>also provides protection and security to the </a:t>
            </a:r>
            <a:r>
              <a:rPr lang="en-US" sz="2000" dirty="0" smtClean="0">
                <a:latin typeface="Calibri (Body)"/>
                <a:cs typeface="Arial" pitchFamily="34" charset="0"/>
              </a:rPr>
              <a:t>databases.</a:t>
            </a:r>
          </a:p>
          <a:p>
            <a:pPr marL="457200" indent="-457200" algn="just">
              <a:buFont typeface="+mj-lt"/>
              <a:buAutoNum type="arabicPeriod"/>
            </a:pPr>
            <a:r>
              <a:rPr lang="en-US" sz="2000" dirty="0" smtClean="0">
                <a:latin typeface="Calibri (Body)"/>
                <a:cs typeface="Arial" pitchFamily="34" charset="0"/>
              </a:rPr>
              <a:t>It </a:t>
            </a:r>
            <a:r>
              <a:rPr lang="en-US" sz="2000" dirty="0">
                <a:latin typeface="Calibri (Body)"/>
                <a:cs typeface="Arial" pitchFamily="34" charset="0"/>
              </a:rPr>
              <a:t>also maintains data consistency in case of multiple users</a:t>
            </a:r>
            <a:r>
              <a:rPr lang="en-US" sz="2000" dirty="0" smtClean="0">
                <a:latin typeface="Calibri (Body)"/>
                <a:cs typeface="Arial" pitchFamily="34" charset="0"/>
              </a:rPr>
              <a:t>.</a:t>
            </a:r>
          </a:p>
          <a:p>
            <a:pPr algn="just"/>
            <a:endParaRPr lang="en-US" sz="2000" dirty="0">
              <a:latin typeface="Calibri (Body)"/>
              <a:cs typeface="Arial" pitchFamily="34" charset="0"/>
            </a:endParaRPr>
          </a:p>
          <a:p>
            <a:pPr algn="just"/>
            <a:r>
              <a:rPr lang="en-US" sz="2000" dirty="0" smtClean="0">
                <a:latin typeface="Calibri (Body)"/>
                <a:cs typeface="Arial" pitchFamily="34" charset="0"/>
              </a:rPr>
              <a:t>Some </a:t>
            </a:r>
            <a:r>
              <a:rPr lang="en-US" sz="2000" dirty="0">
                <a:latin typeface="Calibri (Body)"/>
                <a:cs typeface="Arial" pitchFamily="34" charset="0"/>
              </a:rPr>
              <a:t>examples of popular database software or DBMSs include MySQL, Microsoft Access, Microsoft SQL Server, FileMaker Pro, Oracle Database, and </a:t>
            </a:r>
            <a:r>
              <a:rPr lang="en-US" sz="2000" dirty="0" err="1" smtClean="0">
                <a:latin typeface="Calibri (Body)"/>
                <a:cs typeface="Arial" pitchFamily="34" charset="0"/>
              </a:rPr>
              <a:t>dBASE</a:t>
            </a:r>
            <a:r>
              <a:rPr lang="en-US" sz="2000" dirty="0" smtClean="0">
                <a:latin typeface="Calibri (Body)"/>
                <a:cs typeface="Arial" pitchFamily="34" charset="0"/>
              </a:rPr>
              <a:t>, IBM DB2 ,PostgreSQL ,Amazon Simple DB </a:t>
            </a:r>
            <a:r>
              <a:rPr lang="en-US" sz="2000" dirty="0">
                <a:latin typeface="Calibri (Body)"/>
                <a:cs typeface="Arial" pitchFamily="34" charset="0"/>
              </a:rPr>
              <a:t>(cloud based) etc.</a:t>
            </a:r>
          </a:p>
          <a:p>
            <a:pPr algn="just"/>
            <a:endParaRPr lang="en-US" sz="2000" dirty="0">
              <a:latin typeface="Calibri (Body)"/>
              <a:cs typeface="Arial" pitchFamily="34" charset="0"/>
            </a:endParaRPr>
          </a:p>
          <a:p>
            <a:pPr algn="just"/>
            <a:endParaRPr lang="en-US" sz="2000" dirty="0">
              <a:latin typeface="Calibri (Body)"/>
              <a:cs typeface="Arial" pitchFamily="34" charset="0"/>
            </a:endParaRPr>
          </a:p>
          <a:p>
            <a:pPr algn="just"/>
            <a:endParaRPr lang="en-US" sz="2000" dirty="0">
              <a:latin typeface="Calibri (Body)"/>
              <a:cs typeface="Arial" pitchFamily="34" charset="0"/>
            </a:endParaRPr>
          </a:p>
          <a:p>
            <a:pPr algn="just"/>
            <a:endParaRPr lang="en-US" sz="2000" dirty="0">
              <a:latin typeface="Calibri (Body)"/>
              <a:cs typeface="Arial" pitchFamily="34" charset="0"/>
            </a:endParaRPr>
          </a:p>
          <a:p>
            <a:pPr algn="just"/>
            <a:endParaRPr lang="en-US" sz="2000" dirty="0">
              <a:latin typeface="Calibri (Body)"/>
              <a:cs typeface="Arial" pitchFamily="34" charset="0"/>
            </a:endParaRPr>
          </a:p>
        </p:txBody>
      </p:sp>
      <p:pic>
        <p:nvPicPr>
          <p:cNvPr id="20488"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102033"/>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Body)"/>
                <a:cs typeface="Arial" pitchFamily="34" charset="0"/>
              </a:rPr>
              <a:t>Parameters of Parallel Databases</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472518" cy="4214842"/>
          </a:xfrm>
        </p:spPr>
        <p:txBody>
          <a:bodyPr>
            <a:noAutofit/>
          </a:bodyPr>
          <a:lstStyle/>
          <a:p>
            <a:pPr>
              <a:buNone/>
            </a:pPr>
            <a:r>
              <a:rPr lang="en-IN" sz="2000" b="1" dirty="0" smtClean="0"/>
              <a:t>  Some parameters to judge the performance of Parallel Databases are:</a:t>
            </a:r>
            <a:r>
              <a:rPr lang="en-IN" sz="2000" dirty="0" smtClean="0"/>
              <a:t/>
            </a:r>
            <a:br>
              <a:rPr lang="en-IN" sz="2000" dirty="0" smtClean="0"/>
            </a:br>
            <a:r>
              <a:rPr lang="en-IN" sz="2000" b="1" dirty="0" smtClean="0"/>
              <a:t>1. Response time:</a:t>
            </a:r>
            <a:r>
              <a:rPr lang="en-IN" sz="2000" dirty="0" smtClean="0"/>
              <a:t> It is the time taken to complete a single task for given time.</a:t>
            </a:r>
            <a:br>
              <a:rPr lang="en-IN" sz="2000" dirty="0" smtClean="0"/>
            </a:br>
            <a:r>
              <a:rPr lang="en-IN" sz="2000" dirty="0" smtClean="0"/>
              <a:t/>
            </a:r>
            <a:br>
              <a:rPr lang="en-IN" sz="2000" dirty="0" smtClean="0"/>
            </a:br>
            <a:r>
              <a:rPr lang="en-IN" sz="2000" b="1" dirty="0" smtClean="0"/>
              <a:t>2. Speed up in Parallel database: Speed</a:t>
            </a:r>
            <a:r>
              <a:rPr lang="en-IN" sz="2000" dirty="0" smtClean="0"/>
              <a:t> up is the process of  increasing degree of (resources) parallelism to complete a running task in less time.</a:t>
            </a:r>
          </a:p>
          <a:p>
            <a:pPr>
              <a:buNone/>
            </a:pPr>
            <a:r>
              <a:rPr lang="en-IN" sz="2000" dirty="0" smtClean="0"/>
              <a:t>       The time required for running task is inversely proportional to number of resources.</a:t>
            </a:r>
          </a:p>
          <a:p>
            <a:pPr marL="457200" indent="-457200" algn="just">
              <a:buNone/>
            </a:pPr>
            <a:endParaRPr lang="en-US" sz="2000" b="1" dirty="0">
              <a:latin typeface="Calibri (Body)"/>
              <a:cs typeface="Arial" pitchFamily="34" charset="0"/>
            </a:endParaRPr>
          </a:p>
        </p:txBody>
      </p:sp>
    </p:spTree>
  </p:cSld>
  <p:clrMapOvr>
    <a:masterClrMapping/>
  </p:clrMapOvr>
  <p:transition advTm="102033"/>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b="1" dirty="0" smtClean="0">
                <a:solidFill>
                  <a:schemeClr val="bg1"/>
                </a:solidFill>
                <a:latin typeface="Calibri (Body)"/>
                <a:cs typeface="Arial" pitchFamily="34" charset="0"/>
              </a:rPr>
              <a:t>Distributed Databases</a:t>
            </a:r>
            <a:endParaRPr lang="en-US" altLang="en-US" b="1" dirty="0">
              <a:solidFill>
                <a:schemeClr val="bg1"/>
              </a:solidFill>
              <a:cs typeface="Times New Roman" pitchFamily="18" charset="0"/>
            </a:endParaRPr>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472518" cy="4214842"/>
          </a:xfrm>
        </p:spPr>
        <p:txBody>
          <a:bodyPr>
            <a:noAutofit/>
          </a:bodyPr>
          <a:lstStyle/>
          <a:p>
            <a:r>
              <a:rPr lang="en-IN" sz="2000" dirty="0" smtClean="0"/>
              <a:t>Distributed database is a system in which storage devices are not connected to a common processing unit.</a:t>
            </a:r>
          </a:p>
          <a:p>
            <a:r>
              <a:rPr lang="en-IN" sz="2000" dirty="0" smtClean="0"/>
              <a:t>Database is controlled by Distributed Database Management System and data may be stored at the same location or spread over the interconnected network. It is a loosely coupled system.</a:t>
            </a:r>
          </a:p>
          <a:p>
            <a:r>
              <a:rPr lang="en-IN" sz="2000" dirty="0" smtClean="0"/>
              <a:t>Shared nothing architecture is used in distributed databases.</a:t>
            </a:r>
          </a:p>
          <a:p>
            <a:pPr algn="just">
              <a:buNone/>
            </a:pPr>
            <a:endParaRPr lang="en-US" sz="2000" b="1" dirty="0">
              <a:latin typeface="Calibri (Body)"/>
              <a:cs typeface="Arial" pitchFamily="34" charset="0"/>
            </a:endParaRPr>
          </a:p>
        </p:txBody>
      </p:sp>
    </p:spTree>
  </p:cSld>
  <p:clrMapOvr>
    <a:masterClrMapping/>
  </p:clrMapOvr>
  <p:transition advTm="102033"/>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472518" cy="4214842"/>
          </a:xfrm>
        </p:spPr>
        <p:txBody>
          <a:bodyPr>
            <a:noAutofit/>
          </a:bodyPr>
          <a:lstStyle/>
          <a:p>
            <a:pPr algn="just">
              <a:buFont typeface="Wingdings" pitchFamily="2" charset="2"/>
              <a:buChar char="Ø"/>
            </a:pPr>
            <a:endParaRPr lang="en-US" sz="2000" b="1" dirty="0">
              <a:latin typeface="Calibri (Body)"/>
              <a:cs typeface="Arial" pitchFamily="34" charset="0"/>
            </a:endParaRPr>
          </a:p>
        </p:txBody>
      </p:sp>
      <p:pic>
        <p:nvPicPr>
          <p:cNvPr id="1026" name="Picture 2"/>
          <p:cNvPicPr>
            <a:picLocks noChangeAspect="1" noChangeArrowheads="1"/>
          </p:cNvPicPr>
          <p:nvPr/>
        </p:nvPicPr>
        <p:blipFill>
          <a:blip r:embed="rId9" cstate="print"/>
          <a:srcRect/>
          <a:stretch>
            <a:fillRect/>
          </a:stretch>
        </p:blipFill>
        <p:spPr bwMode="auto">
          <a:xfrm>
            <a:off x="785786" y="2500306"/>
            <a:ext cx="6357982" cy="3652839"/>
          </a:xfrm>
          <a:prstGeom prst="rect">
            <a:avLst/>
          </a:prstGeom>
          <a:noFill/>
          <a:ln w="9525">
            <a:noFill/>
            <a:miter lim="800000"/>
            <a:headEnd/>
            <a:tailEnd/>
          </a:ln>
          <a:effectLst/>
        </p:spPr>
      </p:pic>
    </p:spTree>
  </p:cSld>
  <p:clrMapOvr>
    <a:masterClrMapping/>
  </p:clrMapOvr>
  <p:transition advTm="102033"/>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8" name="Rectangle 7"/>
          <p:cNvSpPr/>
          <p:nvPr/>
        </p:nvSpPr>
        <p:spPr>
          <a:xfrm>
            <a:off x="323528" y="2571742"/>
            <a:ext cx="8177562" cy="923330"/>
          </a:xfrm>
          <a:prstGeom prst="rect">
            <a:avLst/>
          </a:prstGeom>
        </p:spPr>
        <p:txBody>
          <a:bodyPr wrap="square">
            <a:spAutoFit/>
          </a:bodyPr>
          <a:lstStyle/>
          <a:p>
            <a:pPr algn="just"/>
            <a:r>
              <a:rPr lang="en-IN" dirty="0" smtClean="0"/>
              <a:t>The above diagram is a typical example of distributed database system, in which communication channel is used to communicate with the different locations and every system has its own memory and database.</a:t>
            </a:r>
            <a:endParaRPr lang="en-IN" dirty="0"/>
          </a:p>
        </p:txBody>
      </p:sp>
    </p:spTree>
  </p:cSld>
  <p:clrMapOvr>
    <a:masterClrMapping/>
  </p:clrMapOvr>
  <p:transition advTm="102033"/>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sz="3200" b="1" dirty="0" smtClean="0">
                <a:solidFill>
                  <a:schemeClr val="bg1"/>
                </a:solidFill>
              </a:rPr>
              <a:t>Goals of Distributed Database system.</a:t>
            </a:r>
            <a:endParaRPr lang="en-IN" sz="3200" b="1" dirty="0">
              <a:solidFill>
                <a:schemeClr val="bg1"/>
              </a:solidFill>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472518" cy="4214842"/>
          </a:xfrm>
        </p:spPr>
        <p:txBody>
          <a:bodyPr>
            <a:noAutofit/>
          </a:bodyPr>
          <a:lstStyle/>
          <a:p>
            <a:pPr algn="just">
              <a:buFont typeface="Wingdings" pitchFamily="2" charset="2"/>
              <a:buChar char="Ø"/>
            </a:pPr>
            <a:r>
              <a:rPr lang="en-IN" sz="2000" b="1" dirty="0" smtClean="0"/>
              <a:t>Reliability:</a:t>
            </a:r>
            <a:r>
              <a:rPr lang="en-IN" sz="2000" dirty="0" smtClean="0"/>
              <a:t> In distributed database system, if one system fails down or stops working for some time another system can complete the task.</a:t>
            </a:r>
            <a:br>
              <a:rPr lang="en-IN" sz="2000" dirty="0" smtClean="0"/>
            </a:br>
            <a:r>
              <a:rPr lang="en-IN" sz="2000" b="1" dirty="0" smtClean="0"/>
              <a:t>Availability:</a:t>
            </a:r>
            <a:r>
              <a:rPr lang="en-IN" sz="2000" dirty="0" smtClean="0"/>
              <a:t> In distributed database system reliability can be achieved even if sever fails down. Another system is available to serve the client request.</a:t>
            </a:r>
            <a:br>
              <a:rPr lang="en-IN" sz="2000" dirty="0" smtClean="0"/>
            </a:br>
            <a:r>
              <a:rPr lang="en-IN" sz="2000" b="1" dirty="0" smtClean="0"/>
              <a:t>Performance:</a:t>
            </a:r>
            <a:r>
              <a:rPr lang="en-IN" sz="2000" dirty="0" smtClean="0"/>
              <a:t> Performance can be achieved by distributing database over different locations. So the databases are available to every location which is easy to maintain.</a:t>
            </a:r>
            <a:endParaRPr lang="en-US" sz="2000" b="1" dirty="0">
              <a:latin typeface="Calibri (Body)"/>
              <a:cs typeface="Arial" pitchFamily="34" charset="0"/>
            </a:endParaRPr>
          </a:p>
        </p:txBody>
      </p:sp>
    </p:spTree>
  </p:cSld>
  <p:clrMapOvr>
    <a:masterClrMapping/>
  </p:clrMapOvr>
  <p:transition advTm="102033"/>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sz="3200" b="1" dirty="0" smtClean="0">
                <a:solidFill>
                  <a:schemeClr val="bg1"/>
                </a:solidFill>
              </a:rPr>
              <a:t>Types of distributed databases.</a:t>
            </a:r>
            <a:endParaRPr lang="en-IN" sz="3200" b="1" dirty="0">
              <a:solidFill>
                <a:schemeClr val="bg1"/>
              </a:solidFill>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472518" cy="4214842"/>
          </a:xfrm>
        </p:spPr>
        <p:txBody>
          <a:bodyPr>
            <a:noAutofit/>
          </a:bodyPr>
          <a:lstStyle/>
          <a:p>
            <a:r>
              <a:rPr lang="en-IN" sz="2000" b="1" dirty="0" smtClean="0"/>
              <a:t>1. Homogeneous distributed databases </a:t>
            </a:r>
            <a:r>
              <a:rPr lang="en-IN" sz="2000" b="1" dirty="0" err="1" smtClean="0"/>
              <a:t>system:</a:t>
            </a:r>
            <a:r>
              <a:rPr lang="en-IN" sz="2000" dirty="0" err="1" smtClean="0"/>
              <a:t>Homogeneous</a:t>
            </a:r>
            <a:r>
              <a:rPr lang="en-IN" sz="2000" dirty="0" smtClean="0"/>
              <a:t> distributed database system is a network of two or more databases (With same type of DBMS software) which can be stored on one or more machines.</a:t>
            </a:r>
          </a:p>
          <a:p>
            <a:r>
              <a:rPr lang="en-IN" sz="2000" dirty="0" smtClean="0"/>
              <a:t>So, in this system data can be accessed and modified simultaneously on several databases in the network. Homogeneous distributed system are easy to handle.</a:t>
            </a:r>
          </a:p>
          <a:p>
            <a:r>
              <a:rPr lang="en-IN" sz="2000" b="1" dirty="0" smtClean="0"/>
              <a:t>Example:</a:t>
            </a:r>
            <a:r>
              <a:rPr lang="en-IN" sz="2000" dirty="0" smtClean="0"/>
              <a:t> Consider that we have three departments using Oracle-9i for DBMS. If some changes are made in one department then, it would  update the other department also.</a:t>
            </a:r>
            <a:endParaRPr lang="en-US" sz="2000" b="1" dirty="0">
              <a:latin typeface="Calibri (Body)"/>
              <a:cs typeface="Arial" pitchFamily="34" charset="0"/>
            </a:endParaRPr>
          </a:p>
        </p:txBody>
      </p:sp>
    </p:spTree>
  </p:cSld>
  <p:clrMapOvr>
    <a:masterClrMapping/>
  </p:clrMapOvr>
  <p:transition advTm="102033"/>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pic>
        <p:nvPicPr>
          <p:cNvPr id="2050" name="Picture 2"/>
          <p:cNvPicPr>
            <a:picLocks noChangeAspect="1" noChangeArrowheads="1"/>
          </p:cNvPicPr>
          <p:nvPr/>
        </p:nvPicPr>
        <p:blipFill>
          <a:blip r:embed="rId9" cstate="print"/>
          <a:srcRect/>
          <a:stretch>
            <a:fillRect/>
          </a:stretch>
        </p:blipFill>
        <p:spPr bwMode="auto">
          <a:xfrm>
            <a:off x="928662" y="2290272"/>
            <a:ext cx="7000924" cy="4139124"/>
          </a:xfrm>
          <a:prstGeom prst="rect">
            <a:avLst/>
          </a:prstGeom>
          <a:noFill/>
          <a:ln w="9525">
            <a:noFill/>
            <a:miter lim="800000"/>
            <a:headEnd/>
            <a:tailEnd/>
          </a:ln>
          <a:effectLst/>
        </p:spPr>
      </p:pic>
    </p:spTree>
  </p:cSld>
  <p:clrMapOvr>
    <a:masterClrMapping/>
  </p:clrMapOvr>
  <p:transition advTm="102033"/>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IN" sz="2400" b="1" dirty="0" smtClean="0">
                <a:solidFill>
                  <a:schemeClr val="bg1"/>
                </a:solidFill>
              </a:rPr>
              <a:t>Heterogeneous distributed database system.</a:t>
            </a:r>
            <a:endParaRPr lang="en-US" altLang="en-US" sz="2400" dirty="0">
              <a:solidFill>
                <a:schemeClr val="bg1"/>
              </a:solidFill>
            </a:endParaRPr>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472518" cy="4214842"/>
          </a:xfrm>
        </p:spPr>
        <p:txBody>
          <a:bodyPr>
            <a:noAutofit/>
          </a:bodyPr>
          <a:lstStyle/>
          <a:p>
            <a:r>
              <a:rPr lang="en-IN" sz="2000" dirty="0" smtClean="0"/>
              <a:t>Heterogeneous distributed database system is a network of two or more databases with different types of DBMS software, which can be stored on one or more machines.</a:t>
            </a:r>
          </a:p>
          <a:p>
            <a:r>
              <a:rPr lang="en-IN" sz="2000" dirty="0" smtClean="0"/>
              <a:t>In this system data can be accessible to several databases in the network with the help of generic connectivity (ODBC and JDBC).</a:t>
            </a:r>
          </a:p>
          <a:p>
            <a:pPr algn="just">
              <a:buFont typeface="Wingdings" pitchFamily="2" charset="2"/>
              <a:buChar char="Ø"/>
            </a:pPr>
            <a:r>
              <a:rPr lang="en-IN" sz="2000" b="1" dirty="0" smtClean="0"/>
              <a:t>Example:</a:t>
            </a:r>
            <a:r>
              <a:rPr lang="en-IN" sz="2000" dirty="0" smtClean="0"/>
              <a:t> In the following diagram, different DBMS software are accessible to each other  using ODBC and JDBC.</a:t>
            </a:r>
            <a:br>
              <a:rPr lang="en-IN" sz="2000" dirty="0" smtClean="0"/>
            </a:br>
            <a:endParaRPr lang="en-US" sz="2000" b="1" dirty="0">
              <a:latin typeface="Calibri (Body)"/>
              <a:cs typeface="Arial" pitchFamily="34" charset="0"/>
            </a:endParaRPr>
          </a:p>
        </p:txBody>
      </p:sp>
    </p:spTree>
  </p:cSld>
  <p:clrMapOvr>
    <a:masterClrMapping/>
  </p:clrMapOvr>
  <p:transition advTm="102033"/>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pic>
        <p:nvPicPr>
          <p:cNvPr id="3074" name="Picture 2"/>
          <p:cNvPicPr>
            <a:picLocks noChangeAspect="1" noChangeArrowheads="1"/>
          </p:cNvPicPr>
          <p:nvPr/>
        </p:nvPicPr>
        <p:blipFill>
          <a:blip r:embed="rId9" cstate="print"/>
          <a:srcRect/>
          <a:stretch>
            <a:fillRect/>
          </a:stretch>
        </p:blipFill>
        <p:spPr bwMode="auto">
          <a:xfrm>
            <a:off x="500034" y="2387282"/>
            <a:ext cx="7643866" cy="4256428"/>
          </a:xfrm>
          <a:prstGeom prst="rect">
            <a:avLst/>
          </a:prstGeom>
          <a:noFill/>
          <a:ln w="9525">
            <a:noFill/>
            <a:miter lim="800000"/>
            <a:headEnd/>
            <a:tailEnd/>
          </a:ln>
          <a:effectLst/>
        </p:spPr>
      </p:pic>
    </p:spTree>
  </p:cSld>
  <p:clrMapOvr>
    <a:masterClrMapping/>
  </p:clrMapOvr>
  <p:transition advTm="102033"/>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IN" sz="2400" b="1" dirty="0" smtClean="0">
                <a:solidFill>
                  <a:schemeClr val="bg1"/>
                </a:solidFill>
              </a:rPr>
              <a:t>The basic types of distributed DBMS are as follows:</a:t>
            </a:r>
            <a:endParaRPr lang="en-US" altLang="en-US" sz="2400" dirty="0">
              <a:solidFill>
                <a:schemeClr val="bg1"/>
              </a:solidFill>
            </a:endParaRPr>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472518" cy="4214842"/>
          </a:xfrm>
        </p:spPr>
        <p:txBody>
          <a:bodyPr>
            <a:noAutofit/>
          </a:bodyPr>
          <a:lstStyle/>
          <a:p>
            <a:pPr algn="just">
              <a:buFont typeface="Wingdings" pitchFamily="2" charset="2"/>
              <a:buChar char="Ø"/>
            </a:pPr>
            <a:r>
              <a:rPr lang="en-IN" sz="2000" dirty="0" smtClean="0"/>
              <a:t>1. Client-server architecture of Distributed system.</a:t>
            </a:r>
          </a:p>
          <a:p>
            <a:r>
              <a:rPr lang="en-IN" sz="2000" dirty="0" smtClean="0"/>
              <a:t>A client server architecture has a number of clients and a few servers connected in a network.</a:t>
            </a:r>
          </a:p>
          <a:p>
            <a:r>
              <a:rPr lang="en-IN" sz="2000" dirty="0" smtClean="0"/>
              <a:t>A client sends a query to one of the servers. The earliest available server solves it and replies.</a:t>
            </a:r>
          </a:p>
          <a:p>
            <a:r>
              <a:rPr lang="en-IN" sz="2000" dirty="0" smtClean="0"/>
              <a:t>A Client-server architecture is simple to implement and execute due to centralized server system.</a:t>
            </a:r>
          </a:p>
          <a:p>
            <a:pPr algn="just">
              <a:buNone/>
            </a:pPr>
            <a:endParaRPr lang="en-US" sz="2000" b="1" dirty="0">
              <a:latin typeface="Calibri (Body)"/>
              <a:cs typeface="Arial" pitchFamily="34" charset="0"/>
            </a:endParaRPr>
          </a:p>
        </p:txBody>
      </p:sp>
      <p:pic>
        <p:nvPicPr>
          <p:cNvPr id="4098" name="Picture 2"/>
          <p:cNvPicPr>
            <a:picLocks noChangeAspect="1" noChangeArrowheads="1"/>
          </p:cNvPicPr>
          <p:nvPr/>
        </p:nvPicPr>
        <p:blipFill>
          <a:blip r:embed="rId9" cstate="print"/>
          <a:srcRect/>
          <a:stretch>
            <a:fillRect/>
          </a:stretch>
        </p:blipFill>
        <p:spPr bwMode="auto">
          <a:xfrm>
            <a:off x="4143372" y="4643446"/>
            <a:ext cx="3895725" cy="2019300"/>
          </a:xfrm>
          <a:prstGeom prst="rect">
            <a:avLst/>
          </a:prstGeom>
          <a:noFill/>
          <a:ln w="9525">
            <a:noFill/>
            <a:miter lim="800000"/>
            <a:headEnd/>
            <a:tailEnd/>
          </a:ln>
          <a:effectLst/>
        </p:spPr>
      </p:pic>
    </p:spTree>
  </p:cSld>
  <p:clrMapOvr>
    <a:masterClrMapping/>
  </p:clrMapOvr>
  <p:transition advTm="102033"/>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128537"/>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Body)"/>
                <a:cs typeface="Arial" pitchFamily="34" charset="0"/>
              </a:rPr>
              <a:t>Benefits</a:t>
            </a:r>
            <a:r>
              <a:rPr lang="en-US" sz="3000" b="1" dirty="0">
                <a:solidFill>
                  <a:schemeClr val="bg1"/>
                </a:solidFill>
                <a:latin typeface="Arial" pitchFamily="34" charset="0"/>
                <a:cs typeface="Arial" pitchFamily="34" charset="0"/>
              </a:rPr>
              <a:t> of DBMS</a:t>
            </a:r>
            <a:endParaRPr lang="en-US" altLang="en-US" sz="3000" b="1" dirty="0">
              <a:solidFill>
                <a:schemeClr val="bg1"/>
              </a:solidFill>
              <a:latin typeface="Calibri"/>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None/>
            </a:pPr>
            <a:r>
              <a:rPr lang="en-US" sz="2000" b="1" dirty="0">
                <a:latin typeface="Calibri (Body)"/>
                <a:cs typeface="Arial" pitchFamily="34" charset="0"/>
              </a:rPr>
              <a:t>Reducing Data Redundancy</a:t>
            </a:r>
          </a:p>
          <a:p>
            <a:pPr algn="just">
              <a:buNone/>
            </a:pPr>
            <a:r>
              <a:rPr lang="en-US" sz="2000" dirty="0">
                <a:latin typeface="Calibri (Body)"/>
                <a:cs typeface="Arial" pitchFamily="34" charset="0"/>
              </a:rPr>
              <a:t>The file based data management systems contained multiple files that were stored in many different computer system locations in a system or even across multiple systems. Because of this, there were sometimes multiple copies of the same file which lead to lots of data redundancy. </a:t>
            </a:r>
          </a:p>
          <a:p>
            <a:pPr algn="just">
              <a:buNone/>
            </a:pPr>
            <a:r>
              <a:rPr lang="en-US" sz="2000" dirty="0">
                <a:latin typeface="Calibri (Body)"/>
                <a:cs typeface="Arial" pitchFamily="34" charset="0"/>
              </a:rPr>
              <a:t>This is prevented in a database as there is a single database and any change in it reflected immediately. Because of this, there is no chance of encountering duplicate data in it.</a:t>
            </a:r>
          </a:p>
          <a:p>
            <a:pPr algn="just">
              <a:buNone/>
            </a:pPr>
            <a:r>
              <a:rPr lang="en-US" sz="2000" dirty="0">
                <a:latin typeface="Calibri (Body)"/>
                <a:cs typeface="Arial" pitchFamily="34" charset="0"/>
              </a:rPr>
              <a:t>E.g. Saving the same file five times to five different disks e.g. Your dictionary.</a:t>
            </a:r>
          </a:p>
          <a:p>
            <a:pPr algn="just">
              <a:buNone/>
            </a:pPr>
            <a:endParaRPr lang="en-US" sz="2000" dirty="0">
              <a:latin typeface="Calibri (Body)"/>
              <a:cs typeface="Arial" pitchFamily="34" charset="0"/>
            </a:endParaRPr>
          </a:p>
          <a:p>
            <a:pPr algn="just">
              <a:buNone/>
            </a:pPr>
            <a:endParaRPr lang="en-US" sz="2000" b="1" dirty="0">
              <a:latin typeface="Calibri (Body)"/>
              <a:cs typeface="Arial" pitchFamily="34" charset="0"/>
            </a:endParaRPr>
          </a:p>
        </p:txBody>
      </p:sp>
    </p:spTree>
  </p:cSld>
  <p:clrMapOvr>
    <a:masterClrMapping/>
  </p:clrMapOvr>
  <p:transition advTm="102033"/>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27384"/>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IN" sz="2400" b="1" dirty="0" smtClean="0">
                <a:solidFill>
                  <a:schemeClr val="bg1"/>
                </a:solidFill>
              </a:rPr>
              <a:t>2. Collaborating server architecture.</a:t>
            </a:r>
            <a:endParaRPr lang="en-IN" sz="2400" b="1" dirty="0">
              <a:solidFill>
                <a:schemeClr val="bg1"/>
              </a:solidFill>
            </a:endParaRPr>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678198" cy="4214842"/>
          </a:xfrm>
        </p:spPr>
        <p:txBody>
          <a:bodyPr>
            <a:noAutofit/>
          </a:bodyPr>
          <a:lstStyle/>
          <a:p>
            <a:pPr algn="just">
              <a:buFont typeface="Wingdings" pitchFamily="2" charset="2"/>
              <a:buChar char="Ø"/>
            </a:pPr>
            <a:r>
              <a:rPr lang="en-IN" sz="2000" dirty="0" smtClean="0"/>
              <a:t>Collaborating server architecture is designed to run a single query on multiple servers. Servers break single query into multiple small queries and the result is sent to the client. Collaborating server architecture has a collection of database servers. Each server is capable for executing the current transactions across the databases.</a:t>
            </a:r>
            <a:br>
              <a:rPr lang="en-IN" sz="2000" dirty="0" smtClean="0"/>
            </a:br>
            <a:endParaRPr lang="en-US" sz="2000" b="1" dirty="0">
              <a:latin typeface="Calibri (Body)"/>
              <a:cs typeface="Arial" pitchFamily="34" charset="0"/>
            </a:endParaRPr>
          </a:p>
        </p:txBody>
      </p:sp>
      <p:pic>
        <p:nvPicPr>
          <p:cNvPr id="5122" name="Picture 2"/>
          <p:cNvPicPr>
            <a:picLocks noChangeAspect="1" noChangeArrowheads="1"/>
          </p:cNvPicPr>
          <p:nvPr/>
        </p:nvPicPr>
        <p:blipFill>
          <a:blip r:embed="rId9" cstate="print"/>
          <a:srcRect/>
          <a:stretch>
            <a:fillRect/>
          </a:stretch>
        </p:blipFill>
        <p:spPr bwMode="auto">
          <a:xfrm>
            <a:off x="4786314" y="4071942"/>
            <a:ext cx="4038600" cy="2428892"/>
          </a:xfrm>
          <a:prstGeom prst="rect">
            <a:avLst/>
          </a:prstGeom>
          <a:noFill/>
          <a:ln w="9525">
            <a:noFill/>
            <a:miter lim="800000"/>
            <a:headEnd/>
            <a:tailEnd/>
          </a:ln>
          <a:effectLst/>
        </p:spPr>
      </p:pic>
    </p:spTree>
  </p:cSld>
  <p:clrMapOvr>
    <a:masterClrMapping/>
  </p:clrMapOvr>
  <p:transition advTm="102033"/>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IN" sz="2400" b="1" dirty="0" smtClean="0">
                <a:solidFill>
                  <a:schemeClr val="bg1"/>
                </a:solidFill>
              </a:rPr>
              <a:t>Middleware architecture.</a:t>
            </a:r>
            <a:endParaRPr lang="en-IN" sz="2400" b="1" dirty="0">
              <a:solidFill>
                <a:schemeClr val="bg1"/>
              </a:solidFill>
            </a:endParaRPr>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472518" cy="4214842"/>
          </a:xfrm>
        </p:spPr>
        <p:txBody>
          <a:bodyPr>
            <a:noAutofit/>
          </a:bodyPr>
          <a:lstStyle/>
          <a:p>
            <a:r>
              <a:rPr lang="en-IN" sz="2000" dirty="0" smtClean="0"/>
              <a:t>Middleware architectures are designed in such a way that single query is executed on multiple servers.</a:t>
            </a:r>
          </a:p>
          <a:p>
            <a:r>
              <a:rPr lang="en-IN" sz="2000" dirty="0" smtClean="0"/>
              <a:t>This system needs only one server which is capable of managing queries and transactions from multiple servers.</a:t>
            </a:r>
          </a:p>
          <a:p>
            <a:r>
              <a:rPr lang="en-IN" sz="2000" dirty="0" smtClean="0"/>
              <a:t>Middleware architecture uses local servers to handle local queries and transactions.</a:t>
            </a:r>
          </a:p>
          <a:p>
            <a:r>
              <a:rPr lang="en-IN" sz="2000" dirty="0" smtClean="0"/>
              <a:t>The software's are used for execution of queries and transactions across one or more independent database servers, this type of software is called as middleware.</a:t>
            </a:r>
          </a:p>
          <a:p>
            <a:pPr algn="just">
              <a:buNone/>
            </a:pPr>
            <a:endParaRPr lang="en-US" sz="2000" b="1" dirty="0">
              <a:latin typeface="Calibri (Body)"/>
              <a:cs typeface="Arial" pitchFamily="34" charset="0"/>
            </a:endParaRPr>
          </a:p>
        </p:txBody>
      </p:sp>
    </p:spTree>
  </p:cSld>
  <p:clrMapOvr>
    <a:masterClrMapping/>
  </p:clrMapOvr>
  <p:transition advTm="102033"/>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sz="2400" b="1" dirty="0" smtClean="0">
                <a:solidFill>
                  <a:schemeClr val="bg1"/>
                </a:solidFill>
              </a:rPr>
              <a:t>Object – Oriented DBMS</a:t>
            </a:r>
            <a:br>
              <a:rPr lang="en-US" sz="2400" b="1" dirty="0" smtClean="0">
                <a:solidFill>
                  <a:schemeClr val="bg1"/>
                </a:solidFill>
              </a:rPr>
            </a:br>
            <a:endParaRPr lang="en-US" altLang="en-US" sz="2400" b="1" dirty="0">
              <a:solidFill>
                <a:schemeClr val="bg1"/>
              </a:solidFill>
            </a:endParaRPr>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472518" cy="4214842"/>
          </a:xfrm>
        </p:spPr>
        <p:txBody>
          <a:bodyPr>
            <a:noAutofit/>
          </a:bodyPr>
          <a:lstStyle/>
          <a:p>
            <a:r>
              <a:rPr lang="en-US" sz="2000" dirty="0" smtClean="0"/>
              <a:t>Able to handle many new data types, including graphics, photographs, audio, and video, object-oriented databases represent a significant advance over their other database cousins.</a:t>
            </a:r>
          </a:p>
          <a:p>
            <a:pPr lvl="0"/>
            <a:r>
              <a:rPr lang="en-US" sz="2000" dirty="0" smtClean="0"/>
              <a:t>Object-oriented databases use </a:t>
            </a:r>
            <a:r>
              <a:rPr lang="en-US" sz="2000" b="1" dirty="0" smtClean="0"/>
              <a:t>small, reusable chunks of software called objects</a:t>
            </a:r>
            <a:r>
              <a:rPr lang="en-US" sz="2000" dirty="0" smtClean="0"/>
              <a:t>. The objects themselves are stored in the object-oriented database. Each object consists of two elements: </a:t>
            </a:r>
          </a:p>
          <a:p>
            <a:pPr lvl="0"/>
            <a:r>
              <a:rPr lang="en-US" sz="2000" dirty="0" smtClean="0"/>
              <a:t>1</a:t>
            </a:r>
            <a:r>
              <a:rPr lang="en-US" sz="2000" b="1" dirty="0" smtClean="0"/>
              <a:t>) a piece of data</a:t>
            </a:r>
            <a:r>
              <a:rPr lang="en-US" sz="2000" dirty="0" smtClean="0"/>
              <a:t> (e.g., sound, video, text, or graphics), </a:t>
            </a:r>
          </a:p>
          <a:p>
            <a:r>
              <a:rPr lang="en-US" sz="2000" dirty="0" smtClean="0"/>
              <a:t>2) </a:t>
            </a:r>
            <a:r>
              <a:rPr lang="en-US" sz="2000" b="1" dirty="0" smtClean="0"/>
              <a:t>the instructions,</a:t>
            </a:r>
            <a:r>
              <a:rPr lang="en-US" sz="2000" dirty="0" smtClean="0"/>
              <a:t> or software programs called methods, for what to do with the data.. The instructions contained within the object are used to do something with the data in the object. For example, test scores would be within the object as would the instructions for calculating average test score</a:t>
            </a:r>
          </a:p>
          <a:p>
            <a:pPr lvl="0"/>
            <a:endParaRPr lang="en-US" sz="2000" dirty="0" smtClean="0"/>
          </a:p>
          <a:p>
            <a:pPr>
              <a:buNone/>
            </a:pPr>
            <a:r>
              <a:rPr lang="en-US" sz="1800" dirty="0" smtClean="0"/>
              <a:t> </a:t>
            </a:r>
          </a:p>
          <a:p>
            <a:pPr>
              <a:buNone/>
            </a:pPr>
            <a:endParaRPr lang="en-US" sz="1800" dirty="0" smtClean="0"/>
          </a:p>
          <a:p>
            <a:pPr algn="just">
              <a:buFont typeface="Wingdings" pitchFamily="2" charset="2"/>
              <a:buChar char="Ø"/>
            </a:pPr>
            <a:endParaRPr lang="en-US" sz="2000" b="1" dirty="0">
              <a:latin typeface="Calibri (Body)"/>
              <a:cs typeface="Arial" pitchFamily="34" charset="0"/>
            </a:endParaRPr>
          </a:p>
        </p:txBody>
      </p:sp>
    </p:spTree>
  </p:cSld>
  <p:clrMapOvr>
    <a:masterClrMapping/>
  </p:clrMapOvr>
  <p:transition advTm="102033"/>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472518" cy="4214842"/>
          </a:xfrm>
        </p:spPr>
        <p:txBody>
          <a:bodyPr>
            <a:noAutofit/>
          </a:bodyPr>
          <a:lstStyle/>
          <a:p>
            <a:pPr algn="just"/>
            <a:r>
              <a:rPr lang="en-US" sz="2000" dirty="0" smtClean="0"/>
              <a:t>OODBMS is a DBMS which allows information to be represented in the </a:t>
            </a:r>
            <a:r>
              <a:rPr lang="en-US" sz="2000" b="1" dirty="0" smtClean="0"/>
              <a:t>form of objects</a:t>
            </a:r>
            <a:r>
              <a:rPr lang="en-US" sz="2000" dirty="0" smtClean="0"/>
              <a:t> as used in object-oriented programming. </a:t>
            </a:r>
          </a:p>
          <a:p>
            <a:pPr algn="just"/>
            <a:r>
              <a:rPr lang="en-US" sz="2000" dirty="0" smtClean="0"/>
              <a:t>OODBMSs were developed in 1980s to overcome the limitations in RDMSs such </a:t>
            </a:r>
            <a:r>
              <a:rPr lang="en-US" sz="2000" b="1" dirty="0" smtClean="0"/>
              <a:t>as handling large and complex data</a:t>
            </a:r>
            <a:r>
              <a:rPr lang="en-US" sz="2000" dirty="0" smtClean="0"/>
              <a:t>. OODBMSs provide an integrated application development environment by joining object-oriented programming with database technology. </a:t>
            </a:r>
          </a:p>
          <a:p>
            <a:pPr algn="just"/>
            <a:r>
              <a:rPr lang="en-US" sz="2000" dirty="0" smtClean="0"/>
              <a:t>OODBMSs enforce object oriented programming concepts such as </a:t>
            </a:r>
            <a:r>
              <a:rPr lang="en-US" sz="2000" b="1" dirty="0" smtClean="0"/>
              <a:t>encapsulation, polymorphism and inheritance as well as database management concepts such as Atomicity, Consistency, Isolation and Durability</a:t>
            </a:r>
            <a:r>
              <a:rPr lang="en-US" sz="2000" dirty="0" smtClean="0"/>
              <a:t>.</a:t>
            </a:r>
            <a:endParaRPr lang="en-US" sz="2000" b="1" dirty="0">
              <a:latin typeface="Calibri (Body)"/>
              <a:cs typeface="Arial" pitchFamily="34" charset="0"/>
            </a:endParaRPr>
          </a:p>
        </p:txBody>
      </p:sp>
    </p:spTree>
  </p:cSld>
  <p:clrMapOvr>
    <a:masterClrMapping/>
  </p:clrMapOvr>
  <p:transition advTm="102033"/>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8" name="Rectangle 7"/>
          <p:cNvSpPr/>
          <p:nvPr/>
        </p:nvSpPr>
        <p:spPr>
          <a:xfrm>
            <a:off x="571472" y="2786058"/>
            <a:ext cx="8001056" cy="1477328"/>
          </a:xfrm>
          <a:prstGeom prst="rect">
            <a:avLst/>
          </a:prstGeom>
        </p:spPr>
        <p:txBody>
          <a:bodyPr wrap="square">
            <a:spAutoFit/>
          </a:bodyPr>
          <a:lstStyle/>
          <a:p>
            <a:pPr marL="284163" indent="-284163" algn="just">
              <a:buFont typeface="Arial" pitchFamily="34" charset="0"/>
              <a:buChar char="•"/>
            </a:pPr>
            <a:r>
              <a:rPr lang="en-US" dirty="0" smtClean="0"/>
              <a:t>Object-oriented languages such as </a:t>
            </a:r>
            <a:r>
              <a:rPr lang="en-US" b="1" dirty="0" smtClean="0"/>
              <a:t>Java, C#, Visual Basic .NET and C++</a:t>
            </a:r>
            <a:r>
              <a:rPr lang="en-US" dirty="0" smtClean="0"/>
              <a:t> can work well with OODBMSs. Since both the programming language and OODBMS use the same object-oriented model, the programmers can maintain the consistency easily between the two environments</a:t>
            </a:r>
          </a:p>
          <a:p>
            <a:pPr marL="284163" indent="-284163" algn="just">
              <a:buFont typeface="Arial" pitchFamily="34" charset="0"/>
              <a:buChar char="•"/>
            </a:pPr>
            <a:endParaRPr lang="en-US" dirty="0"/>
          </a:p>
        </p:txBody>
      </p:sp>
    </p:spTree>
  </p:cSld>
  <p:clrMapOvr>
    <a:masterClrMapping/>
  </p:clrMapOvr>
  <p:transition advTm="102033"/>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8" name="Rectangle 7"/>
          <p:cNvSpPr/>
          <p:nvPr/>
        </p:nvSpPr>
        <p:spPr>
          <a:xfrm>
            <a:off x="571472" y="2786058"/>
            <a:ext cx="8001056" cy="4247317"/>
          </a:xfrm>
          <a:prstGeom prst="rect">
            <a:avLst/>
          </a:prstGeom>
        </p:spPr>
        <p:txBody>
          <a:bodyPr wrap="square">
            <a:spAutoFit/>
          </a:bodyPr>
          <a:lstStyle/>
          <a:p>
            <a:pPr marL="342900" indent="-342900">
              <a:buFont typeface="+mj-lt"/>
              <a:buAutoNum type="arabicPeriod"/>
            </a:pPr>
            <a:r>
              <a:rPr lang="en-US" dirty="0" smtClean="0"/>
              <a:t>In </a:t>
            </a:r>
            <a:r>
              <a:rPr lang="en-US" dirty="0"/>
              <a:t>object oriented database, relationships are represented by references via the object identifier (OID</a:t>
            </a:r>
            <a:r>
              <a:rPr lang="en-US" dirty="0" smtClean="0"/>
              <a:t>).</a:t>
            </a:r>
          </a:p>
          <a:p>
            <a:pPr marL="342900" indent="-342900">
              <a:buFont typeface="+mj-lt"/>
              <a:buAutoNum type="arabicPeriod"/>
            </a:pPr>
            <a:endParaRPr lang="en-US" dirty="0"/>
          </a:p>
          <a:p>
            <a:pPr marL="342900" indent="-342900">
              <a:buFont typeface="+mj-lt"/>
              <a:buAutoNum type="arabicPeriod"/>
            </a:pPr>
            <a:r>
              <a:rPr lang="en-US" dirty="0"/>
              <a:t>Object oriented systems employ indexing techniques to locate disk pages that store </a:t>
            </a:r>
            <a:r>
              <a:rPr lang="en-US" dirty="0" smtClean="0"/>
              <a:t>  the </a:t>
            </a:r>
            <a:r>
              <a:rPr lang="en-US" dirty="0"/>
              <a:t>object. Therefore, they are able to provide persistent storage for complex-structured objects.</a:t>
            </a:r>
          </a:p>
          <a:p>
            <a:pPr marL="342900" indent="-342900">
              <a:buFont typeface="+mj-lt"/>
              <a:buAutoNum type="arabicPeriod"/>
            </a:pPr>
            <a:r>
              <a:rPr lang="en-US" dirty="0"/>
              <a:t>Handles larger and complex data than RDBMS.</a:t>
            </a:r>
          </a:p>
          <a:p>
            <a:pPr marL="342900" indent="-342900">
              <a:buFont typeface="+mj-lt"/>
              <a:buAutoNum type="arabicPeriod"/>
            </a:pPr>
            <a:r>
              <a:rPr lang="en-US" dirty="0"/>
              <a:t>The constraints supported by object oriented systems vary from system to system.</a:t>
            </a:r>
          </a:p>
          <a:p>
            <a:pPr marL="342900" indent="-342900">
              <a:buFont typeface="+mj-lt"/>
              <a:buAutoNum type="arabicPeriod"/>
            </a:pPr>
            <a:r>
              <a:rPr lang="en-US" dirty="0"/>
              <a:t>In object oriented systems, the data management language is typically incorporated into a programming language such as #C++.</a:t>
            </a:r>
          </a:p>
          <a:p>
            <a:pPr marL="342900" indent="-342900">
              <a:buFont typeface="+mj-lt"/>
              <a:buAutoNum type="arabicPeriod"/>
            </a:pPr>
            <a:r>
              <a:rPr lang="en-US" dirty="0"/>
              <a:t>Stores data entries are described as object.</a:t>
            </a:r>
          </a:p>
          <a:p>
            <a:pPr marL="342900" indent="-342900">
              <a:buFont typeface="+mj-lt"/>
              <a:buAutoNum type="arabicPeriod"/>
            </a:pPr>
            <a:r>
              <a:rPr lang="en-US" dirty="0"/>
              <a:t>Object oriented database can handle different types of data.</a:t>
            </a:r>
          </a:p>
          <a:p>
            <a:pPr marL="342900" indent="-342900">
              <a:buFont typeface="+mj-lt"/>
              <a:buAutoNum type="arabicPeriod"/>
            </a:pPr>
            <a:r>
              <a:rPr lang="en-US" dirty="0"/>
              <a:t>In the object oriented database, the data is stored in the form of objects.</a:t>
            </a:r>
          </a:p>
          <a:p>
            <a:pPr marL="342900" indent="-342900" algn="just">
              <a:buFont typeface="+mj-lt"/>
              <a:buAutoNum type="arabicPeriod"/>
            </a:pPr>
            <a:endParaRPr lang="en-US" dirty="0"/>
          </a:p>
        </p:txBody>
      </p:sp>
    </p:spTree>
    <p:extLst>
      <p:ext uri="{BB962C8B-B14F-4D97-AF65-F5344CB8AC3E}">
        <p14:creationId xmlns:p14="http://schemas.microsoft.com/office/powerpoint/2010/main" val="988907923"/>
      </p:ext>
    </p:extLst>
  </p:cSld>
  <p:clrMapOvr>
    <a:masterClrMapping/>
  </p:clrMapOvr>
  <p:transition advTm="102033"/>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2800" b="1" dirty="0" smtClean="0">
                <a:solidFill>
                  <a:schemeClr val="bg1"/>
                </a:solidFill>
              </a:rPr>
              <a:t>ORDBMS</a:t>
            </a:r>
            <a:endParaRPr lang="en-US" altLang="en-US" sz="2800" b="1" dirty="0">
              <a:solidFill>
                <a:schemeClr val="bg1"/>
              </a:solidFill>
            </a:endParaRPr>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472518" cy="4214842"/>
          </a:xfrm>
        </p:spPr>
        <p:txBody>
          <a:bodyPr>
            <a:noAutofit/>
          </a:bodyPr>
          <a:lstStyle/>
          <a:p>
            <a:pPr algn="just">
              <a:buFont typeface="Wingdings" pitchFamily="2" charset="2"/>
              <a:buChar char="Ø"/>
            </a:pPr>
            <a:r>
              <a:rPr lang="en-US" sz="2000" dirty="0" smtClean="0"/>
              <a:t>An object-relational database (ORD), or object-relational database management system (</a:t>
            </a:r>
            <a:r>
              <a:rPr lang="en-US" sz="2000" b="1" dirty="0" smtClean="0"/>
              <a:t>ORDBMS</a:t>
            </a:r>
            <a:r>
              <a:rPr lang="en-US" sz="2000" dirty="0" smtClean="0"/>
              <a:t>), is a database management system (DBMS) similar to a relational database, but with an object-oriented database model: objects, classes and inheritance are directly supported in database schemas and in the query language.</a:t>
            </a:r>
          </a:p>
          <a:p>
            <a:pPr algn="just">
              <a:buFont typeface="Wingdings" pitchFamily="2" charset="2"/>
              <a:buChar char="Ø"/>
            </a:pPr>
            <a:r>
              <a:rPr lang="en-US" sz="2000" dirty="0" smtClean="0"/>
              <a:t>Object relational database management systems provide a middle ground between relational and object-oriented databases. In an ORDBMS, data is manipulated using </a:t>
            </a:r>
            <a:r>
              <a:rPr lang="en-US" sz="2000" b="1" dirty="0" smtClean="0"/>
              <a:t>queries in a query language</a:t>
            </a:r>
            <a:r>
              <a:rPr lang="en-US" sz="2000" dirty="0" smtClean="0"/>
              <a:t>. These systems bridge the gap between conceptual data modeling techniques such as entity relationship diagrams and object relational mapping using classes and inheritance. ORDBMSs also support data model extensions </a:t>
            </a:r>
            <a:r>
              <a:rPr lang="en-US" sz="2000" b="1" dirty="0" smtClean="0"/>
              <a:t>with custom data types and methods. </a:t>
            </a:r>
            <a:r>
              <a:rPr lang="en-US" sz="2000" dirty="0" smtClean="0"/>
              <a:t>This allows developers to raise the abstraction levels at which problem domains are viewed.</a:t>
            </a:r>
          </a:p>
          <a:p>
            <a:pPr algn="just">
              <a:buFont typeface="Wingdings" pitchFamily="2" charset="2"/>
              <a:buChar char="Ø"/>
            </a:pPr>
            <a:endParaRPr lang="en-US" sz="2000" b="1" dirty="0">
              <a:latin typeface="Calibri (Body)"/>
              <a:cs typeface="Arial" pitchFamily="34" charset="0"/>
            </a:endParaRPr>
          </a:p>
        </p:txBody>
      </p:sp>
    </p:spTree>
  </p:cSld>
  <p:clrMapOvr>
    <a:masterClrMapping/>
  </p:clrMapOvr>
  <p:transition advTm="102033"/>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2400" b="1" dirty="0" smtClean="0">
                <a:solidFill>
                  <a:schemeClr val="bg1"/>
                </a:solidFill>
              </a:rPr>
              <a:t>ORDBMS</a:t>
            </a:r>
            <a:endParaRPr lang="en-US" altLang="en-US" sz="2400" b="1" dirty="0">
              <a:solidFill>
                <a:schemeClr val="bg1"/>
              </a:solidFill>
            </a:endParaRPr>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472518" cy="4214842"/>
          </a:xfrm>
        </p:spPr>
        <p:txBody>
          <a:bodyPr>
            <a:noAutofit/>
          </a:bodyPr>
          <a:lstStyle/>
          <a:p>
            <a:r>
              <a:rPr lang="en-US" sz="2000" dirty="0" smtClean="0"/>
              <a:t>The ORDBMS (like ODBMS or OODBMS) is integrated with an object-oriented programming language. </a:t>
            </a:r>
          </a:p>
          <a:p>
            <a:r>
              <a:rPr lang="en-US" sz="2000" dirty="0" smtClean="0"/>
              <a:t>The characteristic properties of ORDBMS are 1) complex data, 2) type inheritance, and 3) object Behavior. </a:t>
            </a:r>
          </a:p>
          <a:p>
            <a:r>
              <a:rPr lang="en-US" sz="2000" b="1" dirty="0" smtClean="0"/>
              <a:t>Complex data</a:t>
            </a:r>
            <a:r>
              <a:rPr lang="en-US" sz="2000" dirty="0" smtClean="0"/>
              <a:t> creation in most SQL ORDBMSs is based on preliminary schema definition via the user-defined type (UDT). </a:t>
            </a:r>
          </a:p>
          <a:p>
            <a:r>
              <a:rPr lang="en-US" sz="2000" b="1" dirty="0" smtClean="0"/>
              <a:t>Type inheritance</a:t>
            </a:r>
            <a:r>
              <a:rPr lang="en-US" sz="2000" dirty="0" smtClean="0"/>
              <a:t>. That is, a structured type can have subtypes that reuse all of its attributes and contain additional attributes specific to the subtype.</a:t>
            </a:r>
          </a:p>
          <a:p>
            <a:r>
              <a:rPr lang="en-US" sz="2000" dirty="0" smtClean="0"/>
              <a:t>o</a:t>
            </a:r>
            <a:r>
              <a:rPr lang="en-US" sz="2000" b="1" dirty="0" smtClean="0"/>
              <a:t>bject behavior</a:t>
            </a:r>
            <a:r>
              <a:rPr lang="en-US" sz="2000" dirty="0" smtClean="0"/>
              <a:t>, is related with access to the program objects. Such program objects must be storable and transportable for database processing, therefore they usually are named as </a:t>
            </a:r>
            <a:r>
              <a:rPr lang="en-US" sz="2000" b="1" dirty="0" smtClean="0"/>
              <a:t>persistent objects</a:t>
            </a:r>
            <a:r>
              <a:rPr lang="en-US" sz="2000" dirty="0" smtClean="0"/>
              <a:t>. Inside a database, all the relations with a persistent program object are RELATION WITH ITS OBJECT IDENTIFIER</a:t>
            </a:r>
          </a:p>
          <a:p>
            <a:pPr algn="just">
              <a:buFont typeface="Wingdings" pitchFamily="2" charset="2"/>
              <a:buChar char="Ø"/>
            </a:pPr>
            <a:endParaRPr lang="en-US" sz="2000" b="1" dirty="0">
              <a:latin typeface="Calibri (Body)"/>
              <a:cs typeface="Arial" pitchFamily="34" charset="0"/>
            </a:endParaRPr>
          </a:p>
        </p:txBody>
      </p:sp>
    </p:spTree>
  </p:cSld>
  <p:clrMapOvr>
    <a:masterClrMapping/>
  </p:clrMapOvr>
  <p:transition advTm="102033"/>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sz="2000" b="1" dirty="0" smtClean="0">
                <a:solidFill>
                  <a:schemeClr val="bg1"/>
                </a:solidFill>
              </a:rPr>
              <a:t>ORDBMS Advantages</a:t>
            </a:r>
            <a:endParaRPr lang="en-US" altLang="en-US" sz="2000" b="1" dirty="0">
              <a:solidFill>
                <a:schemeClr val="bg1"/>
              </a:solidFill>
            </a:endParaRPr>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472518" cy="4214842"/>
          </a:xfrm>
        </p:spPr>
        <p:txBody>
          <a:bodyPr>
            <a:noAutofit/>
          </a:bodyPr>
          <a:lstStyle/>
          <a:p>
            <a:r>
              <a:rPr lang="en-US" sz="2000" dirty="0" smtClean="0"/>
              <a:t>Reusable and Sharable.</a:t>
            </a:r>
          </a:p>
          <a:p>
            <a:r>
              <a:rPr lang="en-US" sz="2000" dirty="0" smtClean="0"/>
              <a:t>Ability of applying objects with existing models as it is.</a:t>
            </a:r>
          </a:p>
          <a:p>
            <a:r>
              <a:rPr lang="en-US" sz="2000" dirty="0" smtClean="0"/>
              <a:t>Allows users and programmers to start using object-oriented systems in parallel.</a:t>
            </a:r>
          </a:p>
          <a:p>
            <a:r>
              <a:rPr lang="en-US" sz="2000" dirty="0" smtClean="0"/>
              <a:t>Large storage capacity</a:t>
            </a:r>
          </a:p>
          <a:p>
            <a:r>
              <a:rPr lang="en-US" sz="2000" dirty="0" smtClean="0"/>
              <a:t>Supports rich Data Types</a:t>
            </a:r>
          </a:p>
          <a:p>
            <a:r>
              <a:rPr lang="en-US" sz="2000" dirty="0" smtClean="0"/>
              <a:t>Scalability</a:t>
            </a:r>
          </a:p>
          <a:p>
            <a:r>
              <a:rPr lang="en-US" sz="2000" dirty="0" smtClean="0"/>
              <a:t>Explicit representation of Relationships</a:t>
            </a:r>
          </a:p>
          <a:p>
            <a:pPr algn="just">
              <a:buNone/>
            </a:pPr>
            <a:endParaRPr lang="en-US" sz="2000" b="1" dirty="0">
              <a:latin typeface="Calibri (Body)"/>
              <a:cs typeface="Arial" pitchFamily="34" charset="0"/>
            </a:endParaRPr>
          </a:p>
        </p:txBody>
      </p:sp>
    </p:spTree>
  </p:cSld>
  <p:clrMapOvr>
    <a:masterClrMapping/>
  </p:clrMapOvr>
  <p:transition advTm="102033"/>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Font typeface="Arial" pitchFamily="34" charset="0"/>
              <a:buChar char="•"/>
            </a:pPr>
            <a:endParaRPr lang="en-US" sz="2000" dirty="0">
              <a:latin typeface="Calibri (Body)"/>
              <a:cs typeface="Arial" pitchFamily="34" charset="0"/>
            </a:endParaRPr>
          </a:p>
        </p:txBody>
      </p:sp>
      <p:sp>
        <p:nvSpPr>
          <p:cNvPr id="9" name="Content Placeholder 8"/>
          <p:cNvSpPr>
            <a:spLocks noGrp="1"/>
          </p:cNvSpPr>
          <p:nvPr>
            <p:ph idx="1"/>
          </p:nvPr>
        </p:nvSpPr>
        <p:spPr>
          <a:xfrm>
            <a:off x="214282" y="2428868"/>
            <a:ext cx="8472518" cy="4214842"/>
          </a:xfrm>
        </p:spPr>
        <p:txBody>
          <a:bodyPr>
            <a:noAutofit/>
          </a:bodyPr>
          <a:lstStyle/>
          <a:p>
            <a:r>
              <a:rPr lang="en-US" sz="2000" dirty="0" smtClean="0"/>
              <a:t>Support of both navigational and associative access to information.</a:t>
            </a:r>
          </a:p>
          <a:p>
            <a:r>
              <a:rPr lang="en-US" sz="2000" dirty="0" smtClean="0"/>
              <a:t>Improved concurrency.</a:t>
            </a:r>
          </a:p>
          <a:p>
            <a:r>
              <a:rPr lang="en-US" sz="2000" dirty="0" smtClean="0"/>
              <a:t>Support for composite data types.</a:t>
            </a:r>
          </a:p>
          <a:p>
            <a:r>
              <a:rPr lang="en-US" sz="2000" dirty="0" smtClean="0"/>
              <a:t>Improved Integrity.</a:t>
            </a:r>
          </a:p>
          <a:p>
            <a:r>
              <a:rPr lang="en-US" sz="2000" dirty="0" smtClean="0"/>
              <a:t>Database Extensibility</a:t>
            </a:r>
          </a:p>
          <a:p>
            <a:r>
              <a:rPr lang="en-US" sz="2000" dirty="0" smtClean="0"/>
              <a:t>Custom Data Access Methods. </a:t>
            </a:r>
            <a:r>
              <a:rPr lang="en-US" sz="2000" dirty="0" err="1" smtClean="0"/>
              <a:t>Exa</a:t>
            </a:r>
            <a:r>
              <a:rPr lang="en-US" sz="2000" dirty="0" smtClean="0"/>
              <a:t>: R-Tree indexes..</a:t>
            </a:r>
          </a:p>
          <a:p>
            <a:r>
              <a:rPr lang="en-US" sz="2000" dirty="0" smtClean="0"/>
              <a:t>Built-in complex SQL functions can be provided for data operations. E.g.: aggregating, slicing, </a:t>
            </a:r>
            <a:r>
              <a:rPr lang="en-US" sz="2000" dirty="0" err="1" smtClean="0"/>
              <a:t>subsetting</a:t>
            </a:r>
            <a:r>
              <a:rPr lang="en-US" sz="2000" dirty="0" smtClean="0"/>
              <a:t>, </a:t>
            </a:r>
            <a:r>
              <a:rPr lang="en-US" sz="2000" dirty="0" err="1" smtClean="0"/>
              <a:t>reprojecting</a:t>
            </a:r>
            <a:r>
              <a:rPr lang="en-US" sz="2000" dirty="0" smtClean="0"/>
              <a:t> etc…</a:t>
            </a:r>
          </a:p>
          <a:p>
            <a:pPr algn="just">
              <a:buFont typeface="Wingdings" pitchFamily="2" charset="2"/>
              <a:buChar char="Ø"/>
            </a:pPr>
            <a:endParaRPr lang="en-US" sz="2000" b="1" dirty="0">
              <a:latin typeface="Calibri (Body)"/>
              <a:cs typeface="Arial" pitchFamily="34" charset="0"/>
            </a:endParaRPr>
          </a:p>
        </p:txBody>
      </p:sp>
      <p:sp>
        <p:nvSpPr>
          <p:cNvPr id="8" name="Rectangle 7"/>
          <p:cNvSpPr>
            <a:spLocks noChangeArrowheads="1"/>
          </p:cNvSpPr>
          <p:nvPr>
            <p:custDataLst>
              <p:tags r:id="rId6"/>
            </p:custDataLst>
          </p:nvPr>
        </p:nvSpPr>
        <p:spPr bwMode="auto">
          <a:xfrm>
            <a:off x="152400" y="1795463"/>
            <a:ext cx="9144000" cy="642937"/>
          </a:xfrm>
          <a:prstGeom prst="rect">
            <a:avLst/>
          </a:prstGeom>
          <a:solidFill>
            <a:srgbClr val="1F497D"/>
          </a:solidFill>
          <a:ln w="25400" algn="ctr">
            <a:noFill/>
            <a:round/>
            <a:headEnd/>
            <a:tailEnd/>
          </a:ln>
        </p:spPr>
        <p:txBody>
          <a:bodyPr anchor="ctr"/>
          <a:lstStyle/>
          <a:p>
            <a:r>
              <a:rPr lang="en-US" sz="2000" b="1" dirty="0" smtClean="0">
                <a:solidFill>
                  <a:schemeClr val="bg1"/>
                </a:solidFill>
              </a:rPr>
              <a:t>ORDBMS Advantages</a:t>
            </a:r>
            <a:endParaRPr lang="en-US" altLang="en-US" sz="2000" b="1" dirty="0">
              <a:solidFill>
                <a:schemeClr val="bg1"/>
              </a:solidFill>
            </a:endParaRPr>
          </a:p>
        </p:txBody>
      </p:sp>
    </p:spTree>
  </p:cSld>
  <p:clrMapOvr>
    <a:masterClrMapping/>
  </p:clrMapOvr>
  <p:transition advTm="102033"/>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128537"/>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Body)"/>
                <a:cs typeface="Arial" pitchFamily="34" charset="0"/>
              </a:rPr>
              <a:t>Benefits</a:t>
            </a:r>
            <a:r>
              <a:rPr lang="en-US" sz="3000" b="1" dirty="0">
                <a:solidFill>
                  <a:schemeClr val="bg1"/>
                </a:solidFill>
                <a:latin typeface="Arial" pitchFamily="34" charset="0"/>
                <a:cs typeface="Arial" pitchFamily="34" charset="0"/>
              </a:rPr>
              <a:t> of DBMS</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buNone/>
            </a:pPr>
            <a:r>
              <a:rPr lang="en-US" sz="2000" b="1" dirty="0">
                <a:latin typeface="Calibri (Body)"/>
                <a:cs typeface="Arial" pitchFamily="34" charset="0"/>
              </a:rPr>
              <a:t>Sharing of Data</a:t>
            </a:r>
          </a:p>
          <a:p>
            <a:pPr algn="just">
              <a:buNone/>
            </a:pPr>
            <a:r>
              <a:rPr lang="en-US" sz="2000" dirty="0">
                <a:latin typeface="Calibri (Body)"/>
                <a:cs typeface="Arial" pitchFamily="34" charset="0"/>
              </a:rPr>
              <a:t>In a database, the users of the database can share the data among themselves. There are various levels of </a:t>
            </a:r>
            <a:r>
              <a:rPr lang="en-US" sz="2000" dirty="0" smtClean="0">
                <a:latin typeface="Calibri (Body)"/>
                <a:cs typeface="Arial" pitchFamily="34" charset="0"/>
              </a:rPr>
              <a:t>authorization </a:t>
            </a:r>
            <a:r>
              <a:rPr lang="en-US" sz="2000" dirty="0">
                <a:latin typeface="Calibri (Body)"/>
                <a:cs typeface="Arial" pitchFamily="34" charset="0"/>
              </a:rPr>
              <a:t>to access the data, and consequently the data can only be shared based on the correct </a:t>
            </a:r>
            <a:r>
              <a:rPr lang="en-US" sz="2000" dirty="0" smtClean="0">
                <a:latin typeface="Calibri (Body)"/>
                <a:cs typeface="Arial" pitchFamily="34" charset="0"/>
              </a:rPr>
              <a:t>authorization </a:t>
            </a:r>
            <a:r>
              <a:rPr lang="en-US" sz="2000" dirty="0">
                <a:latin typeface="Calibri (Body)"/>
                <a:cs typeface="Arial" pitchFamily="34" charset="0"/>
              </a:rPr>
              <a:t>protocols being followed. </a:t>
            </a:r>
          </a:p>
          <a:p>
            <a:pPr algn="just">
              <a:buNone/>
            </a:pPr>
            <a:r>
              <a:rPr lang="en-US" sz="2000" dirty="0" smtClean="0">
                <a:latin typeface="Calibri (Body)"/>
                <a:cs typeface="Arial" pitchFamily="34" charset="0"/>
              </a:rPr>
              <a:t>Many </a:t>
            </a:r>
            <a:r>
              <a:rPr lang="en-US" sz="2000" dirty="0">
                <a:latin typeface="Calibri (Body)"/>
                <a:cs typeface="Arial" pitchFamily="34" charset="0"/>
              </a:rPr>
              <a:t>remote users can also access the database simultaneously and share the data between themselves.</a:t>
            </a:r>
            <a:endParaRPr lang="en-US" sz="2000" b="1" dirty="0">
              <a:latin typeface="Calibri (Body)"/>
              <a:cs typeface="Arial" pitchFamily="34" charset="0"/>
            </a:endParaRPr>
          </a:p>
          <a:p>
            <a:pPr algn="just">
              <a:buNone/>
            </a:pPr>
            <a:r>
              <a:rPr lang="en-US" sz="2000" b="1" dirty="0">
                <a:latin typeface="Calibri (Body)"/>
                <a:cs typeface="Arial" pitchFamily="34" charset="0"/>
              </a:rPr>
              <a:t>Data Security</a:t>
            </a:r>
          </a:p>
          <a:p>
            <a:pPr algn="just">
              <a:buNone/>
            </a:pPr>
            <a:r>
              <a:rPr lang="en-US" sz="2000" dirty="0">
                <a:latin typeface="Calibri (Body)"/>
                <a:cs typeface="Arial" pitchFamily="34" charset="0"/>
              </a:rPr>
              <a:t>Data Security is vital concept in a database. Only authorized users should be allowed to the access the database and their identity should be authenticated using a username and password. Unauthorized users should not allowed to access the database under any circumstances as it violates the integrity constraints.</a:t>
            </a:r>
          </a:p>
          <a:p>
            <a:pPr algn="just">
              <a:buNone/>
            </a:pPr>
            <a:endParaRPr lang="en-US" sz="2000" b="1" dirty="0">
              <a:latin typeface="Calibri (Body)"/>
              <a:cs typeface="Arial" pitchFamily="34" charset="0"/>
            </a:endParaRPr>
          </a:p>
          <a:p>
            <a:pPr algn="just">
              <a:buNone/>
            </a:pPr>
            <a:endParaRPr lang="en-US" sz="2000" b="1" dirty="0">
              <a:latin typeface="Calibri (Body)"/>
              <a:cs typeface="Arial" pitchFamily="34" charset="0"/>
            </a:endParaRPr>
          </a:p>
        </p:txBody>
      </p:sp>
    </p:spTree>
  </p:cSld>
  <p:clrMapOvr>
    <a:masterClrMapping/>
  </p:clrMapOvr>
  <p:transition advTm="102033"/>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GB" dirty="0"/>
              <a:t>Object Relational Database Comparison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t>Introduction</a:t>
            </a:r>
          </a:p>
        </p:txBody>
      </p:sp>
      <p:sp>
        <p:nvSpPr>
          <p:cNvPr id="37891" name="Rectangle 3"/>
          <p:cNvSpPr>
            <a:spLocks noGrp="1" noChangeArrowheads="1"/>
          </p:cNvSpPr>
          <p:nvPr>
            <p:ph type="body" idx="1"/>
          </p:nvPr>
        </p:nvSpPr>
        <p:spPr/>
        <p:txBody>
          <a:bodyPr/>
          <a:lstStyle/>
          <a:p>
            <a:pPr>
              <a:lnSpc>
                <a:spcPct val="90000"/>
              </a:lnSpc>
            </a:pPr>
            <a:r>
              <a:rPr lang="en-GB"/>
              <a:t>Brief introduction to the 3 main databases:</a:t>
            </a:r>
          </a:p>
          <a:p>
            <a:pPr lvl="1">
              <a:lnSpc>
                <a:spcPct val="90000"/>
              </a:lnSpc>
            </a:pPr>
            <a:r>
              <a:rPr lang="en-GB"/>
              <a:t>RDBMS</a:t>
            </a:r>
          </a:p>
          <a:p>
            <a:pPr lvl="1">
              <a:lnSpc>
                <a:spcPct val="90000"/>
              </a:lnSpc>
            </a:pPr>
            <a:r>
              <a:rPr lang="en-GB"/>
              <a:t>ODBMS</a:t>
            </a:r>
          </a:p>
          <a:p>
            <a:pPr lvl="1">
              <a:lnSpc>
                <a:spcPct val="90000"/>
              </a:lnSpc>
            </a:pPr>
            <a:r>
              <a:rPr lang="en-GB"/>
              <a:t>ORDBMS</a:t>
            </a:r>
          </a:p>
          <a:p>
            <a:pPr lvl="1">
              <a:lnSpc>
                <a:spcPct val="90000"/>
              </a:lnSpc>
              <a:buFontTx/>
              <a:buNone/>
            </a:pPr>
            <a:endParaRPr lang="en-GB"/>
          </a:p>
          <a:p>
            <a:pPr>
              <a:lnSpc>
                <a:spcPct val="90000"/>
              </a:lnSpc>
            </a:pPr>
            <a:r>
              <a:rPr lang="en-GB"/>
              <a:t>Compare the above systems</a:t>
            </a:r>
          </a:p>
          <a:p>
            <a:pPr>
              <a:lnSpc>
                <a:spcPct val="90000"/>
              </a:lnSpc>
              <a:buFont typeface="Wingdings" pitchFamily="2" charset="2"/>
              <a:buNone/>
            </a:pPr>
            <a:endParaRPr lang="en-GB"/>
          </a:p>
          <a:p>
            <a:pPr>
              <a:lnSpc>
                <a:spcPct val="90000"/>
              </a:lnSpc>
            </a:pPr>
            <a:r>
              <a:rPr lang="en-GB"/>
              <a:t>Summary</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t>Object-Orientation</a:t>
            </a:r>
          </a:p>
        </p:txBody>
      </p:sp>
      <p:sp>
        <p:nvSpPr>
          <p:cNvPr id="40963" name="Rectangle 3"/>
          <p:cNvSpPr>
            <a:spLocks noGrp="1" noChangeArrowheads="1"/>
          </p:cNvSpPr>
          <p:nvPr>
            <p:ph type="body" idx="1"/>
          </p:nvPr>
        </p:nvSpPr>
        <p:spPr/>
        <p:txBody>
          <a:bodyPr/>
          <a:lstStyle/>
          <a:p>
            <a:r>
              <a:rPr lang="en-GB"/>
              <a:t>An OOD supports the following</a:t>
            </a:r>
          </a:p>
          <a:p>
            <a:pPr lvl="1"/>
            <a:r>
              <a:rPr lang="en-GB"/>
              <a:t>Abstraction</a:t>
            </a:r>
          </a:p>
          <a:p>
            <a:pPr lvl="1"/>
            <a:r>
              <a:rPr lang="en-GB"/>
              <a:t>Encapsulation</a:t>
            </a:r>
          </a:p>
          <a:p>
            <a:pPr lvl="1"/>
            <a:r>
              <a:rPr lang="en-GB"/>
              <a:t>Classes &amp; Instances</a:t>
            </a:r>
          </a:p>
          <a:p>
            <a:pPr lvl="1"/>
            <a:r>
              <a:rPr lang="en-GB"/>
              <a:t>Inheritance</a:t>
            </a:r>
          </a:p>
          <a:p>
            <a:pPr lvl="1"/>
            <a:r>
              <a:rPr lang="en-GB"/>
              <a:t>Messages &amp; Methods</a:t>
            </a:r>
          </a:p>
          <a:p>
            <a:pPr lvl="1"/>
            <a:r>
              <a:rPr lang="en-GB"/>
              <a:t>Polymorphism</a:t>
            </a:r>
          </a:p>
          <a:p>
            <a:pPr lvl="1"/>
            <a:endParaRPr lang="en-GB"/>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p:txBody>
          <a:bodyPr/>
          <a:lstStyle/>
          <a:p>
            <a:r>
              <a:rPr lang="en-GB"/>
              <a:t>Object Identity</a:t>
            </a:r>
          </a:p>
          <a:p>
            <a:r>
              <a:rPr lang="en-GB"/>
              <a:t>Locking</a:t>
            </a:r>
          </a:p>
          <a:p>
            <a:r>
              <a:rPr lang="en-GB"/>
              <a:t>Object Access</a:t>
            </a:r>
          </a:p>
          <a:p>
            <a:r>
              <a:rPr lang="en-GB"/>
              <a:t>Dynamic Space Compaction</a:t>
            </a:r>
          </a:p>
          <a:p>
            <a:r>
              <a:rPr lang="en-GB"/>
              <a:t>Navigation</a:t>
            </a:r>
          </a:p>
        </p:txBody>
      </p:sp>
      <p:sp>
        <p:nvSpPr>
          <p:cNvPr id="43012" name="Rectangle 4"/>
          <p:cNvSpPr>
            <a:spLocks noGrp="1" noChangeArrowheads="1"/>
          </p:cNvSpPr>
          <p:nvPr>
            <p:ph type="title"/>
          </p:nvPr>
        </p:nvSpPr>
        <p:spPr>
          <a:noFill/>
          <a:ln/>
        </p:spPr>
        <p:txBody>
          <a:bodyPr/>
          <a:lstStyle/>
          <a:p>
            <a:r>
              <a:rPr lang="en-GB"/>
              <a:t>OODB Features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Object-Relational Database</a:t>
            </a:r>
          </a:p>
        </p:txBody>
      </p:sp>
      <p:sp>
        <p:nvSpPr>
          <p:cNvPr id="41987" name="Rectangle 3"/>
          <p:cNvSpPr>
            <a:spLocks noGrp="1" noChangeArrowheads="1"/>
          </p:cNvSpPr>
          <p:nvPr>
            <p:ph type="body" idx="1"/>
          </p:nvPr>
        </p:nvSpPr>
        <p:spPr/>
        <p:txBody>
          <a:bodyPr/>
          <a:lstStyle/>
          <a:p>
            <a:r>
              <a:rPr lang="en-GB" dirty="0"/>
              <a:t>Amalgamation of </a:t>
            </a:r>
            <a:r>
              <a:rPr lang="en-GB" dirty="0" smtClean="0"/>
              <a:t> RDBMS </a:t>
            </a:r>
            <a:r>
              <a:rPr lang="en-GB" dirty="0"/>
              <a:t>&amp; ODBMS</a:t>
            </a:r>
          </a:p>
          <a:p>
            <a:r>
              <a:rPr lang="en-GB" dirty="0"/>
              <a:t>Adds limited Object-Oriented functions</a:t>
            </a:r>
          </a:p>
          <a:p>
            <a:r>
              <a:rPr lang="en-GB" dirty="0"/>
              <a:t>Data still stored in tables</a:t>
            </a:r>
          </a:p>
          <a:p>
            <a:r>
              <a:rPr lang="en-GB" dirty="0"/>
              <a:t>Supports new types of data (multimedia)</a:t>
            </a:r>
          </a:p>
          <a:p>
            <a:pPr>
              <a:buFont typeface="Wingdings" pitchFamily="2" charset="2"/>
              <a:buNone/>
            </a:pPr>
            <a:endParaRPr lang="en-GB"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32" name="Group 36"/>
          <p:cNvGraphicFramePr>
            <a:graphicFrameLocks noGrp="1"/>
          </p:cNvGraphicFramePr>
          <p:nvPr/>
        </p:nvGraphicFramePr>
        <p:xfrm>
          <a:off x="838200" y="762000"/>
          <a:ext cx="7696200" cy="5440363"/>
        </p:xfrm>
        <a:graphic>
          <a:graphicData uri="http://schemas.openxmlformats.org/drawingml/2006/table">
            <a:tbl>
              <a:tblPr/>
              <a:tblGrid>
                <a:gridCol w="40767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762000">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2800" b="1" i="0" u="none" strike="noStrike" cap="none" normalizeH="0" baseline="0" smtClean="0">
                          <a:ln>
                            <a:noFill/>
                          </a:ln>
                          <a:solidFill>
                            <a:schemeClr val="tx2"/>
                          </a:solidFill>
                          <a:effectLst/>
                          <a:latin typeface="Times New Roman" pitchFamily="18" charset="0"/>
                        </a:rPr>
                        <a:t>RELATIONAL vs OBJECT-ORIENTED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11033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2800" b="0" i="0" u="none" strike="noStrike" cap="none" normalizeH="0" baseline="0" smtClean="0">
                          <a:ln>
                            <a:noFill/>
                          </a:ln>
                          <a:solidFill>
                            <a:schemeClr val="tx1"/>
                          </a:solidFill>
                          <a:effectLst/>
                          <a:latin typeface="Times New Roman" pitchFamily="18" charset="0"/>
                        </a:rPr>
                        <a:t>Good for large amounts of 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2800" b="0" i="0" u="none" strike="noStrike" cap="none" normalizeH="0" baseline="0" smtClean="0">
                          <a:ln>
                            <a:noFill/>
                          </a:ln>
                          <a:solidFill>
                            <a:schemeClr val="tx1"/>
                          </a:solidFill>
                          <a:effectLst/>
                          <a:latin typeface="Times New Roman" pitchFamily="18" charset="0"/>
                        </a:rPr>
                        <a:t>Good for storing small amounts of complex data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017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2800" b="0" i="0" u="none" strike="noStrike" cap="none" normalizeH="0" baseline="0" smtClean="0">
                          <a:ln>
                            <a:noFill/>
                          </a:ln>
                          <a:solidFill>
                            <a:schemeClr val="tx1"/>
                          </a:solidFill>
                          <a:effectLst/>
                          <a:latin typeface="Times New Roman" pitchFamily="18" charset="0"/>
                        </a:rPr>
                        <a:t>Good for retrieval of 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2800" b="0" i="0" u="none" strike="noStrike" cap="none" normalizeH="0" baseline="0" dirty="0" smtClean="0">
                          <a:ln>
                            <a:noFill/>
                          </a:ln>
                          <a:solidFill>
                            <a:schemeClr val="tx1"/>
                          </a:solidFill>
                          <a:effectLst/>
                          <a:latin typeface="Times New Roman" pitchFamily="18" charset="0"/>
                        </a:rPr>
                        <a:t>Excellent at data manipulation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033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2800" b="0" i="0" u="none" strike="noStrike" cap="none" normalizeH="0" baseline="0" dirty="0" smtClean="0">
                          <a:ln>
                            <a:noFill/>
                          </a:ln>
                          <a:solidFill>
                            <a:schemeClr val="tx1"/>
                          </a:solidFill>
                          <a:effectLst/>
                          <a:latin typeface="Times New Roman" pitchFamily="18" charset="0"/>
                        </a:rPr>
                        <a:t>Table/Record based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2800" b="0" i="0" u="none" strike="noStrike" cap="none" normalizeH="0" baseline="0" dirty="0" smtClean="0">
                          <a:ln>
                            <a:noFill/>
                          </a:ln>
                          <a:solidFill>
                            <a:schemeClr val="tx1"/>
                          </a:solidFill>
                          <a:effectLst/>
                          <a:latin typeface="Times New Roman" pitchFamily="18" charset="0"/>
                        </a:rPr>
                        <a:t>Object Based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017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2800" b="0" i="0" u="none" strike="noStrike" cap="none" normalizeH="0" baseline="0" dirty="0" smtClean="0">
                          <a:ln>
                            <a:noFill/>
                          </a:ln>
                          <a:solidFill>
                            <a:schemeClr val="tx1"/>
                          </a:solidFill>
                          <a:effectLst/>
                          <a:latin typeface="Times New Roman" pitchFamily="18" charset="0"/>
                        </a:rPr>
                        <a:t>Relationships expressed in keys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2800" b="0" i="0" u="none" strike="noStrike" cap="none" normalizeH="0" baseline="0" dirty="0" smtClean="0">
                          <a:ln>
                            <a:noFill/>
                          </a:ln>
                          <a:solidFill>
                            <a:schemeClr val="tx1"/>
                          </a:solidFill>
                          <a:effectLst/>
                          <a:latin typeface="Times New Roman" pitchFamily="18" charset="0"/>
                        </a:rPr>
                        <a:t>Relationships built in to objects &amp; containers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5" name="Group 1049"/>
          <p:cNvGraphicFramePr>
            <a:graphicFrameLocks noGrp="1"/>
          </p:cNvGraphicFramePr>
          <p:nvPr/>
        </p:nvGraphicFramePr>
        <p:xfrm>
          <a:off x="838200" y="685800"/>
          <a:ext cx="7696200" cy="5172076"/>
        </p:xfrm>
        <a:graphic>
          <a:graphicData uri="http://schemas.openxmlformats.org/drawingml/2006/table">
            <a:tbl>
              <a:tblPr/>
              <a:tblGrid>
                <a:gridCol w="40767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762000">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2800" b="1" i="0" u="none" strike="noStrike" cap="none" normalizeH="0" baseline="0" smtClean="0">
                          <a:ln>
                            <a:noFill/>
                          </a:ln>
                          <a:solidFill>
                            <a:schemeClr val="tx2"/>
                          </a:solidFill>
                          <a:effectLst/>
                          <a:latin typeface="Times New Roman" pitchFamily="18" charset="0"/>
                        </a:rPr>
                        <a:t>RELATIONAL vs OBJECT-ORIENTED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11033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2800" b="0" i="0" u="none" strike="noStrike" cap="none" normalizeH="0" baseline="0" smtClean="0">
                          <a:ln>
                            <a:noFill/>
                          </a:ln>
                          <a:solidFill>
                            <a:schemeClr val="tx1"/>
                          </a:solidFill>
                          <a:effectLst/>
                          <a:latin typeface="Times New Roman" pitchFamily="18" charset="0"/>
                        </a:rPr>
                        <a:t>Limited complexity of relationships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2800" b="0" i="0" u="none" strike="noStrike" cap="none" normalizeH="0" baseline="0" smtClean="0">
                          <a:ln>
                            <a:noFill/>
                          </a:ln>
                          <a:solidFill>
                            <a:schemeClr val="tx1"/>
                          </a:solidFill>
                          <a:effectLst/>
                          <a:latin typeface="Times New Roman" pitchFamily="18" charset="0"/>
                        </a:rPr>
                        <a:t>Complex relationships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017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2800" b="0" i="0" u="none" strike="noStrike" cap="none" normalizeH="0" baseline="0" smtClean="0">
                          <a:ln>
                            <a:noFill/>
                          </a:ln>
                          <a:solidFill>
                            <a:schemeClr val="tx1"/>
                          </a:solidFill>
                          <a:effectLst/>
                          <a:latin typeface="Times New Roman" pitchFamily="18" charset="0"/>
                        </a:rPr>
                        <a:t>Defined types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2800" b="0" i="0" u="none" strike="noStrike" cap="none" normalizeH="0" baseline="0" smtClean="0">
                          <a:ln>
                            <a:noFill/>
                          </a:ln>
                          <a:solidFill>
                            <a:schemeClr val="tx1"/>
                          </a:solidFill>
                          <a:effectLst/>
                          <a:latin typeface="Times New Roman" pitchFamily="18" charset="0"/>
                        </a:rPr>
                        <a:t>Variety of data types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033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2800" b="0" i="0" u="none" strike="noStrike" cap="none" normalizeH="0" baseline="0" smtClean="0">
                          <a:ln>
                            <a:noFill/>
                          </a:ln>
                          <a:solidFill>
                            <a:schemeClr val="tx1"/>
                          </a:solidFill>
                          <a:effectLst/>
                          <a:latin typeface="Times New Roman" pitchFamily="18" charset="0"/>
                        </a:rPr>
                        <a:t>Language independence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2800" b="0" i="0" u="none" strike="noStrike" cap="none" normalizeH="0" baseline="0" smtClean="0">
                          <a:ln>
                            <a:noFill/>
                          </a:ln>
                          <a:solidFill>
                            <a:schemeClr val="tx1"/>
                          </a:solidFill>
                          <a:effectLst/>
                          <a:latin typeface="Times New Roman" pitchFamily="18" charset="0"/>
                        </a:rPr>
                        <a:t>Often connected to a language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017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2800" b="0" i="0" u="none" strike="noStrike" cap="none" normalizeH="0" baseline="0" smtClean="0">
                          <a:ln>
                            <a:noFill/>
                          </a:ln>
                          <a:solidFill>
                            <a:schemeClr val="tx1"/>
                          </a:solidFill>
                          <a:effectLst/>
                          <a:latin typeface="Times New Roman" pitchFamily="18" charset="0"/>
                        </a:rPr>
                        <a:t>SQL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2800" b="0" i="0" u="none" strike="noStrike" cap="none" normalizeH="0" baseline="0" smtClean="0">
                          <a:ln>
                            <a:noFill/>
                          </a:ln>
                          <a:solidFill>
                            <a:schemeClr val="tx1"/>
                          </a:solidFill>
                          <a:effectLst/>
                          <a:latin typeface="Times New Roman" pitchFamily="18" charset="0"/>
                        </a:rPr>
                        <a:t>OQL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304800"/>
            <a:ext cx="7772400" cy="1143000"/>
          </a:xfrm>
        </p:spPr>
        <p:txBody>
          <a:bodyPr>
            <a:normAutofit fontScale="90000"/>
          </a:bodyPr>
          <a:lstStyle/>
          <a:p>
            <a:r>
              <a:rPr lang="en-GB" sz="4000" dirty="0"/>
              <a:t>Comparison of </a:t>
            </a:r>
            <a:r>
              <a:rPr lang="en-GB" sz="4000" dirty="0" smtClean="0"/>
              <a:t>RDBMS, OODBMS, ORDBMS</a:t>
            </a:r>
            <a:endParaRPr lang="en-GB" sz="4000" dirty="0"/>
          </a:p>
        </p:txBody>
      </p:sp>
      <p:sp>
        <p:nvSpPr>
          <p:cNvPr id="32771" name="Rectangle 3"/>
          <p:cNvSpPr>
            <a:spLocks noGrp="1" noChangeArrowheads="1"/>
          </p:cNvSpPr>
          <p:nvPr>
            <p:ph type="body" idx="1"/>
          </p:nvPr>
        </p:nvSpPr>
        <p:spPr>
          <a:xfrm>
            <a:off x="685800" y="1600200"/>
            <a:ext cx="7772400" cy="4495800"/>
          </a:xfrm>
        </p:spPr>
        <p:txBody>
          <a:bodyPr/>
          <a:lstStyle/>
          <a:p>
            <a:r>
              <a:rPr lang="en-GB" i="1" dirty="0" smtClean="0">
                <a:solidFill>
                  <a:schemeClr val="tx2"/>
                </a:solidFill>
              </a:rPr>
              <a:t>Defining standards:</a:t>
            </a:r>
          </a:p>
          <a:p>
            <a:endParaRPr lang="en-GB" i="1" dirty="0" smtClean="0">
              <a:solidFill>
                <a:schemeClr val="tx2"/>
              </a:solidFill>
            </a:endParaRPr>
          </a:p>
          <a:p>
            <a:pPr>
              <a:buFont typeface="Wingdings" pitchFamily="2" charset="2"/>
              <a:buNone/>
            </a:pPr>
            <a:r>
              <a:rPr lang="en-GB" dirty="0" smtClean="0"/>
              <a:t>   RDBMS - SQL2(ANSI X3H2)</a:t>
            </a:r>
          </a:p>
          <a:p>
            <a:pPr>
              <a:buFont typeface="Wingdings" pitchFamily="2" charset="2"/>
              <a:buNone/>
            </a:pPr>
            <a:r>
              <a:rPr lang="en-GB" dirty="0" smtClean="0"/>
              <a:t>   ODBMS - ODMG-v2.0 </a:t>
            </a:r>
          </a:p>
          <a:p>
            <a:pPr>
              <a:buFont typeface="Wingdings" pitchFamily="2" charset="2"/>
              <a:buNone/>
            </a:pPr>
            <a:r>
              <a:rPr lang="en-GB" dirty="0" smtClean="0"/>
              <a:t>	(support ODL/OQL   ODL : Object description language   OQL : Object Query Language)</a:t>
            </a:r>
          </a:p>
          <a:p>
            <a:pPr>
              <a:buFont typeface="Wingdings" pitchFamily="2" charset="2"/>
              <a:buNone/>
            </a:pPr>
            <a:r>
              <a:rPr lang="en-GB" dirty="0" smtClean="0"/>
              <a:t>   ORDBMS - SQL-3</a:t>
            </a:r>
          </a:p>
          <a:p>
            <a:pPr>
              <a:buFont typeface="Wingdings" pitchFamily="2" charset="2"/>
              <a:buNone/>
            </a:pPr>
            <a:endParaRPr lang="en-GB"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609600"/>
            <a:ext cx="8534400" cy="5486400"/>
          </a:xfrm>
        </p:spPr>
        <p:txBody>
          <a:bodyPr>
            <a:normAutofit fontScale="92500"/>
          </a:bodyPr>
          <a:lstStyle/>
          <a:p>
            <a:r>
              <a:rPr lang="en-US" dirty="0" smtClean="0"/>
              <a:t>What is it?</a:t>
            </a:r>
          </a:p>
          <a:p>
            <a:pPr>
              <a:buNone/>
            </a:pPr>
            <a:r>
              <a:rPr lang="en-US" dirty="0" smtClean="0"/>
              <a:t>		RDBMS: Relational Database management 	System. It gives better storage, indexing, 	query processing and optimization technique</a:t>
            </a:r>
          </a:p>
          <a:p>
            <a:pPr>
              <a:buNone/>
            </a:pPr>
            <a:r>
              <a:rPr lang="en-US" dirty="0" smtClean="0"/>
              <a:t>		OODBMS : Object Oriented Database 	Management system. It consist of object 	oriented programming language with some 	additional features.</a:t>
            </a:r>
          </a:p>
          <a:p>
            <a:pPr>
              <a:buNone/>
            </a:pPr>
            <a:r>
              <a:rPr lang="en-US" dirty="0" smtClean="0"/>
              <a:t>		ORDBMS: Object Relational Database 	Management system  with additional features</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685800" y="1447800"/>
            <a:ext cx="7772400" cy="4648200"/>
          </a:xfrm>
        </p:spPr>
        <p:txBody>
          <a:bodyPr/>
          <a:lstStyle/>
          <a:p>
            <a:r>
              <a:rPr lang="en-GB" i="1">
                <a:solidFill>
                  <a:schemeClr val="tx2"/>
                </a:solidFill>
              </a:rPr>
              <a:t>Support for object-oriented programming:</a:t>
            </a:r>
          </a:p>
          <a:p>
            <a:pPr>
              <a:buFont typeface="Wingdings" pitchFamily="2" charset="2"/>
              <a:buNone/>
            </a:pPr>
            <a:endParaRPr lang="en-GB" i="1">
              <a:solidFill>
                <a:schemeClr val="tx2"/>
              </a:solidFill>
            </a:endParaRPr>
          </a:p>
          <a:p>
            <a:pPr>
              <a:buFont typeface="Wingdings" pitchFamily="2" charset="2"/>
              <a:buNone/>
            </a:pPr>
            <a:r>
              <a:rPr lang="en-GB"/>
              <a:t>   RDBMS - Poor</a:t>
            </a:r>
          </a:p>
          <a:p>
            <a:pPr>
              <a:buFont typeface="Wingdings" pitchFamily="2" charset="2"/>
              <a:buNone/>
            </a:pPr>
            <a:r>
              <a:rPr lang="en-GB"/>
              <a:t>   ODBMS - Direct &amp; extensive</a:t>
            </a:r>
          </a:p>
          <a:p>
            <a:pPr>
              <a:buFont typeface="Wingdings" pitchFamily="2" charset="2"/>
              <a:buNone/>
            </a:pPr>
            <a:r>
              <a:rPr lang="en-GB"/>
              <a:t>   ORDBMS - Limited mostly to new data types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Body)"/>
                <a:cs typeface="Arial" pitchFamily="34" charset="0"/>
              </a:rPr>
              <a:t>Benefits</a:t>
            </a:r>
            <a:r>
              <a:rPr lang="en-US" sz="3000" b="1" dirty="0">
                <a:solidFill>
                  <a:schemeClr val="bg1"/>
                </a:solidFill>
                <a:latin typeface="Arial" pitchFamily="34" charset="0"/>
                <a:cs typeface="Arial" pitchFamily="34" charset="0"/>
              </a:rPr>
              <a:t> of DBMS</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r>
              <a:rPr lang="en-US" sz="2000" b="1" dirty="0" smtClean="0">
                <a:latin typeface="Calibri (Body)"/>
                <a:cs typeface="Arial" pitchFamily="34" charset="0"/>
              </a:rPr>
              <a:t>Data </a:t>
            </a:r>
            <a:r>
              <a:rPr lang="en-US" sz="2000" b="1" dirty="0">
                <a:latin typeface="Calibri (Body)"/>
                <a:cs typeface="Arial" pitchFamily="34" charset="0"/>
              </a:rPr>
              <a:t>Integrity</a:t>
            </a:r>
          </a:p>
          <a:p>
            <a:pPr algn="just"/>
            <a:r>
              <a:rPr lang="en-US" sz="2000" dirty="0">
                <a:latin typeface="Calibri (Body)"/>
                <a:cs typeface="Arial" pitchFamily="34" charset="0"/>
              </a:rPr>
              <a:t>Data integrity means that the data is accurate and consistent in the database. Data Integrity is very important as there are multiple databases in a DBMS. All of these databases contain data that is visible to multiple users. So it is necessary to ensure that the data is correct and consistent in all the databases and for all the users. </a:t>
            </a:r>
          </a:p>
          <a:p>
            <a:pPr algn="just"/>
            <a:r>
              <a:rPr lang="en-US" sz="2000" b="1" dirty="0" smtClean="0">
                <a:latin typeface="Calibri (Body)"/>
                <a:cs typeface="Arial" pitchFamily="34" charset="0"/>
              </a:rPr>
              <a:t>Privacy</a:t>
            </a:r>
            <a:endParaRPr lang="en-US" sz="2000" b="1" dirty="0">
              <a:latin typeface="Calibri (Body)"/>
              <a:cs typeface="Arial" pitchFamily="34" charset="0"/>
            </a:endParaRPr>
          </a:p>
          <a:p>
            <a:pPr algn="just"/>
            <a:r>
              <a:rPr lang="en-US" sz="2000" dirty="0">
                <a:latin typeface="Calibri (Body)"/>
                <a:cs typeface="Arial" pitchFamily="34" charset="0"/>
              </a:rPr>
              <a:t>The privacy rule in a database means only the authorized users can access a data in database according to its privacy constraints. There are levels of database access and a user can only view the data he is allowed to view. For example - In social networking sites, access constraints are different for different accounts a user may want to access account</a:t>
            </a:r>
            <a:r>
              <a:rPr lang="en-US" sz="2000" dirty="0" smtClean="0">
                <a:latin typeface="Calibri (Body)"/>
                <a:cs typeface="Arial" pitchFamily="34" charset="0"/>
              </a:rPr>
              <a:t>.</a:t>
            </a:r>
            <a:endParaRPr lang="en-US" sz="2000" dirty="0">
              <a:latin typeface="Calibri (Body)"/>
              <a:cs typeface="Arial" pitchFamily="34" charset="0"/>
            </a:endParaRPr>
          </a:p>
        </p:txBody>
      </p:sp>
    </p:spTree>
  </p:cSld>
  <p:clrMapOvr>
    <a:masterClrMapping/>
  </p:clrMapOvr>
  <p:transition advTm="102033"/>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685800" y="1066800"/>
            <a:ext cx="7772400" cy="4648200"/>
          </a:xfrm>
        </p:spPr>
        <p:txBody>
          <a:bodyPr/>
          <a:lstStyle/>
          <a:p>
            <a:r>
              <a:rPr lang="en-GB" i="1">
                <a:solidFill>
                  <a:schemeClr val="tx2"/>
                </a:solidFill>
              </a:rPr>
              <a:t>Simplicity of use:</a:t>
            </a:r>
          </a:p>
          <a:p>
            <a:pPr>
              <a:buFont typeface="Wingdings" pitchFamily="2" charset="2"/>
              <a:buNone/>
            </a:pPr>
            <a:endParaRPr lang="en-GB"/>
          </a:p>
          <a:p>
            <a:pPr>
              <a:buFont typeface="Wingdings" pitchFamily="2" charset="2"/>
              <a:buNone/>
            </a:pPr>
            <a:r>
              <a:rPr lang="en-GB"/>
              <a:t>   RDBMS - Table structures easy to understand; many end-user tools available</a:t>
            </a:r>
          </a:p>
          <a:p>
            <a:pPr>
              <a:buFont typeface="Wingdings" pitchFamily="2" charset="2"/>
              <a:buNone/>
            </a:pPr>
            <a:r>
              <a:rPr lang="en-GB"/>
              <a:t>   ODBMS - Ok for programmers; some SQL access for end users</a:t>
            </a:r>
          </a:p>
          <a:p>
            <a:pPr>
              <a:buFont typeface="Wingdings" pitchFamily="2" charset="2"/>
              <a:buNone/>
            </a:pPr>
            <a:r>
              <a:rPr lang="en-GB"/>
              <a:t>   ORDBMS - Same as RDBMS, with some confusing extensions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85800" y="1066800"/>
            <a:ext cx="7772400" cy="4876800"/>
          </a:xfrm>
          <a:prstGeom prst="rect">
            <a:avLst/>
          </a:prstGeom>
          <a:noFill/>
          <a:ln w="9525">
            <a:noFill/>
            <a:miter lim="800000"/>
            <a:headEnd/>
            <a:tailEnd/>
          </a:ln>
          <a:effectLst/>
        </p:spPr>
        <p:txBody>
          <a:bodyPr/>
          <a:lstStyle/>
          <a:p>
            <a:pPr marL="342900" indent="-342900">
              <a:spcBef>
                <a:spcPct val="20000"/>
              </a:spcBef>
              <a:buClr>
                <a:schemeClr val="accent2"/>
              </a:buClr>
              <a:buSzPct val="80000"/>
              <a:buFont typeface="Wingdings" pitchFamily="2" charset="2"/>
              <a:buChar char="l"/>
            </a:pPr>
            <a:r>
              <a:rPr lang="en-GB" sz="3200" i="1">
                <a:solidFill>
                  <a:schemeClr val="tx2"/>
                </a:solidFill>
              </a:rPr>
              <a:t>Simplicity of development:</a:t>
            </a:r>
          </a:p>
          <a:p>
            <a:pPr marL="342900" indent="-342900">
              <a:spcBef>
                <a:spcPct val="20000"/>
              </a:spcBef>
              <a:buClr>
                <a:schemeClr val="accent2"/>
              </a:buClr>
              <a:buSzPct val="80000"/>
              <a:buFont typeface="Wingdings" pitchFamily="2" charset="2"/>
              <a:buNone/>
            </a:pPr>
            <a:endParaRPr lang="en-GB" sz="3200"/>
          </a:p>
          <a:p>
            <a:pPr marL="342900" indent="-342900">
              <a:spcBef>
                <a:spcPct val="20000"/>
              </a:spcBef>
              <a:buClr>
                <a:schemeClr val="accent2"/>
              </a:buClr>
              <a:buSzPct val="80000"/>
              <a:buFont typeface="Wingdings" pitchFamily="2" charset="2"/>
              <a:buNone/>
            </a:pPr>
            <a:r>
              <a:rPr lang="en-GB" sz="3200"/>
              <a:t>   RDBMS - Provides independence of data from app, good for simple relationships</a:t>
            </a:r>
          </a:p>
          <a:p>
            <a:pPr marL="342900" indent="-342900">
              <a:spcBef>
                <a:spcPct val="20000"/>
              </a:spcBef>
              <a:buClr>
                <a:schemeClr val="accent2"/>
              </a:buClr>
              <a:buSzPct val="80000"/>
              <a:buFont typeface="Wingdings" pitchFamily="2" charset="2"/>
              <a:buNone/>
            </a:pPr>
            <a:r>
              <a:rPr lang="en-GB" sz="3200"/>
              <a:t>   ODBMS - Objects are a natural way to model; can accommodate various relationships</a:t>
            </a:r>
          </a:p>
          <a:p>
            <a:pPr marL="342900" indent="-342900">
              <a:spcBef>
                <a:spcPct val="20000"/>
              </a:spcBef>
              <a:buClr>
                <a:schemeClr val="accent2"/>
              </a:buClr>
              <a:buSzPct val="80000"/>
              <a:buFont typeface="Wingdings" pitchFamily="2" charset="2"/>
              <a:buNone/>
            </a:pPr>
            <a:r>
              <a:rPr lang="en-GB" sz="3200"/>
              <a:t>   ORDBMS - Provides independence of data from app, good for simple relationships</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ChangeArrowheads="1"/>
          </p:cNvSpPr>
          <p:nvPr/>
        </p:nvSpPr>
        <p:spPr bwMode="auto">
          <a:xfrm>
            <a:off x="685800" y="762000"/>
            <a:ext cx="7772400" cy="5334000"/>
          </a:xfrm>
          <a:prstGeom prst="rect">
            <a:avLst/>
          </a:prstGeom>
          <a:noFill/>
          <a:ln w="9525">
            <a:noFill/>
            <a:miter lim="800000"/>
            <a:headEnd/>
            <a:tailEnd/>
          </a:ln>
          <a:effectLst/>
        </p:spPr>
        <p:txBody>
          <a:bodyPr/>
          <a:lstStyle/>
          <a:p>
            <a:pPr marL="342900" indent="-342900">
              <a:spcBef>
                <a:spcPct val="20000"/>
              </a:spcBef>
              <a:buClr>
                <a:schemeClr val="accent2"/>
              </a:buClr>
              <a:buSzPct val="80000"/>
              <a:buFont typeface="Wingdings" pitchFamily="2" charset="2"/>
              <a:buChar char="l"/>
            </a:pPr>
            <a:r>
              <a:rPr lang="en-GB" sz="3200" i="1" dirty="0">
                <a:solidFill>
                  <a:schemeClr val="tx2"/>
                </a:solidFill>
              </a:rPr>
              <a:t>Product Maturity:</a:t>
            </a:r>
          </a:p>
          <a:p>
            <a:pPr marL="342900" indent="-342900">
              <a:spcBef>
                <a:spcPct val="20000"/>
              </a:spcBef>
              <a:buClr>
                <a:schemeClr val="accent2"/>
              </a:buClr>
              <a:buSzPct val="80000"/>
              <a:buFont typeface="Wingdings" pitchFamily="2" charset="2"/>
              <a:buNone/>
            </a:pPr>
            <a:endParaRPr lang="en-GB" sz="3200" dirty="0"/>
          </a:p>
          <a:p>
            <a:pPr marL="342900" indent="-342900">
              <a:spcBef>
                <a:spcPct val="20000"/>
              </a:spcBef>
              <a:buClr>
                <a:schemeClr val="accent2"/>
              </a:buClr>
              <a:buSzPct val="80000"/>
              <a:buFont typeface="Wingdings" pitchFamily="2" charset="2"/>
              <a:buNone/>
            </a:pPr>
            <a:r>
              <a:rPr lang="en-GB" sz="3200" dirty="0"/>
              <a:t>   RDBMS - Very mature. Well established.</a:t>
            </a:r>
          </a:p>
          <a:p>
            <a:pPr marL="342900" indent="-342900">
              <a:spcBef>
                <a:spcPct val="20000"/>
              </a:spcBef>
              <a:buClr>
                <a:schemeClr val="accent2"/>
              </a:buClr>
              <a:buSzPct val="80000"/>
              <a:buFont typeface="Wingdings" pitchFamily="2" charset="2"/>
              <a:buNone/>
            </a:pPr>
            <a:endParaRPr lang="en-GB" sz="3200" dirty="0"/>
          </a:p>
          <a:p>
            <a:pPr marL="342900" indent="-342900">
              <a:spcBef>
                <a:spcPct val="20000"/>
              </a:spcBef>
              <a:buClr>
                <a:schemeClr val="accent2"/>
              </a:buClr>
              <a:buSzPct val="80000"/>
              <a:buFont typeface="Wingdings" pitchFamily="2" charset="2"/>
              <a:buNone/>
            </a:pPr>
            <a:r>
              <a:rPr lang="en-GB" sz="3200" dirty="0"/>
              <a:t>   ODBMS – Relatively mature. </a:t>
            </a:r>
          </a:p>
          <a:p>
            <a:pPr marL="342900" indent="-342900">
              <a:spcBef>
                <a:spcPct val="20000"/>
              </a:spcBef>
              <a:buClr>
                <a:schemeClr val="accent2"/>
              </a:buClr>
              <a:buSzPct val="80000"/>
              <a:buFont typeface="Wingdings" pitchFamily="2" charset="2"/>
              <a:buNone/>
            </a:pPr>
            <a:endParaRPr lang="en-GB" sz="3200" dirty="0"/>
          </a:p>
          <a:p>
            <a:pPr marL="342900" indent="-342900">
              <a:spcBef>
                <a:spcPct val="20000"/>
              </a:spcBef>
              <a:buClr>
                <a:schemeClr val="accent2"/>
              </a:buClr>
              <a:buSzPct val="80000"/>
              <a:buFont typeface="Wingdings" pitchFamily="2" charset="2"/>
              <a:buNone/>
            </a:pPr>
            <a:r>
              <a:rPr lang="en-GB" sz="3200" dirty="0"/>
              <a:t>   ORDBMS – Immature; extensions are new, still being defined &amp; are relatively unproven.</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129908"/>
            <a:ext cx="7999040" cy="2579168"/>
          </a:xfrm>
          <a:prstGeom prst="rect">
            <a:avLst/>
          </a:prstGeom>
        </p:spPr>
        <p:txBody>
          <a:bodyPr wrap="square">
            <a:spAutoFit/>
          </a:bodyPr>
          <a:lstStyle/>
          <a:p>
            <a:pPr marL="342900" indent="-342900">
              <a:spcBef>
                <a:spcPct val="20000"/>
              </a:spcBef>
              <a:buClr>
                <a:schemeClr val="accent2"/>
              </a:buClr>
              <a:buSzPct val="80000"/>
              <a:buFont typeface="Wingdings" pitchFamily="2" charset="2"/>
              <a:buChar char="l"/>
            </a:pPr>
            <a:r>
              <a:rPr lang="en-GB" sz="3200" i="1" dirty="0" smtClean="0">
                <a:solidFill>
                  <a:schemeClr val="tx2"/>
                </a:solidFill>
              </a:rPr>
              <a:t>Integration with programming language:</a:t>
            </a:r>
          </a:p>
          <a:p>
            <a:pPr marL="342900" indent="-342900">
              <a:spcBef>
                <a:spcPct val="20000"/>
              </a:spcBef>
              <a:buClr>
                <a:schemeClr val="accent2"/>
              </a:buClr>
              <a:buSzPct val="80000"/>
              <a:buFont typeface="Wingdings" pitchFamily="2" charset="2"/>
              <a:buNone/>
            </a:pPr>
            <a:endParaRPr lang="en-GB" dirty="0" smtClean="0"/>
          </a:p>
          <a:p>
            <a:pPr marL="342900" indent="-342900">
              <a:spcBef>
                <a:spcPct val="20000"/>
              </a:spcBef>
              <a:buClr>
                <a:schemeClr val="accent2"/>
              </a:buClr>
              <a:buSzPct val="80000"/>
              <a:buFont typeface="Wingdings" pitchFamily="2" charset="2"/>
              <a:buNone/>
            </a:pPr>
            <a:r>
              <a:rPr lang="en-GB" dirty="0" smtClean="0"/>
              <a:t>   RDBMS -  It provides better features as compared to traditional  DBMS</a:t>
            </a:r>
          </a:p>
          <a:p>
            <a:pPr marL="342900" indent="-342900">
              <a:spcBef>
                <a:spcPct val="20000"/>
              </a:spcBef>
              <a:buClr>
                <a:schemeClr val="accent2"/>
              </a:buClr>
              <a:buSzPct val="80000"/>
              <a:buFont typeface="Wingdings" pitchFamily="2" charset="2"/>
              <a:buNone/>
            </a:pPr>
            <a:endParaRPr lang="en-GB" dirty="0" smtClean="0"/>
          </a:p>
          <a:p>
            <a:pPr marL="342900" indent="-342900">
              <a:spcBef>
                <a:spcPct val="20000"/>
              </a:spcBef>
              <a:buClr>
                <a:schemeClr val="accent2"/>
              </a:buClr>
              <a:buSzPct val="80000"/>
              <a:buFont typeface="Wingdings" pitchFamily="2" charset="2"/>
              <a:buNone/>
            </a:pPr>
            <a:r>
              <a:rPr lang="en-GB" dirty="0" smtClean="0"/>
              <a:t>   ODBMS – It aims to achieve seamless integration with programming language. </a:t>
            </a:r>
          </a:p>
          <a:p>
            <a:pPr marL="342900" indent="-342900">
              <a:spcBef>
                <a:spcPct val="20000"/>
              </a:spcBef>
              <a:buClr>
                <a:schemeClr val="accent2"/>
              </a:buClr>
              <a:buSzPct val="80000"/>
              <a:buFont typeface="Wingdings" pitchFamily="2" charset="2"/>
              <a:buNone/>
            </a:pPr>
            <a:endParaRPr lang="en-GB" dirty="0" smtClean="0"/>
          </a:p>
          <a:p>
            <a:pPr marL="342900" indent="-342900">
              <a:spcBef>
                <a:spcPct val="20000"/>
              </a:spcBef>
              <a:buClr>
                <a:schemeClr val="accent2"/>
              </a:buClr>
              <a:buSzPct val="80000"/>
              <a:buFont typeface="Wingdings" pitchFamily="2" charset="2"/>
              <a:buNone/>
            </a:pPr>
            <a:r>
              <a:rPr lang="en-GB" dirty="0" smtClean="0"/>
              <a:t>   ORDBMS – It do not aim integration with programming language..</a:t>
            </a:r>
            <a:endParaRPr lang="en-GB"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90600"/>
            <a:ext cx="7772400" cy="4782848"/>
          </a:xfrm>
          <a:prstGeom prst="rect">
            <a:avLst/>
          </a:prstGeom>
        </p:spPr>
        <p:txBody>
          <a:bodyPr wrap="square">
            <a:spAutoFit/>
          </a:bodyPr>
          <a:lstStyle/>
          <a:p>
            <a:pPr marL="342900" indent="-342900">
              <a:spcBef>
                <a:spcPct val="20000"/>
              </a:spcBef>
              <a:buClr>
                <a:schemeClr val="accent2"/>
              </a:buClr>
              <a:buSzPct val="80000"/>
              <a:buFont typeface="Wingdings" pitchFamily="2" charset="2"/>
              <a:buChar char="l"/>
            </a:pPr>
            <a:r>
              <a:rPr lang="en-GB" sz="3200" i="1" dirty="0" smtClean="0">
                <a:solidFill>
                  <a:schemeClr val="tx2"/>
                </a:solidFill>
              </a:rPr>
              <a:t>Query Facilities:</a:t>
            </a:r>
          </a:p>
          <a:p>
            <a:pPr marL="342900" indent="-342900">
              <a:spcBef>
                <a:spcPct val="20000"/>
              </a:spcBef>
              <a:buClr>
                <a:schemeClr val="accent2"/>
              </a:buClr>
              <a:buSzPct val="80000"/>
              <a:buFont typeface="Wingdings" pitchFamily="2" charset="2"/>
              <a:buNone/>
            </a:pPr>
            <a:endParaRPr lang="en-GB" dirty="0" smtClean="0"/>
          </a:p>
          <a:p>
            <a:pPr marL="342900" indent="-342900">
              <a:spcBef>
                <a:spcPct val="20000"/>
              </a:spcBef>
              <a:buClr>
                <a:schemeClr val="accent2"/>
              </a:buClr>
              <a:buSzPct val="80000"/>
              <a:buFont typeface="Wingdings" pitchFamily="2" charset="2"/>
              <a:buNone/>
            </a:pPr>
            <a:r>
              <a:rPr lang="en-GB" dirty="0" smtClean="0"/>
              <a:t>   </a:t>
            </a:r>
            <a:r>
              <a:rPr lang="en-GB" sz="2800" dirty="0" smtClean="0"/>
              <a:t>RDBMS – The query facility are of at most important. </a:t>
            </a:r>
          </a:p>
          <a:p>
            <a:pPr marL="342900" indent="-342900">
              <a:spcBef>
                <a:spcPct val="20000"/>
              </a:spcBef>
              <a:buClr>
                <a:schemeClr val="accent2"/>
              </a:buClr>
              <a:buSzPct val="80000"/>
              <a:buFont typeface="Wingdings" pitchFamily="2" charset="2"/>
              <a:buNone/>
            </a:pPr>
            <a:endParaRPr lang="en-GB" sz="2800" dirty="0" smtClean="0"/>
          </a:p>
          <a:p>
            <a:pPr marL="342900" indent="-342900">
              <a:spcBef>
                <a:spcPct val="20000"/>
              </a:spcBef>
              <a:buClr>
                <a:schemeClr val="accent2"/>
              </a:buClr>
              <a:buSzPct val="80000"/>
              <a:buFont typeface="Wingdings" pitchFamily="2" charset="2"/>
              <a:buNone/>
            </a:pPr>
            <a:r>
              <a:rPr lang="en-GB" sz="2800" dirty="0" smtClean="0"/>
              <a:t>   ODBMS – The query facility  of OQL are not supported efficiently . </a:t>
            </a:r>
          </a:p>
          <a:p>
            <a:pPr marL="342900" indent="-342900">
              <a:spcBef>
                <a:spcPct val="20000"/>
              </a:spcBef>
              <a:buClr>
                <a:schemeClr val="accent2"/>
              </a:buClr>
              <a:buSzPct val="80000"/>
              <a:buFont typeface="Wingdings" pitchFamily="2" charset="2"/>
              <a:buNone/>
            </a:pPr>
            <a:endParaRPr lang="en-GB" sz="2800" dirty="0" smtClean="0"/>
          </a:p>
          <a:p>
            <a:pPr marL="342900" indent="-342900">
              <a:spcBef>
                <a:spcPct val="20000"/>
              </a:spcBef>
              <a:buClr>
                <a:schemeClr val="accent2"/>
              </a:buClr>
              <a:buSzPct val="80000"/>
              <a:buFont typeface="Wingdings" pitchFamily="2" charset="2"/>
              <a:buNone/>
            </a:pPr>
            <a:r>
              <a:rPr lang="en-GB" sz="2800" dirty="0" smtClean="0"/>
              <a:t>   ORDBMS – The query facility are at most important</a:t>
            </a:r>
            <a:endParaRPr lang="en-GB" sz="28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ChangeArrowheads="1"/>
          </p:cNvSpPr>
          <p:nvPr/>
        </p:nvSpPr>
        <p:spPr bwMode="auto">
          <a:xfrm>
            <a:off x="685800" y="533400"/>
            <a:ext cx="7772400" cy="5410200"/>
          </a:xfrm>
          <a:prstGeom prst="rect">
            <a:avLst/>
          </a:prstGeom>
          <a:noFill/>
          <a:ln w="9525">
            <a:noFill/>
            <a:miter lim="800000"/>
            <a:headEnd/>
            <a:tailEnd/>
          </a:ln>
          <a:effectLst/>
        </p:spPr>
        <p:txBody>
          <a:bodyPr/>
          <a:lstStyle/>
          <a:p>
            <a:pPr marL="342900" indent="-342900">
              <a:spcBef>
                <a:spcPct val="20000"/>
              </a:spcBef>
              <a:buClr>
                <a:schemeClr val="accent2"/>
              </a:buClr>
              <a:buSzPct val="80000"/>
              <a:buFont typeface="Wingdings" pitchFamily="2" charset="2"/>
              <a:buChar char="l"/>
            </a:pPr>
            <a:r>
              <a:rPr lang="en-GB" sz="3200" i="1" dirty="0" smtClean="0">
                <a:solidFill>
                  <a:schemeClr val="tx2"/>
                </a:solidFill>
              </a:rPr>
              <a:t>Transaction:</a:t>
            </a:r>
            <a:endParaRPr lang="en-GB" sz="3200" i="1" dirty="0">
              <a:solidFill>
                <a:schemeClr val="tx2"/>
              </a:solidFill>
            </a:endParaRPr>
          </a:p>
          <a:p>
            <a:pPr marL="342900" indent="-342900">
              <a:spcBef>
                <a:spcPct val="20000"/>
              </a:spcBef>
              <a:buClr>
                <a:schemeClr val="accent2"/>
              </a:buClr>
              <a:buSzPct val="80000"/>
              <a:buFont typeface="Wingdings" pitchFamily="2" charset="2"/>
              <a:buNone/>
            </a:pPr>
            <a:endParaRPr lang="en-GB" sz="3200" dirty="0"/>
          </a:p>
          <a:p>
            <a:pPr marL="342900" indent="-342900">
              <a:spcBef>
                <a:spcPct val="20000"/>
              </a:spcBef>
              <a:buClr>
                <a:schemeClr val="accent2"/>
              </a:buClr>
              <a:buSzPct val="80000"/>
              <a:buFont typeface="Wingdings" pitchFamily="2" charset="2"/>
              <a:buNone/>
            </a:pPr>
            <a:r>
              <a:rPr lang="en-GB" sz="3200" dirty="0"/>
              <a:t>   RDBMS </a:t>
            </a:r>
            <a:r>
              <a:rPr lang="en-GB" sz="3200" dirty="0" smtClean="0"/>
              <a:t>– Transaction </a:t>
            </a:r>
            <a:r>
              <a:rPr lang="en-GB" sz="3200" smtClean="0"/>
              <a:t>take shorter </a:t>
            </a:r>
            <a:r>
              <a:rPr lang="en-GB" sz="3200" dirty="0" smtClean="0"/>
              <a:t>duration of time.</a:t>
            </a:r>
            <a:endParaRPr lang="en-GB" sz="3200" dirty="0"/>
          </a:p>
          <a:p>
            <a:pPr marL="342900" indent="-342900">
              <a:spcBef>
                <a:spcPct val="20000"/>
              </a:spcBef>
              <a:buClr>
                <a:schemeClr val="accent2"/>
              </a:buClr>
              <a:buSzPct val="80000"/>
              <a:buFont typeface="Wingdings" pitchFamily="2" charset="2"/>
              <a:buNone/>
            </a:pPr>
            <a:endParaRPr lang="en-GB" sz="3200" dirty="0"/>
          </a:p>
          <a:p>
            <a:pPr marL="342900" indent="-342900">
              <a:spcBef>
                <a:spcPct val="20000"/>
              </a:spcBef>
              <a:buClr>
                <a:schemeClr val="accent2"/>
              </a:buClr>
              <a:buSzPct val="80000"/>
              <a:buFont typeface="Wingdings" pitchFamily="2" charset="2"/>
              <a:buNone/>
            </a:pPr>
            <a:r>
              <a:rPr lang="en-GB" sz="3200" dirty="0"/>
              <a:t>   ODBMS – </a:t>
            </a:r>
            <a:r>
              <a:rPr lang="en-GB" sz="3200" dirty="0" smtClean="0"/>
              <a:t>Transaction takes longer duration of time. </a:t>
            </a:r>
            <a:endParaRPr lang="en-GB" sz="3200" dirty="0"/>
          </a:p>
          <a:p>
            <a:pPr marL="342900" indent="-342900">
              <a:spcBef>
                <a:spcPct val="20000"/>
              </a:spcBef>
              <a:buClr>
                <a:schemeClr val="accent2"/>
              </a:buClr>
              <a:buSzPct val="80000"/>
              <a:buFont typeface="Wingdings" pitchFamily="2" charset="2"/>
              <a:buNone/>
            </a:pPr>
            <a:endParaRPr lang="en-GB" sz="3200" dirty="0"/>
          </a:p>
          <a:p>
            <a:pPr marL="342900" indent="-342900">
              <a:spcBef>
                <a:spcPct val="20000"/>
              </a:spcBef>
              <a:buClr>
                <a:schemeClr val="accent2"/>
              </a:buClr>
              <a:buSzPct val="80000"/>
              <a:buFont typeface="Wingdings" pitchFamily="2" charset="2"/>
              <a:buNone/>
            </a:pPr>
            <a:r>
              <a:rPr lang="en-GB" sz="3200" dirty="0"/>
              <a:t>   </a:t>
            </a:r>
            <a:r>
              <a:rPr lang="en-GB" sz="3200" dirty="0" smtClean="0"/>
              <a:t>ORDBMS – Transaction takes shorter duration of time</a:t>
            </a:r>
            <a:endParaRPr lang="en-GB"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20483"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2048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048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Body)"/>
                <a:cs typeface="Arial" pitchFamily="34" charset="0"/>
              </a:rPr>
              <a:t>Benefits</a:t>
            </a:r>
            <a:r>
              <a:rPr lang="en-US" sz="3000" b="1" dirty="0">
                <a:solidFill>
                  <a:schemeClr val="bg1"/>
                </a:solidFill>
                <a:latin typeface="Arial" pitchFamily="34" charset="0"/>
                <a:cs typeface="Arial" pitchFamily="34" charset="0"/>
              </a:rPr>
              <a:t> of DBMS</a:t>
            </a:r>
            <a:endParaRPr lang="en-US" altLang="en-US" sz="3000" b="1" dirty="0">
              <a:solidFill>
                <a:schemeClr val="bg1"/>
              </a:solidFill>
              <a:cs typeface="Times New Roman" pitchFamily="18" charset="0"/>
            </a:endParaRPr>
          </a:p>
        </p:txBody>
      </p:sp>
      <p:sp>
        <p:nvSpPr>
          <p:cNvPr id="20486" name="TextBox 9"/>
          <p:cNvSpPr>
            <a:spLocks noChangeArrowheads="1"/>
          </p:cNvSpPr>
          <p:nvPr>
            <p:custDataLst>
              <p:tags r:id="rId5"/>
            </p:custDataLst>
          </p:nvPr>
        </p:nvSpPr>
        <p:spPr bwMode="auto">
          <a:xfrm>
            <a:off x="411163" y="2286000"/>
            <a:ext cx="8518555" cy="4498975"/>
          </a:xfrm>
          <a:prstGeom prst="rect">
            <a:avLst/>
          </a:prstGeom>
          <a:noFill/>
          <a:ln w="9525" algn="ctr">
            <a:noFill/>
            <a:miter lim="800000"/>
            <a:headEnd/>
            <a:tailEnd/>
          </a:ln>
        </p:spPr>
        <p:txBody>
          <a:bodyPr/>
          <a:lstStyle/>
          <a:p>
            <a:pPr algn="just"/>
            <a:r>
              <a:rPr lang="en-US" sz="2000" b="1" dirty="0" smtClean="0">
                <a:latin typeface="Calibri (Body)"/>
                <a:cs typeface="Arial" pitchFamily="34" charset="0"/>
              </a:rPr>
              <a:t>Backup </a:t>
            </a:r>
            <a:r>
              <a:rPr lang="en-US" sz="2000" b="1" dirty="0">
                <a:latin typeface="Calibri (Body)"/>
                <a:cs typeface="Arial" pitchFamily="34" charset="0"/>
              </a:rPr>
              <a:t>and Recovery</a:t>
            </a:r>
          </a:p>
          <a:p>
            <a:pPr algn="just"/>
            <a:r>
              <a:rPr lang="en-US" sz="2000" dirty="0">
                <a:latin typeface="Calibri (Body)"/>
                <a:cs typeface="Arial" pitchFamily="34" charset="0"/>
              </a:rPr>
              <a:t>DBMS automatically takes care of backup and recovery. The users don't need to backup data periodically because this is taken care of by the database management system. Moreover, it also restores the database after a crash or system failure to its previous condition of it</a:t>
            </a:r>
            <a:r>
              <a:rPr lang="en-US" sz="2000" dirty="0" smtClean="0">
                <a:latin typeface="Calibri (Body)"/>
                <a:cs typeface="Arial" pitchFamily="34" charset="0"/>
              </a:rPr>
              <a:t>.</a:t>
            </a:r>
          </a:p>
          <a:p>
            <a:pPr algn="just"/>
            <a:endParaRPr lang="en-US" sz="2000" dirty="0">
              <a:latin typeface="Calibri (Body)"/>
              <a:cs typeface="Arial" pitchFamily="34" charset="0"/>
            </a:endParaRPr>
          </a:p>
          <a:p>
            <a:pPr algn="just">
              <a:buNone/>
            </a:pPr>
            <a:r>
              <a:rPr lang="en-IN" sz="2000" b="1" dirty="0" smtClean="0">
                <a:latin typeface="Calibri (Body)"/>
                <a:cs typeface="Arial" pitchFamily="34" charset="0"/>
              </a:rPr>
              <a:t>Data Consistency</a:t>
            </a:r>
            <a:endParaRPr lang="en-IN" sz="2000" b="1" dirty="0">
              <a:latin typeface="Calibri (Body)"/>
              <a:cs typeface="Arial" pitchFamily="34" charset="0"/>
            </a:endParaRPr>
          </a:p>
          <a:p>
            <a:pPr algn="just"/>
            <a:r>
              <a:rPr lang="en-US" sz="2000" dirty="0" smtClean="0">
                <a:latin typeface="Calibri (Body)"/>
                <a:cs typeface="Arial" pitchFamily="34" charset="0"/>
              </a:rPr>
              <a:t>data </a:t>
            </a:r>
            <a:r>
              <a:rPr lang="en-US" sz="2000" dirty="0">
                <a:latin typeface="Calibri (Body)"/>
                <a:cs typeface="Arial" pitchFamily="34" charset="0"/>
              </a:rPr>
              <a:t>consistency is ensured in a database because there is no data redundancy. All data appears consistently across the database and the data is same for all the users viewing the database. Moreover, any changes made to the database are immediately reflected to all the users and there is no data inconsistency.</a:t>
            </a:r>
            <a:endParaRPr lang="en-IN" sz="2000" dirty="0" smtClean="0">
              <a:latin typeface="Calibri (Body)"/>
            </a:endParaRPr>
          </a:p>
          <a:p>
            <a:pPr algn="just"/>
            <a:endParaRPr lang="en-US" sz="2000" dirty="0">
              <a:latin typeface="Calibri (Body)"/>
              <a:cs typeface="Arial" pitchFamily="34" charset="0"/>
            </a:endParaRPr>
          </a:p>
        </p:txBody>
      </p:sp>
    </p:spTree>
  </p:cSld>
  <p:clrMapOvr>
    <a:masterClrMapping/>
  </p:clrMapOvr>
  <p:transition advTm="102033"/>
</p:sld>
</file>

<file path=ppt/tags/tag1.xml><?xml version="1.0" encoding="utf-8"?>
<p:tagLst xmlns:a="http://schemas.openxmlformats.org/drawingml/2006/main" xmlns:r="http://schemas.openxmlformats.org/officeDocument/2006/relationships" xmlns:p="http://schemas.openxmlformats.org/presentationml/2006/main">
  <p:tag name="AS_UNIQUEID" val="37"/>
</p:tagLst>
</file>

<file path=ppt/tags/tag10.xml><?xml version="1.0" encoding="utf-8"?>
<p:tagLst xmlns:a="http://schemas.openxmlformats.org/drawingml/2006/main" xmlns:r="http://schemas.openxmlformats.org/officeDocument/2006/relationships" xmlns:p="http://schemas.openxmlformats.org/presentationml/2006/main">
  <p:tag name="AS_UNIQUEID" val="46"/>
</p:tagLst>
</file>

<file path=ppt/tags/tag100.xml><?xml version="1.0" encoding="utf-8"?>
<p:tagLst xmlns:a="http://schemas.openxmlformats.org/drawingml/2006/main" xmlns:r="http://schemas.openxmlformats.org/officeDocument/2006/relationships" xmlns:p="http://schemas.openxmlformats.org/presentationml/2006/main">
  <p:tag name="AS_UNIQUEID" val="90"/>
</p:tagLst>
</file>

<file path=ppt/tags/tag101.xml><?xml version="1.0" encoding="utf-8"?>
<p:tagLst xmlns:a="http://schemas.openxmlformats.org/drawingml/2006/main" xmlns:r="http://schemas.openxmlformats.org/officeDocument/2006/relationships" xmlns:p="http://schemas.openxmlformats.org/presentationml/2006/main">
  <p:tag name="AS_UNIQUEID" val="86"/>
</p:tagLst>
</file>

<file path=ppt/tags/tag102.xml><?xml version="1.0" encoding="utf-8"?>
<p:tagLst xmlns:a="http://schemas.openxmlformats.org/drawingml/2006/main" xmlns:r="http://schemas.openxmlformats.org/officeDocument/2006/relationships" xmlns:p="http://schemas.openxmlformats.org/presentationml/2006/main">
  <p:tag name="AS_UNIQUEID" val="87"/>
</p:tagLst>
</file>

<file path=ppt/tags/tag103.xml><?xml version="1.0" encoding="utf-8"?>
<p:tagLst xmlns:a="http://schemas.openxmlformats.org/drawingml/2006/main" xmlns:r="http://schemas.openxmlformats.org/officeDocument/2006/relationships" xmlns:p="http://schemas.openxmlformats.org/presentationml/2006/main">
  <p:tag name="AS_UNIQUEID" val="88"/>
</p:tagLst>
</file>

<file path=ppt/tags/tag104.xml><?xml version="1.0" encoding="utf-8"?>
<p:tagLst xmlns:a="http://schemas.openxmlformats.org/drawingml/2006/main" xmlns:r="http://schemas.openxmlformats.org/officeDocument/2006/relationships" xmlns:p="http://schemas.openxmlformats.org/presentationml/2006/main">
  <p:tag name="AS_UNIQUEID" val="89"/>
</p:tagLst>
</file>

<file path=ppt/tags/tag105.xml><?xml version="1.0" encoding="utf-8"?>
<p:tagLst xmlns:a="http://schemas.openxmlformats.org/drawingml/2006/main" xmlns:r="http://schemas.openxmlformats.org/officeDocument/2006/relationships" xmlns:p="http://schemas.openxmlformats.org/presentationml/2006/main">
  <p:tag name="AS_UNIQUEID" val="90"/>
</p:tagLst>
</file>

<file path=ppt/tags/tag106.xml><?xml version="1.0" encoding="utf-8"?>
<p:tagLst xmlns:a="http://schemas.openxmlformats.org/drawingml/2006/main" xmlns:r="http://schemas.openxmlformats.org/officeDocument/2006/relationships" xmlns:p="http://schemas.openxmlformats.org/presentationml/2006/main">
  <p:tag name="AS_UNIQUEID" val="86"/>
</p:tagLst>
</file>

<file path=ppt/tags/tag107.xml><?xml version="1.0" encoding="utf-8"?>
<p:tagLst xmlns:a="http://schemas.openxmlformats.org/drawingml/2006/main" xmlns:r="http://schemas.openxmlformats.org/officeDocument/2006/relationships" xmlns:p="http://schemas.openxmlformats.org/presentationml/2006/main">
  <p:tag name="AS_UNIQUEID" val="87"/>
</p:tagLst>
</file>

<file path=ppt/tags/tag108.xml><?xml version="1.0" encoding="utf-8"?>
<p:tagLst xmlns:a="http://schemas.openxmlformats.org/drawingml/2006/main" xmlns:r="http://schemas.openxmlformats.org/officeDocument/2006/relationships" xmlns:p="http://schemas.openxmlformats.org/presentationml/2006/main">
  <p:tag name="AS_UNIQUEID" val="88"/>
</p:tagLst>
</file>

<file path=ppt/tags/tag109.xml><?xml version="1.0" encoding="utf-8"?>
<p:tagLst xmlns:a="http://schemas.openxmlformats.org/drawingml/2006/main" xmlns:r="http://schemas.openxmlformats.org/officeDocument/2006/relationships" xmlns:p="http://schemas.openxmlformats.org/presentationml/2006/main">
  <p:tag name="AS_UNIQUEID" val="89"/>
</p:tagLst>
</file>

<file path=ppt/tags/tag11.xml><?xml version="1.0" encoding="utf-8"?>
<p:tagLst xmlns:a="http://schemas.openxmlformats.org/drawingml/2006/main" xmlns:r="http://schemas.openxmlformats.org/officeDocument/2006/relationships" xmlns:p="http://schemas.openxmlformats.org/presentationml/2006/main">
  <p:tag name="AS_UNIQUEID" val="47"/>
</p:tagLst>
</file>

<file path=ppt/tags/tag110.xml><?xml version="1.0" encoding="utf-8"?>
<p:tagLst xmlns:a="http://schemas.openxmlformats.org/drawingml/2006/main" xmlns:r="http://schemas.openxmlformats.org/officeDocument/2006/relationships" xmlns:p="http://schemas.openxmlformats.org/presentationml/2006/main">
  <p:tag name="AS_UNIQUEID" val="90"/>
</p:tagLst>
</file>

<file path=ppt/tags/tag111.xml><?xml version="1.0" encoding="utf-8"?>
<p:tagLst xmlns:a="http://schemas.openxmlformats.org/drawingml/2006/main" xmlns:r="http://schemas.openxmlformats.org/officeDocument/2006/relationships" xmlns:p="http://schemas.openxmlformats.org/presentationml/2006/main">
  <p:tag name="AS_UNIQUEID" val="86"/>
</p:tagLst>
</file>

<file path=ppt/tags/tag112.xml><?xml version="1.0" encoding="utf-8"?>
<p:tagLst xmlns:a="http://schemas.openxmlformats.org/drawingml/2006/main" xmlns:r="http://schemas.openxmlformats.org/officeDocument/2006/relationships" xmlns:p="http://schemas.openxmlformats.org/presentationml/2006/main">
  <p:tag name="AS_UNIQUEID" val="87"/>
</p:tagLst>
</file>

<file path=ppt/tags/tag113.xml><?xml version="1.0" encoding="utf-8"?>
<p:tagLst xmlns:a="http://schemas.openxmlformats.org/drawingml/2006/main" xmlns:r="http://schemas.openxmlformats.org/officeDocument/2006/relationships" xmlns:p="http://schemas.openxmlformats.org/presentationml/2006/main">
  <p:tag name="AS_UNIQUEID" val="88"/>
</p:tagLst>
</file>

<file path=ppt/tags/tag114.xml><?xml version="1.0" encoding="utf-8"?>
<p:tagLst xmlns:a="http://schemas.openxmlformats.org/drawingml/2006/main" xmlns:r="http://schemas.openxmlformats.org/officeDocument/2006/relationships" xmlns:p="http://schemas.openxmlformats.org/presentationml/2006/main">
  <p:tag name="AS_UNIQUEID" val="89"/>
</p:tagLst>
</file>

<file path=ppt/tags/tag115.xml><?xml version="1.0" encoding="utf-8"?>
<p:tagLst xmlns:a="http://schemas.openxmlformats.org/drawingml/2006/main" xmlns:r="http://schemas.openxmlformats.org/officeDocument/2006/relationships" xmlns:p="http://schemas.openxmlformats.org/presentationml/2006/main">
  <p:tag name="AS_UNIQUEID" val="90"/>
</p:tagLst>
</file>

<file path=ppt/tags/tag116.xml><?xml version="1.0" encoding="utf-8"?>
<p:tagLst xmlns:a="http://schemas.openxmlformats.org/drawingml/2006/main" xmlns:r="http://schemas.openxmlformats.org/officeDocument/2006/relationships" xmlns:p="http://schemas.openxmlformats.org/presentationml/2006/main">
  <p:tag name="AS_UNIQUEID" val="86"/>
</p:tagLst>
</file>

<file path=ppt/tags/tag117.xml><?xml version="1.0" encoding="utf-8"?>
<p:tagLst xmlns:a="http://schemas.openxmlformats.org/drawingml/2006/main" xmlns:r="http://schemas.openxmlformats.org/officeDocument/2006/relationships" xmlns:p="http://schemas.openxmlformats.org/presentationml/2006/main">
  <p:tag name="AS_UNIQUEID" val="87"/>
</p:tagLst>
</file>

<file path=ppt/tags/tag118.xml><?xml version="1.0" encoding="utf-8"?>
<p:tagLst xmlns:a="http://schemas.openxmlformats.org/drawingml/2006/main" xmlns:r="http://schemas.openxmlformats.org/officeDocument/2006/relationships" xmlns:p="http://schemas.openxmlformats.org/presentationml/2006/main">
  <p:tag name="AS_UNIQUEID" val="88"/>
</p:tagLst>
</file>

<file path=ppt/tags/tag119.xml><?xml version="1.0" encoding="utf-8"?>
<p:tagLst xmlns:a="http://schemas.openxmlformats.org/drawingml/2006/main" xmlns:r="http://schemas.openxmlformats.org/officeDocument/2006/relationships" xmlns:p="http://schemas.openxmlformats.org/presentationml/2006/main">
  <p:tag name="AS_UNIQUEID" val="89"/>
</p:tagLst>
</file>

<file path=ppt/tags/tag12.xml><?xml version="1.0" encoding="utf-8"?>
<p:tagLst xmlns:a="http://schemas.openxmlformats.org/drawingml/2006/main" xmlns:r="http://schemas.openxmlformats.org/officeDocument/2006/relationships" xmlns:p="http://schemas.openxmlformats.org/presentationml/2006/main">
  <p:tag name="AS_UNIQUEID" val="48"/>
</p:tagLst>
</file>

<file path=ppt/tags/tag120.xml><?xml version="1.0" encoding="utf-8"?>
<p:tagLst xmlns:a="http://schemas.openxmlformats.org/drawingml/2006/main" xmlns:r="http://schemas.openxmlformats.org/officeDocument/2006/relationships" xmlns:p="http://schemas.openxmlformats.org/presentationml/2006/main">
  <p:tag name="AS_UNIQUEID" val="90"/>
</p:tagLst>
</file>

<file path=ppt/tags/tag121.xml><?xml version="1.0" encoding="utf-8"?>
<p:tagLst xmlns:a="http://schemas.openxmlformats.org/drawingml/2006/main" xmlns:r="http://schemas.openxmlformats.org/officeDocument/2006/relationships" xmlns:p="http://schemas.openxmlformats.org/presentationml/2006/main">
  <p:tag name="AS_UNIQUEID" val="86"/>
</p:tagLst>
</file>

<file path=ppt/tags/tag122.xml><?xml version="1.0" encoding="utf-8"?>
<p:tagLst xmlns:a="http://schemas.openxmlformats.org/drawingml/2006/main" xmlns:r="http://schemas.openxmlformats.org/officeDocument/2006/relationships" xmlns:p="http://schemas.openxmlformats.org/presentationml/2006/main">
  <p:tag name="AS_UNIQUEID" val="87"/>
</p:tagLst>
</file>

<file path=ppt/tags/tag123.xml><?xml version="1.0" encoding="utf-8"?>
<p:tagLst xmlns:a="http://schemas.openxmlformats.org/drawingml/2006/main" xmlns:r="http://schemas.openxmlformats.org/officeDocument/2006/relationships" xmlns:p="http://schemas.openxmlformats.org/presentationml/2006/main">
  <p:tag name="AS_UNIQUEID" val="88"/>
</p:tagLst>
</file>

<file path=ppt/tags/tag124.xml><?xml version="1.0" encoding="utf-8"?>
<p:tagLst xmlns:a="http://schemas.openxmlformats.org/drawingml/2006/main" xmlns:r="http://schemas.openxmlformats.org/officeDocument/2006/relationships" xmlns:p="http://schemas.openxmlformats.org/presentationml/2006/main">
  <p:tag name="AS_UNIQUEID" val="89"/>
</p:tagLst>
</file>

<file path=ppt/tags/tag125.xml><?xml version="1.0" encoding="utf-8"?>
<p:tagLst xmlns:a="http://schemas.openxmlformats.org/drawingml/2006/main" xmlns:r="http://schemas.openxmlformats.org/officeDocument/2006/relationships" xmlns:p="http://schemas.openxmlformats.org/presentationml/2006/main">
  <p:tag name="AS_UNIQUEID" val="90"/>
</p:tagLst>
</file>

<file path=ppt/tags/tag126.xml><?xml version="1.0" encoding="utf-8"?>
<p:tagLst xmlns:a="http://schemas.openxmlformats.org/drawingml/2006/main" xmlns:r="http://schemas.openxmlformats.org/officeDocument/2006/relationships" xmlns:p="http://schemas.openxmlformats.org/presentationml/2006/main">
  <p:tag name="AS_UNIQUEID" val="86"/>
</p:tagLst>
</file>

<file path=ppt/tags/tag127.xml><?xml version="1.0" encoding="utf-8"?>
<p:tagLst xmlns:a="http://schemas.openxmlformats.org/drawingml/2006/main" xmlns:r="http://schemas.openxmlformats.org/officeDocument/2006/relationships" xmlns:p="http://schemas.openxmlformats.org/presentationml/2006/main">
  <p:tag name="AS_UNIQUEID" val="87"/>
</p:tagLst>
</file>

<file path=ppt/tags/tag128.xml><?xml version="1.0" encoding="utf-8"?>
<p:tagLst xmlns:a="http://schemas.openxmlformats.org/drawingml/2006/main" xmlns:r="http://schemas.openxmlformats.org/officeDocument/2006/relationships" xmlns:p="http://schemas.openxmlformats.org/presentationml/2006/main">
  <p:tag name="AS_UNIQUEID" val="88"/>
</p:tagLst>
</file>

<file path=ppt/tags/tag129.xml><?xml version="1.0" encoding="utf-8"?>
<p:tagLst xmlns:a="http://schemas.openxmlformats.org/drawingml/2006/main" xmlns:r="http://schemas.openxmlformats.org/officeDocument/2006/relationships" xmlns:p="http://schemas.openxmlformats.org/presentationml/2006/main">
  <p:tag name="AS_UNIQUEID" val="89"/>
</p:tagLst>
</file>

<file path=ppt/tags/tag13.xml><?xml version="1.0" encoding="utf-8"?>
<p:tagLst xmlns:a="http://schemas.openxmlformats.org/drawingml/2006/main" xmlns:r="http://schemas.openxmlformats.org/officeDocument/2006/relationships" xmlns:p="http://schemas.openxmlformats.org/presentationml/2006/main">
  <p:tag name="AS_UNIQUEID" val="49"/>
</p:tagLst>
</file>

<file path=ppt/tags/tag130.xml><?xml version="1.0" encoding="utf-8"?>
<p:tagLst xmlns:a="http://schemas.openxmlformats.org/drawingml/2006/main" xmlns:r="http://schemas.openxmlformats.org/officeDocument/2006/relationships" xmlns:p="http://schemas.openxmlformats.org/presentationml/2006/main">
  <p:tag name="AS_UNIQUEID" val="90"/>
</p:tagLst>
</file>

<file path=ppt/tags/tag131.xml><?xml version="1.0" encoding="utf-8"?>
<p:tagLst xmlns:a="http://schemas.openxmlformats.org/drawingml/2006/main" xmlns:r="http://schemas.openxmlformats.org/officeDocument/2006/relationships" xmlns:p="http://schemas.openxmlformats.org/presentationml/2006/main">
  <p:tag name="AS_UNIQUEID" val="86"/>
</p:tagLst>
</file>

<file path=ppt/tags/tag132.xml><?xml version="1.0" encoding="utf-8"?>
<p:tagLst xmlns:a="http://schemas.openxmlformats.org/drawingml/2006/main" xmlns:r="http://schemas.openxmlformats.org/officeDocument/2006/relationships" xmlns:p="http://schemas.openxmlformats.org/presentationml/2006/main">
  <p:tag name="AS_UNIQUEID" val="87"/>
</p:tagLst>
</file>

<file path=ppt/tags/tag133.xml><?xml version="1.0" encoding="utf-8"?>
<p:tagLst xmlns:a="http://schemas.openxmlformats.org/drawingml/2006/main" xmlns:r="http://schemas.openxmlformats.org/officeDocument/2006/relationships" xmlns:p="http://schemas.openxmlformats.org/presentationml/2006/main">
  <p:tag name="AS_UNIQUEID" val="88"/>
</p:tagLst>
</file>

<file path=ppt/tags/tag134.xml><?xml version="1.0" encoding="utf-8"?>
<p:tagLst xmlns:a="http://schemas.openxmlformats.org/drawingml/2006/main" xmlns:r="http://schemas.openxmlformats.org/officeDocument/2006/relationships" xmlns:p="http://schemas.openxmlformats.org/presentationml/2006/main">
  <p:tag name="AS_UNIQUEID" val="89"/>
</p:tagLst>
</file>

<file path=ppt/tags/tag135.xml><?xml version="1.0" encoding="utf-8"?>
<p:tagLst xmlns:a="http://schemas.openxmlformats.org/drawingml/2006/main" xmlns:r="http://schemas.openxmlformats.org/officeDocument/2006/relationships" xmlns:p="http://schemas.openxmlformats.org/presentationml/2006/main">
  <p:tag name="AS_UNIQUEID" val="90"/>
</p:tagLst>
</file>

<file path=ppt/tags/tag136.xml><?xml version="1.0" encoding="utf-8"?>
<p:tagLst xmlns:a="http://schemas.openxmlformats.org/drawingml/2006/main" xmlns:r="http://schemas.openxmlformats.org/officeDocument/2006/relationships" xmlns:p="http://schemas.openxmlformats.org/presentationml/2006/main">
  <p:tag name="AS_UNIQUEID" val="86"/>
</p:tagLst>
</file>

<file path=ppt/tags/tag137.xml><?xml version="1.0" encoding="utf-8"?>
<p:tagLst xmlns:a="http://schemas.openxmlformats.org/drawingml/2006/main" xmlns:r="http://schemas.openxmlformats.org/officeDocument/2006/relationships" xmlns:p="http://schemas.openxmlformats.org/presentationml/2006/main">
  <p:tag name="AS_UNIQUEID" val="87"/>
</p:tagLst>
</file>

<file path=ppt/tags/tag138.xml><?xml version="1.0" encoding="utf-8"?>
<p:tagLst xmlns:a="http://schemas.openxmlformats.org/drawingml/2006/main" xmlns:r="http://schemas.openxmlformats.org/officeDocument/2006/relationships" xmlns:p="http://schemas.openxmlformats.org/presentationml/2006/main">
  <p:tag name="AS_UNIQUEID" val="88"/>
</p:tagLst>
</file>

<file path=ppt/tags/tag139.xml><?xml version="1.0" encoding="utf-8"?>
<p:tagLst xmlns:a="http://schemas.openxmlformats.org/drawingml/2006/main" xmlns:r="http://schemas.openxmlformats.org/officeDocument/2006/relationships" xmlns:p="http://schemas.openxmlformats.org/presentationml/2006/main">
  <p:tag name="AS_UNIQUEID" val="89"/>
</p:tagLst>
</file>

<file path=ppt/tags/tag14.xml><?xml version="1.0" encoding="utf-8"?>
<p:tagLst xmlns:a="http://schemas.openxmlformats.org/drawingml/2006/main" xmlns:r="http://schemas.openxmlformats.org/officeDocument/2006/relationships" xmlns:p="http://schemas.openxmlformats.org/presentationml/2006/main">
  <p:tag name="AS_UNIQUEID" val="50"/>
</p:tagLst>
</file>

<file path=ppt/tags/tag140.xml><?xml version="1.0" encoding="utf-8"?>
<p:tagLst xmlns:a="http://schemas.openxmlformats.org/drawingml/2006/main" xmlns:r="http://schemas.openxmlformats.org/officeDocument/2006/relationships" xmlns:p="http://schemas.openxmlformats.org/presentationml/2006/main">
  <p:tag name="AS_UNIQUEID" val="90"/>
</p:tagLst>
</file>

<file path=ppt/tags/tag141.xml><?xml version="1.0" encoding="utf-8"?>
<p:tagLst xmlns:a="http://schemas.openxmlformats.org/drawingml/2006/main" xmlns:r="http://schemas.openxmlformats.org/officeDocument/2006/relationships" xmlns:p="http://schemas.openxmlformats.org/presentationml/2006/main">
  <p:tag name="AS_UNIQUEID" val="86"/>
</p:tagLst>
</file>

<file path=ppt/tags/tag142.xml><?xml version="1.0" encoding="utf-8"?>
<p:tagLst xmlns:a="http://schemas.openxmlformats.org/drawingml/2006/main" xmlns:r="http://schemas.openxmlformats.org/officeDocument/2006/relationships" xmlns:p="http://schemas.openxmlformats.org/presentationml/2006/main">
  <p:tag name="AS_UNIQUEID" val="87"/>
</p:tagLst>
</file>

<file path=ppt/tags/tag143.xml><?xml version="1.0" encoding="utf-8"?>
<p:tagLst xmlns:a="http://schemas.openxmlformats.org/drawingml/2006/main" xmlns:r="http://schemas.openxmlformats.org/officeDocument/2006/relationships" xmlns:p="http://schemas.openxmlformats.org/presentationml/2006/main">
  <p:tag name="AS_UNIQUEID" val="88"/>
</p:tagLst>
</file>

<file path=ppt/tags/tag144.xml><?xml version="1.0" encoding="utf-8"?>
<p:tagLst xmlns:a="http://schemas.openxmlformats.org/drawingml/2006/main" xmlns:r="http://schemas.openxmlformats.org/officeDocument/2006/relationships" xmlns:p="http://schemas.openxmlformats.org/presentationml/2006/main">
  <p:tag name="AS_UNIQUEID" val="89"/>
</p:tagLst>
</file>

<file path=ppt/tags/tag145.xml><?xml version="1.0" encoding="utf-8"?>
<p:tagLst xmlns:a="http://schemas.openxmlformats.org/drawingml/2006/main" xmlns:r="http://schemas.openxmlformats.org/officeDocument/2006/relationships" xmlns:p="http://schemas.openxmlformats.org/presentationml/2006/main">
  <p:tag name="AS_UNIQUEID" val="90"/>
</p:tagLst>
</file>

<file path=ppt/tags/tag146.xml><?xml version="1.0" encoding="utf-8"?>
<p:tagLst xmlns:a="http://schemas.openxmlformats.org/drawingml/2006/main" xmlns:r="http://schemas.openxmlformats.org/officeDocument/2006/relationships" xmlns:p="http://schemas.openxmlformats.org/presentationml/2006/main">
  <p:tag name="AS_UNIQUEID" val="86"/>
</p:tagLst>
</file>

<file path=ppt/tags/tag147.xml><?xml version="1.0" encoding="utf-8"?>
<p:tagLst xmlns:a="http://schemas.openxmlformats.org/drawingml/2006/main" xmlns:r="http://schemas.openxmlformats.org/officeDocument/2006/relationships" xmlns:p="http://schemas.openxmlformats.org/presentationml/2006/main">
  <p:tag name="AS_UNIQUEID" val="87"/>
</p:tagLst>
</file>

<file path=ppt/tags/tag148.xml><?xml version="1.0" encoding="utf-8"?>
<p:tagLst xmlns:a="http://schemas.openxmlformats.org/drawingml/2006/main" xmlns:r="http://schemas.openxmlformats.org/officeDocument/2006/relationships" xmlns:p="http://schemas.openxmlformats.org/presentationml/2006/main">
  <p:tag name="AS_UNIQUEID" val="88"/>
</p:tagLst>
</file>

<file path=ppt/tags/tag149.xml><?xml version="1.0" encoding="utf-8"?>
<p:tagLst xmlns:a="http://schemas.openxmlformats.org/drawingml/2006/main" xmlns:r="http://schemas.openxmlformats.org/officeDocument/2006/relationships" xmlns:p="http://schemas.openxmlformats.org/presentationml/2006/main">
  <p:tag name="AS_UNIQUEID" val="89"/>
</p:tagLst>
</file>

<file path=ppt/tags/tag15.xml><?xml version="1.0" encoding="utf-8"?>
<p:tagLst xmlns:a="http://schemas.openxmlformats.org/drawingml/2006/main" xmlns:r="http://schemas.openxmlformats.org/officeDocument/2006/relationships" xmlns:p="http://schemas.openxmlformats.org/presentationml/2006/main">
  <p:tag name="AS_UNIQUEID" val="51"/>
</p:tagLst>
</file>

<file path=ppt/tags/tag150.xml><?xml version="1.0" encoding="utf-8"?>
<p:tagLst xmlns:a="http://schemas.openxmlformats.org/drawingml/2006/main" xmlns:r="http://schemas.openxmlformats.org/officeDocument/2006/relationships" xmlns:p="http://schemas.openxmlformats.org/presentationml/2006/main">
  <p:tag name="AS_UNIQUEID" val="90"/>
</p:tagLst>
</file>

<file path=ppt/tags/tag151.xml><?xml version="1.0" encoding="utf-8"?>
<p:tagLst xmlns:a="http://schemas.openxmlformats.org/drawingml/2006/main" xmlns:r="http://schemas.openxmlformats.org/officeDocument/2006/relationships" xmlns:p="http://schemas.openxmlformats.org/presentationml/2006/main">
  <p:tag name="AS_UNIQUEID" val="86"/>
</p:tagLst>
</file>

<file path=ppt/tags/tag152.xml><?xml version="1.0" encoding="utf-8"?>
<p:tagLst xmlns:a="http://schemas.openxmlformats.org/drawingml/2006/main" xmlns:r="http://schemas.openxmlformats.org/officeDocument/2006/relationships" xmlns:p="http://schemas.openxmlformats.org/presentationml/2006/main">
  <p:tag name="AS_UNIQUEID" val="87"/>
</p:tagLst>
</file>

<file path=ppt/tags/tag153.xml><?xml version="1.0" encoding="utf-8"?>
<p:tagLst xmlns:a="http://schemas.openxmlformats.org/drawingml/2006/main" xmlns:r="http://schemas.openxmlformats.org/officeDocument/2006/relationships" xmlns:p="http://schemas.openxmlformats.org/presentationml/2006/main">
  <p:tag name="AS_UNIQUEID" val="88"/>
</p:tagLst>
</file>

<file path=ppt/tags/tag154.xml><?xml version="1.0" encoding="utf-8"?>
<p:tagLst xmlns:a="http://schemas.openxmlformats.org/drawingml/2006/main" xmlns:r="http://schemas.openxmlformats.org/officeDocument/2006/relationships" xmlns:p="http://schemas.openxmlformats.org/presentationml/2006/main">
  <p:tag name="AS_UNIQUEID" val="89"/>
</p:tagLst>
</file>

<file path=ppt/tags/tag155.xml><?xml version="1.0" encoding="utf-8"?>
<p:tagLst xmlns:a="http://schemas.openxmlformats.org/drawingml/2006/main" xmlns:r="http://schemas.openxmlformats.org/officeDocument/2006/relationships" xmlns:p="http://schemas.openxmlformats.org/presentationml/2006/main">
  <p:tag name="AS_UNIQUEID" val="90"/>
</p:tagLst>
</file>

<file path=ppt/tags/tag156.xml><?xml version="1.0" encoding="utf-8"?>
<p:tagLst xmlns:a="http://schemas.openxmlformats.org/drawingml/2006/main" xmlns:r="http://schemas.openxmlformats.org/officeDocument/2006/relationships" xmlns:p="http://schemas.openxmlformats.org/presentationml/2006/main">
  <p:tag name="AS_UNIQUEID" val="86"/>
</p:tagLst>
</file>

<file path=ppt/tags/tag157.xml><?xml version="1.0" encoding="utf-8"?>
<p:tagLst xmlns:a="http://schemas.openxmlformats.org/drawingml/2006/main" xmlns:r="http://schemas.openxmlformats.org/officeDocument/2006/relationships" xmlns:p="http://schemas.openxmlformats.org/presentationml/2006/main">
  <p:tag name="AS_UNIQUEID" val="87"/>
</p:tagLst>
</file>

<file path=ppt/tags/tag158.xml><?xml version="1.0" encoding="utf-8"?>
<p:tagLst xmlns:a="http://schemas.openxmlformats.org/drawingml/2006/main" xmlns:r="http://schemas.openxmlformats.org/officeDocument/2006/relationships" xmlns:p="http://schemas.openxmlformats.org/presentationml/2006/main">
  <p:tag name="AS_UNIQUEID" val="88"/>
</p:tagLst>
</file>

<file path=ppt/tags/tag159.xml><?xml version="1.0" encoding="utf-8"?>
<p:tagLst xmlns:a="http://schemas.openxmlformats.org/drawingml/2006/main" xmlns:r="http://schemas.openxmlformats.org/officeDocument/2006/relationships" xmlns:p="http://schemas.openxmlformats.org/presentationml/2006/main">
  <p:tag name="AS_UNIQUEID" val="89"/>
</p:tagLst>
</file>

<file path=ppt/tags/tag16.xml><?xml version="1.0" encoding="utf-8"?>
<p:tagLst xmlns:a="http://schemas.openxmlformats.org/drawingml/2006/main" xmlns:r="http://schemas.openxmlformats.org/officeDocument/2006/relationships" xmlns:p="http://schemas.openxmlformats.org/presentationml/2006/main">
  <p:tag name="AS_UNIQUEID" val="52"/>
</p:tagLst>
</file>

<file path=ppt/tags/tag160.xml><?xml version="1.0" encoding="utf-8"?>
<p:tagLst xmlns:a="http://schemas.openxmlformats.org/drawingml/2006/main" xmlns:r="http://schemas.openxmlformats.org/officeDocument/2006/relationships" xmlns:p="http://schemas.openxmlformats.org/presentationml/2006/main">
  <p:tag name="AS_UNIQUEID" val="90"/>
</p:tagLst>
</file>

<file path=ppt/tags/tag161.xml><?xml version="1.0" encoding="utf-8"?>
<p:tagLst xmlns:a="http://schemas.openxmlformats.org/drawingml/2006/main" xmlns:r="http://schemas.openxmlformats.org/officeDocument/2006/relationships" xmlns:p="http://schemas.openxmlformats.org/presentationml/2006/main">
  <p:tag name="AS_UNIQUEID" val="86"/>
</p:tagLst>
</file>

<file path=ppt/tags/tag162.xml><?xml version="1.0" encoding="utf-8"?>
<p:tagLst xmlns:a="http://schemas.openxmlformats.org/drawingml/2006/main" xmlns:r="http://schemas.openxmlformats.org/officeDocument/2006/relationships" xmlns:p="http://schemas.openxmlformats.org/presentationml/2006/main">
  <p:tag name="AS_UNIQUEID" val="87"/>
</p:tagLst>
</file>

<file path=ppt/tags/tag163.xml><?xml version="1.0" encoding="utf-8"?>
<p:tagLst xmlns:a="http://schemas.openxmlformats.org/drawingml/2006/main" xmlns:r="http://schemas.openxmlformats.org/officeDocument/2006/relationships" xmlns:p="http://schemas.openxmlformats.org/presentationml/2006/main">
  <p:tag name="AS_UNIQUEID" val="88"/>
</p:tagLst>
</file>

<file path=ppt/tags/tag164.xml><?xml version="1.0" encoding="utf-8"?>
<p:tagLst xmlns:a="http://schemas.openxmlformats.org/drawingml/2006/main" xmlns:r="http://schemas.openxmlformats.org/officeDocument/2006/relationships" xmlns:p="http://schemas.openxmlformats.org/presentationml/2006/main">
  <p:tag name="AS_UNIQUEID" val="89"/>
</p:tagLst>
</file>

<file path=ppt/tags/tag165.xml><?xml version="1.0" encoding="utf-8"?>
<p:tagLst xmlns:a="http://schemas.openxmlformats.org/drawingml/2006/main" xmlns:r="http://schemas.openxmlformats.org/officeDocument/2006/relationships" xmlns:p="http://schemas.openxmlformats.org/presentationml/2006/main">
  <p:tag name="AS_UNIQUEID" val="90"/>
</p:tagLst>
</file>

<file path=ppt/tags/tag166.xml><?xml version="1.0" encoding="utf-8"?>
<p:tagLst xmlns:a="http://schemas.openxmlformats.org/drawingml/2006/main" xmlns:r="http://schemas.openxmlformats.org/officeDocument/2006/relationships" xmlns:p="http://schemas.openxmlformats.org/presentationml/2006/main">
  <p:tag name="AS_UNIQUEID" val="86"/>
</p:tagLst>
</file>

<file path=ppt/tags/tag167.xml><?xml version="1.0" encoding="utf-8"?>
<p:tagLst xmlns:a="http://schemas.openxmlformats.org/drawingml/2006/main" xmlns:r="http://schemas.openxmlformats.org/officeDocument/2006/relationships" xmlns:p="http://schemas.openxmlformats.org/presentationml/2006/main">
  <p:tag name="AS_UNIQUEID" val="87"/>
</p:tagLst>
</file>

<file path=ppt/tags/tag168.xml><?xml version="1.0" encoding="utf-8"?>
<p:tagLst xmlns:a="http://schemas.openxmlformats.org/drawingml/2006/main" xmlns:r="http://schemas.openxmlformats.org/officeDocument/2006/relationships" xmlns:p="http://schemas.openxmlformats.org/presentationml/2006/main">
  <p:tag name="AS_UNIQUEID" val="88"/>
</p:tagLst>
</file>

<file path=ppt/tags/tag169.xml><?xml version="1.0" encoding="utf-8"?>
<p:tagLst xmlns:a="http://schemas.openxmlformats.org/drawingml/2006/main" xmlns:r="http://schemas.openxmlformats.org/officeDocument/2006/relationships" xmlns:p="http://schemas.openxmlformats.org/presentationml/2006/main">
  <p:tag name="AS_UNIQUEID" val="89"/>
</p:tagLst>
</file>

<file path=ppt/tags/tag17.xml><?xml version="1.0" encoding="utf-8"?>
<p:tagLst xmlns:a="http://schemas.openxmlformats.org/drawingml/2006/main" xmlns:r="http://schemas.openxmlformats.org/officeDocument/2006/relationships" xmlns:p="http://schemas.openxmlformats.org/presentationml/2006/main">
  <p:tag name="AS_UNIQUEID" val="53"/>
</p:tagLst>
</file>

<file path=ppt/tags/tag170.xml><?xml version="1.0" encoding="utf-8"?>
<p:tagLst xmlns:a="http://schemas.openxmlformats.org/drawingml/2006/main" xmlns:r="http://schemas.openxmlformats.org/officeDocument/2006/relationships" xmlns:p="http://schemas.openxmlformats.org/presentationml/2006/main">
  <p:tag name="AS_UNIQUEID" val="90"/>
</p:tagLst>
</file>

<file path=ppt/tags/tag171.xml><?xml version="1.0" encoding="utf-8"?>
<p:tagLst xmlns:a="http://schemas.openxmlformats.org/drawingml/2006/main" xmlns:r="http://schemas.openxmlformats.org/officeDocument/2006/relationships" xmlns:p="http://schemas.openxmlformats.org/presentationml/2006/main">
  <p:tag name="AS_UNIQUEID" val="86"/>
</p:tagLst>
</file>

<file path=ppt/tags/tag172.xml><?xml version="1.0" encoding="utf-8"?>
<p:tagLst xmlns:a="http://schemas.openxmlformats.org/drawingml/2006/main" xmlns:r="http://schemas.openxmlformats.org/officeDocument/2006/relationships" xmlns:p="http://schemas.openxmlformats.org/presentationml/2006/main">
  <p:tag name="AS_UNIQUEID" val="87"/>
</p:tagLst>
</file>

<file path=ppt/tags/tag173.xml><?xml version="1.0" encoding="utf-8"?>
<p:tagLst xmlns:a="http://schemas.openxmlformats.org/drawingml/2006/main" xmlns:r="http://schemas.openxmlformats.org/officeDocument/2006/relationships" xmlns:p="http://schemas.openxmlformats.org/presentationml/2006/main">
  <p:tag name="AS_UNIQUEID" val="88"/>
</p:tagLst>
</file>

<file path=ppt/tags/tag174.xml><?xml version="1.0" encoding="utf-8"?>
<p:tagLst xmlns:a="http://schemas.openxmlformats.org/drawingml/2006/main" xmlns:r="http://schemas.openxmlformats.org/officeDocument/2006/relationships" xmlns:p="http://schemas.openxmlformats.org/presentationml/2006/main">
  <p:tag name="AS_UNIQUEID" val="89"/>
</p:tagLst>
</file>

<file path=ppt/tags/tag175.xml><?xml version="1.0" encoding="utf-8"?>
<p:tagLst xmlns:a="http://schemas.openxmlformats.org/drawingml/2006/main" xmlns:r="http://schemas.openxmlformats.org/officeDocument/2006/relationships" xmlns:p="http://schemas.openxmlformats.org/presentationml/2006/main">
  <p:tag name="AS_UNIQUEID" val="90"/>
</p:tagLst>
</file>

<file path=ppt/tags/tag176.xml><?xml version="1.0" encoding="utf-8"?>
<p:tagLst xmlns:a="http://schemas.openxmlformats.org/drawingml/2006/main" xmlns:r="http://schemas.openxmlformats.org/officeDocument/2006/relationships" xmlns:p="http://schemas.openxmlformats.org/presentationml/2006/main">
  <p:tag name="AS_UNIQUEID" val="86"/>
</p:tagLst>
</file>

<file path=ppt/tags/tag177.xml><?xml version="1.0" encoding="utf-8"?>
<p:tagLst xmlns:a="http://schemas.openxmlformats.org/drawingml/2006/main" xmlns:r="http://schemas.openxmlformats.org/officeDocument/2006/relationships" xmlns:p="http://schemas.openxmlformats.org/presentationml/2006/main">
  <p:tag name="AS_UNIQUEID" val="87"/>
</p:tagLst>
</file>

<file path=ppt/tags/tag178.xml><?xml version="1.0" encoding="utf-8"?>
<p:tagLst xmlns:a="http://schemas.openxmlformats.org/drawingml/2006/main" xmlns:r="http://schemas.openxmlformats.org/officeDocument/2006/relationships" xmlns:p="http://schemas.openxmlformats.org/presentationml/2006/main">
  <p:tag name="AS_UNIQUEID" val="88"/>
</p:tagLst>
</file>

<file path=ppt/tags/tag179.xml><?xml version="1.0" encoding="utf-8"?>
<p:tagLst xmlns:a="http://schemas.openxmlformats.org/drawingml/2006/main" xmlns:r="http://schemas.openxmlformats.org/officeDocument/2006/relationships" xmlns:p="http://schemas.openxmlformats.org/presentationml/2006/main">
  <p:tag name="AS_UNIQUEID" val="89"/>
</p:tagLst>
</file>

<file path=ppt/tags/tag18.xml><?xml version="1.0" encoding="utf-8"?>
<p:tagLst xmlns:a="http://schemas.openxmlformats.org/drawingml/2006/main" xmlns:r="http://schemas.openxmlformats.org/officeDocument/2006/relationships" xmlns:p="http://schemas.openxmlformats.org/presentationml/2006/main">
  <p:tag name="AS_UNIQUEID" val="58"/>
</p:tagLst>
</file>

<file path=ppt/tags/tag180.xml><?xml version="1.0" encoding="utf-8"?>
<p:tagLst xmlns:a="http://schemas.openxmlformats.org/drawingml/2006/main" xmlns:r="http://schemas.openxmlformats.org/officeDocument/2006/relationships" xmlns:p="http://schemas.openxmlformats.org/presentationml/2006/main">
  <p:tag name="AS_UNIQUEID" val="90"/>
</p:tagLst>
</file>

<file path=ppt/tags/tag181.xml><?xml version="1.0" encoding="utf-8"?>
<p:tagLst xmlns:a="http://schemas.openxmlformats.org/drawingml/2006/main" xmlns:r="http://schemas.openxmlformats.org/officeDocument/2006/relationships" xmlns:p="http://schemas.openxmlformats.org/presentationml/2006/main">
  <p:tag name="AS_UNIQUEID" val="86"/>
</p:tagLst>
</file>

<file path=ppt/tags/tag182.xml><?xml version="1.0" encoding="utf-8"?>
<p:tagLst xmlns:a="http://schemas.openxmlformats.org/drawingml/2006/main" xmlns:r="http://schemas.openxmlformats.org/officeDocument/2006/relationships" xmlns:p="http://schemas.openxmlformats.org/presentationml/2006/main">
  <p:tag name="AS_UNIQUEID" val="87"/>
</p:tagLst>
</file>

<file path=ppt/tags/tag183.xml><?xml version="1.0" encoding="utf-8"?>
<p:tagLst xmlns:a="http://schemas.openxmlformats.org/drawingml/2006/main" xmlns:r="http://schemas.openxmlformats.org/officeDocument/2006/relationships" xmlns:p="http://schemas.openxmlformats.org/presentationml/2006/main">
  <p:tag name="AS_UNIQUEID" val="88"/>
</p:tagLst>
</file>

<file path=ppt/tags/tag184.xml><?xml version="1.0" encoding="utf-8"?>
<p:tagLst xmlns:a="http://schemas.openxmlformats.org/drawingml/2006/main" xmlns:r="http://schemas.openxmlformats.org/officeDocument/2006/relationships" xmlns:p="http://schemas.openxmlformats.org/presentationml/2006/main">
  <p:tag name="AS_UNIQUEID" val="89"/>
</p:tagLst>
</file>

<file path=ppt/tags/tag185.xml><?xml version="1.0" encoding="utf-8"?>
<p:tagLst xmlns:a="http://schemas.openxmlformats.org/drawingml/2006/main" xmlns:r="http://schemas.openxmlformats.org/officeDocument/2006/relationships" xmlns:p="http://schemas.openxmlformats.org/presentationml/2006/main">
  <p:tag name="AS_UNIQUEID" val="90"/>
</p:tagLst>
</file>

<file path=ppt/tags/tag186.xml><?xml version="1.0" encoding="utf-8"?>
<p:tagLst xmlns:a="http://schemas.openxmlformats.org/drawingml/2006/main" xmlns:r="http://schemas.openxmlformats.org/officeDocument/2006/relationships" xmlns:p="http://schemas.openxmlformats.org/presentationml/2006/main">
  <p:tag name="AS_UNIQUEID" val="86"/>
</p:tagLst>
</file>

<file path=ppt/tags/tag187.xml><?xml version="1.0" encoding="utf-8"?>
<p:tagLst xmlns:a="http://schemas.openxmlformats.org/drawingml/2006/main" xmlns:r="http://schemas.openxmlformats.org/officeDocument/2006/relationships" xmlns:p="http://schemas.openxmlformats.org/presentationml/2006/main">
  <p:tag name="AS_UNIQUEID" val="87"/>
</p:tagLst>
</file>

<file path=ppt/tags/tag188.xml><?xml version="1.0" encoding="utf-8"?>
<p:tagLst xmlns:a="http://schemas.openxmlformats.org/drawingml/2006/main" xmlns:r="http://schemas.openxmlformats.org/officeDocument/2006/relationships" xmlns:p="http://schemas.openxmlformats.org/presentationml/2006/main">
  <p:tag name="AS_UNIQUEID" val="88"/>
</p:tagLst>
</file>

<file path=ppt/tags/tag189.xml><?xml version="1.0" encoding="utf-8"?>
<p:tagLst xmlns:a="http://schemas.openxmlformats.org/drawingml/2006/main" xmlns:r="http://schemas.openxmlformats.org/officeDocument/2006/relationships" xmlns:p="http://schemas.openxmlformats.org/presentationml/2006/main">
  <p:tag name="AS_UNIQUEID" val="89"/>
</p:tagLst>
</file>

<file path=ppt/tags/tag19.xml><?xml version="1.0" encoding="utf-8"?>
<p:tagLst xmlns:a="http://schemas.openxmlformats.org/drawingml/2006/main" xmlns:r="http://schemas.openxmlformats.org/officeDocument/2006/relationships" xmlns:p="http://schemas.openxmlformats.org/presentationml/2006/main">
  <p:tag name="AS_UNIQUEID" val="65"/>
</p:tagLst>
</file>

<file path=ppt/tags/tag190.xml><?xml version="1.0" encoding="utf-8"?>
<p:tagLst xmlns:a="http://schemas.openxmlformats.org/drawingml/2006/main" xmlns:r="http://schemas.openxmlformats.org/officeDocument/2006/relationships" xmlns:p="http://schemas.openxmlformats.org/presentationml/2006/main">
  <p:tag name="AS_UNIQUEID" val="90"/>
</p:tagLst>
</file>

<file path=ppt/tags/tag191.xml><?xml version="1.0" encoding="utf-8"?>
<p:tagLst xmlns:a="http://schemas.openxmlformats.org/drawingml/2006/main" xmlns:r="http://schemas.openxmlformats.org/officeDocument/2006/relationships" xmlns:p="http://schemas.openxmlformats.org/presentationml/2006/main">
  <p:tag name="AS_UNIQUEID" val="86"/>
</p:tagLst>
</file>

<file path=ppt/tags/tag192.xml><?xml version="1.0" encoding="utf-8"?>
<p:tagLst xmlns:a="http://schemas.openxmlformats.org/drawingml/2006/main" xmlns:r="http://schemas.openxmlformats.org/officeDocument/2006/relationships" xmlns:p="http://schemas.openxmlformats.org/presentationml/2006/main">
  <p:tag name="AS_UNIQUEID" val="87"/>
</p:tagLst>
</file>

<file path=ppt/tags/tag193.xml><?xml version="1.0" encoding="utf-8"?>
<p:tagLst xmlns:a="http://schemas.openxmlformats.org/drawingml/2006/main" xmlns:r="http://schemas.openxmlformats.org/officeDocument/2006/relationships" xmlns:p="http://schemas.openxmlformats.org/presentationml/2006/main">
  <p:tag name="AS_UNIQUEID" val="88"/>
</p:tagLst>
</file>

<file path=ppt/tags/tag194.xml><?xml version="1.0" encoding="utf-8"?>
<p:tagLst xmlns:a="http://schemas.openxmlformats.org/drawingml/2006/main" xmlns:r="http://schemas.openxmlformats.org/officeDocument/2006/relationships" xmlns:p="http://schemas.openxmlformats.org/presentationml/2006/main">
  <p:tag name="AS_UNIQUEID" val="89"/>
</p:tagLst>
</file>

<file path=ppt/tags/tag195.xml><?xml version="1.0" encoding="utf-8"?>
<p:tagLst xmlns:a="http://schemas.openxmlformats.org/drawingml/2006/main" xmlns:r="http://schemas.openxmlformats.org/officeDocument/2006/relationships" xmlns:p="http://schemas.openxmlformats.org/presentationml/2006/main">
  <p:tag name="AS_UNIQUEID" val="90"/>
</p:tagLst>
</file>

<file path=ppt/tags/tag196.xml><?xml version="1.0" encoding="utf-8"?>
<p:tagLst xmlns:a="http://schemas.openxmlformats.org/drawingml/2006/main" xmlns:r="http://schemas.openxmlformats.org/officeDocument/2006/relationships" xmlns:p="http://schemas.openxmlformats.org/presentationml/2006/main">
  <p:tag name="AS_UNIQUEID" val="86"/>
</p:tagLst>
</file>

<file path=ppt/tags/tag197.xml><?xml version="1.0" encoding="utf-8"?>
<p:tagLst xmlns:a="http://schemas.openxmlformats.org/drawingml/2006/main" xmlns:r="http://schemas.openxmlformats.org/officeDocument/2006/relationships" xmlns:p="http://schemas.openxmlformats.org/presentationml/2006/main">
  <p:tag name="AS_UNIQUEID" val="87"/>
</p:tagLst>
</file>

<file path=ppt/tags/tag198.xml><?xml version="1.0" encoding="utf-8"?>
<p:tagLst xmlns:a="http://schemas.openxmlformats.org/drawingml/2006/main" xmlns:r="http://schemas.openxmlformats.org/officeDocument/2006/relationships" xmlns:p="http://schemas.openxmlformats.org/presentationml/2006/main">
  <p:tag name="AS_UNIQUEID" val="88"/>
</p:tagLst>
</file>

<file path=ppt/tags/tag199.xml><?xml version="1.0" encoding="utf-8"?>
<p:tagLst xmlns:a="http://schemas.openxmlformats.org/drawingml/2006/main" xmlns:r="http://schemas.openxmlformats.org/officeDocument/2006/relationships" xmlns:p="http://schemas.openxmlformats.org/presentationml/2006/main">
  <p:tag name="AS_UNIQUEID" val="89"/>
</p:tagLst>
</file>

<file path=ppt/tags/tag2.xml><?xml version="1.0" encoding="utf-8"?>
<p:tagLst xmlns:a="http://schemas.openxmlformats.org/drawingml/2006/main" xmlns:r="http://schemas.openxmlformats.org/officeDocument/2006/relationships" xmlns:p="http://schemas.openxmlformats.org/presentationml/2006/main">
  <p:tag name="AS_UNIQUEID" val="38"/>
</p:tagLst>
</file>

<file path=ppt/tags/tag20.xml><?xml version="1.0" encoding="utf-8"?>
<p:tagLst xmlns:a="http://schemas.openxmlformats.org/drawingml/2006/main" xmlns:r="http://schemas.openxmlformats.org/officeDocument/2006/relationships" xmlns:p="http://schemas.openxmlformats.org/presentationml/2006/main">
  <p:tag name="AS_UNIQUEID" val="66"/>
</p:tagLst>
</file>

<file path=ppt/tags/tag200.xml><?xml version="1.0" encoding="utf-8"?>
<p:tagLst xmlns:a="http://schemas.openxmlformats.org/drawingml/2006/main" xmlns:r="http://schemas.openxmlformats.org/officeDocument/2006/relationships" xmlns:p="http://schemas.openxmlformats.org/presentationml/2006/main">
  <p:tag name="AS_UNIQUEID" val="90"/>
</p:tagLst>
</file>

<file path=ppt/tags/tag201.xml><?xml version="1.0" encoding="utf-8"?>
<p:tagLst xmlns:a="http://schemas.openxmlformats.org/drawingml/2006/main" xmlns:r="http://schemas.openxmlformats.org/officeDocument/2006/relationships" xmlns:p="http://schemas.openxmlformats.org/presentationml/2006/main">
  <p:tag name="AS_UNIQUEID" val="86"/>
</p:tagLst>
</file>

<file path=ppt/tags/tag202.xml><?xml version="1.0" encoding="utf-8"?>
<p:tagLst xmlns:a="http://schemas.openxmlformats.org/drawingml/2006/main" xmlns:r="http://schemas.openxmlformats.org/officeDocument/2006/relationships" xmlns:p="http://schemas.openxmlformats.org/presentationml/2006/main">
  <p:tag name="AS_UNIQUEID" val="87"/>
</p:tagLst>
</file>

<file path=ppt/tags/tag203.xml><?xml version="1.0" encoding="utf-8"?>
<p:tagLst xmlns:a="http://schemas.openxmlformats.org/drawingml/2006/main" xmlns:r="http://schemas.openxmlformats.org/officeDocument/2006/relationships" xmlns:p="http://schemas.openxmlformats.org/presentationml/2006/main">
  <p:tag name="AS_UNIQUEID" val="88"/>
</p:tagLst>
</file>

<file path=ppt/tags/tag204.xml><?xml version="1.0" encoding="utf-8"?>
<p:tagLst xmlns:a="http://schemas.openxmlformats.org/drawingml/2006/main" xmlns:r="http://schemas.openxmlformats.org/officeDocument/2006/relationships" xmlns:p="http://schemas.openxmlformats.org/presentationml/2006/main">
  <p:tag name="AS_UNIQUEID" val="89"/>
</p:tagLst>
</file>

<file path=ppt/tags/tag205.xml><?xml version="1.0" encoding="utf-8"?>
<p:tagLst xmlns:a="http://schemas.openxmlformats.org/drawingml/2006/main" xmlns:r="http://schemas.openxmlformats.org/officeDocument/2006/relationships" xmlns:p="http://schemas.openxmlformats.org/presentationml/2006/main">
  <p:tag name="AS_UNIQUEID" val="90"/>
</p:tagLst>
</file>

<file path=ppt/tags/tag206.xml><?xml version="1.0" encoding="utf-8"?>
<p:tagLst xmlns:a="http://schemas.openxmlformats.org/drawingml/2006/main" xmlns:r="http://schemas.openxmlformats.org/officeDocument/2006/relationships" xmlns:p="http://schemas.openxmlformats.org/presentationml/2006/main">
  <p:tag name="AS_UNIQUEID" val="86"/>
</p:tagLst>
</file>

<file path=ppt/tags/tag207.xml><?xml version="1.0" encoding="utf-8"?>
<p:tagLst xmlns:a="http://schemas.openxmlformats.org/drawingml/2006/main" xmlns:r="http://schemas.openxmlformats.org/officeDocument/2006/relationships" xmlns:p="http://schemas.openxmlformats.org/presentationml/2006/main">
  <p:tag name="AS_UNIQUEID" val="87"/>
</p:tagLst>
</file>

<file path=ppt/tags/tag208.xml><?xml version="1.0" encoding="utf-8"?>
<p:tagLst xmlns:a="http://schemas.openxmlformats.org/drawingml/2006/main" xmlns:r="http://schemas.openxmlformats.org/officeDocument/2006/relationships" xmlns:p="http://schemas.openxmlformats.org/presentationml/2006/main">
  <p:tag name="AS_UNIQUEID" val="88"/>
</p:tagLst>
</file>

<file path=ppt/tags/tag209.xml><?xml version="1.0" encoding="utf-8"?>
<p:tagLst xmlns:a="http://schemas.openxmlformats.org/drawingml/2006/main" xmlns:r="http://schemas.openxmlformats.org/officeDocument/2006/relationships" xmlns:p="http://schemas.openxmlformats.org/presentationml/2006/main">
  <p:tag name="AS_UNIQUEID" val="89"/>
</p:tagLst>
</file>

<file path=ppt/tags/tag21.xml><?xml version="1.0" encoding="utf-8"?>
<p:tagLst xmlns:a="http://schemas.openxmlformats.org/drawingml/2006/main" xmlns:r="http://schemas.openxmlformats.org/officeDocument/2006/relationships" xmlns:p="http://schemas.openxmlformats.org/presentationml/2006/main">
  <p:tag name="AS_UNIQUEID" val="67"/>
</p:tagLst>
</file>

<file path=ppt/tags/tag210.xml><?xml version="1.0" encoding="utf-8"?>
<p:tagLst xmlns:a="http://schemas.openxmlformats.org/drawingml/2006/main" xmlns:r="http://schemas.openxmlformats.org/officeDocument/2006/relationships" xmlns:p="http://schemas.openxmlformats.org/presentationml/2006/main">
  <p:tag name="AS_UNIQUEID" val="90"/>
</p:tagLst>
</file>

<file path=ppt/tags/tag211.xml><?xml version="1.0" encoding="utf-8"?>
<p:tagLst xmlns:a="http://schemas.openxmlformats.org/drawingml/2006/main" xmlns:r="http://schemas.openxmlformats.org/officeDocument/2006/relationships" xmlns:p="http://schemas.openxmlformats.org/presentationml/2006/main">
  <p:tag name="AS_UNIQUEID" val="86"/>
</p:tagLst>
</file>

<file path=ppt/tags/tag212.xml><?xml version="1.0" encoding="utf-8"?>
<p:tagLst xmlns:a="http://schemas.openxmlformats.org/drawingml/2006/main" xmlns:r="http://schemas.openxmlformats.org/officeDocument/2006/relationships" xmlns:p="http://schemas.openxmlformats.org/presentationml/2006/main">
  <p:tag name="AS_UNIQUEID" val="87"/>
</p:tagLst>
</file>

<file path=ppt/tags/tag213.xml><?xml version="1.0" encoding="utf-8"?>
<p:tagLst xmlns:a="http://schemas.openxmlformats.org/drawingml/2006/main" xmlns:r="http://schemas.openxmlformats.org/officeDocument/2006/relationships" xmlns:p="http://schemas.openxmlformats.org/presentationml/2006/main">
  <p:tag name="AS_UNIQUEID" val="88"/>
</p:tagLst>
</file>

<file path=ppt/tags/tag214.xml><?xml version="1.0" encoding="utf-8"?>
<p:tagLst xmlns:a="http://schemas.openxmlformats.org/drawingml/2006/main" xmlns:r="http://schemas.openxmlformats.org/officeDocument/2006/relationships" xmlns:p="http://schemas.openxmlformats.org/presentationml/2006/main">
  <p:tag name="AS_UNIQUEID" val="89"/>
</p:tagLst>
</file>

<file path=ppt/tags/tag215.xml><?xml version="1.0" encoding="utf-8"?>
<p:tagLst xmlns:a="http://schemas.openxmlformats.org/drawingml/2006/main" xmlns:r="http://schemas.openxmlformats.org/officeDocument/2006/relationships" xmlns:p="http://schemas.openxmlformats.org/presentationml/2006/main">
  <p:tag name="AS_UNIQUEID" val="90"/>
</p:tagLst>
</file>

<file path=ppt/tags/tag216.xml><?xml version="1.0" encoding="utf-8"?>
<p:tagLst xmlns:a="http://schemas.openxmlformats.org/drawingml/2006/main" xmlns:r="http://schemas.openxmlformats.org/officeDocument/2006/relationships" xmlns:p="http://schemas.openxmlformats.org/presentationml/2006/main">
  <p:tag name="AS_UNIQUEID" val="86"/>
</p:tagLst>
</file>

<file path=ppt/tags/tag217.xml><?xml version="1.0" encoding="utf-8"?>
<p:tagLst xmlns:a="http://schemas.openxmlformats.org/drawingml/2006/main" xmlns:r="http://schemas.openxmlformats.org/officeDocument/2006/relationships" xmlns:p="http://schemas.openxmlformats.org/presentationml/2006/main">
  <p:tag name="AS_UNIQUEID" val="87"/>
</p:tagLst>
</file>

<file path=ppt/tags/tag218.xml><?xml version="1.0" encoding="utf-8"?>
<p:tagLst xmlns:a="http://schemas.openxmlformats.org/drawingml/2006/main" xmlns:r="http://schemas.openxmlformats.org/officeDocument/2006/relationships" xmlns:p="http://schemas.openxmlformats.org/presentationml/2006/main">
  <p:tag name="AS_UNIQUEID" val="88"/>
</p:tagLst>
</file>

<file path=ppt/tags/tag219.xml><?xml version="1.0" encoding="utf-8"?>
<p:tagLst xmlns:a="http://schemas.openxmlformats.org/drawingml/2006/main" xmlns:r="http://schemas.openxmlformats.org/officeDocument/2006/relationships" xmlns:p="http://schemas.openxmlformats.org/presentationml/2006/main">
  <p:tag name="AS_UNIQUEID" val="89"/>
</p:tagLst>
</file>

<file path=ppt/tags/tag22.xml><?xml version="1.0" encoding="utf-8"?>
<p:tagLst xmlns:a="http://schemas.openxmlformats.org/drawingml/2006/main" xmlns:r="http://schemas.openxmlformats.org/officeDocument/2006/relationships" xmlns:p="http://schemas.openxmlformats.org/presentationml/2006/main">
  <p:tag name="AS_UNIQUEID" val="68"/>
</p:tagLst>
</file>

<file path=ppt/tags/tag220.xml><?xml version="1.0" encoding="utf-8"?>
<p:tagLst xmlns:a="http://schemas.openxmlformats.org/drawingml/2006/main" xmlns:r="http://schemas.openxmlformats.org/officeDocument/2006/relationships" xmlns:p="http://schemas.openxmlformats.org/presentationml/2006/main">
  <p:tag name="AS_UNIQUEID" val="90"/>
</p:tagLst>
</file>

<file path=ppt/tags/tag221.xml><?xml version="1.0" encoding="utf-8"?>
<p:tagLst xmlns:a="http://schemas.openxmlformats.org/drawingml/2006/main" xmlns:r="http://schemas.openxmlformats.org/officeDocument/2006/relationships" xmlns:p="http://schemas.openxmlformats.org/presentationml/2006/main">
  <p:tag name="AS_UNIQUEID" val="86"/>
</p:tagLst>
</file>

<file path=ppt/tags/tag222.xml><?xml version="1.0" encoding="utf-8"?>
<p:tagLst xmlns:a="http://schemas.openxmlformats.org/drawingml/2006/main" xmlns:r="http://schemas.openxmlformats.org/officeDocument/2006/relationships" xmlns:p="http://schemas.openxmlformats.org/presentationml/2006/main">
  <p:tag name="AS_UNIQUEID" val="87"/>
</p:tagLst>
</file>

<file path=ppt/tags/tag223.xml><?xml version="1.0" encoding="utf-8"?>
<p:tagLst xmlns:a="http://schemas.openxmlformats.org/drawingml/2006/main" xmlns:r="http://schemas.openxmlformats.org/officeDocument/2006/relationships" xmlns:p="http://schemas.openxmlformats.org/presentationml/2006/main">
  <p:tag name="AS_UNIQUEID" val="88"/>
</p:tagLst>
</file>

<file path=ppt/tags/tag224.xml><?xml version="1.0" encoding="utf-8"?>
<p:tagLst xmlns:a="http://schemas.openxmlformats.org/drawingml/2006/main" xmlns:r="http://schemas.openxmlformats.org/officeDocument/2006/relationships" xmlns:p="http://schemas.openxmlformats.org/presentationml/2006/main">
  <p:tag name="AS_UNIQUEID" val="89"/>
</p:tagLst>
</file>

<file path=ppt/tags/tag225.xml><?xml version="1.0" encoding="utf-8"?>
<p:tagLst xmlns:a="http://schemas.openxmlformats.org/drawingml/2006/main" xmlns:r="http://schemas.openxmlformats.org/officeDocument/2006/relationships" xmlns:p="http://schemas.openxmlformats.org/presentationml/2006/main">
  <p:tag name="AS_UNIQUEID" val="90"/>
</p:tagLst>
</file>

<file path=ppt/tags/tag226.xml><?xml version="1.0" encoding="utf-8"?>
<p:tagLst xmlns:a="http://schemas.openxmlformats.org/drawingml/2006/main" xmlns:r="http://schemas.openxmlformats.org/officeDocument/2006/relationships" xmlns:p="http://schemas.openxmlformats.org/presentationml/2006/main">
  <p:tag name="AS_UNIQUEID" val="86"/>
</p:tagLst>
</file>

<file path=ppt/tags/tag227.xml><?xml version="1.0" encoding="utf-8"?>
<p:tagLst xmlns:a="http://schemas.openxmlformats.org/drawingml/2006/main" xmlns:r="http://schemas.openxmlformats.org/officeDocument/2006/relationships" xmlns:p="http://schemas.openxmlformats.org/presentationml/2006/main">
  <p:tag name="AS_UNIQUEID" val="87"/>
</p:tagLst>
</file>

<file path=ppt/tags/tag228.xml><?xml version="1.0" encoding="utf-8"?>
<p:tagLst xmlns:a="http://schemas.openxmlformats.org/drawingml/2006/main" xmlns:r="http://schemas.openxmlformats.org/officeDocument/2006/relationships" xmlns:p="http://schemas.openxmlformats.org/presentationml/2006/main">
  <p:tag name="AS_UNIQUEID" val="88"/>
</p:tagLst>
</file>

<file path=ppt/tags/tag229.xml><?xml version="1.0" encoding="utf-8"?>
<p:tagLst xmlns:a="http://schemas.openxmlformats.org/drawingml/2006/main" xmlns:r="http://schemas.openxmlformats.org/officeDocument/2006/relationships" xmlns:p="http://schemas.openxmlformats.org/presentationml/2006/main">
  <p:tag name="AS_UNIQUEID" val="89"/>
</p:tagLst>
</file>

<file path=ppt/tags/tag23.xml><?xml version="1.0" encoding="utf-8"?>
<p:tagLst xmlns:a="http://schemas.openxmlformats.org/drawingml/2006/main" xmlns:r="http://schemas.openxmlformats.org/officeDocument/2006/relationships" xmlns:p="http://schemas.openxmlformats.org/presentationml/2006/main">
  <p:tag name="AS_UNIQUEID" val="69"/>
</p:tagLst>
</file>

<file path=ppt/tags/tag230.xml><?xml version="1.0" encoding="utf-8"?>
<p:tagLst xmlns:a="http://schemas.openxmlformats.org/drawingml/2006/main" xmlns:r="http://schemas.openxmlformats.org/officeDocument/2006/relationships" xmlns:p="http://schemas.openxmlformats.org/presentationml/2006/main">
  <p:tag name="AS_UNIQUEID" val="90"/>
</p:tagLst>
</file>

<file path=ppt/tags/tag231.xml><?xml version="1.0" encoding="utf-8"?>
<p:tagLst xmlns:a="http://schemas.openxmlformats.org/drawingml/2006/main" xmlns:r="http://schemas.openxmlformats.org/officeDocument/2006/relationships" xmlns:p="http://schemas.openxmlformats.org/presentationml/2006/main">
  <p:tag name="AS_UNIQUEID" val="86"/>
</p:tagLst>
</file>

<file path=ppt/tags/tag232.xml><?xml version="1.0" encoding="utf-8"?>
<p:tagLst xmlns:a="http://schemas.openxmlformats.org/drawingml/2006/main" xmlns:r="http://schemas.openxmlformats.org/officeDocument/2006/relationships" xmlns:p="http://schemas.openxmlformats.org/presentationml/2006/main">
  <p:tag name="AS_UNIQUEID" val="87"/>
</p:tagLst>
</file>

<file path=ppt/tags/tag233.xml><?xml version="1.0" encoding="utf-8"?>
<p:tagLst xmlns:a="http://schemas.openxmlformats.org/drawingml/2006/main" xmlns:r="http://schemas.openxmlformats.org/officeDocument/2006/relationships" xmlns:p="http://schemas.openxmlformats.org/presentationml/2006/main">
  <p:tag name="AS_UNIQUEID" val="88"/>
</p:tagLst>
</file>

<file path=ppt/tags/tag234.xml><?xml version="1.0" encoding="utf-8"?>
<p:tagLst xmlns:a="http://schemas.openxmlformats.org/drawingml/2006/main" xmlns:r="http://schemas.openxmlformats.org/officeDocument/2006/relationships" xmlns:p="http://schemas.openxmlformats.org/presentationml/2006/main">
  <p:tag name="AS_UNIQUEID" val="89"/>
</p:tagLst>
</file>

<file path=ppt/tags/tag235.xml><?xml version="1.0" encoding="utf-8"?>
<p:tagLst xmlns:a="http://schemas.openxmlformats.org/drawingml/2006/main" xmlns:r="http://schemas.openxmlformats.org/officeDocument/2006/relationships" xmlns:p="http://schemas.openxmlformats.org/presentationml/2006/main">
  <p:tag name="AS_UNIQUEID" val="90"/>
</p:tagLst>
</file>

<file path=ppt/tags/tag236.xml><?xml version="1.0" encoding="utf-8"?>
<p:tagLst xmlns:a="http://schemas.openxmlformats.org/drawingml/2006/main" xmlns:r="http://schemas.openxmlformats.org/officeDocument/2006/relationships" xmlns:p="http://schemas.openxmlformats.org/presentationml/2006/main">
  <p:tag name="AS_UNIQUEID" val="86"/>
</p:tagLst>
</file>

<file path=ppt/tags/tag237.xml><?xml version="1.0" encoding="utf-8"?>
<p:tagLst xmlns:a="http://schemas.openxmlformats.org/drawingml/2006/main" xmlns:r="http://schemas.openxmlformats.org/officeDocument/2006/relationships" xmlns:p="http://schemas.openxmlformats.org/presentationml/2006/main">
  <p:tag name="AS_UNIQUEID" val="87"/>
</p:tagLst>
</file>

<file path=ppt/tags/tag238.xml><?xml version="1.0" encoding="utf-8"?>
<p:tagLst xmlns:a="http://schemas.openxmlformats.org/drawingml/2006/main" xmlns:r="http://schemas.openxmlformats.org/officeDocument/2006/relationships" xmlns:p="http://schemas.openxmlformats.org/presentationml/2006/main">
  <p:tag name="AS_UNIQUEID" val="88"/>
</p:tagLst>
</file>

<file path=ppt/tags/tag239.xml><?xml version="1.0" encoding="utf-8"?>
<p:tagLst xmlns:a="http://schemas.openxmlformats.org/drawingml/2006/main" xmlns:r="http://schemas.openxmlformats.org/officeDocument/2006/relationships" xmlns:p="http://schemas.openxmlformats.org/presentationml/2006/main">
  <p:tag name="AS_UNIQUEID" val="89"/>
</p:tagLst>
</file>

<file path=ppt/tags/tag24.xml><?xml version="1.0" encoding="utf-8"?>
<p:tagLst xmlns:a="http://schemas.openxmlformats.org/drawingml/2006/main" xmlns:r="http://schemas.openxmlformats.org/officeDocument/2006/relationships" xmlns:p="http://schemas.openxmlformats.org/presentationml/2006/main">
  <p:tag name="AS_UNIQUEID" val="73"/>
</p:tagLst>
</file>

<file path=ppt/tags/tag240.xml><?xml version="1.0" encoding="utf-8"?>
<p:tagLst xmlns:a="http://schemas.openxmlformats.org/drawingml/2006/main" xmlns:r="http://schemas.openxmlformats.org/officeDocument/2006/relationships" xmlns:p="http://schemas.openxmlformats.org/presentationml/2006/main">
  <p:tag name="AS_UNIQUEID" val="90"/>
</p:tagLst>
</file>

<file path=ppt/tags/tag241.xml><?xml version="1.0" encoding="utf-8"?>
<p:tagLst xmlns:a="http://schemas.openxmlformats.org/drawingml/2006/main" xmlns:r="http://schemas.openxmlformats.org/officeDocument/2006/relationships" xmlns:p="http://schemas.openxmlformats.org/presentationml/2006/main">
  <p:tag name="AS_UNIQUEID" val="86"/>
</p:tagLst>
</file>

<file path=ppt/tags/tag242.xml><?xml version="1.0" encoding="utf-8"?>
<p:tagLst xmlns:a="http://schemas.openxmlformats.org/drawingml/2006/main" xmlns:r="http://schemas.openxmlformats.org/officeDocument/2006/relationships" xmlns:p="http://schemas.openxmlformats.org/presentationml/2006/main">
  <p:tag name="AS_UNIQUEID" val="87"/>
</p:tagLst>
</file>

<file path=ppt/tags/tag243.xml><?xml version="1.0" encoding="utf-8"?>
<p:tagLst xmlns:a="http://schemas.openxmlformats.org/drawingml/2006/main" xmlns:r="http://schemas.openxmlformats.org/officeDocument/2006/relationships" xmlns:p="http://schemas.openxmlformats.org/presentationml/2006/main">
  <p:tag name="AS_UNIQUEID" val="88"/>
</p:tagLst>
</file>

<file path=ppt/tags/tag244.xml><?xml version="1.0" encoding="utf-8"?>
<p:tagLst xmlns:a="http://schemas.openxmlformats.org/drawingml/2006/main" xmlns:r="http://schemas.openxmlformats.org/officeDocument/2006/relationships" xmlns:p="http://schemas.openxmlformats.org/presentationml/2006/main">
  <p:tag name="AS_UNIQUEID" val="89"/>
</p:tagLst>
</file>

<file path=ppt/tags/tag245.xml><?xml version="1.0" encoding="utf-8"?>
<p:tagLst xmlns:a="http://schemas.openxmlformats.org/drawingml/2006/main" xmlns:r="http://schemas.openxmlformats.org/officeDocument/2006/relationships" xmlns:p="http://schemas.openxmlformats.org/presentationml/2006/main">
  <p:tag name="AS_UNIQUEID" val="90"/>
</p:tagLst>
</file>

<file path=ppt/tags/tag246.xml><?xml version="1.0" encoding="utf-8"?>
<p:tagLst xmlns:a="http://schemas.openxmlformats.org/drawingml/2006/main" xmlns:r="http://schemas.openxmlformats.org/officeDocument/2006/relationships" xmlns:p="http://schemas.openxmlformats.org/presentationml/2006/main">
  <p:tag name="AS_UNIQUEID" val="86"/>
</p:tagLst>
</file>

<file path=ppt/tags/tag247.xml><?xml version="1.0" encoding="utf-8"?>
<p:tagLst xmlns:a="http://schemas.openxmlformats.org/drawingml/2006/main" xmlns:r="http://schemas.openxmlformats.org/officeDocument/2006/relationships" xmlns:p="http://schemas.openxmlformats.org/presentationml/2006/main">
  <p:tag name="AS_UNIQUEID" val="87"/>
</p:tagLst>
</file>

<file path=ppt/tags/tag248.xml><?xml version="1.0" encoding="utf-8"?>
<p:tagLst xmlns:a="http://schemas.openxmlformats.org/drawingml/2006/main" xmlns:r="http://schemas.openxmlformats.org/officeDocument/2006/relationships" xmlns:p="http://schemas.openxmlformats.org/presentationml/2006/main">
  <p:tag name="AS_UNIQUEID" val="88"/>
</p:tagLst>
</file>

<file path=ppt/tags/tag249.xml><?xml version="1.0" encoding="utf-8"?>
<p:tagLst xmlns:a="http://schemas.openxmlformats.org/drawingml/2006/main" xmlns:r="http://schemas.openxmlformats.org/officeDocument/2006/relationships" xmlns:p="http://schemas.openxmlformats.org/presentationml/2006/main">
  <p:tag name="AS_UNIQUEID" val="89"/>
</p:tagLst>
</file>

<file path=ppt/tags/tag25.xml><?xml version="1.0" encoding="utf-8"?>
<p:tagLst xmlns:a="http://schemas.openxmlformats.org/drawingml/2006/main" xmlns:r="http://schemas.openxmlformats.org/officeDocument/2006/relationships" xmlns:p="http://schemas.openxmlformats.org/presentationml/2006/main">
  <p:tag name="AS_UNIQUEID" val="86"/>
</p:tagLst>
</file>

<file path=ppt/tags/tag250.xml><?xml version="1.0" encoding="utf-8"?>
<p:tagLst xmlns:a="http://schemas.openxmlformats.org/drawingml/2006/main" xmlns:r="http://schemas.openxmlformats.org/officeDocument/2006/relationships" xmlns:p="http://schemas.openxmlformats.org/presentationml/2006/main">
  <p:tag name="AS_UNIQUEID" val="90"/>
</p:tagLst>
</file>

<file path=ppt/tags/tag251.xml><?xml version="1.0" encoding="utf-8"?>
<p:tagLst xmlns:a="http://schemas.openxmlformats.org/drawingml/2006/main" xmlns:r="http://schemas.openxmlformats.org/officeDocument/2006/relationships" xmlns:p="http://schemas.openxmlformats.org/presentationml/2006/main">
  <p:tag name="AS_UNIQUEID" val="86"/>
</p:tagLst>
</file>

<file path=ppt/tags/tag252.xml><?xml version="1.0" encoding="utf-8"?>
<p:tagLst xmlns:a="http://schemas.openxmlformats.org/drawingml/2006/main" xmlns:r="http://schemas.openxmlformats.org/officeDocument/2006/relationships" xmlns:p="http://schemas.openxmlformats.org/presentationml/2006/main">
  <p:tag name="AS_UNIQUEID" val="87"/>
</p:tagLst>
</file>

<file path=ppt/tags/tag253.xml><?xml version="1.0" encoding="utf-8"?>
<p:tagLst xmlns:a="http://schemas.openxmlformats.org/drawingml/2006/main" xmlns:r="http://schemas.openxmlformats.org/officeDocument/2006/relationships" xmlns:p="http://schemas.openxmlformats.org/presentationml/2006/main">
  <p:tag name="AS_UNIQUEID" val="88"/>
</p:tagLst>
</file>

<file path=ppt/tags/tag254.xml><?xml version="1.0" encoding="utf-8"?>
<p:tagLst xmlns:a="http://schemas.openxmlformats.org/drawingml/2006/main" xmlns:r="http://schemas.openxmlformats.org/officeDocument/2006/relationships" xmlns:p="http://schemas.openxmlformats.org/presentationml/2006/main">
  <p:tag name="AS_UNIQUEID" val="89"/>
</p:tagLst>
</file>

<file path=ppt/tags/tag255.xml><?xml version="1.0" encoding="utf-8"?>
<p:tagLst xmlns:a="http://schemas.openxmlformats.org/drawingml/2006/main" xmlns:r="http://schemas.openxmlformats.org/officeDocument/2006/relationships" xmlns:p="http://schemas.openxmlformats.org/presentationml/2006/main">
  <p:tag name="AS_UNIQUEID" val="90"/>
</p:tagLst>
</file>

<file path=ppt/tags/tag256.xml><?xml version="1.0" encoding="utf-8"?>
<p:tagLst xmlns:a="http://schemas.openxmlformats.org/drawingml/2006/main" xmlns:r="http://schemas.openxmlformats.org/officeDocument/2006/relationships" xmlns:p="http://schemas.openxmlformats.org/presentationml/2006/main">
  <p:tag name="AS_UNIQUEID" val="86"/>
</p:tagLst>
</file>

<file path=ppt/tags/tag257.xml><?xml version="1.0" encoding="utf-8"?>
<p:tagLst xmlns:a="http://schemas.openxmlformats.org/drawingml/2006/main" xmlns:r="http://schemas.openxmlformats.org/officeDocument/2006/relationships" xmlns:p="http://schemas.openxmlformats.org/presentationml/2006/main">
  <p:tag name="AS_UNIQUEID" val="87"/>
</p:tagLst>
</file>

<file path=ppt/tags/tag258.xml><?xml version="1.0" encoding="utf-8"?>
<p:tagLst xmlns:a="http://schemas.openxmlformats.org/drawingml/2006/main" xmlns:r="http://schemas.openxmlformats.org/officeDocument/2006/relationships" xmlns:p="http://schemas.openxmlformats.org/presentationml/2006/main">
  <p:tag name="AS_UNIQUEID" val="88"/>
</p:tagLst>
</file>

<file path=ppt/tags/tag259.xml><?xml version="1.0" encoding="utf-8"?>
<p:tagLst xmlns:a="http://schemas.openxmlformats.org/drawingml/2006/main" xmlns:r="http://schemas.openxmlformats.org/officeDocument/2006/relationships" xmlns:p="http://schemas.openxmlformats.org/presentationml/2006/main">
  <p:tag name="AS_UNIQUEID" val="89"/>
</p:tagLst>
</file>

<file path=ppt/tags/tag26.xml><?xml version="1.0" encoding="utf-8"?>
<p:tagLst xmlns:a="http://schemas.openxmlformats.org/drawingml/2006/main" xmlns:r="http://schemas.openxmlformats.org/officeDocument/2006/relationships" xmlns:p="http://schemas.openxmlformats.org/presentationml/2006/main">
  <p:tag name="AS_UNIQUEID" val="87"/>
</p:tagLst>
</file>

<file path=ppt/tags/tag260.xml><?xml version="1.0" encoding="utf-8"?>
<p:tagLst xmlns:a="http://schemas.openxmlformats.org/drawingml/2006/main" xmlns:r="http://schemas.openxmlformats.org/officeDocument/2006/relationships" xmlns:p="http://schemas.openxmlformats.org/presentationml/2006/main">
  <p:tag name="AS_UNIQUEID" val="90"/>
</p:tagLst>
</file>

<file path=ppt/tags/tag261.xml><?xml version="1.0" encoding="utf-8"?>
<p:tagLst xmlns:a="http://schemas.openxmlformats.org/drawingml/2006/main" xmlns:r="http://schemas.openxmlformats.org/officeDocument/2006/relationships" xmlns:p="http://schemas.openxmlformats.org/presentationml/2006/main">
  <p:tag name="AS_UNIQUEID" val="86"/>
</p:tagLst>
</file>

<file path=ppt/tags/tag262.xml><?xml version="1.0" encoding="utf-8"?>
<p:tagLst xmlns:a="http://schemas.openxmlformats.org/drawingml/2006/main" xmlns:r="http://schemas.openxmlformats.org/officeDocument/2006/relationships" xmlns:p="http://schemas.openxmlformats.org/presentationml/2006/main">
  <p:tag name="AS_UNIQUEID" val="87"/>
</p:tagLst>
</file>

<file path=ppt/tags/tag263.xml><?xml version="1.0" encoding="utf-8"?>
<p:tagLst xmlns:a="http://schemas.openxmlformats.org/drawingml/2006/main" xmlns:r="http://schemas.openxmlformats.org/officeDocument/2006/relationships" xmlns:p="http://schemas.openxmlformats.org/presentationml/2006/main">
  <p:tag name="AS_UNIQUEID" val="88"/>
</p:tagLst>
</file>

<file path=ppt/tags/tag264.xml><?xml version="1.0" encoding="utf-8"?>
<p:tagLst xmlns:a="http://schemas.openxmlformats.org/drawingml/2006/main" xmlns:r="http://schemas.openxmlformats.org/officeDocument/2006/relationships" xmlns:p="http://schemas.openxmlformats.org/presentationml/2006/main">
  <p:tag name="AS_UNIQUEID" val="89"/>
</p:tagLst>
</file>

<file path=ppt/tags/tag265.xml><?xml version="1.0" encoding="utf-8"?>
<p:tagLst xmlns:a="http://schemas.openxmlformats.org/drawingml/2006/main" xmlns:r="http://schemas.openxmlformats.org/officeDocument/2006/relationships" xmlns:p="http://schemas.openxmlformats.org/presentationml/2006/main">
  <p:tag name="AS_UNIQUEID" val="90"/>
</p:tagLst>
</file>

<file path=ppt/tags/tag266.xml><?xml version="1.0" encoding="utf-8"?>
<p:tagLst xmlns:a="http://schemas.openxmlformats.org/drawingml/2006/main" xmlns:r="http://schemas.openxmlformats.org/officeDocument/2006/relationships" xmlns:p="http://schemas.openxmlformats.org/presentationml/2006/main">
  <p:tag name="AS_UNIQUEID" val="86"/>
</p:tagLst>
</file>

<file path=ppt/tags/tag267.xml><?xml version="1.0" encoding="utf-8"?>
<p:tagLst xmlns:a="http://schemas.openxmlformats.org/drawingml/2006/main" xmlns:r="http://schemas.openxmlformats.org/officeDocument/2006/relationships" xmlns:p="http://schemas.openxmlformats.org/presentationml/2006/main">
  <p:tag name="AS_UNIQUEID" val="87"/>
</p:tagLst>
</file>

<file path=ppt/tags/tag268.xml><?xml version="1.0" encoding="utf-8"?>
<p:tagLst xmlns:a="http://schemas.openxmlformats.org/drawingml/2006/main" xmlns:r="http://schemas.openxmlformats.org/officeDocument/2006/relationships" xmlns:p="http://schemas.openxmlformats.org/presentationml/2006/main">
  <p:tag name="AS_UNIQUEID" val="88"/>
</p:tagLst>
</file>

<file path=ppt/tags/tag269.xml><?xml version="1.0" encoding="utf-8"?>
<p:tagLst xmlns:a="http://schemas.openxmlformats.org/drawingml/2006/main" xmlns:r="http://schemas.openxmlformats.org/officeDocument/2006/relationships" xmlns:p="http://schemas.openxmlformats.org/presentationml/2006/main">
  <p:tag name="AS_UNIQUEID" val="89"/>
</p:tagLst>
</file>

<file path=ppt/tags/tag27.xml><?xml version="1.0" encoding="utf-8"?>
<p:tagLst xmlns:a="http://schemas.openxmlformats.org/drawingml/2006/main" xmlns:r="http://schemas.openxmlformats.org/officeDocument/2006/relationships" xmlns:p="http://schemas.openxmlformats.org/presentationml/2006/main">
  <p:tag name="AS_UNIQUEID" val="88"/>
</p:tagLst>
</file>

<file path=ppt/tags/tag270.xml><?xml version="1.0" encoding="utf-8"?>
<p:tagLst xmlns:a="http://schemas.openxmlformats.org/drawingml/2006/main" xmlns:r="http://schemas.openxmlformats.org/officeDocument/2006/relationships" xmlns:p="http://schemas.openxmlformats.org/presentationml/2006/main">
  <p:tag name="AS_UNIQUEID" val="90"/>
</p:tagLst>
</file>

<file path=ppt/tags/tag271.xml><?xml version="1.0" encoding="utf-8"?>
<p:tagLst xmlns:a="http://schemas.openxmlformats.org/drawingml/2006/main" xmlns:r="http://schemas.openxmlformats.org/officeDocument/2006/relationships" xmlns:p="http://schemas.openxmlformats.org/presentationml/2006/main">
  <p:tag name="AS_UNIQUEID" val="86"/>
</p:tagLst>
</file>

<file path=ppt/tags/tag272.xml><?xml version="1.0" encoding="utf-8"?>
<p:tagLst xmlns:a="http://schemas.openxmlformats.org/drawingml/2006/main" xmlns:r="http://schemas.openxmlformats.org/officeDocument/2006/relationships" xmlns:p="http://schemas.openxmlformats.org/presentationml/2006/main">
  <p:tag name="AS_UNIQUEID" val="87"/>
</p:tagLst>
</file>

<file path=ppt/tags/tag273.xml><?xml version="1.0" encoding="utf-8"?>
<p:tagLst xmlns:a="http://schemas.openxmlformats.org/drawingml/2006/main" xmlns:r="http://schemas.openxmlformats.org/officeDocument/2006/relationships" xmlns:p="http://schemas.openxmlformats.org/presentationml/2006/main">
  <p:tag name="AS_UNIQUEID" val="88"/>
</p:tagLst>
</file>

<file path=ppt/tags/tag274.xml><?xml version="1.0" encoding="utf-8"?>
<p:tagLst xmlns:a="http://schemas.openxmlformats.org/drawingml/2006/main" xmlns:r="http://schemas.openxmlformats.org/officeDocument/2006/relationships" xmlns:p="http://schemas.openxmlformats.org/presentationml/2006/main">
  <p:tag name="AS_UNIQUEID" val="89"/>
</p:tagLst>
</file>

<file path=ppt/tags/tag275.xml><?xml version="1.0" encoding="utf-8"?>
<p:tagLst xmlns:a="http://schemas.openxmlformats.org/drawingml/2006/main" xmlns:r="http://schemas.openxmlformats.org/officeDocument/2006/relationships" xmlns:p="http://schemas.openxmlformats.org/presentationml/2006/main">
  <p:tag name="AS_UNIQUEID" val="90"/>
</p:tagLst>
</file>

<file path=ppt/tags/tag276.xml><?xml version="1.0" encoding="utf-8"?>
<p:tagLst xmlns:a="http://schemas.openxmlformats.org/drawingml/2006/main" xmlns:r="http://schemas.openxmlformats.org/officeDocument/2006/relationships" xmlns:p="http://schemas.openxmlformats.org/presentationml/2006/main">
  <p:tag name="AS_UNIQUEID" val="86"/>
</p:tagLst>
</file>

<file path=ppt/tags/tag277.xml><?xml version="1.0" encoding="utf-8"?>
<p:tagLst xmlns:a="http://schemas.openxmlformats.org/drawingml/2006/main" xmlns:r="http://schemas.openxmlformats.org/officeDocument/2006/relationships" xmlns:p="http://schemas.openxmlformats.org/presentationml/2006/main">
  <p:tag name="AS_UNIQUEID" val="87"/>
</p:tagLst>
</file>

<file path=ppt/tags/tag278.xml><?xml version="1.0" encoding="utf-8"?>
<p:tagLst xmlns:a="http://schemas.openxmlformats.org/drawingml/2006/main" xmlns:r="http://schemas.openxmlformats.org/officeDocument/2006/relationships" xmlns:p="http://schemas.openxmlformats.org/presentationml/2006/main">
  <p:tag name="AS_UNIQUEID" val="88"/>
</p:tagLst>
</file>

<file path=ppt/tags/tag279.xml><?xml version="1.0" encoding="utf-8"?>
<p:tagLst xmlns:a="http://schemas.openxmlformats.org/drawingml/2006/main" xmlns:r="http://schemas.openxmlformats.org/officeDocument/2006/relationships" xmlns:p="http://schemas.openxmlformats.org/presentationml/2006/main">
  <p:tag name="AS_UNIQUEID" val="89"/>
</p:tagLst>
</file>

<file path=ppt/tags/tag28.xml><?xml version="1.0" encoding="utf-8"?>
<p:tagLst xmlns:a="http://schemas.openxmlformats.org/drawingml/2006/main" xmlns:r="http://schemas.openxmlformats.org/officeDocument/2006/relationships" xmlns:p="http://schemas.openxmlformats.org/presentationml/2006/main">
  <p:tag name="AS_UNIQUEID" val="89"/>
</p:tagLst>
</file>

<file path=ppt/tags/tag280.xml><?xml version="1.0" encoding="utf-8"?>
<p:tagLst xmlns:a="http://schemas.openxmlformats.org/drawingml/2006/main" xmlns:r="http://schemas.openxmlformats.org/officeDocument/2006/relationships" xmlns:p="http://schemas.openxmlformats.org/presentationml/2006/main">
  <p:tag name="AS_UNIQUEID" val="90"/>
</p:tagLst>
</file>

<file path=ppt/tags/tag281.xml><?xml version="1.0" encoding="utf-8"?>
<p:tagLst xmlns:a="http://schemas.openxmlformats.org/drawingml/2006/main" xmlns:r="http://schemas.openxmlformats.org/officeDocument/2006/relationships" xmlns:p="http://schemas.openxmlformats.org/presentationml/2006/main">
  <p:tag name="AS_UNIQUEID" val="86"/>
</p:tagLst>
</file>

<file path=ppt/tags/tag282.xml><?xml version="1.0" encoding="utf-8"?>
<p:tagLst xmlns:a="http://schemas.openxmlformats.org/drawingml/2006/main" xmlns:r="http://schemas.openxmlformats.org/officeDocument/2006/relationships" xmlns:p="http://schemas.openxmlformats.org/presentationml/2006/main">
  <p:tag name="AS_UNIQUEID" val="87"/>
</p:tagLst>
</file>

<file path=ppt/tags/tag283.xml><?xml version="1.0" encoding="utf-8"?>
<p:tagLst xmlns:a="http://schemas.openxmlformats.org/drawingml/2006/main" xmlns:r="http://schemas.openxmlformats.org/officeDocument/2006/relationships" xmlns:p="http://schemas.openxmlformats.org/presentationml/2006/main">
  <p:tag name="AS_UNIQUEID" val="88"/>
</p:tagLst>
</file>

<file path=ppt/tags/tag284.xml><?xml version="1.0" encoding="utf-8"?>
<p:tagLst xmlns:a="http://schemas.openxmlformats.org/drawingml/2006/main" xmlns:r="http://schemas.openxmlformats.org/officeDocument/2006/relationships" xmlns:p="http://schemas.openxmlformats.org/presentationml/2006/main">
  <p:tag name="AS_UNIQUEID" val="89"/>
</p:tagLst>
</file>

<file path=ppt/tags/tag285.xml><?xml version="1.0" encoding="utf-8"?>
<p:tagLst xmlns:a="http://schemas.openxmlformats.org/drawingml/2006/main" xmlns:r="http://schemas.openxmlformats.org/officeDocument/2006/relationships" xmlns:p="http://schemas.openxmlformats.org/presentationml/2006/main">
  <p:tag name="AS_UNIQUEID" val="90"/>
</p:tagLst>
</file>

<file path=ppt/tags/tag286.xml><?xml version="1.0" encoding="utf-8"?>
<p:tagLst xmlns:a="http://schemas.openxmlformats.org/drawingml/2006/main" xmlns:r="http://schemas.openxmlformats.org/officeDocument/2006/relationships" xmlns:p="http://schemas.openxmlformats.org/presentationml/2006/main">
  <p:tag name="AS_UNIQUEID" val="86"/>
</p:tagLst>
</file>

<file path=ppt/tags/tag287.xml><?xml version="1.0" encoding="utf-8"?>
<p:tagLst xmlns:a="http://schemas.openxmlformats.org/drawingml/2006/main" xmlns:r="http://schemas.openxmlformats.org/officeDocument/2006/relationships" xmlns:p="http://schemas.openxmlformats.org/presentationml/2006/main">
  <p:tag name="AS_UNIQUEID" val="87"/>
</p:tagLst>
</file>

<file path=ppt/tags/tag288.xml><?xml version="1.0" encoding="utf-8"?>
<p:tagLst xmlns:a="http://schemas.openxmlformats.org/drawingml/2006/main" xmlns:r="http://schemas.openxmlformats.org/officeDocument/2006/relationships" xmlns:p="http://schemas.openxmlformats.org/presentationml/2006/main">
  <p:tag name="AS_UNIQUEID" val="88"/>
</p:tagLst>
</file>

<file path=ppt/tags/tag289.xml><?xml version="1.0" encoding="utf-8"?>
<p:tagLst xmlns:a="http://schemas.openxmlformats.org/drawingml/2006/main" xmlns:r="http://schemas.openxmlformats.org/officeDocument/2006/relationships" xmlns:p="http://schemas.openxmlformats.org/presentationml/2006/main">
  <p:tag name="AS_UNIQUEID" val="89"/>
</p:tagLst>
</file>

<file path=ppt/tags/tag29.xml><?xml version="1.0" encoding="utf-8"?>
<p:tagLst xmlns:a="http://schemas.openxmlformats.org/drawingml/2006/main" xmlns:r="http://schemas.openxmlformats.org/officeDocument/2006/relationships" xmlns:p="http://schemas.openxmlformats.org/presentationml/2006/main">
  <p:tag name="AS_UNIQUEID" val="90"/>
</p:tagLst>
</file>

<file path=ppt/tags/tag290.xml><?xml version="1.0" encoding="utf-8"?>
<p:tagLst xmlns:a="http://schemas.openxmlformats.org/drawingml/2006/main" xmlns:r="http://schemas.openxmlformats.org/officeDocument/2006/relationships" xmlns:p="http://schemas.openxmlformats.org/presentationml/2006/main">
  <p:tag name="AS_UNIQUEID" val="90"/>
</p:tagLst>
</file>

<file path=ppt/tags/tag291.xml><?xml version="1.0" encoding="utf-8"?>
<p:tagLst xmlns:a="http://schemas.openxmlformats.org/drawingml/2006/main" xmlns:r="http://schemas.openxmlformats.org/officeDocument/2006/relationships" xmlns:p="http://schemas.openxmlformats.org/presentationml/2006/main">
  <p:tag name="AS_UNIQUEID" val="88"/>
</p:tagLst>
</file>

<file path=ppt/tags/tag3.xml><?xml version="1.0" encoding="utf-8"?>
<p:tagLst xmlns:a="http://schemas.openxmlformats.org/drawingml/2006/main" xmlns:r="http://schemas.openxmlformats.org/officeDocument/2006/relationships" xmlns:p="http://schemas.openxmlformats.org/presentationml/2006/main">
  <p:tag name="AS_UNIQUEID" val="39"/>
</p:tagLst>
</file>

<file path=ppt/tags/tag30.xml><?xml version="1.0" encoding="utf-8"?>
<p:tagLst xmlns:a="http://schemas.openxmlformats.org/drawingml/2006/main" xmlns:r="http://schemas.openxmlformats.org/officeDocument/2006/relationships" xmlns:p="http://schemas.openxmlformats.org/presentationml/2006/main">
  <p:tag name="AS_UNIQUEID" val="86"/>
</p:tagLst>
</file>

<file path=ppt/tags/tag31.xml><?xml version="1.0" encoding="utf-8"?>
<p:tagLst xmlns:a="http://schemas.openxmlformats.org/drawingml/2006/main" xmlns:r="http://schemas.openxmlformats.org/officeDocument/2006/relationships" xmlns:p="http://schemas.openxmlformats.org/presentationml/2006/main">
  <p:tag name="AS_UNIQUEID" val="87"/>
</p:tagLst>
</file>

<file path=ppt/tags/tag32.xml><?xml version="1.0" encoding="utf-8"?>
<p:tagLst xmlns:a="http://schemas.openxmlformats.org/drawingml/2006/main" xmlns:r="http://schemas.openxmlformats.org/officeDocument/2006/relationships" xmlns:p="http://schemas.openxmlformats.org/presentationml/2006/main">
  <p:tag name="AS_UNIQUEID" val="88"/>
</p:tagLst>
</file>

<file path=ppt/tags/tag33.xml><?xml version="1.0" encoding="utf-8"?>
<p:tagLst xmlns:a="http://schemas.openxmlformats.org/drawingml/2006/main" xmlns:r="http://schemas.openxmlformats.org/officeDocument/2006/relationships" xmlns:p="http://schemas.openxmlformats.org/presentationml/2006/main">
  <p:tag name="AS_UNIQUEID" val="89"/>
</p:tagLst>
</file>

<file path=ppt/tags/tag34.xml><?xml version="1.0" encoding="utf-8"?>
<p:tagLst xmlns:a="http://schemas.openxmlformats.org/drawingml/2006/main" xmlns:r="http://schemas.openxmlformats.org/officeDocument/2006/relationships" xmlns:p="http://schemas.openxmlformats.org/presentationml/2006/main">
  <p:tag name="AS_UNIQUEID" val="90"/>
</p:tagLst>
</file>

<file path=ppt/tags/tag35.xml><?xml version="1.0" encoding="utf-8"?>
<p:tagLst xmlns:a="http://schemas.openxmlformats.org/drawingml/2006/main" xmlns:r="http://schemas.openxmlformats.org/officeDocument/2006/relationships" xmlns:p="http://schemas.openxmlformats.org/presentationml/2006/main">
  <p:tag name="AS_UNIQUEID" val="86"/>
</p:tagLst>
</file>

<file path=ppt/tags/tag36.xml><?xml version="1.0" encoding="utf-8"?>
<p:tagLst xmlns:a="http://schemas.openxmlformats.org/drawingml/2006/main" xmlns:r="http://schemas.openxmlformats.org/officeDocument/2006/relationships" xmlns:p="http://schemas.openxmlformats.org/presentationml/2006/main">
  <p:tag name="AS_UNIQUEID" val="87"/>
</p:tagLst>
</file>

<file path=ppt/tags/tag37.xml><?xml version="1.0" encoding="utf-8"?>
<p:tagLst xmlns:a="http://schemas.openxmlformats.org/drawingml/2006/main" xmlns:r="http://schemas.openxmlformats.org/officeDocument/2006/relationships" xmlns:p="http://schemas.openxmlformats.org/presentationml/2006/main">
  <p:tag name="AS_UNIQUEID" val="88"/>
</p:tagLst>
</file>

<file path=ppt/tags/tag38.xml><?xml version="1.0" encoding="utf-8"?>
<p:tagLst xmlns:a="http://schemas.openxmlformats.org/drawingml/2006/main" xmlns:r="http://schemas.openxmlformats.org/officeDocument/2006/relationships" xmlns:p="http://schemas.openxmlformats.org/presentationml/2006/main">
  <p:tag name="AS_UNIQUEID" val="89"/>
</p:tagLst>
</file>

<file path=ppt/tags/tag39.xml><?xml version="1.0" encoding="utf-8"?>
<p:tagLst xmlns:a="http://schemas.openxmlformats.org/drawingml/2006/main" xmlns:r="http://schemas.openxmlformats.org/officeDocument/2006/relationships" xmlns:p="http://schemas.openxmlformats.org/presentationml/2006/main">
  <p:tag name="AS_UNIQUEID" val="90"/>
</p:tagLst>
</file>

<file path=ppt/tags/tag4.xml><?xml version="1.0" encoding="utf-8"?>
<p:tagLst xmlns:a="http://schemas.openxmlformats.org/drawingml/2006/main" xmlns:r="http://schemas.openxmlformats.org/officeDocument/2006/relationships" xmlns:p="http://schemas.openxmlformats.org/presentationml/2006/main">
  <p:tag name="AS_UNIQUEID" val="40"/>
</p:tagLst>
</file>

<file path=ppt/tags/tag40.xml><?xml version="1.0" encoding="utf-8"?>
<p:tagLst xmlns:a="http://schemas.openxmlformats.org/drawingml/2006/main" xmlns:r="http://schemas.openxmlformats.org/officeDocument/2006/relationships" xmlns:p="http://schemas.openxmlformats.org/presentationml/2006/main">
  <p:tag name="AS_UNIQUEID" val="86"/>
</p:tagLst>
</file>

<file path=ppt/tags/tag41.xml><?xml version="1.0" encoding="utf-8"?>
<p:tagLst xmlns:a="http://schemas.openxmlformats.org/drawingml/2006/main" xmlns:r="http://schemas.openxmlformats.org/officeDocument/2006/relationships" xmlns:p="http://schemas.openxmlformats.org/presentationml/2006/main">
  <p:tag name="AS_UNIQUEID" val="87"/>
</p:tagLst>
</file>

<file path=ppt/tags/tag42.xml><?xml version="1.0" encoding="utf-8"?>
<p:tagLst xmlns:a="http://schemas.openxmlformats.org/drawingml/2006/main" xmlns:r="http://schemas.openxmlformats.org/officeDocument/2006/relationships" xmlns:p="http://schemas.openxmlformats.org/presentationml/2006/main">
  <p:tag name="AS_UNIQUEID" val="88"/>
</p:tagLst>
</file>

<file path=ppt/tags/tag43.xml><?xml version="1.0" encoding="utf-8"?>
<p:tagLst xmlns:a="http://schemas.openxmlformats.org/drawingml/2006/main" xmlns:r="http://schemas.openxmlformats.org/officeDocument/2006/relationships" xmlns:p="http://schemas.openxmlformats.org/presentationml/2006/main">
  <p:tag name="AS_UNIQUEID" val="89"/>
</p:tagLst>
</file>

<file path=ppt/tags/tag44.xml><?xml version="1.0" encoding="utf-8"?>
<p:tagLst xmlns:a="http://schemas.openxmlformats.org/drawingml/2006/main" xmlns:r="http://schemas.openxmlformats.org/officeDocument/2006/relationships" xmlns:p="http://schemas.openxmlformats.org/presentationml/2006/main">
  <p:tag name="AS_UNIQUEID" val="90"/>
</p:tagLst>
</file>

<file path=ppt/tags/tag45.xml><?xml version="1.0" encoding="utf-8"?>
<p:tagLst xmlns:a="http://schemas.openxmlformats.org/drawingml/2006/main" xmlns:r="http://schemas.openxmlformats.org/officeDocument/2006/relationships" xmlns:p="http://schemas.openxmlformats.org/presentationml/2006/main">
  <p:tag name="AS_UNIQUEID" val="86"/>
</p:tagLst>
</file>

<file path=ppt/tags/tag46.xml><?xml version="1.0" encoding="utf-8"?>
<p:tagLst xmlns:a="http://schemas.openxmlformats.org/drawingml/2006/main" xmlns:r="http://schemas.openxmlformats.org/officeDocument/2006/relationships" xmlns:p="http://schemas.openxmlformats.org/presentationml/2006/main">
  <p:tag name="AS_UNIQUEID" val="87"/>
</p:tagLst>
</file>

<file path=ppt/tags/tag47.xml><?xml version="1.0" encoding="utf-8"?>
<p:tagLst xmlns:a="http://schemas.openxmlformats.org/drawingml/2006/main" xmlns:r="http://schemas.openxmlformats.org/officeDocument/2006/relationships" xmlns:p="http://schemas.openxmlformats.org/presentationml/2006/main">
  <p:tag name="AS_UNIQUEID" val="88"/>
</p:tagLst>
</file>

<file path=ppt/tags/tag48.xml><?xml version="1.0" encoding="utf-8"?>
<p:tagLst xmlns:a="http://schemas.openxmlformats.org/drawingml/2006/main" xmlns:r="http://schemas.openxmlformats.org/officeDocument/2006/relationships" xmlns:p="http://schemas.openxmlformats.org/presentationml/2006/main">
  <p:tag name="AS_UNIQUEID" val="89"/>
</p:tagLst>
</file>

<file path=ppt/tags/tag49.xml><?xml version="1.0" encoding="utf-8"?>
<p:tagLst xmlns:a="http://schemas.openxmlformats.org/drawingml/2006/main" xmlns:r="http://schemas.openxmlformats.org/officeDocument/2006/relationships" xmlns:p="http://schemas.openxmlformats.org/presentationml/2006/main">
  <p:tag name="AS_UNIQUEID" val="90"/>
</p:tagLst>
</file>

<file path=ppt/tags/tag5.xml><?xml version="1.0" encoding="utf-8"?>
<p:tagLst xmlns:a="http://schemas.openxmlformats.org/drawingml/2006/main" xmlns:r="http://schemas.openxmlformats.org/officeDocument/2006/relationships" xmlns:p="http://schemas.openxmlformats.org/presentationml/2006/main">
  <p:tag name="AS_UNIQUEID" val="41"/>
</p:tagLst>
</file>

<file path=ppt/tags/tag50.xml><?xml version="1.0" encoding="utf-8"?>
<p:tagLst xmlns:a="http://schemas.openxmlformats.org/drawingml/2006/main" xmlns:r="http://schemas.openxmlformats.org/officeDocument/2006/relationships" xmlns:p="http://schemas.openxmlformats.org/presentationml/2006/main">
  <p:tag name="AS_UNIQUEID" val="86"/>
</p:tagLst>
</file>

<file path=ppt/tags/tag51.xml><?xml version="1.0" encoding="utf-8"?>
<p:tagLst xmlns:a="http://schemas.openxmlformats.org/drawingml/2006/main" xmlns:r="http://schemas.openxmlformats.org/officeDocument/2006/relationships" xmlns:p="http://schemas.openxmlformats.org/presentationml/2006/main">
  <p:tag name="AS_UNIQUEID" val="87"/>
</p:tagLst>
</file>

<file path=ppt/tags/tag52.xml><?xml version="1.0" encoding="utf-8"?>
<p:tagLst xmlns:a="http://schemas.openxmlformats.org/drawingml/2006/main" xmlns:r="http://schemas.openxmlformats.org/officeDocument/2006/relationships" xmlns:p="http://schemas.openxmlformats.org/presentationml/2006/main">
  <p:tag name="AS_UNIQUEID" val="88"/>
</p:tagLst>
</file>

<file path=ppt/tags/tag53.xml><?xml version="1.0" encoding="utf-8"?>
<p:tagLst xmlns:a="http://schemas.openxmlformats.org/drawingml/2006/main" xmlns:r="http://schemas.openxmlformats.org/officeDocument/2006/relationships" xmlns:p="http://schemas.openxmlformats.org/presentationml/2006/main">
  <p:tag name="AS_UNIQUEID" val="89"/>
</p:tagLst>
</file>

<file path=ppt/tags/tag54.xml><?xml version="1.0" encoding="utf-8"?>
<p:tagLst xmlns:a="http://schemas.openxmlformats.org/drawingml/2006/main" xmlns:r="http://schemas.openxmlformats.org/officeDocument/2006/relationships" xmlns:p="http://schemas.openxmlformats.org/presentationml/2006/main">
  <p:tag name="AS_UNIQUEID" val="90"/>
</p:tagLst>
</file>

<file path=ppt/tags/tag55.xml><?xml version="1.0" encoding="utf-8"?>
<p:tagLst xmlns:a="http://schemas.openxmlformats.org/drawingml/2006/main" xmlns:r="http://schemas.openxmlformats.org/officeDocument/2006/relationships" xmlns:p="http://schemas.openxmlformats.org/presentationml/2006/main">
  <p:tag name="AS_UNIQUEID" val="86"/>
</p:tagLst>
</file>

<file path=ppt/tags/tag56.xml><?xml version="1.0" encoding="utf-8"?>
<p:tagLst xmlns:a="http://schemas.openxmlformats.org/drawingml/2006/main" xmlns:r="http://schemas.openxmlformats.org/officeDocument/2006/relationships" xmlns:p="http://schemas.openxmlformats.org/presentationml/2006/main">
  <p:tag name="AS_UNIQUEID" val="87"/>
</p:tagLst>
</file>

<file path=ppt/tags/tag57.xml><?xml version="1.0" encoding="utf-8"?>
<p:tagLst xmlns:a="http://schemas.openxmlformats.org/drawingml/2006/main" xmlns:r="http://schemas.openxmlformats.org/officeDocument/2006/relationships" xmlns:p="http://schemas.openxmlformats.org/presentationml/2006/main">
  <p:tag name="AS_UNIQUEID" val="88"/>
</p:tagLst>
</file>

<file path=ppt/tags/tag58.xml><?xml version="1.0" encoding="utf-8"?>
<p:tagLst xmlns:a="http://schemas.openxmlformats.org/drawingml/2006/main" xmlns:r="http://schemas.openxmlformats.org/officeDocument/2006/relationships" xmlns:p="http://schemas.openxmlformats.org/presentationml/2006/main">
  <p:tag name="AS_UNIQUEID" val="89"/>
</p:tagLst>
</file>

<file path=ppt/tags/tag59.xml><?xml version="1.0" encoding="utf-8"?>
<p:tagLst xmlns:a="http://schemas.openxmlformats.org/drawingml/2006/main" xmlns:r="http://schemas.openxmlformats.org/officeDocument/2006/relationships" xmlns:p="http://schemas.openxmlformats.org/presentationml/2006/main">
  <p:tag name="AS_UNIQUEID" val="90"/>
</p:tagLst>
</file>

<file path=ppt/tags/tag6.xml><?xml version="1.0" encoding="utf-8"?>
<p:tagLst xmlns:a="http://schemas.openxmlformats.org/drawingml/2006/main" xmlns:r="http://schemas.openxmlformats.org/officeDocument/2006/relationships" xmlns:p="http://schemas.openxmlformats.org/presentationml/2006/main">
  <p:tag name="AS_UNIQUEID" val="42"/>
</p:tagLst>
</file>

<file path=ppt/tags/tag60.xml><?xml version="1.0" encoding="utf-8"?>
<p:tagLst xmlns:a="http://schemas.openxmlformats.org/drawingml/2006/main" xmlns:r="http://schemas.openxmlformats.org/officeDocument/2006/relationships" xmlns:p="http://schemas.openxmlformats.org/presentationml/2006/main">
  <p:tag name="AS_UNIQUEID" val="86"/>
</p:tagLst>
</file>

<file path=ppt/tags/tag61.xml><?xml version="1.0" encoding="utf-8"?>
<p:tagLst xmlns:a="http://schemas.openxmlformats.org/drawingml/2006/main" xmlns:r="http://schemas.openxmlformats.org/officeDocument/2006/relationships" xmlns:p="http://schemas.openxmlformats.org/presentationml/2006/main">
  <p:tag name="AS_UNIQUEID" val="87"/>
</p:tagLst>
</file>

<file path=ppt/tags/tag62.xml><?xml version="1.0" encoding="utf-8"?>
<p:tagLst xmlns:a="http://schemas.openxmlformats.org/drawingml/2006/main" xmlns:r="http://schemas.openxmlformats.org/officeDocument/2006/relationships" xmlns:p="http://schemas.openxmlformats.org/presentationml/2006/main">
  <p:tag name="AS_UNIQUEID" val="88"/>
</p:tagLst>
</file>

<file path=ppt/tags/tag63.xml><?xml version="1.0" encoding="utf-8"?>
<p:tagLst xmlns:a="http://schemas.openxmlformats.org/drawingml/2006/main" xmlns:r="http://schemas.openxmlformats.org/officeDocument/2006/relationships" xmlns:p="http://schemas.openxmlformats.org/presentationml/2006/main">
  <p:tag name="AS_UNIQUEID" val="89"/>
</p:tagLst>
</file>

<file path=ppt/tags/tag64.xml><?xml version="1.0" encoding="utf-8"?>
<p:tagLst xmlns:a="http://schemas.openxmlformats.org/drawingml/2006/main" xmlns:r="http://schemas.openxmlformats.org/officeDocument/2006/relationships" xmlns:p="http://schemas.openxmlformats.org/presentationml/2006/main">
  <p:tag name="AS_UNIQUEID" val="90"/>
</p:tagLst>
</file>

<file path=ppt/tags/tag65.xml><?xml version="1.0" encoding="utf-8"?>
<p:tagLst xmlns:a="http://schemas.openxmlformats.org/drawingml/2006/main" xmlns:r="http://schemas.openxmlformats.org/officeDocument/2006/relationships" xmlns:p="http://schemas.openxmlformats.org/presentationml/2006/main">
  <p:tag name="AS_UNIQUEID" val="86"/>
</p:tagLst>
</file>

<file path=ppt/tags/tag66.xml><?xml version="1.0" encoding="utf-8"?>
<p:tagLst xmlns:a="http://schemas.openxmlformats.org/drawingml/2006/main" xmlns:r="http://schemas.openxmlformats.org/officeDocument/2006/relationships" xmlns:p="http://schemas.openxmlformats.org/presentationml/2006/main">
  <p:tag name="AS_UNIQUEID" val="87"/>
</p:tagLst>
</file>

<file path=ppt/tags/tag67.xml><?xml version="1.0" encoding="utf-8"?>
<p:tagLst xmlns:a="http://schemas.openxmlformats.org/drawingml/2006/main" xmlns:r="http://schemas.openxmlformats.org/officeDocument/2006/relationships" xmlns:p="http://schemas.openxmlformats.org/presentationml/2006/main">
  <p:tag name="AS_UNIQUEID" val="88"/>
</p:tagLst>
</file>

<file path=ppt/tags/tag68.xml><?xml version="1.0" encoding="utf-8"?>
<p:tagLst xmlns:a="http://schemas.openxmlformats.org/drawingml/2006/main" xmlns:r="http://schemas.openxmlformats.org/officeDocument/2006/relationships" xmlns:p="http://schemas.openxmlformats.org/presentationml/2006/main">
  <p:tag name="AS_UNIQUEID" val="89"/>
</p:tagLst>
</file>

<file path=ppt/tags/tag69.xml><?xml version="1.0" encoding="utf-8"?>
<p:tagLst xmlns:a="http://schemas.openxmlformats.org/drawingml/2006/main" xmlns:r="http://schemas.openxmlformats.org/officeDocument/2006/relationships" xmlns:p="http://schemas.openxmlformats.org/presentationml/2006/main">
  <p:tag name="AS_UNIQUEID" val="90"/>
</p:tagLst>
</file>

<file path=ppt/tags/tag7.xml><?xml version="1.0" encoding="utf-8"?>
<p:tagLst xmlns:a="http://schemas.openxmlformats.org/drawingml/2006/main" xmlns:r="http://schemas.openxmlformats.org/officeDocument/2006/relationships" xmlns:p="http://schemas.openxmlformats.org/presentationml/2006/main">
  <p:tag name="AS_UNIQUEID" val="43"/>
</p:tagLst>
</file>

<file path=ppt/tags/tag70.xml><?xml version="1.0" encoding="utf-8"?>
<p:tagLst xmlns:a="http://schemas.openxmlformats.org/drawingml/2006/main" xmlns:r="http://schemas.openxmlformats.org/officeDocument/2006/relationships" xmlns:p="http://schemas.openxmlformats.org/presentationml/2006/main">
  <p:tag name="AS_UNIQUEID" val="86"/>
</p:tagLst>
</file>

<file path=ppt/tags/tag71.xml><?xml version="1.0" encoding="utf-8"?>
<p:tagLst xmlns:a="http://schemas.openxmlformats.org/drawingml/2006/main" xmlns:r="http://schemas.openxmlformats.org/officeDocument/2006/relationships" xmlns:p="http://schemas.openxmlformats.org/presentationml/2006/main">
  <p:tag name="AS_UNIQUEID" val="87"/>
</p:tagLst>
</file>

<file path=ppt/tags/tag72.xml><?xml version="1.0" encoding="utf-8"?>
<p:tagLst xmlns:a="http://schemas.openxmlformats.org/drawingml/2006/main" xmlns:r="http://schemas.openxmlformats.org/officeDocument/2006/relationships" xmlns:p="http://schemas.openxmlformats.org/presentationml/2006/main">
  <p:tag name="AS_UNIQUEID" val="89"/>
</p:tagLst>
</file>

<file path=ppt/tags/tag73.xml><?xml version="1.0" encoding="utf-8"?>
<p:tagLst xmlns:a="http://schemas.openxmlformats.org/drawingml/2006/main" xmlns:r="http://schemas.openxmlformats.org/officeDocument/2006/relationships" xmlns:p="http://schemas.openxmlformats.org/presentationml/2006/main">
  <p:tag name="AS_UNIQUEID" val="90"/>
</p:tagLst>
</file>

<file path=ppt/tags/tag74.xml><?xml version="1.0" encoding="utf-8"?>
<p:tagLst xmlns:a="http://schemas.openxmlformats.org/drawingml/2006/main" xmlns:r="http://schemas.openxmlformats.org/officeDocument/2006/relationships" xmlns:p="http://schemas.openxmlformats.org/presentationml/2006/main">
  <p:tag name="AS_UNIQUEID" val="86"/>
</p:tagLst>
</file>

<file path=ppt/tags/tag75.xml><?xml version="1.0" encoding="utf-8"?>
<p:tagLst xmlns:a="http://schemas.openxmlformats.org/drawingml/2006/main" xmlns:r="http://schemas.openxmlformats.org/officeDocument/2006/relationships" xmlns:p="http://schemas.openxmlformats.org/presentationml/2006/main">
  <p:tag name="AS_UNIQUEID" val="87"/>
</p:tagLst>
</file>

<file path=ppt/tags/tag76.xml><?xml version="1.0" encoding="utf-8"?>
<p:tagLst xmlns:a="http://schemas.openxmlformats.org/drawingml/2006/main" xmlns:r="http://schemas.openxmlformats.org/officeDocument/2006/relationships" xmlns:p="http://schemas.openxmlformats.org/presentationml/2006/main">
  <p:tag name="AS_UNIQUEID" val="89"/>
</p:tagLst>
</file>

<file path=ppt/tags/tag77.xml><?xml version="1.0" encoding="utf-8"?>
<p:tagLst xmlns:a="http://schemas.openxmlformats.org/drawingml/2006/main" xmlns:r="http://schemas.openxmlformats.org/officeDocument/2006/relationships" xmlns:p="http://schemas.openxmlformats.org/presentationml/2006/main">
  <p:tag name="AS_UNIQUEID" val="90"/>
</p:tagLst>
</file>

<file path=ppt/tags/tag78.xml><?xml version="1.0" encoding="utf-8"?>
<p:tagLst xmlns:a="http://schemas.openxmlformats.org/drawingml/2006/main" xmlns:r="http://schemas.openxmlformats.org/officeDocument/2006/relationships" xmlns:p="http://schemas.openxmlformats.org/presentationml/2006/main">
  <p:tag name="AS_UNIQUEID" val="86"/>
</p:tagLst>
</file>

<file path=ppt/tags/tag79.xml><?xml version="1.0" encoding="utf-8"?>
<p:tagLst xmlns:a="http://schemas.openxmlformats.org/drawingml/2006/main" xmlns:r="http://schemas.openxmlformats.org/officeDocument/2006/relationships" xmlns:p="http://schemas.openxmlformats.org/presentationml/2006/main">
  <p:tag name="AS_UNIQUEID" val="87"/>
</p:tagLst>
</file>

<file path=ppt/tags/tag8.xml><?xml version="1.0" encoding="utf-8"?>
<p:tagLst xmlns:a="http://schemas.openxmlformats.org/drawingml/2006/main" xmlns:r="http://schemas.openxmlformats.org/officeDocument/2006/relationships" xmlns:p="http://schemas.openxmlformats.org/presentationml/2006/main">
  <p:tag name="AS_UNIQUEID" val="44"/>
</p:tagLst>
</file>

<file path=ppt/tags/tag80.xml><?xml version="1.0" encoding="utf-8"?>
<p:tagLst xmlns:a="http://schemas.openxmlformats.org/drawingml/2006/main" xmlns:r="http://schemas.openxmlformats.org/officeDocument/2006/relationships" xmlns:p="http://schemas.openxmlformats.org/presentationml/2006/main">
  <p:tag name="AS_UNIQUEID" val="88"/>
</p:tagLst>
</file>

<file path=ppt/tags/tag81.xml><?xml version="1.0" encoding="utf-8"?>
<p:tagLst xmlns:a="http://schemas.openxmlformats.org/drawingml/2006/main" xmlns:r="http://schemas.openxmlformats.org/officeDocument/2006/relationships" xmlns:p="http://schemas.openxmlformats.org/presentationml/2006/main">
  <p:tag name="AS_UNIQUEID" val="89"/>
</p:tagLst>
</file>

<file path=ppt/tags/tag82.xml><?xml version="1.0" encoding="utf-8"?>
<p:tagLst xmlns:a="http://schemas.openxmlformats.org/drawingml/2006/main" xmlns:r="http://schemas.openxmlformats.org/officeDocument/2006/relationships" xmlns:p="http://schemas.openxmlformats.org/presentationml/2006/main">
  <p:tag name="AS_UNIQUEID" val="90"/>
</p:tagLst>
</file>

<file path=ppt/tags/tag83.xml><?xml version="1.0" encoding="utf-8"?>
<p:tagLst xmlns:a="http://schemas.openxmlformats.org/drawingml/2006/main" xmlns:r="http://schemas.openxmlformats.org/officeDocument/2006/relationships" xmlns:p="http://schemas.openxmlformats.org/presentationml/2006/main">
  <p:tag name="AS_UNIQUEID" val="86"/>
</p:tagLst>
</file>

<file path=ppt/tags/tag84.xml><?xml version="1.0" encoding="utf-8"?>
<p:tagLst xmlns:a="http://schemas.openxmlformats.org/drawingml/2006/main" xmlns:r="http://schemas.openxmlformats.org/officeDocument/2006/relationships" xmlns:p="http://schemas.openxmlformats.org/presentationml/2006/main">
  <p:tag name="AS_UNIQUEID" val="87"/>
</p:tagLst>
</file>

<file path=ppt/tags/tag85.xml><?xml version="1.0" encoding="utf-8"?>
<p:tagLst xmlns:a="http://schemas.openxmlformats.org/drawingml/2006/main" xmlns:r="http://schemas.openxmlformats.org/officeDocument/2006/relationships" xmlns:p="http://schemas.openxmlformats.org/presentationml/2006/main">
  <p:tag name="AS_UNIQUEID" val="88"/>
</p:tagLst>
</file>

<file path=ppt/tags/tag86.xml><?xml version="1.0" encoding="utf-8"?>
<p:tagLst xmlns:a="http://schemas.openxmlformats.org/drawingml/2006/main" xmlns:r="http://schemas.openxmlformats.org/officeDocument/2006/relationships" xmlns:p="http://schemas.openxmlformats.org/presentationml/2006/main">
  <p:tag name="AS_UNIQUEID" val="89"/>
</p:tagLst>
</file>

<file path=ppt/tags/tag87.xml><?xml version="1.0" encoding="utf-8"?>
<p:tagLst xmlns:a="http://schemas.openxmlformats.org/drawingml/2006/main" xmlns:r="http://schemas.openxmlformats.org/officeDocument/2006/relationships" xmlns:p="http://schemas.openxmlformats.org/presentationml/2006/main">
  <p:tag name="AS_UNIQUEID" val="90"/>
</p:tagLst>
</file>

<file path=ppt/tags/tag88.xml><?xml version="1.0" encoding="utf-8"?>
<p:tagLst xmlns:a="http://schemas.openxmlformats.org/drawingml/2006/main" xmlns:r="http://schemas.openxmlformats.org/officeDocument/2006/relationships" xmlns:p="http://schemas.openxmlformats.org/presentationml/2006/main">
  <p:tag name="AS_UNIQUEID" val="86"/>
</p:tagLst>
</file>

<file path=ppt/tags/tag89.xml><?xml version="1.0" encoding="utf-8"?>
<p:tagLst xmlns:a="http://schemas.openxmlformats.org/drawingml/2006/main" xmlns:r="http://schemas.openxmlformats.org/officeDocument/2006/relationships" xmlns:p="http://schemas.openxmlformats.org/presentationml/2006/main">
  <p:tag name="AS_UNIQUEID" val="88"/>
</p:tagLst>
</file>

<file path=ppt/tags/tag9.xml><?xml version="1.0" encoding="utf-8"?>
<p:tagLst xmlns:a="http://schemas.openxmlformats.org/drawingml/2006/main" xmlns:r="http://schemas.openxmlformats.org/officeDocument/2006/relationships" xmlns:p="http://schemas.openxmlformats.org/presentationml/2006/main">
  <p:tag name="AS_UNIQUEID" val="45"/>
</p:tagLst>
</file>

<file path=ppt/tags/tag90.xml><?xml version="1.0" encoding="utf-8"?>
<p:tagLst xmlns:a="http://schemas.openxmlformats.org/drawingml/2006/main" xmlns:r="http://schemas.openxmlformats.org/officeDocument/2006/relationships" xmlns:p="http://schemas.openxmlformats.org/presentationml/2006/main">
  <p:tag name="AS_UNIQUEID" val="89"/>
</p:tagLst>
</file>

<file path=ppt/tags/tag91.xml><?xml version="1.0" encoding="utf-8"?>
<p:tagLst xmlns:a="http://schemas.openxmlformats.org/drawingml/2006/main" xmlns:r="http://schemas.openxmlformats.org/officeDocument/2006/relationships" xmlns:p="http://schemas.openxmlformats.org/presentationml/2006/main">
  <p:tag name="AS_UNIQUEID" val="90"/>
</p:tagLst>
</file>

<file path=ppt/tags/tag92.xml><?xml version="1.0" encoding="utf-8"?>
<p:tagLst xmlns:a="http://schemas.openxmlformats.org/drawingml/2006/main" xmlns:r="http://schemas.openxmlformats.org/officeDocument/2006/relationships" xmlns:p="http://schemas.openxmlformats.org/presentationml/2006/main">
  <p:tag name="AS_UNIQUEID" val="86"/>
</p:tagLst>
</file>

<file path=ppt/tags/tag93.xml><?xml version="1.0" encoding="utf-8"?>
<p:tagLst xmlns:a="http://schemas.openxmlformats.org/drawingml/2006/main" xmlns:r="http://schemas.openxmlformats.org/officeDocument/2006/relationships" xmlns:p="http://schemas.openxmlformats.org/presentationml/2006/main">
  <p:tag name="AS_UNIQUEID" val="88"/>
</p:tagLst>
</file>

<file path=ppt/tags/tag94.xml><?xml version="1.0" encoding="utf-8"?>
<p:tagLst xmlns:a="http://schemas.openxmlformats.org/drawingml/2006/main" xmlns:r="http://schemas.openxmlformats.org/officeDocument/2006/relationships" xmlns:p="http://schemas.openxmlformats.org/presentationml/2006/main">
  <p:tag name="AS_UNIQUEID" val="89"/>
</p:tagLst>
</file>

<file path=ppt/tags/tag95.xml><?xml version="1.0" encoding="utf-8"?>
<p:tagLst xmlns:a="http://schemas.openxmlformats.org/drawingml/2006/main" xmlns:r="http://schemas.openxmlformats.org/officeDocument/2006/relationships" xmlns:p="http://schemas.openxmlformats.org/presentationml/2006/main">
  <p:tag name="AS_UNIQUEID" val="90"/>
</p:tagLst>
</file>

<file path=ppt/tags/tag96.xml><?xml version="1.0" encoding="utf-8"?>
<p:tagLst xmlns:a="http://schemas.openxmlformats.org/drawingml/2006/main" xmlns:r="http://schemas.openxmlformats.org/officeDocument/2006/relationships" xmlns:p="http://schemas.openxmlformats.org/presentationml/2006/main">
  <p:tag name="AS_UNIQUEID" val="86"/>
</p:tagLst>
</file>

<file path=ppt/tags/tag97.xml><?xml version="1.0" encoding="utf-8"?>
<p:tagLst xmlns:a="http://schemas.openxmlformats.org/drawingml/2006/main" xmlns:r="http://schemas.openxmlformats.org/officeDocument/2006/relationships" xmlns:p="http://schemas.openxmlformats.org/presentationml/2006/main">
  <p:tag name="AS_UNIQUEID" val="87"/>
</p:tagLst>
</file>

<file path=ppt/tags/tag98.xml><?xml version="1.0" encoding="utf-8"?>
<p:tagLst xmlns:a="http://schemas.openxmlformats.org/drawingml/2006/main" xmlns:r="http://schemas.openxmlformats.org/officeDocument/2006/relationships" xmlns:p="http://schemas.openxmlformats.org/presentationml/2006/main">
  <p:tag name="AS_UNIQUEID" val="88"/>
</p:tagLst>
</file>

<file path=ppt/tags/tag99.xml><?xml version="1.0" encoding="utf-8"?>
<p:tagLst xmlns:a="http://schemas.openxmlformats.org/drawingml/2006/main" xmlns:r="http://schemas.openxmlformats.org/officeDocument/2006/relationships" xmlns:p="http://schemas.openxmlformats.org/presentationml/2006/main">
  <p:tag name="AS_UNIQUEID" val="8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933</TotalTime>
  <Words>4686</Words>
  <Application>Microsoft Office PowerPoint</Application>
  <PresentationFormat>On-screen Show (4:3)</PresentationFormat>
  <Paragraphs>415</Paragraphs>
  <Slides>85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85</vt:i4>
      </vt:variant>
    </vt:vector>
  </HeadingPairs>
  <TitlesOfParts>
    <vt:vector size="92" baseType="lpstr">
      <vt:lpstr>Arial</vt:lpstr>
      <vt:lpstr>Calibri</vt:lpstr>
      <vt:lpstr>Calibri (Body)</vt:lpstr>
      <vt:lpstr>PT Serif</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Advantages of Hierarchical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Model</vt:lpstr>
      <vt:lpstr>PowerPoint Presentation</vt:lpstr>
      <vt:lpstr>PowerPoint Presentation</vt:lpstr>
      <vt:lpstr>What is Relational Model? </vt:lpstr>
      <vt:lpstr>PowerPoint Presentation</vt:lpstr>
      <vt:lpstr>IMPORTANT TERMINOLOGIES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 Relational Database Comparison</vt:lpstr>
      <vt:lpstr>Introduction</vt:lpstr>
      <vt:lpstr>Object-Orientation</vt:lpstr>
      <vt:lpstr>OODB Features</vt:lpstr>
      <vt:lpstr>Object-Relational Database</vt:lpstr>
      <vt:lpstr>PowerPoint Presentation</vt:lpstr>
      <vt:lpstr>PowerPoint Presentation</vt:lpstr>
      <vt:lpstr>Comparison of RDBMS, OODBMS, ORDBMS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145</cp:revision>
  <dcterms:created xsi:type="dcterms:W3CDTF">2020-06-24T09:20:31Z</dcterms:created>
  <dcterms:modified xsi:type="dcterms:W3CDTF">2021-08-07T09:41:11Z</dcterms:modified>
</cp:coreProperties>
</file>