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3353-114F-4581-AE77-55B1041C3913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2204-6D18-4876-A544-3A7575C6124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3353-114F-4581-AE77-55B1041C3913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2204-6D18-4876-A544-3A7575C612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3353-114F-4581-AE77-55B1041C3913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2204-6D18-4876-A544-3A7575C612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3353-114F-4581-AE77-55B1041C3913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2204-6D18-4876-A544-3A7575C612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3353-114F-4581-AE77-55B1041C3913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2204-6D18-4876-A544-3A7575C6124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3353-114F-4581-AE77-55B1041C3913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2204-6D18-4876-A544-3A7575C612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3353-114F-4581-AE77-55B1041C3913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2204-6D18-4876-A544-3A7575C61246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3353-114F-4581-AE77-55B1041C3913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2204-6D18-4876-A544-3A7575C612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3353-114F-4581-AE77-55B1041C3913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2204-6D18-4876-A544-3A7575C612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3353-114F-4581-AE77-55B1041C3913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2204-6D18-4876-A544-3A7575C6124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3353-114F-4581-AE77-55B1041C3913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2204-6D18-4876-A544-3A7575C612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6853353-114F-4581-AE77-55B1041C3913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FF42204-6D18-4876-A544-3A7575C6124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  : Introduction</a:t>
            </a:r>
          </a:p>
          <a:p>
            <a:r>
              <a:rPr lang="en-US" dirty="0" smtClean="0"/>
              <a:t>Date : 05/08/2021</a:t>
            </a:r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004048" y="5733256"/>
            <a:ext cx="3865775" cy="737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 smtClean="0"/>
              <a:t>By : Mr. </a:t>
            </a:r>
            <a:r>
              <a:rPr lang="en-US" sz="2800" dirty="0" err="1" smtClean="0"/>
              <a:t>Jigar</a:t>
            </a:r>
            <a:r>
              <a:rPr lang="en-US" sz="2800" dirty="0" smtClean="0"/>
              <a:t> </a:t>
            </a:r>
            <a:r>
              <a:rPr lang="en-US" sz="2800" dirty="0" err="1" smtClean="0"/>
              <a:t>Bhawsar</a:t>
            </a:r>
            <a:endParaRPr lang="en-US" sz="2800" dirty="0" smtClean="0"/>
          </a:p>
          <a:p>
            <a:pPr algn="r"/>
            <a:r>
              <a:rPr lang="en-US" sz="2000" dirty="0" smtClean="0"/>
              <a:t>              Asst. Prof. [MCA Dept.]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7266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 is a collection of data and some operations performed on this data. Some of the data structures are :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1</a:t>
            </a:r>
            <a:r>
              <a:rPr lang="en-US" dirty="0"/>
              <a:t>. Array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2</a:t>
            </a:r>
            <a:r>
              <a:rPr lang="en-US" dirty="0"/>
              <a:t>. Linked list 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3</a:t>
            </a:r>
            <a:r>
              <a:rPr lang="en-US" dirty="0"/>
              <a:t>. Stack 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4</a:t>
            </a:r>
            <a:r>
              <a:rPr lang="en-US" dirty="0"/>
              <a:t>. Queue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5</a:t>
            </a:r>
            <a:r>
              <a:rPr lang="en-US" dirty="0"/>
              <a:t>. Tree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6</a:t>
            </a:r>
            <a:r>
              <a:rPr lang="en-US" dirty="0"/>
              <a:t>. Graph.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85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Classification of data </a:t>
            </a:r>
            <a:r>
              <a:rPr lang="en-US" b="1" dirty="0" smtClean="0"/>
              <a:t>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 </a:t>
            </a:r>
            <a:r>
              <a:rPr lang="en-US" dirty="0"/>
              <a:t>Structure are normally divided into two categories</a:t>
            </a:r>
            <a:endParaRPr lang="en-IN" dirty="0"/>
          </a:p>
          <a:p>
            <a:pPr lvl="1"/>
            <a:r>
              <a:rPr lang="en-US" dirty="0" smtClean="0"/>
              <a:t>Primitive </a:t>
            </a:r>
            <a:r>
              <a:rPr lang="en-US" dirty="0"/>
              <a:t>data structure (simple or scalar)</a:t>
            </a:r>
            <a:endParaRPr lang="en-IN" dirty="0"/>
          </a:p>
          <a:p>
            <a:pPr lvl="1"/>
            <a:r>
              <a:rPr lang="en-US" dirty="0" smtClean="0"/>
              <a:t>Non </a:t>
            </a:r>
            <a:r>
              <a:rPr lang="en-US" dirty="0"/>
              <a:t>primitive data structure (</a:t>
            </a:r>
            <a:r>
              <a:rPr lang="en-US" dirty="0" smtClean="0"/>
              <a:t>complex)</a:t>
            </a:r>
            <a:endParaRPr lang="en-IN" dirty="0"/>
          </a:p>
          <a:p>
            <a:pPr marL="274320" lvl="1" indent="0">
              <a:buNone/>
            </a:pPr>
            <a:r>
              <a:rPr lang="en-IN" dirty="0" smtClean="0"/>
              <a:t>			</a:t>
            </a:r>
          </a:p>
          <a:p>
            <a:pPr marL="274320" lvl="1" indent="0">
              <a:buNone/>
            </a:pPr>
            <a:r>
              <a:rPr lang="en-IN" dirty="0"/>
              <a:t>	</a:t>
            </a:r>
            <a:r>
              <a:rPr lang="en-IN" dirty="0" smtClean="0"/>
              <a:t>		Data Structure</a:t>
            </a:r>
          </a:p>
          <a:p>
            <a:pPr marL="274320" lvl="1" indent="0">
              <a:buNone/>
            </a:pPr>
            <a:endParaRPr lang="en-IN" dirty="0"/>
          </a:p>
          <a:p>
            <a:pPr marL="274320" lvl="1" indent="0">
              <a:buNone/>
            </a:pPr>
            <a:endParaRPr lang="en-IN" dirty="0" smtClean="0"/>
          </a:p>
          <a:p>
            <a:pPr marL="274320" lvl="1" indent="0">
              <a:buNone/>
            </a:pPr>
            <a:r>
              <a:rPr lang="en-US" dirty="0" smtClean="0"/>
              <a:t>                       Primitive               Non </a:t>
            </a:r>
            <a:r>
              <a:rPr lang="en-US" dirty="0"/>
              <a:t>primitive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Ex. </a:t>
            </a: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,char, float           Ex. Structure ,union, lists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843808" y="3501008"/>
            <a:ext cx="108012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67944" y="3501008"/>
            <a:ext cx="108012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97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Primitive data structure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basic structures and are directly operated upon by the machine instructions. In other words we can say that this contains a scalar or single value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Example-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dirty="0" err="1"/>
              <a:t>int</a:t>
            </a:r>
            <a:r>
              <a:rPr lang="en-US" b="1" dirty="0"/>
              <a:t>, </a:t>
            </a:r>
            <a:r>
              <a:rPr lang="en-US" b="1" dirty="0" err="1"/>
              <a:t>float,char</a:t>
            </a:r>
            <a:r>
              <a:rPr lang="en-US" b="1" dirty="0"/>
              <a:t> </a:t>
            </a:r>
            <a:r>
              <a:rPr lang="en-US" b="1" dirty="0" err="1"/>
              <a:t>etc</a:t>
            </a:r>
            <a:r>
              <a:rPr lang="en-US" b="1" dirty="0"/>
              <a:t> </a:t>
            </a:r>
            <a:r>
              <a:rPr lang="en-US" dirty="0"/>
              <a:t>are primitive data structures.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18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Non primitive or complex data </a:t>
            </a:r>
            <a:r>
              <a:rPr lang="en-US" sz="3200" b="1" dirty="0" smtClean="0"/>
              <a:t>structure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more sophisticated data structures. These are derived from the primitive data structures. The non-primitive data structures emphasize on structuring of a group of homogeneous or heterogeneous data items. 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Example-</a:t>
            </a:r>
          </a:p>
          <a:p>
            <a:pPr marL="0" indent="0">
              <a:buNone/>
            </a:pPr>
            <a:r>
              <a:rPr lang="en-US" b="1" dirty="0" smtClean="0"/>
              <a:t> Array</a:t>
            </a:r>
            <a:r>
              <a:rPr lang="en-US" b="1" dirty="0"/>
              <a:t>, list, structures and unions </a:t>
            </a:r>
            <a:r>
              <a:rPr lang="en-US" dirty="0"/>
              <a:t>are the non-primitive or </a:t>
            </a:r>
            <a:r>
              <a:rPr lang="en-US" dirty="0" smtClean="0"/>
              <a:t> complex </a:t>
            </a:r>
            <a:r>
              <a:rPr lang="en-US" dirty="0"/>
              <a:t>data structures.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93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Operations performed on data </a:t>
            </a:r>
            <a:r>
              <a:rPr lang="en-US" sz="3200" b="1" dirty="0" smtClean="0"/>
              <a:t>structures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 smtClean="0"/>
              <a:t>Traversing: </a:t>
            </a:r>
            <a:r>
              <a:rPr lang="en-US" dirty="0"/>
              <a:t>Accessing each record exactly once so that certain item in the record may be processed</a:t>
            </a:r>
            <a:r>
              <a:rPr lang="en-US" dirty="0" smtClean="0"/>
              <a:t>.</a:t>
            </a:r>
          </a:p>
          <a:p>
            <a:pPr lvl="0"/>
            <a:endParaRPr lang="en-IN" dirty="0"/>
          </a:p>
          <a:p>
            <a:pPr lvl="0"/>
            <a:r>
              <a:rPr lang="en-US" b="1" dirty="0"/>
              <a:t>Searching:</a:t>
            </a:r>
            <a:r>
              <a:rPr lang="en-US" dirty="0"/>
              <a:t> Finding the location of the record with a given key value, or finding the locations of all records which satisfy one or more conditions</a:t>
            </a:r>
            <a:r>
              <a:rPr lang="en-US" dirty="0" smtClean="0"/>
              <a:t>.</a:t>
            </a:r>
          </a:p>
          <a:p>
            <a:pPr lvl="0"/>
            <a:endParaRPr lang="en-IN" dirty="0"/>
          </a:p>
          <a:p>
            <a:pPr lvl="0"/>
            <a:r>
              <a:rPr lang="en-US" b="1" dirty="0"/>
              <a:t>Inserting: </a:t>
            </a:r>
            <a:r>
              <a:rPr lang="en-US" dirty="0"/>
              <a:t>Adding a new record to the structure</a:t>
            </a:r>
            <a:r>
              <a:rPr lang="en-US" dirty="0" smtClean="0"/>
              <a:t>.</a:t>
            </a:r>
          </a:p>
          <a:p>
            <a:pPr lvl="0"/>
            <a:endParaRPr lang="en-IN" dirty="0"/>
          </a:p>
          <a:p>
            <a:pPr lvl="0"/>
            <a:r>
              <a:rPr lang="en-US" b="1" dirty="0"/>
              <a:t>Deleting:</a:t>
            </a:r>
            <a:r>
              <a:rPr lang="en-US" dirty="0"/>
              <a:t> </a:t>
            </a:r>
            <a:r>
              <a:rPr lang="en-IN" dirty="0" smtClean="0"/>
              <a:t>R</a:t>
            </a:r>
            <a:r>
              <a:rPr lang="en-US" dirty="0" err="1" smtClean="0"/>
              <a:t>emoving</a:t>
            </a:r>
            <a:r>
              <a:rPr lang="en-US" dirty="0" smtClean="0"/>
              <a:t> </a:t>
            </a:r>
            <a:r>
              <a:rPr lang="en-US" dirty="0"/>
              <a:t>a record from the structure</a:t>
            </a:r>
            <a:r>
              <a:rPr lang="en-US" dirty="0" smtClean="0"/>
              <a:t>.</a:t>
            </a:r>
          </a:p>
          <a:p>
            <a:pPr lvl="0"/>
            <a:endParaRPr lang="en-IN" dirty="0"/>
          </a:p>
          <a:p>
            <a:pPr lvl="0"/>
            <a:r>
              <a:rPr lang="en-US" b="1" dirty="0"/>
              <a:t>Sorting</a:t>
            </a:r>
            <a:r>
              <a:rPr lang="en-US" dirty="0"/>
              <a:t> : Arranging the record in some logical order</a:t>
            </a:r>
            <a:r>
              <a:rPr lang="en-US" dirty="0" smtClean="0"/>
              <a:t>.</a:t>
            </a:r>
          </a:p>
          <a:p>
            <a:pPr lvl="0"/>
            <a:endParaRPr lang="en-IN" dirty="0"/>
          </a:p>
          <a:p>
            <a:pPr lvl="0"/>
            <a:r>
              <a:rPr lang="en-US" b="1" dirty="0"/>
              <a:t>Merging:  </a:t>
            </a:r>
            <a:r>
              <a:rPr lang="en-US" dirty="0"/>
              <a:t>Combining the records of two different sorted files into a single sorted file.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51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761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dirty="0" smtClean="0">
                <a:solidFill>
                  <a:srgbClr val="FF0000"/>
                </a:solidFill>
              </a:rPr>
              <a:t>Non primitive Data Structures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linear                   non-linear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      list   stack  queue        tree     graph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987824" y="2060848"/>
            <a:ext cx="115212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39952" y="2060848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123728" y="2996952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99792" y="2996952"/>
            <a:ext cx="720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99792" y="2996952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04048" y="2996952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80112" y="2996952"/>
            <a:ext cx="64807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2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</a:t>
            </a:r>
            <a:r>
              <a:rPr lang="en-US" dirty="0"/>
              <a:t>algorithm is a finite set of instructions which is followed perform a particular task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US" sz="4000" b="1" dirty="0"/>
              <a:t>Properties of </a:t>
            </a:r>
            <a:r>
              <a:rPr lang="en-US" sz="4000" b="1" dirty="0" smtClean="0"/>
              <a:t>algorithm-</a:t>
            </a:r>
          </a:p>
          <a:p>
            <a:pPr marL="0" indent="0">
              <a:buNone/>
            </a:pPr>
            <a:endParaRPr lang="en-IN" sz="4000" dirty="0"/>
          </a:p>
          <a:p>
            <a:pPr lvl="0"/>
            <a:r>
              <a:rPr lang="en-US" b="1" dirty="0"/>
              <a:t>Input: </a:t>
            </a:r>
            <a:r>
              <a:rPr lang="en-US" dirty="0"/>
              <a:t>inputs are zero or more quantities which are externally supplied</a:t>
            </a:r>
            <a:r>
              <a:rPr lang="en-US" dirty="0" smtClean="0"/>
              <a:t>.</a:t>
            </a:r>
          </a:p>
          <a:p>
            <a:pPr lvl="0"/>
            <a:endParaRPr lang="en-IN" dirty="0"/>
          </a:p>
          <a:p>
            <a:pPr lvl="0"/>
            <a:r>
              <a:rPr lang="en-US" b="1" dirty="0"/>
              <a:t>Output: </a:t>
            </a:r>
            <a:r>
              <a:rPr lang="en-US" dirty="0"/>
              <a:t>at least one quantity is produced</a:t>
            </a:r>
            <a:r>
              <a:rPr lang="en-US" dirty="0" smtClean="0"/>
              <a:t>.</a:t>
            </a:r>
          </a:p>
          <a:p>
            <a:pPr lvl="0"/>
            <a:endParaRPr lang="en-IN" dirty="0"/>
          </a:p>
          <a:p>
            <a:pPr lvl="0"/>
            <a:r>
              <a:rPr lang="en-US" b="1" dirty="0"/>
              <a:t>Definiteness: </a:t>
            </a:r>
            <a:r>
              <a:rPr lang="en-US" dirty="0"/>
              <a:t>each instruction must be clear and unambiguous</a:t>
            </a:r>
            <a:r>
              <a:rPr lang="en-US" dirty="0" smtClean="0"/>
              <a:t>.</a:t>
            </a:r>
          </a:p>
          <a:p>
            <a:pPr lvl="0"/>
            <a:endParaRPr lang="en-IN" dirty="0"/>
          </a:p>
          <a:p>
            <a:pPr lvl="0"/>
            <a:r>
              <a:rPr lang="en-US" b="1" dirty="0"/>
              <a:t>Finiteness: </a:t>
            </a:r>
            <a:r>
              <a:rPr lang="en-US" dirty="0"/>
              <a:t>an algorithm should contain finite number of steps</a:t>
            </a:r>
            <a:r>
              <a:rPr lang="en-US" dirty="0" smtClean="0"/>
              <a:t>.</a:t>
            </a:r>
          </a:p>
          <a:p>
            <a:pPr lvl="0"/>
            <a:endParaRPr lang="en-IN" dirty="0"/>
          </a:p>
          <a:p>
            <a:pPr lvl="0"/>
            <a:r>
              <a:rPr lang="en-US" b="1" dirty="0"/>
              <a:t>Effectiveness: </a:t>
            </a:r>
            <a:r>
              <a:rPr lang="en-US" dirty="0"/>
              <a:t>each operation be definite and also be feasible.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3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Lecture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144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58</TotalTime>
  <Words>362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Data Structure</vt:lpstr>
      <vt:lpstr>Introduction</vt:lpstr>
      <vt:lpstr>Classification of data structure</vt:lpstr>
      <vt:lpstr>Primitive data structure </vt:lpstr>
      <vt:lpstr>Non primitive or complex data structure</vt:lpstr>
      <vt:lpstr>Operations performed on data structures</vt:lpstr>
      <vt:lpstr>PowerPoint Presentation</vt:lpstr>
      <vt:lpstr>Algorithm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jiger</dc:creator>
  <cp:lastModifiedBy>jiger</cp:lastModifiedBy>
  <cp:revision>11</cp:revision>
  <dcterms:created xsi:type="dcterms:W3CDTF">2021-08-05T02:19:17Z</dcterms:created>
  <dcterms:modified xsi:type="dcterms:W3CDTF">2021-08-10T10:05:05Z</dcterms:modified>
</cp:coreProperties>
</file>