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179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58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702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4279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26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27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072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26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81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260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8/10/2021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154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Lecture-3</a:t>
            </a:r>
            <a:endParaRPr lang="en-IN" dirty="0"/>
          </a:p>
        </p:txBody>
      </p:sp>
      <p:sp>
        <p:nvSpPr>
          <p:cNvPr id="3" name="Subtitle 2"/>
          <p:cNvSpPr>
            <a:spLocks noGrp="1"/>
          </p:cNvSpPr>
          <p:nvPr>
            <p:ph type="subTitle" idx="1"/>
          </p:nvPr>
        </p:nvSpPr>
        <p:spPr>
          <a:xfrm>
            <a:off x="685800" y="3505200"/>
            <a:ext cx="6781800" cy="1752600"/>
          </a:xfrm>
        </p:spPr>
        <p:txBody>
          <a:bodyPr/>
          <a:lstStyle/>
          <a:p>
            <a:r>
              <a:rPr lang="en-US" b="1" dirty="0" smtClean="0"/>
              <a:t>Types </a:t>
            </a:r>
            <a:r>
              <a:rPr lang="en-US" b="1" dirty="0"/>
              <a:t>of Array and Memory Representation of </a:t>
            </a:r>
            <a:r>
              <a:rPr lang="en-US" b="1" dirty="0" smtClean="0"/>
              <a:t>array </a:t>
            </a:r>
            <a:endParaRPr lang="en-IN" dirty="0"/>
          </a:p>
          <a:p>
            <a:endParaRPr lang="en-IN" dirty="0"/>
          </a:p>
        </p:txBody>
      </p:sp>
      <p:sp>
        <p:nvSpPr>
          <p:cNvPr id="4" name="Subtitle 2"/>
          <p:cNvSpPr txBox="1">
            <a:spLocks/>
          </p:cNvSpPr>
          <p:nvPr/>
        </p:nvSpPr>
        <p:spPr>
          <a:xfrm>
            <a:off x="5566064" y="5638800"/>
            <a:ext cx="32766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r">
              <a:buClr>
                <a:srgbClr val="93A299"/>
              </a:buClr>
            </a:pPr>
            <a:r>
              <a:rPr lang="en-US" sz="2000" b="1" dirty="0" smtClean="0">
                <a:solidFill>
                  <a:srgbClr val="292934">
                    <a:lumMod val="75000"/>
                    <a:lumOff val="25000"/>
                  </a:srgbClr>
                </a:solidFill>
              </a:rPr>
              <a:t>By : Mr. </a:t>
            </a:r>
            <a:r>
              <a:rPr lang="en-US" sz="2000" b="1" dirty="0" err="1" smtClean="0">
                <a:solidFill>
                  <a:srgbClr val="292934">
                    <a:lumMod val="75000"/>
                    <a:lumOff val="25000"/>
                  </a:srgbClr>
                </a:solidFill>
              </a:rPr>
              <a:t>Jigar</a:t>
            </a:r>
            <a:r>
              <a:rPr lang="en-US" sz="2000" b="1" dirty="0" smtClean="0">
                <a:solidFill>
                  <a:srgbClr val="292934">
                    <a:lumMod val="75000"/>
                    <a:lumOff val="25000"/>
                  </a:srgbClr>
                </a:solidFill>
              </a:rPr>
              <a:t> </a:t>
            </a:r>
            <a:r>
              <a:rPr lang="en-US" sz="2000" b="1" dirty="0" err="1" smtClean="0">
                <a:solidFill>
                  <a:srgbClr val="292934">
                    <a:lumMod val="75000"/>
                    <a:lumOff val="25000"/>
                  </a:srgbClr>
                </a:solidFill>
              </a:rPr>
              <a:t>Bhawsar</a:t>
            </a:r>
            <a:endParaRPr lang="en-US" sz="2000" b="1" dirty="0" smtClean="0">
              <a:solidFill>
                <a:srgbClr val="292934">
                  <a:lumMod val="75000"/>
                  <a:lumOff val="25000"/>
                </a:srgbClr>
              </a:solidFill>
            </a:endParaRPr>
          </a:p>
          <a:p>
            <a:pPr algn="r">
              <a:buClr>
                <a:srgbClr val="93A299"/>
              </a:buClr>
            </a:pPr>
            <a:r>
              <a:rPr lang="en-US" sz="2000" b="1" dirty="0">
                <a:solidFill>
                  <a:srgbClr val="292934">
                    <a:lumMod val="75000"/>
                    <a:lumOff val="25000"/>
                  </a:srgbClr>
                </a:solidFill>
              </a:rPr>
              <a:t> </a:t>
            </a:r>
            <a:r>
              <a:rPr lang="en-US" sz="2000" b="1" dirty="0" smtClean="0">
                <a:solidFill>
                  <a:srgbClr val="292934">
                    <a:lumMod val="75000"/>
                    <a:lumOff val="25000"/>
                  </a:srgbClr>
                </a:solidFill>
              </a:rPr>
              <a:t>       Asst. Prof.</a:t>
            </a:r>
            <a:endParaRPr lang="en-IN" sz="2000" dirty="0" smtClean="0">
              <a:solidFill>
                <a:srgbClr val="292934">
                  <a:lumMod val="75000"/>
                  <a:lumOff val="25000"/>
                </a:srgbClr>
              </a:solidFill>
            </a:endParaRPr>
          </a:p>
          <a:p>
            <a:pPr algn="r">
              <a:buClr>
                <a:srgbClr val="93A299"/>
              </a:buClr>
            </a:pPr>
            <a:endParaRPr lang="en-IN" dirty="0">
              <a:solidFill>
                <a:srgbClr val="292934">
                  <a:lumMod val="75000"/>
                  <a:lumOff val="25000"/>
                </a:srgbClr>
              </a:solidFill>
            </a:endParaRPr>
          </a:p>
        </p:txBody>
      </p:sp>
    </p:spTree>
    <p:extLst>
      <p:ext uri="{BB962C8B-B14F-4D97-AF65-F5344CB8AC3E}">
        <p14:creationId xmlns:p14="http://schemas.microsoft.com/office/powerpoint/2010/main" val="3070235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End of lecture 3.</a:t>
            </a:r>
            <a:endParaRPr lang="en-IN" dirty="0"/>
          </a:p>
        </p:txBody>
      </p:sp>
    </p:spTree>
    <p:extLst>
      <p:ext uri="{BB962C8B-B14F-4D97-AF65-F5344CB8AC3E}">
        <p14:creationId xmlns:p14="http://schemas.microsoft.com/office/powerpoint/2010/main" val="296485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an </a:t>
            </a:r>
            <a:r>
              <a:rPr lang="en-US" b="1" dirty="0" smtClean="0"/>
              <a:t>array</a:t>
            </a:r>
            <a:endParaRPr lang="en-IN" dirty="0"/>
          </a:p>
        </p:txBody>
      </p:sp>
      <p:sp>
        <p:nvSpPr>
          <p:cNvPr id="3" name="Content Placeholder 2"/>
          <p:cNvSpPr>
            <a:spLocks noGrp="1"/>
          </p:cNvSpPr>
          <p:nvPr>
            <p:ph idx="1"/>
          </p:nvPr>
        </p:nvSpPr>
        <p:spPr/>
        <p:txBody>
          <a:bodyPr/>
          <a:lstStyle/>
          <a:p>
            <a:pPr lvl="0"/>
            <a:r>
              <a:rPr lang="en-US" b="1" dirty="0"/>
              <a:t>One dimensional  (1-D)</a:t>
            </a:r>
            <a:endParaRPr lang="en-IN" dirty="0"/>
          </a:p>
          <a:p>
            <a:pPr lvl="0"/>
            <a:r>
              <a:rPr lang="en-US" b="1" dirty="0"/>
              <a:t>Two dimensional  (2-D)</a:t>
            </a:r>
            <a:endParaRPr lang="en-IN" dirty="0"/>
          </a:p>
          <a:p>
            <a:pPr lvl="0"/>
            <a:r>
              <a:rPr lang="en-US" b="1" dirty="0"/>
              <a:t>Multi-dimensional</a:t>
            </a:r>
            <a:endParaRPr lang="en-IN" dirty="0"/>
          </a:p>
          <a:p>
            <a:pPr marL="0" indent="0">
              <a:buNone/>
            </a:pPr>
            <a:endParaRPr lang="en-IN" dirty="0"/>
          </a:p>
        </p:txBody>
      </p:sp>
    </p:spTree>
    <p:extLst>
      <p:ext uri="{BB962C8B-B14F-4D97-AF65-F5344CB8AC3E}">
        <p14:creationId xmlns:p14="http://schemas.microsoft.com/office/powerpoint/2010/main" val="1000291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fontScale="32500" lnSpcReduction="20000"/>
          </a:bodyPr>
          <a:lstStyle/>
          <a:p>
            <a:pPr marL="0" indent="0">
              <a:buNone/>
            </a:pPr>
            <a:r>
              <a:rPr lang="en-US" sz="6700" b="1" dirty="0">
                <a:solidFill>
                  <a:srgbClr val="FF0000"/>
                </a:solidFill>
              </a:rPr>
              <a:t>One dimensional </a:t>
            </a:r>
            <a:r>
              <a:rPr lang="en-US" sz="6700" b="1" dirty="0" smtClean="0">
                <a:solidFill>
                  <a:srgbClr val="FF0000"/>
                </a:solidFill>
              </a:rPr>
              <a:t>array</a:t>
            </a:r>
          </a:p>
          <a:p>
            <a:pPr marL="0" indent="0">
              <a:buNone/>
            </a:pPr>
            <a:r>
              <a:rPr lang="en-US" sz="6700" b="1" dirty="0"/>
              <a:t>	</a:t>
            </a:r>
            <a:endParaRPr lang="en-US" sz="6700" b="1" dirty="0" smtClean="0"/>
          </a:p>
          <a:p>
            <a:pPr marL="0" indent="0">
              <a:buNone/>
            </a:pPr>
            <a:r>
              <a:rPr lang="en-US" sz="5100" dirty="0" smtClean="0"/>
              <a:t>	</a:t>
            </a:r>
            <a:r>
              <a:rPr lang="en-US" sz="6000" dirty="0" smtClean="0"/>
              <a:t>A </a:t>
            </a:r>
            <a:r>
              <a:rPr lang="en-US" sz="6000" dirty="0"/>
              <a:t>list of data item that can be represented by one variable name using only one subscript operator ([ ]), then such variable is called one-dimensional array. </a:t>
            </a:r>
            <a:endParaRPr lang="en-IN" sz="6000" dirty="0"/>
          </a:p>
          <a:p>
            <a:r>
              <a:rPr lang="en-US" sz="6000" b="1" dirty="0"/>
              <a:t>For example</a:t>
            </a:r>
            <a:r>
              <a:rPr lang="en-US" sz="6000" dirty="0"/>
              <a:t> : a 1-D array of type integers can be-</a:t>
            </a:r>
            <a:endParaRPr lang="en-IN" sz="6000" dirty="0"/>
          </a:p>
          <a:p>
            <a:pPr marL="0" indent="0">
              <a:buNone/>
            </a:pPr>
            <a:r>
              <a:rPr lang="en-US" sz="6000" dirty="0"/>
              <a:t>		 </a:t>
            </a:r>
            <a:r>
              <a:rPr lang="en-US" sz="6000" dirty="0" smtClean="0"/>
              <a:t>  </a:t>
            </a:r>
            <a:r>
              <a:rPr lang="en-US" sz="6000" dirty="0" err="1" smtClean="0"/>
              <a:t>int</a:t>
            </a:r>
            <a:r>
              <a:rPr lang="en-US" sz="6000" dirty="0" smtClean="0"/>
              <a:t> </a:t>
            </a:r>
            <a:r>
              <a:rPr lang="en-US" sz="6000" dirty="0"/>
              <a:t>marks[10];</a:t>
            </a:r>
            <a:endParaRPr lang="en-IN" sz="6000" dirty="0"/>
          </a:p>
          <a:p>
            <a:pPr marL="0" indent="0">
              <a:buNone/>
            </a:pPr>
            <a:r>
              <a:rPr lang="en-US" sz="6000" dirty="0" smtClean="0"/>
              <a:t>	where </a:t>
            </a:r>
            <a:r>
              <a:rPr lang="en-US" sz="6000" dirty="0" err="1"/>
              <a:t>int</a:t>
            </a:r>
            <a:r>
              <a:rPr lang="en-US" sz="6000" dirty="0"/>
              <a:t> is the type of elements in the array and “marks” is an array variable name. Here size of array is 10. </a:t>
            </a:r>
            <a:endParaRPr lang="en-US" sz="6000" dirty="0" smtClean="0"/>
          </a:p>
          <a:p>
            <a:pPr marL="0" indent="0">
              <a:buNone/>
            </a:pPr>
            <a:endParaRPr lang="en-IN" sz="6000" dirty="0"/>
          </a:p>
          <a:p>
            <a:r>
              <a:rPr lang="en-US" sz="6000" dirty="0"/>
              <a:t>Note: Subscript value can start with number 0 in C/C</a:t>
            </a:r>
            <a:r>
              <a:rPr lang="en-US" sz="6000" dirty="0" smtClean="0"/>
              <a:t>++.</a:t>
            </a:r>
          </a:p>
          <a:p>
            <a:pPr marL="0" indent="0">
              <a:buNone/>
            </a:pPr>
            <a:endParaRPr lang="en-IN" sz="6000" dirty="0"/>
          </a:p>
          <a:p>
            <a:r>
              <a:rPr lang="en-US" sz="6000" b="1" dirty="0"/>
              <a:t>Example</a:t>
            </a:r>
            <a:r>
              <a:rPr lang="en-US" sz="6000" dirty="0"/>
              <a:t> : A character array  should be-</a:t>
            </a:r>
            <a:endParaRPr lang="en-IN" sz="6000" dirty="0"/>
          </a:p>
          <a:p>
            <a:pPr marL="0" indent="0">
              <a:buNone/>
            </a:pPr>
            <a:r>
              <a:rPr lang="en-US" sz="6000" dirty="0"/>
              <a:t>	char name [ ]={‘</a:t>
            </a:r>
            <a:r>
              <a:rPr lang="en-US" sz="6000" dirty="0" err="1"/>
              <a:t>s’,’a’,’c’,’h’,’i’,’n</a:t>
            </a:r>
            <a:r>
              <a:rPr lang="en-US" sz="6000" dirty="0"/>
              <a:t>’, ’\0’ }; //string value terminated by \0</a:t>
            </a:r>
            <a:endParaRPr lang="en-IN" sz="6000" dirty="0"/>
          </a:p>
          <a:p>
            <a:pPr marL="0" indent="0">
              <a:buNone/>
            </a:pPr>
            <a:r>
              <a:rPr lang="en-US" sz="6000" dirty="0" smtClean="0"/>
              <a:t>Or            char </a:t>
            </a:r>
            <a:r>
              <a:rPr lang="en-US" sz="6000" dirty="0"/>
              <a:t>name[ ]=”</a:t>
            </a:r>
            <a:r>
              <a:rPr lang="en-US" sz="6000" dirty="0" err="1"/>
              <a:t>sachin</a:t>
            </a:r>
            <a:r>
              <a:rPr lang="en-US" sz="6000" dirty="0"/>
              <a:t>”; //Here \0 is not necessary, it is inserted </a:t>
            </a:r>
            <a:r>
              <a:rPr lang="en-US" sz="6000" dirty="0" smtClean="0"/>
              <a:t>  automatically</a:t>
            </a:r>
            <a:r>
              <a:rPr lang="en-US" sz="6000" dirty="0"/>
              <a:t>.</a:t>
            </a:r>
            <a:endParaRPr lang="en-IN" sz="6000" dirty="0"/>
          </a:p>
          <a:p>
            <a:endParaRPr lang="en-IN" dirty="0"/>
          </a:p>
        </p:txBody>
      </p:sp>
    </p:spTree>
    <p:extLst>
      <p:ext uri="{BB962C8B-B14F-4D97-AF65-F5344CB8AC3E}">
        <p14:creationId xmlns:p14="http://schemas.microsoft.com/office/powerpoint/2010/main" val="3573224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45163"/>
          </a:xfrm>
        </p:spPr>
        <p:txBody>
          <a:bodyPr>
            <a:normAutofit/>
          </a:bodyPr>
          <a:lstStyle/>
          <a:p>
            <a:r>
              <a:rPr lang="en-US" sz="2600" b="1" dirty="0">
                <a:solidFill>
                  <a:srgbClr val="FF0000"/>
                </a:solidFill>
              </a:rPr>
              <a:t>Two dimensional arrays</a:t>
            </a:r>
            <a:r>
              <a:rPr lang="en-US" dirty="0"/>
              <a:t>	</a:t>
            </a:r>
            <a:endParaRPr lang="en-US" dirty="0" smtClean="0"/>
          </a:p>
          <a:p>
            <a:pPr marL="0" indent="0">
              <a:buNone/>
            </a:pPr>
            <a:r>
              <a:rPr lang="en-US" sz="2800" dirty="0" smtClean="0"/>
              <a:t>	</a:t>
            </a:r>
            <a:r>
              <a:rPr lang="en-US" sz="2000" dirty="0" smtClean="0"/>
              <a:t>If </a:t>
            </a:r>
            <a:r>
              <a:rPr lang="en-US" sz="2000" dirty="0"/>
              <a:t>we have to use the values in the form of table for storing then we use 2-D array. It is also called matrix because of it is used in matrix programming. In this we use two subscripts – first for row number and second for column number. That is-</a:t>
            </a:r>
            <a:endParaRPr lang="en-IN" sz="2000" dirty="0"/>
          </a:p>
          <a:p>
            <a:r>
              <a:rPr lang="en-US" sz="2000" dirty="0" err="1"/>
              <a:t>int</a:t>
            </a:r>
            <a:r>
              <a:rPr lang="en-US" sz="2000" dirty="0"/>
              <a:t> n[2][3]; // Declare a two –D array for integers with row size 2 and column size 3.</a:t>
            </a:r>
            <a:endParaRPr lang="en-IN" sz="2000" dirty="0"/>
          </a:p>
          <a:p>
            <a:r>
              <a:rPr lang="en-US" sz="2000" dirty="0"/>
              <a:t>We have to initialize this as-</a:t>
            </a:r>
            <a:endParaRPr lang="en-IN" sz="2000" dirty="0"/>
          </a:p>
          <a:p>
            <a:pPr marL="0" indent="0">
              <a:buNone/>
            </a:pPr>
            <a:r>
              <a:rPr lang="en-US" sz="2000" dirty="0"/>
              <a:t> 	</a:t>
            </a:r>
            <a:r>
              <a:rPr lang="en-US" sz="2000" dirty="0" err="1"/>
              <a:t>int</a:t>
            </a:r>
            <a:r>
              <a:rPr lang="en-US" sz="2000" dirty="0"/>
              <a:t> n[2][3]={1,2,3,4,5,6</a:t>
            </a:r>
            <a:r>
              <a:rPr lang="en-US" sz="2000" dirty="0" smtClean="0"/>
              <a:t>};</a:t>
            </a:r>
          </a:p>
          <a:p>
            <a:pPr marL="0" indent="0">
              <a:buNone/>
            </a:pPr>
            <a:r>
              <a:rPr lang="en-US" sz="2000" dirty="0"/>
              <a:t>or     </a:t>
            </a:r>
            <a:r>
              <a:rPr lang="en-US" sz="2000" dirty="0" smtClean="0"/>
              <a:t>    </a:t>
            </a:r>
            <a:r>
              <a:rPr lang="en-US" sz="2000" dirty="0" err="1"/>
              <a:t>int</a:t>
            </a:r>
            <a:r>
              <a:rPr lang="en-US" sz="2000" dirty="0"/>
              <a:t> n[2][3]={{1,2,3},{4,5,6</a:t>
            </a:r>
            <a:r>
              <a:rPr lang="en-US" sz="2000" dirty="0" smtClean="0"/>
              <a:t>}};</a:t>
            </a:r>
          </a:p>
          <a:p>
            <a:pPr marL="0" indent="0">
              <a:buNone/>
            </a:pPr>
            <a:endParaRPr lang="en-US" sz="2800" dirty="0" smtClean="0"/>
          </a:p>
          <a:p>
            <a:r>
              <a:rPr lang="en-US" sz="2600" b="1" dirty="0">
                <a:solidFill>
                  <a:srgbClr val="FF0000"/>
                </a:solidFill>
              </a:rPr>
              <a:t>Multi-dimensional</a:t>
            </a:r>
            <a:endParaRPr lang="en-IN" sz="2600" dirty="0">
              <a:solidFill>
                <a:srgbClr val="FF0000"/>
              </a:solidFill>
            </a:endParaRPr>
          </a:p>
          <a:p>
            <a:pPr marL="0" indent="0">
              <a:buNone/>
            </a:pPr>
            <a:r>
              <a:rPr lang="en-US" sz="2800" dirty="0"/>
              <a:t>	</a:t>
            </a:r>
            <a:r>
              <a:rPr lang="en-US" sz="2000" dirty="0"/>
              <a:t>We can use more than two –dimensional array. For ex. – </a:t>
            </a:r>
            <a:r>
              <a:rPr lang="en-US" sz="2000" dirty="0" err="1"/>
              <a:t>int</a:t>
            </a:r>
            <a:r>
              <a:rPr lang="en-US" sz="2000" dirty="0"/>
              <a:t> n[2][3][4].</a:t>
            </a:r>
            <a:endParaRPr lang="en-IN" sz="2000" dirty="0"/>
          </a:p>
          <a:p>
            <a:pPr marL="0" indent="0">
              <a:buNone/>
            </a:pPr>
            <a:endParaRPr lang="en-IN" sz="2800" dirty="0"/>
          </a:p>
          <a:p>
            <a:pPr marL="0" indent="0">
              <a:buNone/>
            </a:pPr>
            <a:endParaRPr lang="en-IN" sz="2800" dirty="0"/>
          </a:p>
          <a:p>
            <a:endParaRPr lang="en-IN" dirty="0"/>
          </a:p>
        </p:txBody>
      </p:sp>
    </p:spTree>
    <p:extLst>
      <p:ext uri="{BB962C8B-B14F-4D97-AF65-F5344CB8AC3E}">
        <p14:creationId xmlns:p14="http://schemas.microsoft.com/office/powerpoint/2010/main" val="438873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b="1" dirty="0" smtClean="0"/>
              <a:t>Memory </a:t>
            </a:r>
            <a:r>
              <a:rPr lang="en-US" b="1" dirty="0"/>
              <a:t>Representation of 1-D array and 2-D array	</a:t>
            </a:r>
            <a:endParaRPr lang="en-IN" dirty="0"/>
          </a:p>
          <a:p>
            <a:endParaRPr lang="en-IN" dirty="0"/>
          </a:p>
        </p:txBody>
      </p:sp>
    </p:spTree>
    <p:extLst>
      <p:ext uri="{BB962C8B-B14F-4D97-AF65-F5344CB8AC3E}">
        <p14:creationId xmlns:p14="http://schemas.microsoft.com/office/powerpoint/2010/main" val="415802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Memory Representation of 1-D array </a:t>
            </a:r>
            <a:endParaRPr lang="en-IN" dirty="0"/>
          </a:p>
        </p:txBody>
      </p:sp>
      <p:sp>
        <p:nvSpPr>
          <p:cNvPr id="3" name="Content Placeholder 2"/>
          <p:cNvSpPr>
            <a:spLocks noGrp="1"/>
          </p:cNvSpPr>
          <p:nvPr>
            <p:ph idx="1"/>
          </p:nvPr>
        </p:nvSpPr>
        <p:spPr/>
        <p:txBody>
          <a:bodyPr>
            <a:normAutofit fontScale="92500"/>
          </a:bodyPr>
          <a:lstStyle/>
          <a:p>
            <a:r>
              <a:rPr lang="en-US" dirty="0"/>
              <a:t>A one dimensional array can be represented in the memory of computer easily. </a:t>
            </a:r>
            <a:r>
              <a:rPr lang="en-US" dirty="0" smtClean="0"/>
              <a:t>The </a:t>
            </a:r>
            <a:r>
              <a:rPr lang="en-US" dirty="0"/>
              <a:t>C declaration: </a:t>
            </a:r>
            <a:endParaRPr lang="en-IN" dirty="0"/>
          </a:p>
          <a:p>
            <a:pPr marL="0" indent="0">
              <a:buNone/>
            </a:pPr>
            <a:r>
              <a:rPr lang="en-US" dirty="0" smtClean="0"/>
              <a:t>	</a:t>
            </a:r>
            <a:r>
              <a:rPr lang="en-US" dirty="0" err="1" smtClean="0"/>
              <a:t>int</a:t>
            </a:r>
            <a:r>
              <a:rPr lang="en-US" dirty="0" smtClean="0"/>
              <a:t>   </a:t>
            </a:r>
            <a:r>
              <a:rPr lang="en-US" dirty="0"/>
              <a:t>n[5];    reserved 5 successive memory locations as-</a:t>
            </a:r>
            <a:endParaRPr lang="en-IN" dirty="0"/>
          </a:p>
          <a:p>
            <a:pPr marL="0" indent="0">
              <a:buNone/>
            </a:pPr>
            <a:r>
              <a:rPr lang="en-US" b="1" dirty="0" smtClean="0"/>
              <a:t>                     </a:t>
            </a:r>
          </a:p>
          <a:p>
            <a:pPr marL="0" indent="0">
              <a:buNone/>
            </a:pPr>
            <a:endParaRPr lang="en-US" b="1" dirty="0"/>
          </a:p>
          <a:p>
            <a:pPr marL="0" indent="0">
              <a:buNone/>
            </a:pPr>
            <a:endParaRPr lang="en-US" b="1" dirty="0" smtClean="0"/>
          </a:p>
          <a:p>
            <a:pPr marL="0" indent="0">
              <a:buNone/>
            </a:pPr>
            <a:endParaRPr lang="en-IN" dirty="0"/>
          </a:p>
          <a:p>
            <a:r>
              <a:rPr lang="en-US" dirty="0"/>
              <a:t>The address of a particular element in a one-D array is given by the relation-</a:t>
            </a:r>
            <a:endParaRPr lang="en-IN" dirty="0"/>
          </a:p>
          <a:p>
            <a:pPr marL="0" indent="0">
              <a:buNone/>
            </a:pPr>
            <a:r>
              <a:rPr lang="en-US" dirty="0"/>
              <a:t>	Add of an element,   </a:t>
            </a:r>
            <a:r>
              <a:rPr lang="en-US" b="1" dirty="0"/>
              <a:t>n[k] = B + W * k </a:t>
            </a:r>
            <a:endParaRPr lang="en-IN" dirty="0"/>
          </a:p>
          <a:p>
            <a:pPr marL="0" indent="0">
              <a:buNone/>
            </a:pPr>
            <a:r>
              <a:rPr lang="en-US" dirty="0" smtClean="0"/>
              <a:t>Where </a:t>
            </a:r>
            <a:r>
              <a:rPr lang="en-US" dirty="0"/>
              <a:t>– </a:t>
            </a:r>
            <a:r>
              <a:rPr lang="en-US" b="1" dirty="0"/>
              <a:t>B</a:t>
            </a:r>
            <a:r>
              <a:rPr lang="en-US" dirty="0"/>
              <a:t>: Base Address, </a:t>
            </a:r>
            <a:r>
              <a:rPr lang="en-US" b="1" dirty="0"/>
              <a:t>W</a:t>
            </a:r>
            <a:r>
              <a:rPr lang="en-US" dirty="0"/>
              <a:t>: size of each element, </a:t>
            </a:r>
            <a:r>
              <a:rPr lang="en-US" b="1" dirty="0"/>
              <a:t>k</a:t>
            </a:r>
            <a:r>
              <a:rPr lang="en-US" dirty="0"/>
              <a:t>: index of element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57182" y="2790825"/>
            <a:ext cx="3429635" cy="1276350"/>
          </a:xfrm>
          <a:prstGeom prst="rect">
            <a:avLst/>
          </a:prstGeom>
          <a:noFill/>
          <a:ln>
            <a:noFill/>
          </a:ln>
        </p:spPr>
      </p:pic>
    </p:spTree>
    <p:extLst>
      <p:ext uri="{BB962C8B-B14F-4D97-AF65-F5344CB8AC3E}">
        <p14:creationId xmlns:p14="http://schemas.microsoft.com/office/powerpoint/2010/main" val="1489705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Memory Representation of </a:t>
            </a:r>
            <a:r>
              <a:rPr lang="en-US" b="1" dirty="0" smtClean="0"/>
              <a:t>2-D </a:t>
            </a:r>
            <a:r>
              <a:rPr lang="en-US" b="1" dirty="0"/>
              <a:t>array </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two dimensional array can be represented in the memory in two ways-</a:t>
            </a:r>
            <a:endParaRPr lang="en-IN" dirty="0"/>
          </a:p>
          <a:p>
            <a:pPr lvl="1"/>
            <a:r>
              <a:rPr lang="en-US" dirty="0"/>
              <a:t>Row-major implementation</a:t>
            </a:r>
            <a:endParaRPr lang="en-IN" dirty="0"/>
          </a:p>
          <a:p>
            <a:pPr lvl="1"/>
            <a:r>
              <a:rPr lang="en-US" dirty="0"/>
              <a:t>Column-major </a:t>
            </a:r>
            <a:r>
              <a:rPr lang="en-US" dirty="0" smtClean="0"/>
              <a:t>implementation</a:t>
            </a:r>
          </a:p>
          <a:p>
            <a:pPr lvl="1"/>
            <a:endParaRPr lang="en-IN" dirty="0"/>
          </a:p>
          <a:p>
            <a:pPr marL="0" indent="0">
              <a:buNone/>
            </a:pPr>
            <a:r>
              <a:rPr lang="en-US" dirty="0"/>
              <a:t> 	For calculating the amount of memory required to store a 2-D array is depend on the type of that array. If we use </a:t>
            </a:r>
            <a:r>
              <a:rPr lang="en-US" dirty="0" err="1"/>
              <a:t>int</a:t>
            </a:r>
            <a:r>
              <a:rPr lang="en-US" dirty="0"/>
              <a:t>  then it uses 2 bytes of memory for each value. Similarly if we use char and float type then they use 1 byte and 4 bytes of memory for each value respectively</a:t>
            </a:r>
            <a:r>
              <a:rPr lang="en-US" dirty="0" smtClean="0"/>
              <a:t>.</a:t>
            </a:r>
          </a:p>
          <a:p>
            <a:pPr marL="0" indent="0">
              <a:buNone/>
            </a:pPr>
            <a:endParaRPr lang="en-IN" dirty="0"/>
          </a:p>
          <a:p>
            <a:r>
              <a:rPr lang="en-US" dirty="0"/>
              <a:t>For example- 	</a:t>
            </a:r>
            <a:endParaRPr lang="en-US" dirty="0" smtClean="0"/>
          </a:p>
          <a:p>
            <a:pPr marL="274320" lvl="1" indent="0">
              <a:buNone/>
            </a:pPr>
            <a:r>
              <a:rPr lang="en-US" dirty="0" err="1" smtClean="0"/>
              <a:t>int</a:t>
            </a:r>
            <a:r>
              <a:rPr lang="en-US" dirty="0" smtClean="0"/>
              <a:t> </a:t>
            </a:r>
            <a:r>
              <a:rPr lang="en-US" dirty="0" err="1"/>
              <a:t>num</a:t>
            </a:r>
            <a:r>
              <a:rPr lang="en-US" dirty="0"/>
              <a:t>[4][3], then total elements =12</a:t>
            </a:r>
            <a:endParaRPr lang="en-IN" dirty="0"/>
          </a:p>
          <a:p>
            <a:pPr marL="274320" lvl="1" indent="0">
              <a:buNone/>
            </a:pPr>
            <a:r>
              <a:rPr lang="en-US" dirty="0"/>
              <a:t>so memory required=12X2=24 bytes. </a:t>
            </a:r>
            <a:endParaRPr lang="en-IN" dirty="0"/>
          </a:p>
          <a:p>
            <a:endParaRPr lang="en-IN" dirty="0"/>
          </a:p>
        </p:txBody>
      </p:sp>
    </p:spTree>
    <p:extLst>
      <p:ext uri="{BB962C8B-B14F-4D97-AF65-F5344CB8AC3E}">
        <p14:creationId xmlns:p14="http://schemas.microsoft.com/office/powerpoint/2010/main" val="3881576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2800" b="1" dirty="0"/>
              <a:t>Row-major implementation</a:t>
            </a:r>
            <a:endParaRPr lang="en-IN" sz="2800" dirty="0"/>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lvl="0"/>
            <a:r>
              <a:rPr lang="en-US" sz="2200" dirty="0"/>
              <a:t>Row-major implementation is a linearization technique in which elements of an array are read from keyboard row-wise. It means that the complete first row is stored and then complete second row is stored and so on. </a:t>
            </a:r>
            <a:endParaRPr lang="en-IN" sz="2200" dirty="0"/>
          </a:p>
          <a:p>
            <a:r>
              <a:rPr lang="en-US" sz="2200" dirty="0"/>
              <a:t>For example- An array a[3][2] is stored in the memory </a:t>
            </a:r>
            <a:r>
              <a:rPr lang="en-US" sz="2200" dirty="0" smtClean="0"/>
              <a:t>as-</a:t>
            </a:r>
          </a:p>
          <a:p>
            <a:endParaRPr lang="en-US" dirty="0"/>
          </a:p>
          <a:p>
            <a:endParaRPr lang="en-US" dirty="0" smtClean="0"/>
          </a:p>
          <a:p>
            <a:endParaRPr lang="en-US" dirty="0" smtClean="0"/>
          </a:p>
          <a:p>
            <a:endParaRPr lang="en-US" dirty="0"/>
          </a:p>
          <a:p>
            <a:r>
              <a:rPr lang="en-US" sz="2200" dirty="0"/>
              <a:t>Address of element in row-major implementation-</a:t>
            </a:r>
            <a:endParaRPr lang="en-IN" sz="2200" dirty="0"/>
          </a:p>
          <a:p>
            <a:pPr marL="274320" lvl="1" indent="0">
              <a:buNone/>
            </a:pPr>
            <a:r>
              <a:rPr lang="en-US" sz="1800" b="1" dirty="0" smtClean="0"/>
              <a:t>	Add </a:t>
            </a:r>
            <a:r>
              <a:rPr lang="en-US" sz="1800" b="1" dirty="0"/>
              <a:t>of a[i][j]</a:t>
            </a:r>
            <a:r>
              <a:rPr lang="en-US" sz="1800" b="1" dirty="0" err="1"/>
              <a:t>th</a:t>
            </a:r>
            <a:r>
              <a:rPr lang="en-US" sz="1800" b="1" dirty="0"/>
              <a:t> element = BA+[ N*(i-LBR) + (j-LBC) ] * W</a:t>
            </a:r>
            <a:endParaRPr lang="en-IN" sz="1800" dirty="0"/>
          </a:p>
          <a:p>
            <a:r>
              <a:rPr lang="en-US" sz="2200" dirty="0"/>
              <a:t>Where :</a:t>
            </a:r>
            <a:endParaRPr lang="en-IN" sz="2200" dirty="0"/>
          </a:p>
          <a:p>
            <a:r>
              <a:rPr lang="en-US" sz="2200" b="1" dirty="0"/>
              <a:t>BA</a:t>
            </a:r>
            <a:r>
              <a:rPr lang="en-US" sz="2200" dirty="0"/>
              <a:t>: Base Address , N : Number of columns,  </a:t>
            </a:r>
            <a:r>
              <a:rPr lang="en-US" sz="2200" b="1" dirty="0"/>
              <a:t>LBR</a:t>
            </a:r>
            <a:r>
              <a:rPr lang="en-US" sz="2200" dirty="0"/>
              <a:t>: Lower bound of  row,</a:t>
            </a:r>
            <a:endParaRPr lang="en-IN" sz="2200" dirty="0"/>
          </a:p>
          <a:p>
            <a:r>
              <a:rPr lang="en-US" sz="2200" b="1" dirty="0"/>
              <a:t>LBC</a:t>
            </a:r>
            <a:r>
              <a:rPr lang="en-US" sz="2200" dirty="0"/>
              <a:t>: Lower bound of column ,  </a:t>
            </a:r>
            <a:r>
              <a:rPr lang="en-US" sz="2200" b="1" dirty="0"/>
              <a:t>W</a:t>
            </a:r>
            <a:r>
              <a:rPr lang="en-US" sz="2200" dirty="0"/>
              <a:t>: Number of bytes occupied by each element</a:t>
            </a:r>
            <a:endParaRPr lang="en-IN" sz="2200" dirty="0"/>
          </a:p>
          <a:p>
            <a:pPr marL="0" indent="0">
              <a:buNone/>
            </a:pP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21815" y="2819401"/>
            <a:ext cx="5500370" cy="1066800"/>
          </a:xfrm>
          <a:prstGeom prst="rect">
            <a:avLst/>
          </a:prstGeom>
          <a:noFill/>
          <a:ln>
            <a:noFill/>
          </a:ln>
        </p:spPr>
      </p:pic>
    </p:spTree>
    <p:extLst>
      <p:ext uri="{BB962C8B-B14F-4D97-AF65-F5344CB8AC3E}">
        <p14:creationId xmlns:p14="http://schemas.microsoft.com/office/powerpoint/2010/main" val="1367622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p>
            <a:r>
              <a:rPr lang="en-US" sz="2800" b="1" dirty="0"/>
              <a:t>Column-major implementation</a:t>
            </a:r>
            <a:endParaRPr lang="en-IN" sz="2800" dirty="0"/>
          </a:p>
        </p:txBody>
      </p:sp>
      <p:sp>
        <p:nvSpPr>
          <p:cNvPr id="3" name="Content Placeholder 2"/>
          <p:cNvSpPr>
            <a:spLocks noGrp="1"/>
          </p:cNvSpPr>
          <p:nvPr>
            <p:ph idx="1"/>
          </p:nvPr>
        </p:nvSpPr>
        <p:spPr>
          <a:xfrm>
            <a:off x="457200" y="1295400"/>
            <a:ext cx="8229600" cy="5181600"/>
          </a:xfrm>
        </p:spPr>
        <p:txBody>
          <a:bodyPr>
            <a:normAutofit/>
          </a:bodyPr>
          <a:lstStyle/>
          <a:p>
            <a:pPr lvl="0"/>
            <a:r>
              <a:rPr lang="en-US" sz="2000" dirty="0"/>
              <a:t>In column-major implementation, the elements of an array are read from the keyboard column wise. It means that the complete first column is stored and then complete second column and so on.</a:t>
            </a:r>
            <a:endParaRPr lang="en-IN" sz="2000" dirty="0"/>
          </a:p>
          <a:p>
            <a:r>
              <a:rPr lang="en-US" sz="2000" b="1" dirty="0"/>
              <a:t>For example</a:t>
            </a:r>
            <a:r>
              <a:rPr lang="en-US" sz="2000" dirty="0"/>
              <a:t>- An array </a:t>
            </a:r>
            <a:r>
              <a:rPr lang="en-US" sz="2000" b="1" dirty="0"/>
              <a:t>a[3][2]</a:t>
            </a:r>
            <a:r>
              <a:rPr lang="en-US" sz="2000" dirty="0"/>
              <a:t> is stored in the memory as-</a:t>
            </a:r>
            <a:endParaRPr lang="en-IN" sz="2000" dirty="0"/>
          </a:p>
          <a:p>
            <a:endParaRPr lang="en-IN" dirty="0" smtClean="0"/>
          </a:p>
          <a:p>
            <a:pPr marL="0" indent="0">
              <a:buNone/>
            </a:pPr>
            <a:endParaRPr lang="en-IN" dirty="0"/>
          </a:p>
          <a:p>
            <a:endParaRPr lang="en-IN" dirty="0" smtClean="0"/>
          </a:p>
          <a:p>
            <a:r>
              <a:rPr lang="en-US" sz="2000" b="1" dirty="0"/>
              <a:t>Address of element in column-major implementation-</a:t>
            </a:r>
            <a:endParaRPr lang="en-IN" sz="2000" dirty="0"/>
          </a:p>
          <a:p>
            <a:pPr marL="274320" lvl="1" indent="0">
              <a:buNone/>
            </a:pPr>
            <a:r>
              <a:rPr lang="en-US" sz="1800" dirty="0" smtClean="0"/>
              <a:t>	Add </a:t>
            </a:r>
            <a:r>
              <a:rPr lang="en-US" sz="1800" dirty="0"/>
              <a:t>of a[i][j]</a:t>
            </a:r>
            <a:r>
              <a:rPr lang="en-US" sz="1800" dirty="0" err="1"/>
              <a:t>th</a:t>
            </a:r>
            <a:r>
              <a:rPr lang="en-US" sz="1800" dirty="0"/>
              <a:t> element = BA + [ (i-LBR) + M * (j-LBC) ] * W</a:t>
            </a:r>
            <a:endParaRPr lang="en-IN" sz="1800" dirty="0"/>
          </a:p>
          <a:p>
            <a:r>
              <a:rPr lang="en-US" sz="2200" dirty="0"/>
              <a:t>Where:</a:t>
            </a:r>
            <a:endParaRPr lang="en-IN" sz="2200" dirty="0"/>
          </a:p>
          <a:p>
            <a:pPr marL="0" indent="0">
              <a:buNone/>
            </a:pPr>
            <a:r>
              <a:rPr lang="en-US" sz="2200" dirty="0"/>
              <a:t>	</a:t>
            </a:r>
            <a:r>
              <a:rPr lang="en-US" sz="1800" b="1" dirty="0" smtClean="0"/>
              <a:t>BA</a:t>
            </a:r>
            <a:r>
              <a:rPr lang="en-US" sz="1800" dirty="0" smtClean="0"/>
              <a:t> </a:t>
            </a:r>
            <a:r>
              <a:rPr lang="en-US" sz="1800" dirty="0"/>
              <a:t>: Base Address	</a:t>
            </a:r>
            <a:r>
              <a:rPr lang="en-US" sz="1800" b="1" dirty="0" smtClean="0"/>
              <a:t>LBR</a:t>
            </a:r>
            <a:r>
              <a:rPr lang="en-US" sz="1800" dirty="0" smtClean="0"/>
              <a:t> </a:t>
            </a:r>
            <a:r>
              <a:rPr lang="en-US" sz="1800" dirty="0"/>
              <a:t>: Lower Bound of Row</a:t>
            </a:r>
            <a:endParaRPr lang="en-IN" sz="1800" dirty="0"/>
          </a:p>
          <a:p>
            <a:pPr marL="0" indent="0">
              <a:buNone/>
            </a:pPr>
            <a:r>
              <a:rPr lang="en-US" sz="1800" dirty="0"/>
              <a:t>	</a:t>
            </a:r>
            <a:r>
              <a:rPr lang="en-US" sz="1800" b="1" dirty="0" smtClean="0"/>
              <a:t>M</a:t>
            </a:r>
            <a:r>
              <a:rPr lang="en-US" sz="1800" dirty="0"/>
              <a:t>: No. of  rows		</a:t>
            </a:r>
            <a:r>
              <a:rPr lang="en-US" sz="1800" b="1" dirty="0"/>
              <a:t>LBC</a:t>
            </a:r>
            <a:r>
              <a:rPr lang="en-US" sz="1800" dirty="0"/>
              <a:t> : Lower bound of column</a:t>
            </a:r>
            <a:endParaRPr lang="en-IN" sz="1800" dirty="0"/>
          </a:p>
          <a:p>
            <a:pPr marL="0" indent="0">
              <a:buNone/>
            </a:pPr>
            <a:r>
              <a:rPr lang="en-US" sz="1800" dirty="0"/>
              <a:t>	</a:t>
            </a:r>
            <a:r>
              <a:rPr lang="en-US" sz="1800" b="1" dirty="0" smtClean="0"/>
              <a:t>W</a:t>
            </a:r>
            <a:r>
              <a:rPr lang="en-US" sz="1800" dirty="0"/>
              <a:t>: Number of bytes occupied by each element </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23197"/>
            <a:ext cx="4614862" cy="1163003"/>
          </a:xfrm>
          <a:prstGeom prst="rect">
            <a:avLst/>
          </a:prstGeom>
          <a:noFill/>
          <a:ln>
            <a:noFill/>
          </a:ln>
        </p:spPr>
      </p:pic>
    </p:spTree>
    <p:extLst>
      <p:ext uri="{BB962C8B-B14F-4D97-AF65-F5344CB8AC3E}">
        <p14:creationId xmlns:p14="http://schemas.microsoft.com/office/powerpoint/2010/main" val="8938426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On-screen Show (4:3)</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Lecture-3</vt:lpstr>
      <vt:lpstr>Types of an array</vt:lpstr>
      <vt:lpstr>PowerPoint Presentation</vt:lpstr>
      <vt:lpstr>PowerPoint Presentation</vt:lpstr>
      <vt:lpstr>PowerPoint Presentation</vt:lpstr>
      <vt:lpstr>Memory Representation of 1-D array </vt:lpstr>
      <vt:lpstr>Memory Representation of 2-D array </vt:lpstr>
      <vt:lpstr>Row-major implementation</vt:lpstr>
      <vt:lpstr>Column-major implementation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Lecture-3</dc:title>
  <dc:creator>Jigar</dc:creator>
  <cp:lastModifiedBy>jiger</cp:lastModifiedBy>
  <cp:revision>1</cp:revision>
  <dcterms:created xsi:type="dcterms:W3CDTF">2006-08-16T00:00:00Z</dcterms:created>
  <dcterms:modified xsi:type="dcterms:W3CDTF">2021-08-10T10:08:09Z</dcterms:modified>
</cp:coreProperties>
</file>