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66" r:id="rId3"/>
    <p:sldId id="276" r:id="rId4"/>
    <p:sldId id="277" r:id="rId5"/>
    <p:sldId id="257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Lecture-5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781800" cy="1752600"/>
          </a:xfrm>
        </p:spPr>
        <p:txBody>
          <a:bodyPr/>
          <a:lstStyle/>
          <a:p>
            <a:r>
              <a:rPr lang="en-IN" b="1" dirty="0" smtClean="0"/>
              <a:t>String manipulation and pattern matching</a:t>
            </a:r>
            <a:endParaRPr lang="en-IN" dirty="0"/>
          </a:p>
          <a:p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566064" y="5638800"/>
            <a:ext cx="3276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>
                <a:srgbClr val="93A299"/>
              </a:buClr>
            </a:pPr>
            <a:r>
              <a:rPr lang="en-US" sz="2000" b="1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By : Mr. </a:t>
            </a:r>
            <a:r>
              <a:rPr lang="en-US" sz="2000" b="1" dirty="0" err="1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Jigar</a:t>
            </a:r>
            <a:r>
              <a:rPr lang="en-US" sz="2000" b="1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r>
              <a:rPr lang="en-US" sz="2000" b="1" dirty="0" err="1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Bhawsar</a:t>
            </a:r>
            <a:endParaRPr lang="en-US" sz="2000" b="1" dirty="0" smtClean="0">
              <a:solidFill>
                <a:srgbClr val="292934">
                  <a:lumMod val="75000"/>
                  <a:lumOff val="25000"/>
                </a:srgbClr>
              </a:solidFill>
            </a:endParaRPr>
          </a:p>
          <a:p>
            <a:pPr algn="r">
              <a:buClr>
                <a:srgbClr val="93A299"/>
              </a:buClr>
            </a:pPr>
            <a:r>
              <a:rPr lang="en-US" sz="2000" b="1" dirty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r>
              <a:rPr lang="en-US" sz="2000" b="1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      Asst. Prof.</a:t>
            </a:r>
            <a:endParaRPr lang="en-IN" sz="2000" dirty="0" smtClean="0">
              <a:solidFill>
                <a:srgbClr val="292934">
                  <a:lumMod val="75000"/>
                  <a:lumOff val="25000"/>
                </a:srgbClr>
              </a:solidFill>
            </a:endParaRPr>
          </a:p>
          <a:p>
            <a:pPr algn="r">
              <a:buClr>
                <a:srgbClr val="93A299"/>
              </a:buClr>
            </a:pPr>
            <a:endParaRPr lang="en-IN" dirty="0">
              <a:solidFill>
                <a:srgbClr val="2929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8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The </a:t>
            </a:r>
            <a:r>
              <a:rPr lang="en-IN" dirty="0" smtClean="0"/>
              <a:t>Input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The </a:t>
            </a:r>
            <a:r>
              <a:rPr lang="en-IN" sz="2000" dirty="0"/>
              <a:t>input is a sequence of lines, the </a:t>
            </a:r>
            <a:r>
              <a:rPr lang="en-IN" sz="2000" dirty="0" smtClean="0"/>
              <a:t>string\verb “</a:t>
            </a:r>
            <a:r>
              <a:rPr lang="en-IN" sz="2000" b="1" dirty="0" smtClean="0"/>
              <a:t>::</a:t>
            </a:r>
            <a:r>
              <a:rPr lang="en-IN" sz="2000" dirty="0" smtClean="0"/>
              <a:t>” </a:t>
            </a:r>
            <a:r>
              <a:rPr lang="en-IN" sz="2000" dirty="0"/>
              <a:t>is used to separate the list of words to ignore from the list of titles. </a:t>
            </a:r>
            <a:endParaRPr lang="en-IN" sz="2000" dirty="0" smtClean="0"/>
          </a:p>
          <a:p>
            <a:r>
              <a:rPr lang="en-IN" sz="2000" dirty="0" smtClean="0"/>
              <a:t>Each </a:t>
            </a:r>
            <a:r>
              <a:rPr lang="en-IN" sz="2000" dirty="0"/>
              <a:t>of the words to ignore appears in lower-case letters on a line by itself and is no more than 10 characters in length. </a:t>
            </a:r>
            <a:endParaRPr lang="en-IN" sz="2000" dirty="0" smtClean="0"/>
          </a:p>
          <a:p>
            <a:r>
              <a:rPr lang="en-IN" sz="2000" dirty="0" smtClean="0"/>
              <a:t>Each </a:t>
            </a:r>
            <a:r>
              <a:rPr lang="en-IN" sz="2000" dirty="0"/>
              <a:t>title appears on a line by itself and may consist of mixed-case (upper and lower) letters. </a:t>
            </a:r>
            <a:endParaRPr lang="en-IN" sz="2000" dirty="0" smtClean="0"/>
          </a:p>
          <a:p>
            <a:r>
              <a:rPr lang="en-IN" sz="2000" dirty="0" smtClean="0"/>
              <a:t>Words </a:t>
            </a:r>
            <a:r>
              <a:rPr lang="en-IN" sz="2000" dirty="0"/>
              <a:t>in a title are separated by whitespace. No title contains more than 15 words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r>
              <a:rPr lang="en-IN" sz="2000" dirty="0"/>
              <a:t>There will be no more than 50 words to ignore, no more than 200 titles, and no more than 10,000 characters in the titles and words to ignore combined. </a:t>
            </a:r>
            <a:endParaRPr lang="en-IN" sz="2000" dirty="0" smtClean="0"/>
          </a:p>
          <a:p>
            <a:r>
              <a:rPr lang="en-IN" sz="2000" dirty="0" smtClean="0"/>
              <a:t>No </a:t>
            </a:r>
            <a:r>
              <a:rPr lang="en-IN" sz="2000" dirty="0"/>
              <a:t>characters other than 'a'--'z', 'A'--'Z', and white space will appear in input.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8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The </a:t>
            </a:r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The </a:t>
            </a:r>
            <a:r>
              <a:rPr lang="en-IN" sz="2000" dirty="0"/>
              <a:t>output should be a KWIC-index of the titles, with each title appearing once for each keyword in the title, and with the KWIC-index alphabetized by keyword. If a word appears more than once in a title, each instance is a potential keyword.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000" dirty="0"/>
              <a:t>The keyword should appear in all upper-case letters. All other words in a title should be in lower-case letters. Titles in the KWIC-index with the same keyword should appear in the same order as they appeared in the input file. In the case where multiple instances of a word are keywords in the same title, the keywords should be capitalized in left-to-right order.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22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Case (upper or lower) is irrelevant when determining if a word is to be ignored.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titles in the KWIC-index need NOT be justified or aligned by key word; all titles may be listed left-justified.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509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553456"/>
          </a:xfrm>
        </p:spPr>
        <p:txBody>
          <a:bodyPr>
            <a:normAutofit fontScale="47500" lnSpcReduction="20000"/>
          </a:bodyPr>
          <a:lstStyle/>
          <a:p>
            <a:r>
              <a:rPr lang="en-IN" b="1" dirty="0"/>
              <a:t>Sample </a:t>
            </a:r>
            <a:r>
              <a:rPr lang="en-IN" b="1" dirty="0" smtClean="0"/>
              <a:t>Input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dirty="0" smtClean="0"/>
              <a:t>is</a:t>
            </a:r>
            <a:r>
              <a:rPr lang="en-IN" dirty="0"/>
              <a:t> </a:t>
            </a:r>
          </a:p>
          <a:p>
            <a:r>
              <a:rPr lang="en-IN" dirty="0"/>
              <a:t>the</a:t>
            </a:r>
            <a:endParaRPr lang="en-IN" sz="2000" dirty="0"/>
          </a:p>
          <a:p>
            <a:r>
              <a:rPr lang="en-IN" dirty="0"/>
              <a:t>of</a:t>
            </a:r>
            <a:endParaRPr lang="en-IN" sz="2000" dirty="0"/>
          </a:p>
          <a:p>
            <a:r>
              <a:rPr lang="en-IN" dirty="0"/>
              <a:t>and</a:t>
            </a:r>
            <a:endParaRPr lang="en-IN" sz="2000" dirty="0"/>
          </a:p>
          <a:p>
            <a:r>
              <a:rPr lang="en-IN" dirty="0" smtClean="0"/>
              <a:t>As</a:t>
            </a:r>
            <a:endParaRPr lang="en-IN" sz="2000" dirty="0"/>
          </a:p>
          <a:p>
            <a:r>
              <a:rPr lang="en-IN" dirty="0" smtClean="0"/>
              <a:t>but</a:t>
            </a:r>
            <a:endParaRPr lang="en-IN" sz="1800" dirty="0"/>
          </a:p>
          <a:p>
            <a:pPr marL="0" indent="0">
              <a:buNone/>
            </a:pPr>
            <a:r>
              <a:rPr lang="en-IN" b="1" dirty="0"/>
              <a:t>::</a:t>
            </a:r>
            <a:endParaRPr lang="en-IN" sz="2000" b="1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IN" sz="2000" dirty="0"/>
          </a:p>
          <a:p>
            <a:r>
              <a:rPr lang="en-IN" dirty="0"/>
              <a:t>Descent of Man The Ascent of </a:t>
            </a:r>
            <a:r>
              <a:rPr lang="en-IN" dirty="0" smtClean="0"/>
              <a:t>Man</a:t>
            </a:r>
            <a:r>
              <a:rPr lang="en-IN" dirty="0"/>
              <a:t> </a:t>
            </a:r>
            <a:endParaRPr lang="en-IN" sz="2000" dirty="0"/>
          </a:p>
          <a:p>
            <a:r>
              <a:rPr lang="en-IN" dirty="0"/>
              <a:t>The Old Man and The </a:t>
            </a:r>
            <a:r>
              <a:rPr lang="en-IN" dirty="0" smtClean="0"/>
              <a:t>Sea</a:t>
            </a:r>
            <a:r>
              <a:rPr lang="en-IN" dirty="0"/>
              <a:t> </a:t>
            </a:r>
            <a:endParaRPr lang="en-IN" sz="2000" dirty="0"/>
          </a:p>
          <a:p>
            <a:r>
              <a:rPr lang="en-IN" dirty="0"/>
              <a:t>A Portrait of The Artist As a Young Man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Man is a Man but </a:t>
            </a:r>
            <a:r>
              <a:rPr lang="en-IN" dirty="0" err="1"/>
              <a:t>Bubblesort</a:t>
            </a:r>
            <a:r>
              <a:rPr lang="en-IN" dirty="0"/>
              <a:t> IS A DOG</a:t>
            </a:r>
            <a:endParaRPr lang="en-IN" sz="2000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5626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IN" b="1" dirty="0"/>
              <a:t>Sample Output</a:t>
            </a:r>
            <a:endParaRPr lang="en-IN" sz="1600" dirty="0"/>
          </a:p>
          <a:p>
            <a:pPr marL="0" indent="0">
              <a:buNone/>
            </a:pPr>
            <a:r>
              <a:rPr lang="en-IN" baseline="30000" dirty="0"/>
              <a:t> </a:t>
            </a:r>
            <a:endParaRPr lang="en-IN" sz="1050" dirty="0"/>
          </a:p>
          <a:p>
            <a:pPr lvl="1">
              <a:lnSpc>
                <a:spcPct val="170000"/>
              </a:lnSpc>
            </a:pPr>
            <a:r>
              <a:rPr lang="en-IN" sz="2700" dirty="0"/>
              <a:t>portrait of the ARTIST as a young </a:t>
            </a:r>
            <a:r>
              <a:rPr lang="en-IN" sz="2700" dirty="0" smtClean="0"/>
              <a:t>man </a:t>
            </a:r>
          </a:p>
          <a:p>
            <a:pPr lvl="1">
              <a:lnSpc>
                <a:spcPct val="170000"/>
              </a:lnSpc>
            </a:pPr>
            <a:r>
              <a:rPr lang="en-IN" sz="2700" dirty="0" smtClean="0"/>
              <a:t>the </a:t>
            </a:r>
            <a:r>
              <a:rPr lang="en-IN" sz="2700" dirty="0"/>
              <a:t>ASCENT of </a:t>
            </a:r>
            <a:r>
              <a:rPr lang="en-IN" sz="2700" dirty="0" smtClean="0"/>
              <a:t>man</a:t>
            </a:r>
            <a:r>
              <a:rPr lang="en-IN" sz="2700" dirty="0"/>
              <a:t> </a:t>
            </a:r>
          </a:p>
          <a:p>
            <a:pPr lvl="1">
              <a:lnSpc>
                <a:spcPct val="170000"/>
              </a:lnSpc>
            </a:pPr>
            <a:r>
              <a:rPr lang="en-IN" sz="2700" dirty="0"/>
              <a:t>man is a man but BUBBLESORT is a dog </a:t>
            </a:r>
            <a:endParaRPr lang="en-IN" sz="2700" dirty="0" smtClean="0"/>
          </a:p>
          <a:p>
            <a:pPr lvl="1">
              <a:lnSpc>
                <a:spcPct val="170000"/>
              </a:lnSpc>
            </a:pPr>
            <a:r>
              <a:rPr lang="en-IN" sz="2700" dirty="0" smtClean="0"/>
              <a:t>DESCENT </a:t>
            </a:r>
            <a:r>
              <a:rPr lang="en-IN" sz="2700" dirty="0"/>
              <a:t>of </a:t>
            </a:r>
            <a:r>
              <a:rPr lang="en-IN" sz="2700" dirty="0" smtClean="0"/>
              <a:t>man</a:t>
            </a:r>
            <a:endParaRPr lang="en-IN" sz="2700" dirty="0"/>
          </a:p>
          <a:p>
            <a:pPr lvl="1">
              <a:lnSpc>
                <a:spcPct val="170000"/>
              </a:lnSpc>
            </a:pPr>
            <a:r>
              <a:rPr lang="en-IN" sz="2700" dirty="0"/>
              <a:t>man is a man but </a:t>
            </a:r>
            <a:r>
              <a:rPr lang="en-IN" sz="2700" dirty="0" err="1"/>
              <a:t>bubblesort</a:t>
            </a:r>
            <a:r>
              <a:rPr lang="en-IN" sz="2700" dirty="0"/>
              <a:t> is a DOG </a:t>
            </a:r>
            <a:endParaRPr lang="en-IN" sz="2700" dirty="0" smtClean="0"/>
          </a:p>
          <a:p>
            <a:pPr lvl="1">
              <a:lnSpc>
                <a:spcPct val="170000"/>
              </a:lnSpc>
            </a:pPr>
            <a:r>
              <a:rPr lang="en-IN" sz="2700" dirty="0" smtClean="0"/>
              <a:t>descent </a:t>
            </a:r>
            <a:r>
              <a:rPr lang="en-IN" sz="2700" dirty="0"/>
              <a:t>of </a:t>
            </a:r>
            <a:r>
              <a:rPr lang="en-IN" sz="2700" dirty="0" smtClean="0"/>
              <a:t>MAN</a:t>
            </a:r>
            <a:r>
              <a:rPr lang="en-IN" sz="2700" dirty="0"/>
              <a:t> </a:t>
            </a:r>
          </a:p>
          <a:p>
            <a:pPr lvl="1">
              <a:lnSpc>
                <a:spcPct val="170000"/>
              </a:lnSpc>
            </a:pPr>
            <a:r>
              <a:rPr lang="en-IN" sz="2700" dirty="0"/>
              <a:t>the ascent of MAN</a:t>
            </a:r>
          </a:p>
          <a:p>
            <a:pPr lvl="1">
              <a:lnSpc>
                <a:spcPct val="170000"/>
              </a:lnSpc>
            </a:pPr>
            <a:r>
              <a:rPr lang="en-IN" sz="2700" dirty="0"/>
              <a:t>the old MAN and the </a:t>
            </a:r>
            <a:r>
              <a:rPr lang="en-IN" sz="2700" dirty="0" smtClean="0"/>
              <a:t>sea</a:t>
            </a:r>
          </a:p>
          <a:p>
            <a:pPr lvl="1">
              <a:lnSpc>
                <a:spcPct val="170000"/>
              </a:lnSpc>
            </a:pPr>
            <a:r>
              <a:rPr lang="en-IN" sz="2700" dirty="0" smtClean="0"/>
              <a:t>portrait </a:t>
            </a:r>
            <a:r>
              <a:rPr lang="en-IN" sz="2700" dirty="0"/>
              <a:t>of the artist as a young </a:t>
            </a:r>
            <a:r>
              <a:rPr lang="en-IN" sz="2700" dirty="0" smtClean="0"/>
              <a:t>MAN</a:t>
            </a:r>
            <a:endParaRPr lang="en-IN" sz="2700" dirty="0"/>
          </a:p>
          <a:p>
            <a:pPr lvl="1">
              <a:lnSpc>
                <a:spcPct val="170000"/>
              </a:lnSpc>
            </a:pPr>
            <a:r>
              <a:rPr lang="en-IN" sz="2700" dirty="0" smtClean="0"/>
              <a:t>MAN </a:t>
            </a:r>
            <a:r>
              <a:rPr lang="en-IN" sz="2700" dirty="0"/>
              <a:t>is a man but </a:t>
            </a:r>
            <a:r>
              <a:rPr lang="en-IN" sz="2700" dirty="0" err="1"/>
              <a:t>bubblesort</a:t>
            </a:r>
            <a:r>
              <a:rPr lang="en-IN" sz="2700" dirty="0"/>
              <a:t> is a </a:t>
            </a:r>
            <a:r>
              <a:rPr lang="en-IN" sz="2700" dirty="0" smtClean="0"/>
              <a:t>dog</a:t>
            </a:r>
            <a:endParaRPr lang="en-IN" sz="2700" dirty="0"/>
          </a:p>
          <a:p>
            <a:pPr lvl="1">
              <a:lnSpc>
                <a:spcPct val="170000"/>
              </a:lnSpc>
            </a:pPr>
            <a:r>
              <a:rPr lang="en-IN" sz="2700" dirty="0" smtClean="0"/>
              <a:t>man </a:t>
            </a:r>
            <a:r>
              <a:rPr lang="en-IN" sz="2700" dirty="0"/>
              <a:t>is a MAN but </a:t>
            </a:r>
            <a:r>
              <a:rPr lang="en-IN" sz="2700" dirty="0" err="1"/>
              <a:t>bubblesort</a:t>
            </a:r>
            <a:r>
              <a:rPr lang="en-IN" sz="2700" dirty="0"/>
              <a:t> is a </a:t>
            </a:r>
            <a:r>
              <a:rPr lang="en-IN" sz="2700" dirty="0" smtClean="0"/>
              <a:t>dog</a:t>
            </a:r>
          </a:p>
          <a:p>
            <a:pPr lvl="1">
              <a:lnSpc>
                <a:spcPct val="170000"/>
              </a:lnSpc>
            </a:pPr>
            <a:r>
              <a:rPr lang="en-IN" sz="2700" dirty="0"/>
              <a:t>the OLD man and the </a:t>
            </a:r>
            <a:r>
              <a:rPr lang="en-IN" sz="2700" dirty="0" smtClean="0"/>
              <a:t>sea</a:t>
            </a:r>
          </a:p>
          <a:p>
            <a:pPr lvl="1">
              <a:lnSpc>
                <a:spcPct val="170000"/>
              </a:lnSpc>
            </a:pPr>
            <a:r>
              <a:rPr lang="en-IN" sz="2700" dirty="0"/>
              <a:t>a PORTRAIT of the artist as a young man the </a:t>
            </a:r>
            <a:endParaRPr lang="en-IN" sz="2700" dirty="0" smtClean="0"/>
          </a:p>
          <a:p>
            <a:pPr lvl="1">
              <a:lnSpc>
                <a:spcPct val="170000"/>
              </a:lnSpc>
            </a:pPr>
            <a:r>
              <a:rPr lang="en-IN" sz="2700" dirty="0"/>
              <a:t>old man and the </a:t>
            </a:r>
            <a:r>
              <a:rPr lang="en-IN" sz="2700" dirty="0" smtClean="0"/>
              <a:t>SEA</a:t>
            </a:r>
          </a:p>
          <a:p>
            <a:pPr lvl="1">
              <a:lnSpc>
                <a:spcPct val="170000"/>
              </a:lnSpc>
            </a:pPr>
            <a:r>
              <a:rPr lang="en-IN" sz="2700" dirty="0"/>
              <a:t>a portrait of the artist as a YOUNG </a:t>
            </a:r>
            <a:r>
              <a:rPr lang="en-IN" sz="2700" dirty="0" smtClean="0"/>
              <a:t>man</a:t>
            </a:r>
            <a:endParaRPr lang="en-IN" sz="2700" dirty="0"/>
          </a:p>
          <a:p>
            <a:pPr lvl="1">
              <a:lnSpc>
                <a:spcPct val="170000"/>
              </a:lnSpc>
            </a:pPr>
            <a:endParaRPr lang="en-IN" sz="1600" dirty="0"/>
          </a:p>
          <a:p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95800" y="9144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63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</a:t>
            </a:r>
            <a:r>
              <a:rPr lang="en-US" dirty="0"/>
              <a:t>arrays are also called strings. String constant is a one-dimensional array of characters terminated by a null character </a:t>
            </a:r>
            <a:r>
              <a:rPr lang="en-US"/>
              <a:t>( </a:t>
            </a:r>
            <a:r>
              <a:rPr lang="en-US" smtClean="0"/>
              <a:t>‘\</a:t>
            </a:r>
            <a:r>
              <a:rPr lang="en-US" dirty="0"/>
              <a:t>0‘ ). </a:t>
            </a:r>
          </a:p>
          <a:p>
            <a:pPr marL="0" indent="0">
              <a:buNone/>
            </a:pPr>
            <a:r>
              <a:rPr lang="en-IN" b="1" dirty="0"/>
              <a:t>For example, </a:t>
            </a:r>
            <a:endParaRPr lang="en-IN" dirty="0"/>
          </a:p>
          <a:p>
            <a:r>
              <a:rPr lang="en-IN" dirty="0"/>
              <a:t>char name[ ] = { 'B', 'A', 'S', 'I', 'C', 'S', '\0' } 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‘\</a:t>
            </a:r>
            <a:r>
              <a:rPr lang="en-US" dirty="0"/>
              <a:t>0‘ is called null character.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IN" dirty="0"/>
              <a:t>char name[ ] = "BASICS" ;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6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String functions : </a:t>
            </a:r>
            <a:r>
              <a:rPr lang="en-US" dirty="0"/>
              <a:t>There are number of string functions available in C library to perform string operation or string manipulations. They are declared in header file </a:t>
            </a:r>
            <a:r>
              <a:rPr lang="en-US" b="1" dirty="0" err="1"/>
              <a:t>string.h</a:t>
            </a:r>
            <a:r>
              <a:rPr lang="en-US" b="1" dirty="0"/>
              <a:t>, </a:t>
            </a:r>
            <a:r>
              <a:rPr lang="en-US" dirty="0"/>
              <a:t>so we </a:t>
            </a:r>
            <a:r>
              <a:rPr lang="en-US" b="1" dirty="0"/>
              <a:t>use #include&lt;</a:t>
            </a:r>
            <a:r>
              <a:rPr lang="en-US" b="1" dirty="0" err="1"/>
              <a:t>string.h</a:t>
            </a:r>
            <a:r>
              <a:rPr lang="en-US" b="1" dirty="0"/>
              <a:t>&gt; </a:t>
            </a:r>
            <a:endParaRPr lang="en-US" b="1" dirty="0" smtClean="0"/>
          </a:p>
          <a:p>
            <a:pPr marL="0" indent="0">
              <a:buNone/>
            </a:pPr>
            <a:r>
              <a:rPr lang="en-IN" b="1" smtClean="0"/>
              <a:t>   Function </a:t>
            </a:r>
            <a:r>
              <a:rPr lang="en-IN" dirty="0"/>
              <a:t>	Use 	</a:t>
            </a:r>
          </a:p>
          <a:p>
            <a:r>
              <a:rPr lang="en-US" dirty="0" err="1"/>
              <a:t>strlen</a:t>
            </a:r>
            <a:r>
              <a:rPr lang="en-US" dirty="0"/>
              <a:t> 	</a:t>
            </a:r>
            <a:r>
              <a:rPr lang="en-US" dirty="0" smtClean="0"/>
              <a:t>	Finds </a:t>
            </a:r>
            <a:r>
              <a:rPr lang="en-US" dirty="0"/>
              <a:t>length of a string 	</a:t>
            </a:r>
          </a:p>
          <a:p>
            <a:r>
              <a:rPr lang="en-US" dirty="0" err="1"/>
              <a:t>strlwr</a:t>
            </a:r>
            <a:r>
              <a:rPr lang="en-US" dirty="0"/>
              <a:t> 	</a:t>
            </a:r>
            <a:r>
              <a:rPr lang="en-US" dirty="0" smtClean="0"/>
              <a:t>	Converts </a:t>
            </a:r>
            <a:r>
              <a:rPr lang="en-US" dirty="0"/>
              <a:t>a string to lowercase 	</a:t>
            </a:r>
          </a:p>
          <a:p>
            <a:r>
              <a:rPr lang="en-US" dirty="0" err="1"/>
              <a:t>strupr</a:t>
            </a:r>
            <a:r>
              <a:rPr lang="en-US" dirty="0"/>
              <a:t> 	</a:t>
            </a:r>
            <a:r>
              <a:rPr lang="en-US" dirty="0" smtClean="0"/>
              <a:t>	Converts </a:t>
            </a:r>
            <a:r>
              <a:rPr lang="en-US" dirty="0"/>
              <a:t>a string to uppercase 	</a:t>
            </a:r>
          </a:p>
          <a:p>
            <a:r>
              <a:rPr lang="en-US" dirty="0" err="1"/>
              <a:t>strcat</a:t>
            </a:r>
            <a:r>
              <a:rPr lang="en-US" dirty="0"/>
              <a:t> 	</a:t>
            </a:r>
            <a:r>
              <a:rPr lang="en-US" dirty="0" smtClean="0"/>
              <a:t>	Appends </a:t>
            </a:r>
            <a:r>
              <a:rPr lang="en-US" dirty="0"/>
              <a:t>one string at the end of another 	</a:t>
            </a:r>
          </a:p>
          <a:p>
            <a:r>
              <a:rPr lang="en-US" dirty="0" err="1"/>
              <a:t>strcpy</a:t>
            </a:r>
            <a:r>
              <a:rPr lang="en-US" dirty="0"/>
              <a:t> 	Copies a string into another 	</a:t>
            </a:r>
          </a:p>
          <a:p>
            <a:r>
              <a:rPr lang="en-US" dirty="0" err="1"/>
              <a:t>strncpy</a:t>
            </a:r>
            <a:r>
              <a:rPr lang="en-US" dirty="0"/>
              <a:t> 	Copies first n characters of one string into another </a:t>
            </a:r>
          </a:p>
          <a:p>
            <a:r>
              <a:rPr lang="en-IN" dirty="0" err="1"/>
              <a:t>strcmp</a:t>
            </a:r>
            <a:r>
              <a:rPr lang="en-IN" dirty="0"/>
              <a:t> 	Compares two strings 	</a:t>
            </a:r>
            <a:r>
              <a:rPr lang="en-US" dirty="0"/>
              <a:t>	</a:t>
            </a:r>
          </a:p>
          <a:p>
            <a:r>
              <a:rPr lang="en-US" dirty="0" err="1"/>
              <a:t>strcmpi</a:t>
            </a:r>
            <a:r>
              <a:rPr lang="en-US" dirty="0"/>
              <a:t> 	Compares two strings without regard to case ("i" </a:t>
            </a:r>
            <a:r>
              <a:rPr lang="en-US" dirty="0" smtClean="0"/>
              <a:t> 		denotes </a:t>
            </a:r>
            <a:r>
              <a:rPr lang="en-US" dirty="0"/>
              <a:t>that this function ignores case) 	</a:t>
            </a:r>
          </a:p>
          <a:p>
            <a:r>
              <a:rPr lang="en-IN" dirty="0" err="1"/>
              <a:t>strrev</a:t>
            </a:r>
            <a:r>
              <a:rPr lang="en-IN" dirty="0"/>
              <a:t> </a:t>
            </a:r>
            <a:r>
              <a:rPr lang="en-IN" dirty="0" smtClean="0"/>
              <a:t>	</a:t>
            </a:r>
            <a:r>
              <a:rPr lang="en-IN" dirty="0"/>
              <a:t>	Reverses string 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43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b="1" dirty="0"/>
              <a:t>String manipulation application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sz="1600" dirty="0"/>
          </a:p>
          <a:p>
            <a:pPr lvl="0"/>
            <a:r>
              <a:rPr lang="en-IN" dirty="0"/>
              <a:t>Text Handling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lvl="0"/>
            <a:r>
              <a:rPr lang="en-IN" dirty="0"/>
              <a:t>KWIC Index</a:t>
            </a:r>
            <a:endParaRPr lang="en-IN" sz="1600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IN" sz="1600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IN" sz="1600" dirty="0"/>
          </a:p>
          <a:p>
            <a:pPr marL="0" indent="0">
              <a:buNone/>
            </a:pPr>
            <a:r>
              <a:rPr lang="en-IN" b="1" i="1" dirty="0"/>
              <a:t>1) Text Handling:</a:t>
            </a:r>
            <a:endParaRPr lang="en-IN" sz="1600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IN" sz="1600" dirty="0"/>
          </a:p>
          <a:p>
            <a:r>
              <a:rPr lang="en-IN" dirty="0"/>
              <a:t>Text handling encompasses the two basic areas of text editing &amp; text formatting.</a:t>
            </a:r>
            <a:endParaRPr lang="en-IN" sz="1600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IN" sz="1600" dirty="0"/>
          </a:p>
          <a:p>
            <a:pPr lvl="0"/>
            <a:r>
              <a:rPr lang="en-IN" dirty="0"/>
              <a:t>Text editing involves ability to alter the given text by such operations as adding text, deleting portions of text, &amp; changing or replacing text.</a:t>
            </a:r>
            <a:endParaRPr lang="en-IN" sz="1600" dirty="0"/>
          </a:p>
          <a:p>
            <a:endParaRPr lang="en-IN" sz="1600" dirty="0"/>
          </a:p>
          <a:p>
            <a:pPr lvl="0"/>
            <a:r>
              <a:rPr lang="en-IN" dirty="0"/>
              <a:t>Text formatting area deals with the production of output in a desired layout.</a:t>
            </a:r>
            <a:endParaRPr lang="en-IN" sz="1600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9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62500" lnSpcReduction="20000"/>
          </a:bodyPr>
          <a:lstStyle/>
          <a:p>
            <a:r>
              <a:rPr lang="en-IN" sz="2500" dirty="0"/>
              <a:t>A simple formatter, TEXT_FORM, with a relatively small set of formatting command is presented.</a:t>
            </a:r>
          </a:p>
          <a:p>
            <a:pPr marL="0" indent="0">
              <a:buNone/>
            </a:pPr>
            <a:r>
              <a:rPr lang="en-IN" sz="2500" dirty="0" smtClean="0"/>
              <a:t>    Commands</a:t>
            </a:r>
            <a:r>
              <a:rPr lang="en-IN" sz="2500" dirty="0"/>
              <a:t>:</a:t>
            </a:r>
          </a:p>
          <a:p>
            <a:pPr marL="0" indent="0">
              <a:buNone/>
            </a:pPr>
            <a:r>
              <a:rPr lang="en-IN" sz="2500" dirty="0"/>
              <a:t> </a:t>
            </a:r>
          </a:p>
          <a:p>
            <a:pPr lvl="1"/>
            <a:r>
              <a:rPr lang="en-IN" sz="2500" dirty="0"/>
              <a:t>.RJ: Right justify text</a:t>
            </a:r>
          </a:p>
          <a:p>
            <a:pPr marL="0" indent="0">
              <a:buNone/>
            </a:pPr>
            <a:r>
              <a:rPr lang="en-IN" sz="2500" dirty="0"/>
              <a:t> </a:t>
            </a:r>
          </a:p>
          <a:p>
            <a:pPr lvl="1"/>
            <a:r>
              <a:rPr lang="en-IN" sz="2500" dirty="0"/>
              <a:t>.NJ: text not right justify</a:t>
            </a:r>
          </a:p>
          <a:p>
            <a:pPr marL="0" indent="0">
              <a:buNone/>
            </a:pPr>
            <a:r>
              <a:rPr lang="en-IN" sz="2500" dirty="0"/>
              <a:t> </a:t>
            </a:r>
          </a:p>
          <a:p>
            <a:pPr lvl="1"/>
            <a:r>
              <a:rPr lang="en-IN" sz="2500" dirty="0"/>
              <a:t>.NP: new paragraph</a:t>
            </a:r>
          </a:p>
          <a:p>
            <a:pPr marL="0" indent="0">
              <a:buNone/>
            </a:pPr>
            <a:r>
              <a:rPr lang="en-IN" sz="2500" dirty="0"/>
              <a:t> </a:t>
            </a:r>
          </a:p>
          <a:p>
            <a:pPr lvl="1"/>
            <a:r>
              <a:rPr lang="en-IN" sz="2500" dirty="0"/>
              <a:t>.CN: Centre text on next input line</a:t>
            </a:r>
          </a:p>
          <a:p>
            <a:pPr marL="0" indent="0">
              <a:buNone/>
            </a:pPr>
            <a:r>
              <a:rPr lang="en-IN" sz="2500" dirty="0"/>
              <a:t> </a:t>
            </a:r>
          </a:p>
          <a:p>
            <a:pPr lvl="1"/>
            <a:r>
              <a:rPr lang="en-IN" sz="2500" dirty="0"/>
              <a:t>.SL: skip line</a:t>
            </a:r>
          </a:p>
          <a:p>
            <a:pPr marL="0" indent="0">
              <a:buNone/>
            </a:pPr>
            <a:r>
              <a:rPr lang="en-IN" sz="2500" dirty="0"/>
              <a:t> </a:t>
            </a:r>
          </a:p>
          <a:p>
            <a:pPr lvl="1"/>
            <a:r>
              <a:rPr lang="en-IN" sz="2500" dirty="0"/>
              <a:t>.IL: indent a level</a:t>
            </a:r>
          </a:p>
          <a:p>
            <a:pPr marL="0" indent="0">
              <a:buNone/>
            </a:pPr>
            <a:r>
              <a:rPr lang="en-IN" sz="2500" dirty="0"/>
              <a:t> </a:t>
            </a:r>
          </a:p>
          <a:p>
            <a:pPr lvl="1"/>
            <a:r>
              <a:rPr lang="en-IN" sz="2500" dirty="0"/>
              <a:t>.RL: return from a level of indent</a:t>
            </a:r>
          </a:p>
          <a:p>
            <a:pPr marL="0" indent="0">
              <a:buNone/>
            </a:pPr>
            <a:r>
              <a:rPr lang="en-IN" sz="2500" dirty="0"/>
              <a:t> </a:t>
            </a:r>
          </a:p>
          <a:p>
            <a:pPr lvl="1"/>
            <a:r>
              <a:rPr lang="en-IN" sz="2500" dirty="0"/>
              <a:t>.TB: Tabbing</a:t>
            </a:r>
          </a:p>
          <a:p>
            <a:pPr marL="0" indent="0">
              <a:buNone/>
            </a:pPr>
            <a:r>
              <a:rPr lang="en-IN" sz="2500" dirty="0"/>
              <a:t> </a:t>
            </a:r>
          </a:p>
          <a:p>
            <a:pPr lvl="1"/>
            <a:r>
              <a:rPr lang="en-IN" sz="2500" dirty="0"/>
              <a:t>.TE: end of tabbing</a:t>
            </a:r>
          </a:p>
          <a:p>
            <a:pPr marL="0" indent="0">
              <a:buNone/>
            </a:pPr>
            <a:r>
              <a:rPr lang="en-IN" sz="2500" dirty="0"/>
              <a:t> </a:t>
            </a:r>
          </a:p>
          <a:p>
            <a:pPr lvl="1"/>
            <a:r>
              <a:rPr lang="en-IN" sz="2500" dirty="0"/>
              <a:t>.ED: End of text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8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629656"/>
          </a:xfrm>
        </p:spPr>
        <p:txBody>
          <a:bodyPr>
            <a:normAutofit fontScale="25000" lnSpcReduction="20000"/>
          </a:bodyPr>
          <a:lstStyle/>
          <a:p>
            <a:r>
              <a:rPr lang="en-IN" sz="5600" b="1" dirty="0"/>
              <a:t>Example:</a:t>
            </a:r>
          </a:p>
          <a:p>
            <a:pPr marL="0" indent="0">
              <a:buNone/>
            </a:pPr>
            <a:r>
              <a:rPr lang="en-IN" sz="4800" dirty="0"/>
              <a:t> </a:t>
            </a:r>
          </a:p>
          <a:p>
            <a:r>
              <a:rPr lang="en-IN" sz="5600" dirty="0"/>
              <a:t>.NJ</a:t>
            </a:r>
          </a:p>
          <a:p>
            <a:pPr marL="0" indent="0">
              <a:buNone/>
            </a:pPr>
            <a:r>
              <a:rPr lang="en-IN" sz="5600" dirty="0"/>
              <a:t> </a:t>
            </a:r>
          </a:p>
          <a:p>
            <a:r>
              <a:rPr lang="en-IN" sz="5600" dirty="0"/>
              <a:t>MEMO: To all Students</a:t>
            </a:r>
          </a:p>
          <a:p>
            <a:pPr marL="0" indent="0">
              <a:buNone/>
            </a:pPr>
            <a:r>
              <a:rPr lang="en-IN" sz="5600" dirty="0"/>
              <a:t> </a:t>
            </a:r>
          </a:p>
          <a:p>
            <a:r>
              <a:rPr lang="en-IN" sz="5600" dirty="0"/>
              <a:t>.SL</a:t>
            </a:r>
          </a:p>
          <a:p>
            <a:pPr marL="0" indent="0">
              <a:buNone/>
            </a:pPr>
            <a:r>
              <a:rPr lang="en-IN" sz="5600" dirty="0"/>
              <a:t> </a:t>
            </a:r>
          </a:p>
          <a:p>
            <a:r>
              <a:rPr lang="en-IN" sz="5600" dirty="0"/>
              <a:t>FROM: PIET</a:t>
            </a:r>
          </a:p>
          <a:p>
            <a:pPr marL="0" indent="0">
              <a:buNone/>
            </a:pPr>
            <a:r>
              <a:rPr lang="en-IN" sz="5600" dirty="0"/>
              <a:t> </a:t>
            </a:r>
          </a:p>
          <a:p>
            <a:r>
              <a:rPr lang="en-IN" sz="5600" dirty="0"/>
              <a:t>.SL</a:t>
            </a:r>
          </a:p>
          <a:p>
            <a:pPr marL="0" indent="0">
              <a:buNone/>
            </a:pPr>
            <a:r>
              <a:rPr lang="en-IN" sz="5600" dirty="0"/>
              <a:t> </a:t>
            </a:r>
          </a:p>
          <a:p>
            <a:r>
              <a:rPr lang="en-IN" sz="5600" dirty="0"/>
              <a:t>.CN</a:t>
            </a:r>
          </a:p>
          <a:p>
            <a:pPr marL="0" indent="0">
              <a:buNone/>
            </a:pPr>
            <a:r>
              <a:rPr lang="en-IN" sz="5600" dirty="0"/>
              <a:t> </a:t>
            </a:r>
          </a:p>
          <a:p>
            <a:r>
              <a:rPr lang="en-IN" sz="5600" dirty="0"/>
              <a:t>***************</a:t>
            </a:r>
          </a:p>
          <a:p>
            <a:pPr marL="0" indent="0">
              <a:buNone/>
            </a:pPr>
            <a:r>
              <a:rPr lang="en-IN" sz="5600" dirty="0"/>
              <a:t> </a:t>
            </a:r>
          </a:p>
          <a:p>
            <a:r>
              <a:rPr lang="en-IN" sz="5600" dirty="0"/>
              <a:t>.SL</a:t>
            </a:r>
          </a:p>
          <a:p>
            <a:pPr marL="0" indent="0">
              <a:buNone/>
            </a:pPr>
            <a:r>
              <a:rPr lang="en-IN" sz="5600" dirty="0"/>
              <a:t> </a:t>
            </a:r>
          </a:p>
          <a:p>
            <a:r>
              <a:rPr lang="en-IN" sz="5600" dirty="0"/>
              <a:t>.CN</a:t>
            </a:r>
          </a:p>
          <a:p>
            <a:pPr marL="0" indent="0">
              <a:buNone/>
            </a:pPr>
            <a:r>
              <a:rPr lang="en-IN" sz="5600" dirty="0"/>
              <a:t> </a:t>
            </a:r>
          </a:p>
          <a:p>
            <a:r>
              <a:rPr lang="en-IN" sz="5600" dirty="0"/>
              <a:t>MCA</a:t>
            </a:r>
          </a:p>
          <a:p>
            <a:pPr marL="0" indent="0">
              <a:buNone/>
            </a:pPr>
            <a:r>
              <a:rPr lang="en-IN" sz="5600" dirty="0"/>
              <a:t> </a:t>
            </a:r>
          </a:p>
          <a:p>
            <a:r>
              <a:rPr lang="en-IN" sz="5600" dirty="0"/>
              <a:t>.SL</a:t>
            </a:r>
          </a:p>
          <a:p>
            <a:pPr marL="0" indent="0">
              <a:buNone/>
            </a:pPr>
            <a:r>
              <a:rPr lang="en-IN" sz="5600" dirty="0"/>
              <a:t> </a:t>
            </a:r>
          </a:p>
          <a:p>
            <a:r>
              <a:rPr lang="en-IN" sz="5600" dirty="0"/>
              <a:t>.CN</a:t>
            </a:r>
          </a:p>
          <a:p>
            <a:pPr marL="0" indent="0">
              <a:buNone/>
            </a:pPr>
            <a:r>
              <a:rPr lang="en-IN" sz="5600" dirty="0"/>
              <a:t> </a:t>
            </a:r>
          </a:p>
          <a:p>
            <a:r>
              <a:rPr lang="en-IN" sz="5600" dirty="0"/>
              <a:t>***************</a:t>
            </a:r>
          </a:p>
          <a:p>
            <a:pPr marL="0" indent="0">
              <a:buNone/>
            </a:pPr>
            <a:r>
              <a:rPr lang="en-IN" sz="4800" dirty="0"/>
              <a:t> 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55345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b="1" dirty="0"/>
              <a:t>Output:</a:t>
            </a:r>
          </a:p>
          <a:p>
            <a:pPr marL="0" indent="0">
              <a:buNone/>
            </a:pPr>
            <a:r>
              <a:rPr lang="en-IN" sz="6400" dirty="0"/>
              <a:t> </a:t>
            </a:r>
          </a:p>
          <a:p>
            <a:pPr marL="0" indent="0">
              <a:buNone/>
            </a:pPr>
            <a:r>
              <a:rPr lang="en-IN" sz="6400" dirty="0"/>
              <a:t>MEMO: To all Students</a:t>
            </a:r>
          </a:p>
          <a:p>
            <a:pPr marL="0" indent="0">
              <a:buNone/>
            </a:pPr>
            <a:r>
              <a:rPr lang="en-IN" sz="6400" dirty="0"/>
              <a:t> </a:t>
            </a:r>
          </a:p>
          <a:p>
            <a:pPr marL="0" indent="0">
              <a:buNone/>
            </a:pPr>
            <a:r>
              <a:rPr lang="en-IN" sz="6400" dirty="0"/>
              <a:t>FROM: PIET</a:t>
            </a:r>
          </a:p>
          <a:p>
            <a:pPr marL="0" indent="0">
              <a:buNone/>
            </a:pPr>
            <a:r>
              <a:rPr lang="en-IN" sz="6400" dirty="0"/>
              <a:t> </a:t>
            </a:r>
          </a:p>
          <a:p>
            <a:pPr marL="0" indent="0">
              <a:buNone/>
            </a:pPr>
            <a:r>
              <a:rPr lang="en-IN" sz="6400" dirty="0" smtClean="0"/>
              <a:t>                        ***************</a:t>
            </a:r>
            <a:endParaRPr lang="en-IN" sz="6400" dirty="0"/>
          </a:p>
          <a:p>
            <a:pPr marL="0" indent="0">
              <a:buNone/>
            </a:pPr>
            <a:r>
              <a:rPr lang="en-IN" sz="6400" dirty="0"/>
              <a:t> </a:t>
            </a:r>
          </a:p>
          <a:p>
            <a:pPr marL="0" indent="0">
              <a:buNone/>
            </a:pPr>
            <a:r>
              <a:rPr lang="en-IN" sz="6400" dirty="0"/>
              <a:t>   </a:t>
            </a:r>
            <a:r>
              <a:rPr lang="en-IN" sz="6400" dirty="0" smtClean="0"/>
              <a:t>                            </a:t>
            </a:r>
            <a:r>
              <a:rPr lang="en-IN" sz="6400" dirty="0"/>
              <a:t>MCA</a:t>
            </a:r>
          </a:p>
          <a:p>
            <a:pPr marL="0" indent="0">
              <a:buNone/>
            </a:pPr>
            <a:r>
              <a:rPr lang="en-IN" sz="6400" dirty="0"/>
              <a:t> </a:t>
            </a:r>
          </a:p>
          <a:p>
            <a:pPr marL="0" indent="0">
              <a:buNone/>
            </a:pPr>
            <a:r>
              <a:rPr lang="en-IN" sz="6400" dirty="0" smtClean="0"/>
              <a:t>                        ***************</a:t>
            </a:r>
            <a:endParaRPr lang="en-IN" sz="6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80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2) KWIC Index:</a:t>
            </a:r>
            <a:endParaRPr lang="en-IN" dirty="0"/>
          </a:p>
          <a:p>
            <a:r>
              <a:rPr lang="en-IN" dirty="0"/>
              <a:t> </a:t>
            </a:r>
          </a:p>
          <a:p>
            <a:r>
              <a:rPr lang="en-IN" dirty="0"/>
              <a:t>KWIC stands for Key Word In Context. A KWIC index provides the context surrounding each occurrence of each word.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KWIC-indexing is an indexing method that permits efficient ``human search'' of, for example, a list of titles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98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The </a:t>
            </a:r>
            <a:r>
              <a:rPr lang="en-IN" dirty="0" smtClean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Given a list of titles and a list of ``words to ignore'', you are to write a program that generates a KWIC (Key Word In Context) index of the titles. In a KWIC-index, a title is listed once for each keyword that occurs in the title. The KWIC-index is alphabetized by keyword.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Any word that is not one of the ``words to ignore'' is a potential keyword.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21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/>
              <a:t>For example</a:t>
            </a:r>
            <a:r>
              <a:rPr lang="en-IN" dirty="0"/>
              <a:t>, if words to ignore are `` the, of, and, as, a '' and the list of titles is: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r>
              <a:rPr lang="en-IN" dirty="0"/>
              <a:t>Descent of </a:t>
            </a:r>
            <a:r>
              <a:rPr lang="en-IN" dirty="0" smtClean="0"/>
              <a:t>Man</a:t>
            </a:r>
            <a:endParaRPr lang="en-IN" dirty="0"/>
          </a:p>
          <a:p>
            <a:r>
              <a:rPr lang="en-IN" dirty="0"/>
              <a:t>The Ascent of Man</a:t>
            </a:r>
          </a:p>
          <a:p>
            <a:r>
              <a:rPr lang="en-IN" dirty="0"/>
              <a:t>The Old Man and The Sea</a:t>
            </a:r>
          </a:p>
          <a:p>
            <a:r>
              <a:rPr lang="en-IN" dirty="0"/>
              <a:t>A Portrait of The Artist As a Young Man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r>
              <a:rPr lang="en-IN" dirty="0"/>
              <a:t>A KWIC-index of these titles might be given by: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a portrait of the ARTIST as a young man</a:t>
            </a:r>
          </a:p>
          <a:p>
            <a:pPr marL="0" indent="0" algn="ctr">
              <a:buNone/>
            </a:pPr>
            <a:r>
              <a:rPr lang="en-IN" dirty="0"/>
              <a:t>the ASCENT of </a:t>
            </a:r>
            <a:r>
              <a:rPr lang="en-IN" dirty="0" smtClean="0"/>
              <a:t>man</a:t>
            </a:r>
            <a:r>
              <a:rPr lang="en-IN" dirty="0"/>
              <a:t> </a:t>
            </a:r>
          </a:p>
          <a:p>
            <a:pPr marL="0" indent="0" algn="ctr">
              <a:buNone/>
            </a:pPr>
            <a:r>
              <a:rPr lang="en-IN" dirty="0"/>
              <a:t>DESCENT of man</a:t>
            </a:r>
          </a:p>
          <a:p>
            <a:pPr marL="0" indent="0" algn="ctr">
              <a:buNone/>
            </a:pPr>
            <a:r>
              <a:rPr lang="en-IN" dirty="0"/>
              <a:t>descent of MAN</a:t>
            </a:r>
          </a:p>
          <a:p>
            <a:pPr marL="0" indent="0" algn="ctr">
              <a:buNone/>
            </a:pPr>
            <a:r>
              <a:rPr lang="en-IN" dirty="0"/>
              <a:t>the ascent of MAN</a:t>
            </a:r>
          </a:p>
          <a:p>
            <a:pPr marL="0" indent="0" algn="ctr">
              <a:buNone/>
            </a:pPr>
            <a:r>
              <a:rPr lang="en-IN" dirty="0"/>
              <a:t>the old MAN and the </a:t>
            </a:r>
            <a:r>
              <a:rPr lang="en-IN" dirty="0" smtClean="0"/>
              <a:t>sea</a:t>
            </a:r>
            <a:r>
              <a:rPr lang="en-IN" dirty="0"/>
              <a:t> </a:t>
            </a:r>
          </a:p>
          <a:p>
            <a:pPr marL="0" indent="0" algn="ctr">
              <a:buNone/>
            </a:pPr>
            <a:r>
              <a:rPr lang="en-IN" dirty="0"/>
              <a:t>a portrait of the artist as a young MAN</a:t>
            </a:r>
          </a:p>
          <a:p>
            <a:pPr marL="0" indent="0" algn="ctr">
              <a:buNone/>
            </a:pPr>
            <a:r>
              <a:rPr lang="en-IN" dirty="0"/>
              <a:t>the OLD man and the sea</a:t>
            </a:r>
          </a:p>
          <a:p>
            <a:pPr marL="0" indent="0" algn="ctr">
              <a:buNone/>
            </a:pPr>
            <a:r>
              <a:rPr lang="en-IN" dirty="0"/>
              <a:t>a PORTRAIT of the artist as a young man</a:t>
            </a:r>
          </a:p>
          <a:p>
            <a:pPr marL="0" indent="0" algn="ctr">
              <a:buNone/>
            </a:pPr>
            <a:r>
              <a:rPr lang="en-IN" dirty="0"/>
              <a:t>the old man and the SEA</a:t>
            </a:r>
          </a:p>
          <a:p>
            <a:pPr marL="0" indent="0" algn="ctr">
              <a:buNone/>
            </a:pPr>
            <a:r>
              <a:rPr lang="en-IN" dirty="0"/>
              <a:t>a portrait of the artist as a YOUNG man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445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1162</Words>
  <Application>Microsoft Office PowerPoint</Application>
  <PresentationFormat>On-screen Show (4:3)</PresentationFormat>
  <Paragraphs>174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Clarity</vt:lpstr>
      <vt:lpstr>1_Clarity</vt:lpstr>
      <vt:lpstr>Lecture-5</vt:lpstr>
      <vt:lpstr>Strings</vt:lpstr>
      <vt:lpstr>PowerPoint Presentation</vt:lpstr>
      <vt:lpstr>String manipulation application</vt:lpstr>
      <vt:lpstr>PowerPoint Presentation</vt:lpstr>
      <vt:lpstr>PowerPoint Presentation</vt:lpstr>
      <vt:lpstr>PowerPoint Presentation</vt:lpstr>
      <vt:lpstr>The Problem</vt:lpstr>
      <vt:lpstr>PowerPoint Presentation</vt:lpstr>
      <vt:lpstr>The Input</vt:lpstr>
      <vt:lpstr>The Output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Jigar</dc:creator>
  <cp:lastModifiedBy>Mr. JIGAR PRAKASHCHANDRA BHAWSAR</cp:lastModifiedBy>
  <cp:revision>16</cp:revision>
  <dcterms:created xsi:type="dcterms:W3CDTF">2006-08-16T00:00:00Z</dcterms:created>
  <dcterms:modified xsi:type="dcterms:W3CDTF">2022-09-22T04:24:12Z</dcterms:modified>
</cp:coreProperties>
</file>