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7" r:id="rId3"/>
    <p:sldId id="262" r:id="rId4"/>
    <p:sldId id="261" r:id="rId5"/>
    <p:sldId id="272" r:id="rId6"/>
    <p:sldId id="274" r:id="rId7"/>
    <p:sldId id="273" r:id="rId8"/>
    <p:sldId id="275" r:id="rId9"/>
    <p:sldId id="277" r:id="rId10"/>
    <p:sldId id="282" r:id="rId11"/>
    <p:sldId id="278" r:id="rId12"/>
    <p:sldId id="289" r:id="rId13"/>
    <p:sldId id="290" r:id="rId14"/>
    <p:sldId id="276" r:id="rId15"/>
    <p:sldId id="263" r:id="rId16"/>
    <p:sldId id="266" r:id="rId17"/>
    <p:sldId id="283" r:id="rId18"/>
    <p:sldId id="281" r:id="rId19"/>
    <p:sldId id="280" r:id="rId20"/>
    <p:sldId id="285" r:id="rId21"/>
    <p:sldId id="284" r:id="rId22"/>
    <p:sldId id="287" r:id="rId23"/>
    <p:sldId id="288" r:id="rId24"/>
    <p:sldId id="279" r:id="rId25"/>
    <p:sldId id="291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A1B0E-2243-59AA-DE3B-27DADA7BE303}" v="2" dt="2025-07-19T01:55:46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96778-696F-4258-A502-F25937CA3056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4DDE-9CDF-41D1-A0AD-A44F90BA8C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34FA-E9FD-4F45-BD6E-A91CF6CCF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EAEF98-2CBA-48B1-A26B-7719DD62E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41F8F-A254-4753-B4F9-7F83A3BC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FC5C9-F524-48B3-A187-35A6D8CD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7F17A-4A47-430A-92CD-A3CCBCD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0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34FD-4E1F-4E83-8A5C-2FC93F76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C932D-09C9-4F04-BBDC-38D2F87D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829F8-16CB-4D44-9472-8C5EDB30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B8E26-C4EF-439A-AFAE-A85BA3F6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8E63F-D508-43E0-92FD-CF22BFAD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37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4FC0D-C105-422A-8E20-5E40F459C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DC7AA-345A-4EF3-A0EF-1820DD1D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625E7-083E-4932-B4A9-E6E1CA6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A0E4-CEAE-45E1-ADA2-BACA0088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32646-2AC2-46B3-9758-9B2B3A28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4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1CC1-C421-4306-BF40-9471F74D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79F05-1EDB-474A-BD3F-91B4F2F9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C3231-5BE6-48CA-A653-F162465C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B3A1E-12FC-44F3-BEAD-2C4E4818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D909-1302-42C0-8B83-F488D58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57C7-2CB6-4AAE-B6CD-ABF9FF90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96A10-62D4-4E99-83FC-62852D08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4BC7E-F84E-440E-BA41-10F7FA24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8D48E-9F48-47E5-B7DD-0234365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1DEB1-FD85-48C9-A6C8-869FA478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8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2EA80-9861-40E7-967E-EF5DCE20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2D346-2C42-4C2F-8B40-7B0A1CB8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392526-52B4-4649-ACEB-81F804F8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85E8C1-AF9B-45F6-B708-6F4C37CC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08AD-1AB0-410C-BED7-1CF90B1B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2E13C-DD64-46C0-AD05-C824D4A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55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1298-01F7-4EAE-BD7B-18B917D2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B6661-F468-4B19-AD06-CB003F90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478114-D915-449B-86AF-75042DEA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4BAB2-EBD1-47F4-A857-A3ECB4507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49BFB-1D7F-4C92-9438-2E66EE0F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3AA3B1-07B4-4658-B3BA-4E21CB76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A5E71A-8E6E-4DC6-A164-FF19F53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8C6E46-E1FA-4FB2-951F-FEDFBF2D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44EC5-D052-4E16-9005-FA95EE21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1574B3-8D2A-4284-A1C0-ABEFD0B0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708392-5207-472E-A922-25CE8F51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AF44E-A3AE-4B66-A040-094AE37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95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DB040A-44CE-4B2A-89FF-AAD7C77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305DD6-EF94-4106-8AA0-1F56B91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32F76F-346E-4A68-882A-6B4045BD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97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517BD-505C-40AA-8DAE-4E1DD802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64ABC-A121-4BB1-9E86-D191D045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348C6-1880-4AFB-B4C3-5DC543B0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87AEB-3CD9-4D2C-9035-D729589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6FCE5-EA85-4E01-8404-998E255C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D42AA-4B99-496D-803F-ECEBDB8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4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DA71D-B97E-4443-9ED1-A4140570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149638-62BE-4E73-BA73-1294694A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1A9C5-4A32-43FF-A529-ECCDEC25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935207-4EB1-458A-AEEB-F74B1CC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7AE820-00B7-4755-A8C2-24CAAC44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D2CB3-CD11-488E-9A5F-15E417F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4D5CE-20C2-4A61-8D5A-7CF26D54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7528E-1902-4AF8-9491-979EA8F4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27BC-7B57-455D-BC88-F1645BD0F294}" type="datetimeFigureOut">
              <a:rPr lang="es-PE" smtClean="0"/>
              <a:t>21/07/2025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91F4B-640F-4D15-9725-CD829409C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99863-CBDB-4729-9B0A-0211218B9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1DE5B1-1D0A-AB37-F510-CE15CB6DCDD9}"/>
              </a:ext>
            </a:extLst>
          </p:cNvPr>
          <p:cNvSpPr txBox="1"/>
          <p:nvPr userDrawn="1"/>
        </p:nvSpPr>
        <p:spPr>
          <a:xfrm>
            <a:off x="7096348" y="629559"/>
            <a:ext cx="4807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2: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Control de Flujo Lógico </a:t>
            </a:r>
            <a:r>
              <a:rPr lang="es-PE" sz="14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PE" sz="1400"/>
          </a:p>
        </p:txBody>
      </p:sp>
    </p:spTree>
    <p:extLst>
      <p:ext uri="{BB962C8B-B14F-4D97-AF65-F5344CB8AC3E}">
        <p14:creationId xmlns:p14="http://schemas.microsoft.com/office/powerpoint/2010/main" val="61236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fGJXIHuXKk?feature=oembed" TargetMode="Externa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ogme3Hoi0U?si=X5DPclP4v0J58b3n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ogme3Hoi0U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8C1EF2-B742-4A17-B8B7-66A9E9F539CD}"/>
              </a:ext>
            </a:extLst>
          </p:cNvPr>
          <p:cNvSpPr txBox="1"/>
          <p:nvPr/>
        </p:nvSpPr>
        <p:spPr>
          <a:xfrm>
            <a:off x="7096348" y="629559"/>
            <a:ext cx="4807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2: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Control de Flujo Lógico </a:t>
            </a:r>
            <a:r>
              <a:rPr lang="es-PE" sz="14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PE" sz="140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B3BFD6-F150-4C11-AB2D-953D7155B62E}"/>
              </a:ext>
            </a:extLst>
          </p:cNvPr>
          <p:cNvSpPr/>
          <p:nvPr/>
        </p:nvSpPr>
        <p:spPr>
          <a:xfrm>
            <a:off x="3258004" y="1846329"/>
            <a:ext cx="4255159" cy="3218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93B765-5B29-4ADA-882B-895E5670E3E6}"/>
              </a:ext>
            </a:extLst>
          </p:cNvPr>
          <p:cNvSpPr txBox="1"/>
          <p:nvPr/>
        </p:nvSpPr>
        <p:spPr>
          <a:xfrm>
            <a:off x="3354628" y="2383654"/>
            <a:ext cx="40619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Manuel es un joven de 16 años que se encuentra de vacaciones. </a:t>
            </a:r>
            <a:r>
              <a:rPr lang="es-PE" sz="1600"/>
              <a:t>S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 levanta por la mañana con mucha hambre, va a la cocina y busca pan para prepararse un sándwich, pero…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¡no hay pan!. </a:t>
            </a:r>
            <a:r>
              <a:rPr lang="es-ES" sz="1600"/>
              <a:t>En ese momento, debe </a:t>
            </a:r>
            <a:r>
              <a:rPr lang="es-ES" sz="1600" b="1"/>
              <a:t>decidir qué hacer</a:t>
            </a:r>
            <a:r>
              <a:rPr lang="es-ES" sz="1600"/>
              <a:t>.</a:t>
            </a:r>
            <a:br>
              <a:rPr lang="es-ES" sz="1600"/>
            </a:br>
            <a:r>
              <a:rPr lang="es-ES" sz="1600"/>
              <a:t>¿Sigue con el plan original o busca una alternativa? Esta es una situación muy común en la vida real: </a:t>
            </a:r>
            <a:r>
              <a:rPr lang="es-ES" sz="1600" b="1"/>
              <a:t>querer hacer algo, pero las condiciones cambiaron</a:t>
            </a:r>
            <a:r>
              <a:rPr lang="es-ES" sz="1600"/>
              <a:t>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r>
              <a:rPr lang="es-ES" sz="1600"/>
              <a:t> 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6A54DD8-71C7-460A-BD48-DD7EB883C1D2}"/>
              </a:ext>
            </a:extLst>
          </p:cNvPr>
          <p:cNvSpPr/>
          <p:nvPr/>
        </p:nvSpPr>
        <p:spPr>
          <a:xfrm>
            <a:off x="3258004" y="1607283"/>
            <a:ext cx="4255159" cy="776371"/>
          </a:xfrm>
          <a:prstGeom prst="round2Same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858CD2-995C-444A-A1B8-110F95B3CE94}"/>
              </a:ext>
            </a:extLst>
          </p:cNvPr>
          <p:cNvSpPr txBox="1"/>
          <p:nvPr/>
        </p:nvSpPr>
        <p:spPr>
          <a:xfrm>
            <a:off x="3602019" y="1734668"/>
            <a:ext cx="3268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Analizamos el siguiente caso:</a:t>
            </a:r>
          </a:p>
        </p:txBody>
      </p:sp>
    </p:spTree>
    <p:extLst>
      <p:ext uri="{BB962C8B-B14F-4D97-AF65-F5344CB8AC3E}">
        <p14:creationId xmlns:p14="http://schemas.microsoft.com/office/powerpoint/2010/main" val="361748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D73FF4-B66C-46E7-B2EC-6CFDB4D6BBB7}"/>
              </a:ext>
            </a:extLst>
          </p:cNvPr>
          <p:cNvSpPr txBox="1"/>
          <p:nvPr/>
        </p:nvSpPr>
        <p:spPr>
          <a:xfrm>
            <a:off x="771526" y="1292442"/>
            <a:ext cx="50489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/>
              <a:t>¿Qué significa "tomar decisiones" en un programa?</a:t>
            </a:r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3FDCE0-9B8F-4C9B-827C-05224AE5A8F2}"/>
              </a:ext>
            </a:extLst>
          </p:cNvPr>
          <p:cNvSpPr txBox="1"/>
          <p:nvPr/>
        </p:nvSpPr>
        <p:spPr>
          <a:xfrm>
            <a:off x="1434883" y="2787133"/>
            <a:ext cx="4398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Así como en la vida diaria decidimos qué hacer </a:t>
            </a:r>
            <a:r>
              <a:rPr lang="es-ES" sz="1600" b="1"/>
              <a:t>según lo que ocurre</a:t>
            </a:r>
            <a:r>
              <a:rPr lang="es-ES" sz="1600"/>
              <a:t> (por ejemplo, si llueve, usamos paraguas), un programa también debe decidir </a:t>
            </a:r>
            <a:r>
              <a:rPr lang="es-ES" sz="1600" b="1"/>
              <a:t>qué pasos seguir</a:t>
            </a:r>
            <a:r>
              <a:rPr lang="es-ES" sz="1600"/>
              <a:t> según las condiciones del momento.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1E1C9CFD-523B-43FC-9C32-E6938B6E6ED1}"/>
              </a:ext>
            </a:extLst>
          </p:cNvPr>
          <p:cNvSpPr/>
          <p:nvPr/>
        </p:nvSpPr>
        <p:spPr>
          <a:xfrm>
            <a:off x="3543300" y="1925515"/>
            <a:ext cx="272562" cy="5978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194" name="Picture 2" descr="Hacer el concepto de decisión de elección Un joven hace una elección piensa  analizar dos opciones | Vector Premium">
            <a:extLst>
              <a:ext uri="{FF2B5EF4-FFF2-40B4-BE49-F238E27FC236}">
                <a16:creationId xmlns:a16="http://schemas.microsoft.com/office/drawing/2014/main" id="{47097AF3-7054-4C39-8E32-EACEAF51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60" y="2189284"/>
            <a:ext cx="3967257" cy="36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7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Mi.digital - Sabias que?">
            <a:extLst>
              <a:ext uri="{FF2B5EF4-FFF2-40B4-BE49-F238E27FC236}">
                <a16:creationId xmlns:a16="http://schemas.microsoft.com/office/drawing/2014/main" id="{BE8BCC12-CBF4-4401-8A5F-513E09A4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16" b="92067" l="9248" r="94201">
                        <a14:foregroundMark x1="18495" y1="36117" x2="17555" y2="49478"/>
                        <a14:foregroundMark x1="17555" y1="49478" x2="23354" y2="49896"/>
                        <a14:foregroundMark x1="17555" y1="24843" x2="16614" y2="23800"/>
                        <a14:foregroundMark x1="54232" y1="19624" x2="60502" y2="28184"/>
                        <a14:foregroundMark x1="60502" y1="28184" x2="58777" y2="37370"/>
                        <a14:foregroundMark x1="60345" y1="44885" x2="60031" y2="43633"/>
                        <a14:foregroundMark x1="38871" y1="10021" x2="49843" y2="7724"/>
                        <a14:foregroundMark x1="49843" y1="7724" x2="51567" y2="10647"/>
                        <a14:foregroundMark x1="10345" y1="32985" x2="9404" y2="43633"/>
                        <a14:foregroundMark x1="70063" y1="49896" x2="73041" y2="72651"/>
                        <a14:foregroundMark x1="73041" y1="72651" x2="73041" y2="72651"/>
                        <a14:foregroundMark x1="68025" y1="67223" x2="67712" y2="69520"/>
                        <a14:foregroundMark x1="78683" y1="83716" x2="78370" y2="92067"/>
                        <a14:foregroundMark x1="83386" y1="63674" x2="83542" y2="67641"/>
                        <a14:foregroundMark x1="90439" y1="58246" x2="94201" y2="58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6" y="1367282"/>
            <a:ext cx="2017962" cy="17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B5CA0D-3780-4348-9EF2-CAEF23E05C58}"/>
              </a:ext>
            </a:extLst>
          </p:cNvPr>
          <p:cNvSpPr txBox="1"/>
          <p:nvPr/>
        </p:nvSpPr>
        <p:spPr>
          <a:xfrm>
            <a:off x="2563691" y="1600786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los condicionales permiten que un programa “piense” y tome decisiones como tú lo harías?</a:t>
            </a:r>
            <a:endParaRPr lang="es-PE" sz="16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9587BE-3B28-49CA-9439-26947A87FD0B}"/>
              </a:ext>
            </a:extLst>
          </p:cNvPr>
          <p:cNvSpPr txBox="1"/>
          <p:nvPr/>
        </p:nvSpPr>
        <p:spPr>
          <a:xfrm>
            <a:off x="3152776" y="2554665"/>
            <a:ext cx="60974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Gracias a los condicionales, los videojuegos reaccionan a tus movimientos, las redes sociales te muestran contenido según tus intereses y los asistentes virtuales responden a lo que les preguntas.</a:t>
            </a:r>
            <a:br>
              <a:rPr lang="es-ES" sz="1600"/>
            </a:br>
            <a:r>
              <a:rPr lang="es-ES" sz="1600"/>
              <a:t>Sin los condicionales, las computadoras solo seguirían un camino fijo, sin adaptarse a lo que sucede. ¡Son como los “semáforos” de la programación: indican cuándo avanzar, detenerse o cambiar de dirección!</a:t>
            </a:r>
            <a:endParaRPr lang="es-PE" sz="1600"/>
          </a:p>
        </p:txBody>
      </p:sp>
      <p:pic>
        <p:nvPicPr>
          <p:cNvPr id="8" name="Picture 2" descr="entonces Logo | Herramienta de diseño de logotipos gratuita de Flaming Text">
            <a:extLst>
              <a:ext uri="{FF2B5EF4-FFF2-40B4-BE49-F238E27FC236}">
                <a16:creationId xmlns:a16="http://schemas.microsoft.com/office/drawing/2014/main" id="{FEC9D6BB-392E-40F5-9F14-0AE7F360A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0" r="4824" b="21967"/>
          <a:stretch/>
        </p:blipFill>
        <p:spPr bwMode="auto">
          <a:xfrm rot="21096352">
            <a:off x="494925" y="4547089"/>
            <a:ext cx="2245309" cy="6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F552D02-F932-4E90-B673-5885BAAA9D0D}"/>
              </a:ext>
            </a:extLst>
          </p:cNvPr>
          <p:cNvSpPr txBox="1"/>
          <p:nvPr/>
        </p:nvSpPr>
        <p:spPr>
          <a:xfrm>
            <a:off x="2913918" y="4785816"/>
            <a:ext cx="62681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Las </a:t>
            </a:r>
            <a:r>
              <a:rPr lang="es-ES" sz="1600" b="1"/>
              <a:t>condicionales y decisiones</a:t>
            </a:r>
            <a:r>
              <a:rPr lang="es-ES" sz="1600"/>
              <a:t> en programación permiten que el algoritmo </a:t>
            </a:r>
            <a:r>
              <a:rPr lang="es-ES" sz="1600" b="1"/>
              <a:t>elija entre dos o más caminos</a:t>
            </a:r>
            <a:r>
              <a:rPr lang="es-ES" sz="1600"/>
              <a:t>, dependiendo de si </a:t>
            </a:r>
            <a:r>
              <a:rPr lang="es-ES" sz="1600" b="1"/>
              <a:t>una condición se cumple o no</a:t>
            </a:r>
            <a:r>
              <a:rPr lang="es-ES" sz="1600"/>
              <a:t>.</a:t>
            </a:r>
            <a:br>
              <a:rPr lang="es-ES" sz="1600"/>
            </a:br>
            <a:r>
              <a:rPr lang="es-ES" sz="1600"/>
              <a:t>Son herramientas claves del pensamiento computacional, porque permiten </a:t>
            </a:r>
            <a:r>
              <a:rPr lang="es-ES" sz="1600" b="1"/>
              <a:t>analizar, evaluar y actuar de forma lógica</a:t>
            </a:r>
            <a:r>
              <a:rPr lang="es-ES" sz="1600"/>
              <a:t> ante diferentes situaciones.</a:t>
            </a:r>
            <a:endParaRPr lang="es-PE" sz="1600"/>
          </a:p>
        </p:txBody>
      </p:sp>
      <p:pic>
        <p:nvPicPr>
          <p:cNvPr id="6" name="Imagen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430E7F0C-0984-6F11-5344-FDDE2029A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382" y="885824"/>
            <a:ext cx="3423823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1A14295-5C35-40F8-8A7E-F792DD13DFD6}"/>
              </a:ext>
            </a:extLst>
          </p:cNvPr>
          <p:cNvSpPr/>
          <p:nvPr/>
        </p:nvSpPr>
        <p:spPr>
          <a:xfrm>
            <a:off x="946194" y="1063430"/>
            <a:ext cx="8557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¡Juguemos “Adivinemos el número”</a:t>
            </a:r>
            <a:endParaRPr lang="es-ES" sz="4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ADBD1F-5596-4129-AB48-E7814AE2457C}"/>
              </a:ext>
            </a:extLst>
          </p:cNvPr>
          <p:cNvSpPr txBox="1"/>
          <p:nvPr/>
        </p:nvSpPr>
        <p:spPr>
          <a:xfrm>
            <a:off x="946194" y="1832871"/>
            <a:ext cx="88453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Reglas del juego:</a:t>
            </a:r>
          </a:p>
          <a:p>
            <a:endParaRPr lang="es-ES" b="1"/>
          </a:p>
          <a:p>
            <a:pPr>
              <a:buFont typeface="+mj-lt"/>
              <a:buAutoNum type="arabicPeriod"/>
            </a:pPr>
            <a:r>
              <a:rPr lang="es-ES" b="1"/>
              <a:t>Preparación:</a:t>
            </a: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Un jugador (el "Pensador") elige un número secreto del 1 al 100 y lo escribe en secreto.</a:t>
            </a:r>
          </a:p>
          <a:p>
            <a:pPr marL="742950" lvl="1" indent="-285750">
              <a:buFont typeface="+mj-lt"/>
              <a:buAutoNum type="arabicPeriod"/>
            </a:pP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Los otros jugadores serán los "Adivinadores".</a:t>
            </a:r>
          </a:p>
          <a:p>
            <a:pPr marL="742950" lvl="1" indent="-285750">
              <a:buFont typeface="+mj-lt"/>
              <a:buAutoNum type="arabicPeriod"/>
            </a:pPr>
            <a:endParaRPr lang="es-ES"/>
          </a:p>
          <a:p>
            <a:pPr>
              <a:buFont typeface="+mj-lt"/>
              <a:buAutoNum type="arabicPeriod"/>
            </a:pPr>
            <a:r>
              <a:rPr lang="es-ES" b="1"/>
              <a:t>Mecánica del juego:</a:t>
            </a: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Los Adivinadores hacen preguntas al Pensador usando </a:t>
            </a:r>
            <a:r>
              <a:rPr lang="es-ES" b="1"/>
              <a:t>condicionales</a:t>
            </a:r>
            <a:r>
              <a:rPr lang="es-ES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Ejemplos de preguntas válidas: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/>
              <a:t>“</a:t>
            </a:r>
            <a:r>
              <a:rPr lang="es-ES" b="1"/>
              <a:t>Si</a:t>
            </a:r>
            <a:r>
              <a:rPr lang="es-ES"/>
              <a:t> el número es mayor que 50, </a:t>
            </a:r>
            <a:r>
              <a:rPr lang="es-ES" b="1"/>
              <a:t>entonces</a:t>
            </a:r>
            <a:r>
              <a:rPr lang="es-ES"/>
              <a:t> dime 'sí'; de lo contrario, di 'no'.”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/>
              <a:t>“</a:t>
            </a:r>
            <a:r>
              <a:rPr lang="es-ES" b="1"/>
              <a:t>Si</a:t>
            </a:r>
            <a:r>
              <a:rPr lang="es-ES"/>
              <a:t> el número es divisible por 5, </a:t>
            </a:r>
            <a:r>
              <a:rPr lang="es-ES" b="1"/>
              <a:t>entonces</a:t>
            </a:r>
            <a:r>
              <a:rPr lang="es-ES"/>
              <a:t> di 'sí'.”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/>
              <a:t>“</a:t>
            </a:r>
            <a:r>
              <a:rPr lang="es-ES" b="1"/>
              <a:t>Si</a:t>
            </a:r>
            <a:r>
              <a:rPr lang="es-ES"/>
              <a:t> el número es menor que 30, </a:t>
            </a:r>
            <a:r>
              <a:rPr lang="es-ES" b="1"/>
              <a:t>entonces</a:t>
            </a:r>
            <a:r>
              <a:rPr lang="es-ES"/>
              <a:t> está entre 1 y 29, ¿cierto?”</a:t>
            </a:r>
          </a:p>
          <a:p>
            <a:pPr marL="1143000" lvl="2" indent="-228600">
              <a:buFont typeface="+mj-lt"/>
              <a:buAutoNum type="arabicPeriod"/>
            </a:pP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El Pensador responde solo con </a:t>
            </a:r>
            <a:r>
              <a:rPr lang="es-ES" b="1"/>
              <a:t>“sí” o “no”</a:t>
            </a:r>
            <a:r>
              <a:rPr lang="es-ES"/>
              <a:t> según la lógica de la condición.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BB54C1-4D1B-F04D-9E8D-60596E45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22" y="362936"/>
            <a:ext cx="3999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1A14295-5C35-40F8-8A7E-F792DD13DFD6}"/>
              </a:ext>
            </a:extLst>
          </p:cNvPr>
          <p:cNvSpPr/>
          <p:nvPr/>
        </p:nvSpPr>
        <p:spPr>
          <a:xfrm>
            <a:off x="3558319" y="1586647"/>
            <a:ext cx="73486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¡Juguemos “SI… ENTONCES…”!</a:t>
            </a:r>
            <a:endParaRPr lang="es-ES" sz="4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ADBD1F-5596-4129-AB48-E7814AE2457C}"/>
              </a:ext>
            </a:extLst>
          </p:cNvPr>
          <p:cNvSpPr txBox="1"/>
          <p:nvPr/>
        </p:nvSpPr>
        <p:spPr>
          <a:xfrm>
            <a:off x="3558319" y="2979030"/>
            <a:ext cx="8340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 Reglas del juego:</a:t>
            </a:r>
          </a:p>
          <a:p>
            <a:endParaRPr lang="es-ES" b="1"/>
          </a:p>
          <a:p>
            <a:pPr marL="342900" indent="-342900">
              <a:buFont typeface="+mj-lt"/>
              <a:buAutoNum type="arabicPeriod" startAt="3"/>
            </a:pPr>
            <a:r>
              <a:rPr lang="es-ES" b="1"/>
              <a:t>Turnos:</a:t>
            </a:r>
          </a:p>
          <a:p>
            <a:pPr marL="342900" indent="-342900">
              <a:buFont typeface="+mj-lt"/>
              <a:buAutoNum type="arabicPeriod" startAt="3"/>
            </a:pP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Cada jugador puede hacer </a:t>
            </a:r>
            <a:r>
              <a:rPr lang="es-ES" b="1"/>
              <a:t>una pregunta por turno</a:t>
            </a:r>
            <a:r>
              <a:rPr lang="es-ES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Después de cada ronda, los jugadores pueden anotar lo que han deducido.</a:t>
            </a:r>
          </a:p>
          <a:p>
            <a:pPr marL="742950" lvl="1" indent="-285750">
              <a:buFont typeface="+mj-lt"/>
              <a:buAutoNum type="arabicPeriod"/>
            </a:pPr>
            <a:endParaRPr lang="es-ES"/>
          </a:p>
          <a:p>
            <a:pPr>
              <a:buFont typeface="+mj-lt"/>
              <a:buAutoNum type="arabicPeriod" startAt="3"/>
            </a:pPr>
            <a:r>
              <a:rPr lang="es-ES" b="1"/>
              <a:t>Final del juego:</a:t>
            </a:r>
          </a:p>
          <a:p>
            <a:pPr>
              <a:buFont typeface="+mj-lt"/>
              <a:buAutoNum type="arabicPeriod" startAt="3"/>
            </a:pPr>
            <a:endParaRPr lang="es-ES"/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Cuando un jugador cree saber el número, puede hacer una afirmación: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/>
              <a:t>Ejemplo: “Creo que el número es 67”.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/>
              <a:t>Si acierta, gana. Si no, pierde su siguiente turno.</a:t>
            </a:r>
          </a:p>
        </p:txBody>
      </p:sp>
      <p:pic>
        <p:nvPicPr>
          <p:cNvPr id="5" name="Imagen 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72241EB0-7662-FD5F-A725-3B60CC45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8" y="907772"/>
            <a:ext cx="3160782" cy="65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1A14295-5C35-40F8-8A7E-F792DD13DFD6}"/>
              </a:ext>
            </a:extLst>
          </p:cNvPr>
          <p:cNvSpPr/>
          <p:nvPr/>
        </p:nvSpPr>
        <p:spPr>
          <a:xfrm>
            <a:off x="3576992" y="2044747"/>
            <a:ext cx="5244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¡Manos a la obra!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9C9726-2B81-44A8-803E-BFCF3409D7CE}"/>
              </a:ext>
            </a:extLst>
          </p:cNvPr>
          <p:cNvSpPr txBox="1"/>
          <p:nvPr/>
        </p:nvSpPr>
        <p:spPr>
          <a:xfrm>
            <a:off x="2379418" y="3555125"/>
            <a:ext cx="74331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400"/>
              <a:t>¿Qué otros ejemplos de su vida cotidiana pueden mencionar sobre condicionales? Y luego representarlo en  </a:t>
            </a:r>
            <a:r>
              <a:rPr lang="es-PE" sz="2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 diagrama simple con “SI... ENTONCES...”.</a:t>
            </a:r>
            <a:br>
              <a:rPr lang="es-PE" sz="2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s-PE" sz="2400"/>
          </a:p>
        </p:txBody>
      </p:sp>
      <p:pic>
        <p:nvPicPr>
          <p:cNvPr id="6" name="Imagen 5" descr="Dibujo animado de una persona&#10;&#10;El contenido generado por IA puede ser incorrecto.">
            <a:extLst>
              <a:ext uri="{FF2B5EF4-FFF2-40B4-BE49-F238E27FC236}">
                <a16:creationId xmlns:a16="http://schemas.microsoft.com/office/drawing/2014/main" id="{31680665-357F-D233-3943-CD95E40C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1311311"/>
            <a:ext cx="2648717" cy="51572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7DFC34-81F5-5139-D9D2-693849517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25" y="373872"/>
            <a:ext cx="3999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BFD52A9-0595-4E53-BA96-06996B34886A}"/>
              </a:ext>
            </a:extLst>
          </p:cNvPr>
          <p:cNvSpPr txBox="1"/>
          <p:nvPr/>
        </p:nvSpPr>
        <p:spPr>
          <a:xfrm>
            <a:off x="3487855" y="1469882"/>
            <a:ext cx="464727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6035" algn="ctr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es-PE" sz="1600">
                <a:effectLst/>
                <a:ea typeface="Aptos"/>
                <a:cs typeface="Times New Roman" panose="02020603050405020304" pitchFamily="18" charset="0"/>
              </a:rPr>
              <a:t>2. Bucle de repetición </a:t>
            </a:r>
            <a:endParaRPr lang="es-PE" sz="1400">
              <a:ea typeface="Calibri" panose="020F0502020204030204" pitchFamily="34" charset="0"/>
            </a:endParaRPr>
          </a:p>
        </p:txBody>
      </p:sp>
      <p:pic>
        <p:nvPicPr>
          <p:cNvPr id="4" name="Picture 2" descr="Tipos y niveles de lenguajes de programación ejemplos 2024 | AAU">
            <a:extLst>
              <a:ext uri="{FF2B5EF4-FFF2-40B4-BE49-F238E27FC236}">
                <a16:creationId xmlns:a16="http://schemas.microsoft.com/office/drawing/2014/main" id="{3BBCEDC0-9BF5-4978-B2FA-E899964B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41" y="2362079"/>
            <a:ext cx="6774730" cy="37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0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Aprender haciendo: Más de 84,733 ilustraciones y dibujos de stock con  licencia libres de regalías | Shutterstock">
            <a:extLst>
              <a:ext uri="{FF2B5EF4-FFF2-40B4-BE49-F238E27FC236}">
                <a16:creationId xmlns:a16="http://schemas.microsoft.com/office/drawing/2014/main" id="{77C41043-E2EE-403B-ACFF-5C6F663C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2" y="1382865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C11C0D-450E-48FB-B9D3-D1939F9C1BD0}"/>
              </a:ext>
            </a:extLst>
          </p:cNvPr>
          <p:cNvSpPr txBox="1"/>
          <p:nvPr/>
        </p:nvSpPr>
        <p:spPr>
          <a:xfrm>
            <a:off x="1933701" y="1932186"/>
            <a:ext cx="1688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/>
              <a:t>¿Qué aprendimos la clase anterior?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64C01A-B0D7-4182-8379-231D9C0734EF}"/>
              </a:ext>
            </a:extLst>
          </p:cNvPr>
          <p:cNvSpPr txBox="1"/>
          <p:nvPr/>
        </p:nvSpPr>
        <p:spPr>
          <a:xfrm>
            <a:off x="4374300" y="4965753"/>
            <a:ext cx="6097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 aprendimos que una computadora puede tomar decisiones dependiendo de ciertas condiciones, como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“si llueve, usar paraguas”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“si el jugador toca el enemigo, perder una vida”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Pero… ¿qué pasa si esa condición se repite muchas veces? ¿Vamos a escribirla una y otra vez?</a:t>
            </a:r>
          </a:p>
        </p:txBody>
      </p:sp>
    </p:spTree>
    <p:extLst>
      <p:ext uri="{BB962C8B-B14F-4D97-AF65-F5344CB8AC3E}">
        <p14:creationId xmlns:p14="http://schemas.microsoft.com/office/powerpoint/2010/main" val="137922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08E1BFC-F4C5-4D56-BF30-D7C883E7F6D4}"/>
              </a:ext>
            </a:extLst>
          </p:cNvPr>
          <p:cNvSpPr/>
          <p:nvPr/>
        </p:nvSpPr>
        <p:spPr>
          <a:xfrm>
            <a:off x="3416901" y="1245830"/>
            <a:ext cx="30285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práctico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3BF99A-56D5-496C-B17F-202D43E15451}"/>
              </a:ext>
            </a:extLst>
          </p:cNvPr>
          <p:cNvSpPr txBox="1"/>
          <p:nvPr/>
        </p:nvSpPr>
        <p:spPr>
          <a:xfrm>
            <a:off x="1010160" y="2174401"/>
            <a:ext cx="8486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Imagina que estás lavando los platos. Por cada plato que tomas, haces lo mismo: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AE251A-ABDD-4C62-956E-184339B9F63D}"/>
              </a:ext>
            </a:extLst>
          </p:cNvPr>
          <p:cNvSpPr txBox="1"/>
          <p:nvPr/>
        </p:nvSpPr>
        <p:spPr>
          <a:xfrm>
            <a:off x="1150837" y="2822047"/>
            <a:ext cx="6097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Mojarlo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Echarle jabón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Frotarlo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Enjuagarlo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Ponerlo a secar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94FAEA-C6B2-47AC-AA6E-83150E1C5660}"/>
              </a:ext>
            </a:extLst>
          </p:cNvPr>
          <p:cNvSpPr txBox="1"/>
          <p:nvPr/>
        </p:nvSpPr>
        <p:spPr>
          <a:xfrm>
            <a:off x="1010160" y="4551723"/>
            <a:ext cx="7218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¿Tendría sentido escribir estos pasos para </a:t>
            </a:r>
            <a:r>
              <a:rPr lang="es-ES" sz="1600" b="1"/>
              <a:t>cada plato</a:t>
            </a:r>
            <a:r>
              <a:rPr lang="es-ES" sz="1600"/>
              <a:t> por separado?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A95F2B-DC88-4601-8197-472C53E6EE21}"/>
              </a:ext>
            </a:extLst>
          </p:cNvPr>
          <p:cNvSpPr txBox="1"/>
          <p:nvPr/>
        </p:nvSpPr>
        <p:spPr>
          <a:xfrm>
            <a:off x="1010160" y="5150062"/>
            <a:ext cx="3389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/>
              <a:t>¡Sería muy cansado y repetitivo!</a:t>
            </a:r>
            <a:endParaRPr lang="es-PE" sz="1600"/>
          </a:p>
        </p:txBody>
      </p:sp>
      <p:pic>
        <p:nvPicPr>
          <p:cNvPr id="9219" name="Picture 3" descr="Especialistas aclaran 13 de los errores más comunes al lavar los trastes /  Genial">
            <a:extLst>
              <a:ext uri="{FF2B5EF4-FFF2-40B4-BE49-F238E27FC236}">
                <a16:creationId xmlns:a16="http://schemas.microsoft.com/office/drawing/2014/main" id="{46A79319-0357-4099-A1EC-6577FBC89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7" b="12804"/>
          <a:stretch/>
        </p:blipFill>
        <p:spPr bwMode="auto">
          <a:xfrm>
            <a:off x="5612194" y="2595897"/>
            <a:ext cx="833293" cy="9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Lo haces fatal: aprende cómo fregar mejor (y más rápido) los platos">
            <a:extLst>
              <a:ext uri="{FF2B5EF4-FFF2-40B4-BE49-F238E27FC236}">
                <a16:creationId xmlns:a16="http://schemas.microsoft.com/office/drawing/2014/main" id="{877BFB22-E8C4-474B-AD33-3CC2C2B0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41" y="2590325"/>
            <a:ext cx="833293" cy="9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F2CCB419-3536-4051-BA9F-87EF3E071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22114" r="31505" b="59282"/>
          <a:stretch/>
        </p:blipFill>
        <p:spPr bwMode="auto">
          <a:xfrm>
            <a:off x="6430248" y="2596897"/>
            <a:ext cx="833293" cy="9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Especialistas aclaran 13 de los errores más comunes al lavar los trastes /  Genial">
            <a:extLst>
              <a:ext uri="{FF2B5EF4-FFF2-40B4-BE49-F238E27FC236}">
                <a16:creationId xmlns:a16="http://schemas.microsoft.com/office/drawing/2014/main" id="{F9A6C169-0D33-4002-990B-6E4FAED97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b="15719"/>
          <a:stretch/>
        </p:blipFill>
        <p:spPr bwMode="auto">
          <a:xfrm>
            <a:off x="5596954" y="3561173"/>
            <a:ext cx="818054" cy="9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Trucos para lavar los platos, ollas y cubiertos más rápido y fácil">
            <a:extLst>
              <a:ext uri="{FF2B5EF4-FFF2-40B4-BE49-F238E27FC236}">
                <a16:creationId xmlns:a16="http://schemas.microsoft.com/office/drawing/2014/main" id="{8C3A2E6E-FDA7-4AC8-86C8-8830C48F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91" y="3575828"/>
            <a:ext cx="85945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4949C47-56C9-4C3C-8E58-AB87AFD794BF}"/>
              </a:ext>
            </a:extLst>
          </p:cNvPr>
          <p:cNvSpPr/>
          <p:nvPr/>
        </p:nvSpPr>
        <p:spPr>
          <a:xfrm>
            <a:off x="5447717" y="2530219"/>
            <a:ext cx="231017" cy="2048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5C0B1E1A-F8A4-4ABF-93BB-779D9BFDAA3B}"/>
              </a:ext>
            </a:extLst>
          </p:cNvPr>
          <p:cNvSpPr/>
          <p:nvPr/>
        </p:nvSpPr>
        <p:spPr>
          <a:xfrm>
            <a:off x="6355629" y="2565073"/>
            <a:ext cx="231017" cy="2048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165E0960-9122-429A-BC73-6E43CE23E114}"/>
              </a:ext>
            </a:extLst>
          </p:cNvPr>
          <p:cNvSpPr/>
          <p:nvPr/>
        </p:nvSpPr>
        <p:spPr>
          <a:xfrm>
            <a:off x="7073413" y="2522841"/>
            <a:ext cx="231017" cy="2048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EA59FD25-4CBD-440B-A842-CE4E4F00F432}"/>
              </a:ext>
            </a:extLst>
          </p:cNvPr>
          <p:cNvSpPr/>
          <p:nvPr/>
        </p:nvSpPr>
        <p:spPr>
          <a:xfrm>
            <a:off x="5496685" y="3538180"/>
            <a:ext cx="231017" cy="2048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FA8E2CE-ED2D-4E9E-AFD4-DA784827067C}"/>
              </a:ext>
            </a:extLst>
          </p:cNvPr>
          <p:cNvSpPr/>
          <p:nvPr/>
        </p:nvSpPr>
        <p:spPr>
          <a:xfrm>
            <a:off x="6355629" y="3496721"/>
            <a:ext cx="231017" cy="2048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9229" name="Picture 13" descr="Especialistas aclaran 13 de los errores más comunes al lavar los trastes /  Genial">
            <a:extLst>
              <a:ext uri="{FF2B5EF4-FFF2-40B4-BE49-F238E27FC236}">
                <a16:creationId xmlns:a16="http://schemas.microsoft.com/office/drawing/2014/main" id="{E73D00EC-6347-4DB4-8809-958CA1B6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76" y="5012563"/>
            <a:ext cx="1720362" cy="172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CEF4C5-F2D5-ABF1-EA28-1CE97374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35" y="498764"/>
            <a:ext cx="3999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BA3C776-33BE-453A-9309-6601516FE9E7}"/>
              </a:ext>
            </a:extLst>
          </p:cNvPr>
          <p:cNvSpPr/>
          <p:nvPr/>
        </p:nvSpPr>
        <p:spPr>
          <a:xfrm>
            <a:off x="3522398" y="1697950"/>
            <a:ext cx="2700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Reflexionemos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55F133-FFCF-4EAA-81E4-6EBC012BD4CC}"/>
              </a:ext>
            </a:extLst>
          </p:cNvPr>
          <p:cNvSpPr txBox="1"/>
          <p:nvPr/>
        </p:nvSpPr>
        <p:spPr>
          <a:xfrm>
            <a:off x="4308304" y="3232271"/>
            <a:ext cx="6787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/>
              <a:t>¿Qué pasaría si hubiera una forma de </a:t>
            </a:r>
            <a:r>
              <a:rPr lang="es-ES" sz="2000" b="1"/>
              <a:t>repetir acciones automáticamente</a:t>
            </a:r>
            <a:r>
              <a:rPr lang="es-ES" sz="2000"/>
              <a:t>, sin escribirlas muchas veces?</a:t>
            </a:r>
            <a:endParaRPr lang="es-PE" sz="20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2B8283-3942-4016-8C18-C32AA9B0043D}"/>
              </a:ext>
            </a:extLst>
          </p:cNvPr>
          <p:cNvSpPr txBox="1"/>
          <p:nvPr/>
        </p:nvSpPr>
        <p:spPr>
          <a:xfrm>
            <a:off x="4174084" y="4765118"/>
            <a:ext cx="69213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/>
              <a:t>¿Cómo podemos decirle a la computadora: “Haz esto varias veces hasta que…” o “Mientras esto ocurra, repítelo”?</a:t>
            </a:r>
            <a:endParaRPr lang="es-PE" sz="2000"/>
          </a:p>
        </p:txBody>
      </p:sp>
      <p:pic>
        <p:nvPicPr>
          <p:cNvPr id="6" name="Imagen 5" descr="Dibujo animado de una persona&#10;&#10;El contenido generado por IA puede ser incorrecto.">
            <a:extLst>
              <a:ext uri="{FF2B5EF4-FFF2-40B4-BE49-F238E27FC236}">
                <a16:creationId xmlns:a16="http://schemas.microsoft.com/office/drawing/2014/main" id="{97F7F708-0272-3947-3A5A-5334415A5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" y="1238315"/>
            <a:ext cx="2648717" cy="51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mpara nuestras mejores tablets en venta | Apple, Samsung y más">
            <a:extLst>
              <a:ext uri="{FF2B5EF4-FFF2-40B4-BE49-F238E27FC236}">
                <a16:creationId xmlns:a16="http://schemas.microsoft.com/office/drawing/2014/main" id="{F5B313D2-1D06-487C-A45A-85E7C00D1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8" b="15648"/>
          <a:stretch/>
        </p:blipFill>
        <p:spPr bwMode="auto">
          <a:xfrm>
            <a:off x="574152" y="1650025"/>
            <a:ext cx="45446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s multimedia en línea 4" title="Macarena - Los Del Río - Dan-Sa / Daniel Saboya (Coreografia) #shorts">
            <a:hlinkClick r:id="" action="ppaction://media"/>
            <a:extLst>
              <a:ext uri="{FF2B5EF4-FFF2-40B4-BE49-F238E27FC236}">
                <a16:creationId xmlns:a16="http://schemas.microsoft.com/office/drawing/2014/main" id="{05C58F5B-1E75-461C-813C-F0CFA2F0DA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2275" y="1989521"/>
            <a:ext cx="2979189" cy="38930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55270-386F-4647-A986-05AE524E8CD8}"/>
              </a:ext>
            </a:extLst>
          </p:cNvPr>
          <p:cNvSpPr txBox="1"/>
          <p:nvPr/>
        </p:nvSpPr>
        <p:spPr>
          <a:xfrm>
            <a:off x="6096000" y="1989521"/>
            <a:ext cx="50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/>
              <a:t>De acuerdo al video visto de la Macarena ¿Qué puedes observar?</a:t>
            </a:r>
            <a:endParaRPr lang="es-PE" sz="16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1AC975-7679-46C3-B3A3-427C861938C8}"/>
              </a:ext>
            </a:extLst>
          </p:cNvPr>
          <p:cNvSpPr txBox="1"/>
          <p:nvPr/>
        </p:nvSpPr>
        <p:spPr>
          <a:xfrm>
            <a:off x="6096000" y="3351250"/>
            <a:ext cx="50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¿Cómo enseñarías los pasos de la Macarena usando repeticiones?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747557-A146-413D-8708-9783F4CCF706}"/>
              </a:ext>
            </a:extLst>
          </p:cNvPr>
          <p:cNvSpPr txBox="1"/>
          <p:nvPr/>
        </p:nvSpPr>
        <p:spPr>
          <a:xfrm>
            <a:off x="6096000" y="4708828"/>
            <a:ext cx="4975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Si quisieras enseñar el baile de la Macarena usando solo 3 líneas de instrucciones, ¿cómo lo harías sin repetir todos los pasos una y otra vez?</a:t>
            </a:r>
            <a:endParaRPr lang="es-PE" sz="16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5EBE00-4710-4A29-BF66-9E250B6C05C3}"/>
              </a:ext>
            </a:extLst>
          </p:cNvPr>
          <p:cNvSpPr txBox="1"/>
          <p:nvPr/>
        </p:nvSpPr>
        <p:spPr>
          <a:xfrm>
            <a:off x="1216058" y="1215679"/>
            <a:ext cx="297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/>
              <a:t>Observa el siguiente video: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5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DA25C45-3489-4179-84D4-ADE551679690}"/>
              </a:ext>
            </a:extLst>
          </p:cNvPr>
          <p:cNvSpPr/>
          <p:nvPr/>
        </p:nvSpPr>
        <p:spPr>
          <a:xfrm>
            <a:off x="326616" y="774313"/>
            <a:ext cx="2700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Reflexionemos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09F748-C12F-4A6D-B4EE-C308A7415FB0}"/>
              </a:ext>
            </a:extLst>
          </p:cNvPr>
          <p:cNvSpPr txBox="1"/>
          <p:nvPr/>
        </p:nvSpPr>
        <p:spPr>
          <a:xfrm>
            <a:off x="3454645" y="1359088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Al igual que nosotros, </a:t>
            </a:r>
            <a:r>
              <a:rPr lang="es-ES" sz="1600" b="1"/>
              <a:t>las computadoras también deben aprender a tomar decisiones</a:t>
            </a:r>
            <a:r>
              <a:rPr lang="es-ES" sz="1600"/>
              <a:t> según las situaciones que se les presentan.</a:t>
            </a:r>
            <a:endParaRPr lang="es-PE" sz="1600"/>
          </a:p>
        </p:txBody>
      </p:sp>
      <p:pic>
        <p:nvPicPr>
          <p:cNvPr id="6" name="Picture 2" descr="Hombre De Negocios De Moda Joven Que Muestra El Cartel Blanco En Blanco Y  Que Señala El Dedo. Persona Feliz Hipster Sosteniendo Pancarta Vacía.  Hombre Presentando Letrero O Cartelera. Ilustración De Dibujos">
            <a:extLst>
              <a:ext uri="{FF2B5EF4-FFF2-40B4-BE49-F238E27FC236}">
                <a16:creationId xmlns:a16="http://schemas.microsoft.com/office/drawing/2014/main" id="{5F5EAB8F-019D-4B4F-88FE-C8B47BBD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10" y="2317245"/>
            <a:ext cx="6233899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1A591E-5392-430B-9B56-DFBAC72BF65C}"/>
              </a:ext>
            </a:extLst>
          </p:cNvPr>
          <p:cNvSpPr txBox="1"/>
          <p:nvPr/>
        </p:nvSpPr>
        <p:spPr>
          <a:xfrm>
            <a:off x="4360253" y="4308659"/>
            <a:ext cx="4099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/>
              <a:t>1. ¿Cómo podrías representar esta situación con un algoritmo usando símbolos (inicio, decisión, proceso, fin)?</a:t>
            </a:r>
            <a:endParaRPr lang="es-PE" sz="12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12934B-1AD5-43D6-8F64-A09DABDEB4E8}"/>
              </a:ext>
            </a:extLst>
          </p:cNvPr>
          <p:cNvSpPr txBox="1"/>
          <p:nvPr/>
        </p:nvSpPr>
        <p:spPr>
          <a:xfrm>
            <a:off x="4434987" y="4866707"/>
            <a:ext cx="3949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2. ¿Qué elementos influyen en la decisión que vas a tomar?</a:t>
            </a:r>
            <a:endParaRPr lang="es-PE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B16ED4-8DC7-4F1C-9308-D5C50ADC7D4A}"/>
              </a:ext>
            </a:extLst>
          </p:cNvPr>
          <p:cNvSpPr txBox="1"/>
          <p:nvPr/>
        </p:nvSpPr>
        <p:spPr>
          <a:xfrm>
            <a:off x="4434987" y="5378588"/>
            <a:ext cx="3756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3. ¿Por qué se necesita tomar una decisión en este caso?</a:t>
            </a:r>
          </a:p>
        </p:txBody>
      </p:sp>
    </p:spTree>
    <p:extLst>
      <p:ext uri="{BB962C8B-B14F-4D97-AF65-F5344CB8AC3E}">
        <p14:creationId xmlns:p14="http://schemas.microsoft.com/office/powerpoint/2010/main" val="37639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DF9C266-CCF0-4731-9F59-DE6DCBEDEA27}"/>
              </a:ext>
            </a:extLst>
          </p:cNvPr>
          <p:cNvSpPr txBox="1"/>
          <p:nvPr/>
        </p:nvSpPr>
        <p:spPr>
          <a:xfrm>
            <a:off x="709760" y="1141656"/>
            <a:ext cx="19489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b="1"/>
              <a:t>¿Qué es un Bucle?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1272A3-1FB5-44FA-AA79-031324D3FD5C}"/>
              </a:ext>
            </a:extLst>
          </p:cNvPr>
          <p:cNvSpPr txBox="1"/>
          <p:nvPr/>
        </p:nvSpPr>
        <p:spPr>
          <a:xfrm>
            <a:off x="709760" y="1810241"/>
            <a:ext cx="1077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Un bucle (también llamado </a:t>
            </a:r>
            <a:r>
              <a:rPr lang="es-ES" sz="1600" i="1" err="1"/>
              <a:t>loop</a:t>
            </a:r>
            <a:r>
              <a:rPr lang="es-ES" sz="1600"/>
              <a:t> en inglés) es una estructura de control en programación que permite repetir una o más instrucciones varias veces hasta que se cumpla una condición específica.</a:t>
            </a:r>
            <a:endParaRPr lang="es-PE" sz="160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B97C7E5-2A59-4E7B-8D4F-1C916B82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36970"/>
              </p:ext>
            </p:extLst>
          </p:nvPr>
        </p:nvGraphicFramePr>
        <p:xfrm>
          <a:off x="848018" y="3854740"/>
          <a:ext cx="8852555" cy="213869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484614">
                  <a:extLst>
                    <a:ext uri="{9D8B030D-6E8A-4147-A177-3AD203B41FA5}">
                      <a16:colId xmlns:a16="http://schemas.microsoft.com/office/drawing/2014/main" val="1597432685"/>
                    </a:ext>
                  </a:extLst>
                </a:gridCol>
                <a:gridCol w="6367941">
                  <a:extLst>
                    <a:ext uri="{9D8B030D-6E8A-4147-A177-3AD203B41FA5}">
                      <a16:colId xmlns:a16="http://schemas.microsoft.com/office/drawing/2014/main" val="3311201722"/>
                    </a:ext>
                  </a:extLst>
                </a:gridCol>
              </a:tblGrid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Característica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Explicación sencilla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639824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Repetición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Ejecuta una serie de instrucciones más de una vez.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270392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Secuencia de pasos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Contiene instrucciones que deben repetirse en el mismo orden.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1640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Condición de salida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Tiene una regla que indica cuándo debe detenerse el bucle.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394267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Automático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No es necesario escribir los pasos una y otra vez, el programa los repite solo.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931261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Eficiencia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Ayuda a que los programas sean más cortos, claros y fáciles de mantener.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193248"/>
                  </a:ext>
                </a:extLst>
              </a:tr>
              <a:tr h="305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Contador (a veces)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kern="0">
                          <a:effectLst/>
                        </a:rPr>
                        <a:t>Algunos bucles repiten acciones un número exacto de veces (por ejemplo, 10 veces).</a:t>
                      </a:r>
                      <a:endParaRPr lang="es-PE" sz="11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18352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2ED6734-2B85-4E0A-B401-24B3D41133EE}"/>
              </a:ext>
            </a:extLst>
          </p:cNvPr>
          <p:cNvSpPr txBox="1"/>
          <p:nvPr/>
        </p:nvSpPr>
        <p:spPr>
          <a:xfrm>
            <a:off x="848018" y="3095686"/>
            <a:ext cx="27596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/>
              <a:t>Características de un bucle</a:t>
            </a:r>
          </a:p>
        </p:txBody>
      </p:sp>
    </p:spTree>
    <p:extLst>
      <p:ext uri="{BB962C8B-B14F-4D97-AF65-F5344CB8AC3E}">
        <p14:creationId xmlns:p14="http://schemas.microsoft.com/office/powerpoint/2010/main" val="58189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A33470-8436-4FF9-9613-ED5AB78A8E4C}"/>
              </a:ext>
            </a:extLst>
          </p:cNvPr>
          <p:cNvSpPr txBox="1"/>
          <p:nvPr/>
        </p:nvSpPr>
        <p:spPr>
          <a:xfrm>
            <a:off x="717949" y="1157337"/>
            <a:ext cx="562187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b="1"/>
              <a:t>🔍 </a:t>
            </a:r>
            <a:r>
              <a:rPr lang="es-PE" sz="1600"/>
              <a:t>Ejemplos de la vida cotidiana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8104E0-8CC7-4580-8DE5-9426D1E9D79B}"/>
              </a:ext>
            </a:extLst>
          </p:cNvPr>
          <p:cNvSpPr txBox="1"/>
          <p:nvPr/>
        </p:nvSpPr>
        <p:spPr>
          <a:xfrm>
            <a:off x="863324" y="1946631"/>
            <a:ext cx="4778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Cepillarse los dientes: mover el cepillo de un lado a otro varias veces.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222579-DDF6-4857-84CB-CEB3364105D3}"/>
              </a:ext>
            </a:extLst>
          </p:cNvPr>
          <p:cNvSpPr txBox="1"/>
          <p:nvPr/>
        </p:nvSpPr>
        <p:spPr>
          <a:xfrm>
            <a:off x="1038581" y="4578048"/>
            <a:ext cx="4806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Hacer ejercicio: 20 sentadillas (repetición de un mismo movimiento).</a:t>
            </a:r>
            <a:endParaRPr lang="es-PE" sz="1600"/>
          </a:p>
        </p:txBody>
      </p:sp>
      <p:pic>
        <p:nvPicPr>
          <p:cNvPr id="11267" name="Picture 3" descr="Ilustración de un joven cepillándose los dientes en el baño por la mañana |  Vector Premium">
            <a:extLst>
              <a:ext uri="{FF2B5EF4-FFF2-40B4-BE49-F238E27FC236}">
                <a16:creationId xmlns:a16="http://schemas.microsoft.com/office/drawing/2014/main" id="{CFE710AB-D13D-44C2-A160-157417B4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85" y="2693124"/>
            <a:ext cx="1330180" cy="13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Ejercicios: 7 tipos de sentadillas para intensificar tus squats">
            <a:extLst>
              <a:ext uri="{FF2B5EF4-FFF2-40B4-BE49-F238E27FC236}">
                <a16:creationId xmlns:a16="http://schemas.microsoft.com/office/drawing/2014/main" id="{8B25E640-0736-43C8-9522-DEC8BF43C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1" t="38667" r="17307"/>
          <a:stretch/>
        </p:blipFill>
        <p:spPr bwMode="auto">
          <a:xfrm>
            <a:off x="2444729" y="5304597"/>
            <a:ext cx="13488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021BE88-BA83-4F99-A80A-F54A04B145DC}"/>
              </a:ext>
            </a:extLst>
          </p:cNvPr>
          <p:cNvSpPr txBox="1"/>
          <p:nvPr/>
        </p:nvSpPr>
        <p:spPr>
          <a:xfrm>
            <a:off x="6339822" y="1157337"/>
            <a:ext cx="5370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s-PE" sz="1800" b="1"/>
              <a:t>🔍 </a:t>
            </a:r>
            <a:r>
              <a:rPr lang="es-PE"/>
              <a:t>Ejemplo en programación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872CF7C-B272-4B3B-A384-16E1FCC1798F}"/>
              </a:ext>
            </a:extLst>
          </p:cNvPr>
          <p:cNvCxnSpPr>
            <a:cxnSpLocks/>
          </p:cNvCxnSpPr>
          <p:nvPr/>
        </p:nvCxnSpPr>
        <p:spPr>
          <a:xfrm>
            <a:off x="6047595" y="1474109"/>
            <a:ext cx="0" cy="538672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CFF5E90-6C83-45C7-A6CC-9E8A55A3CF83}"/>
              </a:ext>
            </a:extLst>
          </p:cNvPr>
          <p:cNvCxnSpPr>
            <a:cxnSpLocks/>
          </p:cNvCxnSpPr>
          <p:nvPr/>
        </p:nvCxnSpPr>
        <p:spPr>
          <a:xfrm>
            <a:off x="638547" y="4138521"/>
            <a:ext cx="1107166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EFBDE3D-ACDB-4563-AAF4-A8D551641243}"/>
              </a:ext>
            </a:extLst>
          </p:cNvPr>
          <p:cNvCxnSpPr>
            <a:cxnSpLocks/>
          </p:cNvCxnSpPr>
          <p:nvPr/>
        </p:nvCxnSpPr>
        <p:spPr>
          <a:xfrm flipH="1">
            <a:off x="717949" y="1526669"/>
            <a:ext cx="3987" cy="5218951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2FA23CD-DF3D-48E4-8F8A-7880ED4EE1CF}"/>
              </a:ext>
            </a:extLst>
          </p:cNvPr>
          <p:cNvCxnSpPr>
            <a:cxnSpLocks/>
          </p:cNvCxnSpPr>
          <p:nvPr/>
        </p:nvCxnSpPr>
        <p:spPr>
          <a:xfrm>
            <a:off x="11705248" y="1342003"/>
            <a:ext cx="32685" cy="540361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DC2ED88-B2EC-4F23-93EF-2A7C4DA3E41A}"/>
              </a:ext>
            </a:extLst>
          </p:cNvPr>
          <p:cNvCxnSpPr>
            <a:cxnSpLocks/>
          </p:cNvCxnSpPr>
          <p:nvPr/>
        </p:nvCxnSpPr>
        <p:spPr>
          <a:xfrm>
            <a:off x="680242" y="6745620"/>
            <a:ext cx="1107166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075EE3-B462-4808-8424-A7ED528F8EE7}"/>
              </a:ext>
            </a:extLst>
          </p:cNvPr>
          <p:cNvSpPr txBox="1"/>
          <p:nvPr/>
        </p:nvSpPr>
        <p:spPr>
          <a:xfrm>
            <a:off x="6037696" y="1474109"/>
            <a:ext cx="185471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 sz="1600"/>
              <a:t>Bucle con contador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106BF3-130B-4D73-B574-5E519B9CEE63}"/>
              </a:ext>
            </a:extLst>
          </p:cNvPr>
          <p:cNvSpPr txBox="1"/>
          <p:nvPr/>
        </p:nvSpPr>
        <p:spPr>
          <a:xfrm>
            <a:off x="6033736" y="4153937"/>
            <a:ext cx="23637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PE" sz="1600"/>
              <a:t>Bucle en Scratch (bloques)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255CCE-4497-4FC9-A33F-839C7253B394}"/>
              </a:ext>
            </a:extLst>
          </p:cNvPr>
          <p:cNvSpPr txBox="1"/>
          <p:nvPr/>
        </p:nvSpPr>
        <p:spPr>
          <a:xfrm>
            <a:off x="6374447" y="5162823"/>
            <a:ext cx="23409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600"/>
              <a:t>“Repetir 10 veces”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/>
              <a:t>“Por siempre”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/>
              <a:t>“Repetir hasta que…”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359FE075-B144-4A1E-9A31-1E947645D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359" y="4482951"/>
            <a:ext cx="1873574" cy="1941137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6C14068-A75A-41AF-B4A9-127EB35210A6}"/>
              </a:ext>
            </a:extLst>
          </p:cNvPr>
          <p:cNvSpPr txBox="1"/>
          <p:nvPr/>
        </p:nvSpPr>
        <p:spPr>
          <a:xfrm>
            <a:off x="6188984" y="2436983"/>
            <a:ext cx="33677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s-ES" sz="1600" b="1"/>
              <a:t>Inicio del contador:</a:t>
            </a:r>
            <a:r>
              <a:rPr lang="es-ES" sz="1600"/>
              <a:t> día = 1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s-ES" sz="1600" b="1"/>
              <a:t>Fin del contador:</a:t>
            </a:r>
            <a:r>
              <a:rPr lang="es-ES" sz="1600"/>
              <a:t> día = 5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s-ES" sz="1600" b="1"/>
              <a:t>Acción a repetir:</a:t>
            </a:r>
            <a:r>
              <a:rPr lang="es-ES" sz="1600"/>
              <a:t> Colocar una libreta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s-ES" sz="1600" b="1"/>
              <a:t>Total de repeticiones:</a:t>
            </a:r>
            <a:r>
              <a:rPr lang="es-ES" sz="1600"/>
              <a:t> 5 veces</a:t>
            </a:r>
          </a:p>
        </p:txBody>
      </p:sp>
      <p:pic>
        <p:nvPicPr>
          <p:cNvPr id="3074" name="Picture 2" descr="Cómo evitar una mochila pesada (con imágenes) - wikiHow">
            <a:extLst>
              <a:ext uri="{FF2B5EF4-FFF2-40B4-BE49-F238E27FC236}">
                <a16:creationId xmlns:a16="http://schemas.microsoft.com/office/drawing/2014/main" id="{2073F876-7E82-4D4E-B149-F6BBA7AA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186" y="1735454"/>
            <a:ext cx="1815069" cy="21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69A90BFA-322E-4E96-98D9-66183DF2D0CE}"/>
              </a:ext>
            </a:extLst>
          </p:cNvPr>
          <p:cNvSpPr txBox="1"/>
          <p:nvPr/>
        </p:nvSpPr>
        <p:spPr>
          <a:xfrm>
            <a:off x="731835" y="1475472"/>
            <a:ext cx="185471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 sz="1600"/>
              <a:t>Situación 1: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40230D6-DD23-44F3-8D8E-6374EBCF2BC9}"/>
              </a:ext>
            </a:extLst>
          </p:cNvPr>
          <p:cNvSpPr txBox="1"/>
          <p:nvPr/>
        </p:nvSpPr>
        <p:spPr>
          <a:xfrm>
            <a:off x="717949" y="4144125"/>
            <a:ext cx="185471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 sz="1600"/>
              <a:t>Situación 2:</a:t>
            </a:r>
          </a:p>
        </p:txBody>
      </p:sp>
    </p:spTree>
    <p:extLst>
      <p:ext uri="{BB962C8B-B14F-4D97-AF65-F5344CB8AC3E}">
        <p14:creationId xmlns:p14="http://schemas.microsoft.com/office/powerpoint/2010/main" val="183664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D62698-E68C-4326-9605-8304C2A1969B}"/>
              </a:ext>
            </a:extLst>
          </p:cNvPr>
          <p:cNvSpPr txBox="1"/>
          <p:nvPr/>
        </p:nvSpPr>
        <p:spPr>
          <a:xfrm>
            <a:off x="765929" y="1834852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/>
              <a:t>Actividad paso a paso:</a:t>
            </a:r>
          </a:p>
          <a:p>
            <a:pPr algn="just"/>
            <a:endParaRPr lang="es-ES" sz="1600" b="1"/>
          </a:p>
          <a:p>
            <a:pPr marL="263525" indent="-263525" algn="just">
              <a:buFont typeface="+mj-lt"/>
              <a:buAutoNum type="arabicPeriod"/>
            </a:pPr>
            <a:r>
              <a:rPr lang="es-ES" sz="1600"/>
              <a:t>Crear un bucle que repita del 1 al 10.</a:t>
            </a:r>
          </a:p>
          <a:p>
            <a:pPr marL="263525" indent="-263525" algn="just">
              <a:buFont typeface="+mj-lt"/>
              <a:buAutoNum type="arabicPeriod"/>
            </a:pPr>
            <a:r>
              <a:rPr lang="es-ES" sz="1600"/>
              <a:t>Dentro del bucle, colocar una condición: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s-ES" sz="1600" b="1"/>
              <a:t>Si</a:t>
            </a:r>
            <a:r>
              <a:rPr lang="es-ES" sz="1600"/>
              <a:t> el número es par (divisible por 2), </a:t>
            </a:r>
            <a:r>
              <a:rPr lang="es-ES" sz="1600" b="1"/>
              <a:t>entonces</a:t>
            </a:r>
            <a:r>
              <a:rPr lang="es-ES" sz="1600"/>
              <a:t> mostrarlo.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BE26D2-8517-4C4E-A7F1-3E7F059597C8}"/>
              </a:ext>
            </a:extLst>
          </p:cNvPr>
          <p:cNvSpPr/>
          <p:nvPr/>
        </p:nvSpPr>
        <p:spPr>
          <a:xfrm>
            <a:off x="3573919" y="931794"/>
            <a:ext cx="30285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</a:t>
            </a:r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práctico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1503D5-15DE-4AEB-A5FE-6197C2DB506F}"/>
              </a:ext>
            </a:extLst>
          </p:cNvPr>
          <p:cNvSpPr txBox="1"/>
          <p:nvPr/>
        </p:nvSpPr>
        <p:spPr>
          <a:xfrm>
            <a:off x="1150165" y="4839911"/>
            <a:ext cx="3938047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PE" sz="1600"/>
              <a:t>Para número desde 1 hasta 10 hacer:</a:t>
            </a:r>
          </a:p>
          <a:p>
            <a:r>
              <a:rPr lang="es-PE" sz="1600"/>
              <a:t>   Si número par 2 es igual a 0 entonces:</a:t>
            </a:r>
          </a:p>
          <a:p>
            <a:r>
              <a:rPr lang="es-PE" sz="1600"/>
              <a:t>      Mostrar número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F646FE5-C6E9-4ED6-9A51-7150D10A28F9}"/>
              </a:ext>
            </a:extLst>
          </p:cNvPr>
          <p:cNvSpPr/>
          <p:nvPr/>
        </p:nvSpPr>
        <p:spPr>
          <a:xfrm>
            <a:off x="2667786" y="3476574"/>
            <a:ext cx="490193" cy="8691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1A9803-03E5-45AF-9919-E1CD83A229F8}"/>
              </a:ext>
            </a:extLst>
          </p:cNvPr>
          <p:cNvSpPr txBox="1"/>
          <p:nvPr/>
        </p:nvSpPr>
        <p:spPr>
          <a:xfrm>
            <a:off x="7103790" y="4430598"/>
            <a:ext cx="50128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/>
              <a:t>2</a:t>
            </a:r>
          </a:p>
          <a:p>
            <a:pPr algn="ctr"/>
            <a:r>
              <a:rPr lang="es-PE"/>
              <a:t>4</a:t>
            </a:r>
          </a:p>
          <a:p>
            <a:pPr algn="ctr"/>
            <a:r>
              <a:rPr lang="es-PE"/>
              <a:t>6</a:t>
            </a:r>
          </a:p>
          <a:p>
            <a:pPr algn="ctr"/>
            <a:r>
              <a:rPr lang="es-PE"/>
              <a:t>8</a:t>
            </a:r>
          </a:p>
          <a:p>
            <a:pPr algn="ctr"/>
            <a:r>
              <a:rPr lang="es-PE"/>
              <a:t>10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CFF3932-CFB9-4CA0-A3C0-DB4E67382BB9}"/>
              </a:ext>
            </a:extLst>
          </p:cNvPr>
          <p:cNvSpPr/>
          <p:nvPr/>
        </p:nvSpPr>
        <p:spPr>
          <a:xfrm rot="16200000">
            <a:off x="5781734" y="4832999"/>
            <a:ext cx="490193" cy="6725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02D2BE5C-91A3-C42A-1FE4-78AAEDA4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41" y="845767"/>
            <a:ext cx="3877064" cy="6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5BB4CE7-18F6-4257-BDF8-37D7FB8ACAC9}"/>
              </a:ext>
            </a:extLst>
          </p:cNvPr>
          <p:cNvSpPr/>
          <p:nvPr/>
        </p:nvSpPr>
        <p:spPr>
          <a:xfrm>
            <a:off x="2850048" y="1331458"/>
            <a:ext cx="2700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Reflexionemos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85DA8A-3979-4D4B-B55A-A6699EB76E72}"/>
              </a:ext>
            </a:extLst>
          </p:cNvPr>
          <p:cNvSpPr txBox="1"/>
          <p:nvPr/>
        </p:nvSpPr>
        <p:spPr>
          <a:xfrm>
            <a:off x="3048786" y="253967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/>
              <a:t>¿Qué pasaría si quito la condición del número par?</a:t>
            </a:r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92A2F8-D835-4FB2-9DE1-D521B8461BC5}"/>
              </a:ext>
            </a:extLst>
          </p:cNvPr>
          <p:cNvSpPr txBox="1"/>
          <p:nvPr/>
        </p:nvSpPr>
        <p:spPr>
          <a:xfrm>
            <a:off x="3048786" y="35711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¿Cómo sabe el programa qué número mostrar y cuál no?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84A2EA-AFD5-46DA-BB36-064A44C3ECE4}"/>
              </a:ext>
            </a:extLst>
          </p:cNvPr>
          <p:cNvSpPr txBox="1"/>
          <p:nvPr/>
        </p:nvSpPr>
        <p:spPr>
          <a:xfrm>
            <a:off x="3048786" y="47362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>
              <a:buFont typeface="+mj-lt"/>
              <a:buAutoNum type="arabicPeriod" startAt="3"/>
            </a:pPr>
            <a:r>
              <a:rPr lang="es-ES"/>
              <a:t>¿Podrías modificar el código para mostrar solo los impares?</a:t>
            </a:r>
          </a:p>
        </p:txBody>
      </p:sp>
      <p:pic>
        <p:nvPicPr>
          <p:cNvPr id="6" name="Imagen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541F4691-ACAE-625D-FC7C-7880906E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" y="893871"/>
            <a:ext cx="3178052" cy="6570631"/>
          </a:xfrm>
          <a:prstGeom prst="rect">
            <a:avLst/>
          </a:prstGeom>
        </p:spPr>
      </p:pic>
      <p:pic>
        <p:nvPicPr>
          <p:cNvPr id="9" name="Imagen 8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47FED89E-904D-52F7-236B-05FDE99C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21" y="868218"/>
            <a:ext cx="3308353" cy="67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D83C2614-1041-4421-BDCB-129EFE783B19}"/>
              </a:ext>
            </a:extLst>
          </p:cNvPr>
          <p:cNvSpPr/>
          <p:nvPr/>
        </p:nvSpPr>
        <p:spPr>
          <a:xfrm>
            <a:off x="12192000" y="0"/>
            <a:ext cx="1940559" cy="7013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5ECB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SzPts val="1200"/>
            </a:pPr>
            <a:r>
              <a:rPr lang="es-P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Indicaciones</a:t>
            </a:r>
            <a:endParaRPr/>
          </a:p>
          <a:p>
            <a:pPr algn="just">
              <a:buClr>
                <a:srgbClr val="000000"/>
              </a:buClr>
              <a:buSzPts val="1200"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rgbClr val="000000"/>
              </a:buClr>
              <a:buSzPts val="1200"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rgbClr val="000000"/>
              </a:buClr>
              <a:buSzPts val="1200"/>
            </a:pPr>
            <a:r>
              <a:rPr lang="es-P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gráfico: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7313" indent="-87313" algn="just">
              <a:buClr>
                <a:schemeClr val="dk1"/>
              </a:buClr>
              <a:buSzPts val="1200"/>
              <a:buFont typeface="Arial"/>
              <a:buChar char="•"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la imagen referencial. Buscar un personaje hombre o mujer.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rgbClr val="000000"/>
              </a:buClr>
              <a:buSzPts val="1200"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rgbClr val="000000"/>
              </a:buClr>
              <a:buSzPts val="1200"/>
            </a:pPr>
            <a:r>
              <a:rPr lang="es-P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chemeClr val="dk1"/>
              </a:buClr>
              <a:buSzPts val="1200"/>
            </a:pPr>
            <a:r>
              <a:rPr lang="es-P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imágenes van a ir saliendo una por una mientras se hace la pregunta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E2A71B-04DF-40E4-94D7-4F9DDC8D54AC}"/>
              </a:ext>
            </a:extLst>
          </p:cNvPr>
          <p:cNvSpPr/>
          <p:nvPr/>
        </p:nvSpPr>
        <p:spPr>
          <a:xfrm>
            <a:off x="3429178" y="1734163"/>
            <a:ext cx="5990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Reflexión de la clase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B57945-7739-4932-B01A-90E75D8B72C1}"/>
              </a:ext>
            </a:extLst>
          </p:cNvPr>
          <p:cNvSpPr txBox="1"/>
          <p:nvPr/>
        </p:nvSpPr>
        <p:spPr>
          <a:xfrm>
            <a:off x="3787332" y="3429000"/>
            <a:ext cx="706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¿Qué aprendiste hoy sobre cómo piensan las computadoras?</a:t>
            </a:r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BC8A7-0B79-4DF8-9446-7959841DAE94}"/>
              </a:ext>
            </a:extLst>
          </p:cNvPr>
          <p:cNvSpPr txBox="1"/>
          <p:nvPr/>
        </p:nvSpPr>
        <p:spPr>
          <a:xfrm>
            <a:off x="4280390" y="4418016"/>
            <a:ext cx="706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“Hoy aprendí que…” </a:t>
            </a:r>
            <a:endParaRPr lang="es-PE"/>
          </a:p>
        </p:txBody>
      </p:sp>
      <p:pic>
        <p:nvPicPr>
          <p:cNvPr id="5" name="Imagen 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A63F768E-FA7C-6DA9-763D-D29A626F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" y="701964"/>
            <a:ext cx="3386928" cy="65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04E545A-E5D8-5C9A-AC86-F7524DF3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1"/>
            <a:ext cx="12192000" cy="68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924C9C3-086F-4439-87DC-4648415076A4}"/>
              </a:ext>
            </a:extLst>
          </p:cNvPr>
          <p:cNvSpPr txBox="1"/>
          <p:nvPr/>
        </p:nvSpPr>
        <p:spPr>
          <a:xfrm>
            <a:off x="6966860" y="2133391"/>
            <a:ext cx="41202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Acabamos de ver que nuestras decisiones dependen de ciertas condiciones. No siempre hacemos lo mismo: </a:t>
            </a:r>
            <a:r>
              <a:rPr lang="es-ES" sz="1600" b="1"/>
              <a:t>dependemos del contexto</a:t>
            </a:r>
            <a:r>
              <a:rPr lang="es-ES" sz="1600"/>
              <a:t>.</a:t>
            </a:r>
            <a:br>
              <a:rPr lang="es-ES" sz="1600"/>
            </a:br>
            <a:r>
              <a:rPr lang="es-ES" sz="1600"/>
              <a:t>En la sesión anterior aprendimos a construir </a:t>
            </a:r>
            <a:r>
              <a:rPr lang="es-ES" sz="1600" b="1"/>
              <a:t>algoritmos básicos</a:t>
            </a:r>
            <a:r>
              <a:rPr lang="es-ES" sz="1600"/>
              <a:t>: una serie de pasos ordenados. Pero… ¿qué pasa cuando algo cambia o no es como esperábamos?</a:t>
            </a:r>
            <a:br>
              <a:rPr lang="es-ES" sz="1600"/>
            </a:br>
            <a:r>
              <a:rPr lang="es-ES" sz="1600" b="1"/>
              <a:t>Necesitamos que el algoritmo tome decisiones</a:t>
            </a:r>
            <a:r>
              <a:rPr lang="es-ES" sz="1600"/>
              <a:t>, y para eso, vamos a usar una herramienta fundamental en programación: </a:t>
            </a:r>
            <a:r>
              <a:rPr lang="es-ES" sz="1600" b="1"/>
              <a:t>Las condicionales</a:t>
            </a:r>
            <a:r>
              <a:rPr lang="es-ES" sz="1600"/>
              <a:t>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37FC9A-D887-455F-B7EE-04F52225546D}"/>
              </a:ext>
            </a:extLst>
          </p:cNvPr>
          <p:cNvSpPr/>
          <p:nvPr/>
        </p:nvSpPr>
        <p:spPr>
          <a:xfrm>
            <a:off x="6737950" y="1878837"/>
            <a:ext cx="4539650" cy="3321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Toma de decisiones para líderes: 5 principios clave - Vistage México">
            <a:extLst>
              <a:ext uri="{FF2B5EF4-FFF2-40B4-BE49-F238E27FC236}">
                <a16:creationId xmlns:a16="http://schemas.microsoft.com/office/drawing/2014/main" id="{41246089-14CC-4B26-AD9C-537E435A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3" y="1655182"/>
            <a:ext cx="5492500" cy="38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C9C23B-DD48-467E-89F8-08DA937CFFEE}"/>
              </a:ext>
            </a:extLst>
          </p:cNvPr>
          <p:cNvSpPr txBox="1"/>
          <p:nvPr/>
        </p:nvSpPr>
        <p:spPr>
          <a:xfrm>
            <a:off x="3562874" y="1325722"/>
            <a:ext cx="489177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6035" algn="ctr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es-PE">
                <a:effectLst/>
                <a:ea typeface="Aptos"/>
                <a:cs typeface="Times New Roman" panose="02020603050405020304" pitchFamily="18" charset="0"/>
              </a:rPr>
              <a:t>1. Condicionales y decisiones </a:t>
            </a:r>
            <a:endParaRPr lang="es-PE">
              <a:ea typeface="Calibri" panose="020F0502020204030204" pitchFamily="34" charset="0"/>
            </a:endParaRPr>
          </a:p>
        </p:txBody>
      </p:sp>
      <p:pic>
        <p:nvPicPr>
          <p:cNvPr id="4" name="Picture 2" descr="Tipos y niveles de lenguajes de programación ejemplos 2024 | AAU">
            <a:extLst>
              <a:ext uri="{FF2B5EF4-FFF2-40B4-BE49-F238E27FC236}">
                <a16:creationId xmlns:a16="http://schemas.microsoft.com/office/drawing/2014/main" id="{6C9782C3-5898-4235-9185-5CD46558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03" y="1885912"/>
            <a:ext cx="6774730" cy="37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emáforo Para Vehículos. Coche Solo Icono En Estilo De Dibujos Animados  Vector Símbolo Stock Ilustración Web. Ilustraciones svg, vectoriales, clip  art vectorizado libre de derechos. Image 79550709">
            <a:extLst>
              <a:ext uri="{FF2B5EF4-FFF2-40B4-BE49-F238E27FC236}">
                <a16:creationId xmlns:a16="http://schemas.microsoft.com/office/drawing/2014/main" id="{98783318-6D66-4CD7-A049-A49C3534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3" y="1416892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raguas De Colores Del Arco Iris, Ilustración Vectorial Vector Simple  Aislado Sobre Fondo Blanco Ilustraciones svg, vectoriales, clip art  vectorizado libre de derechos. Image 83489875">
            <a:extLst>
              <a:ext uri="{FF2B5EF4-FFF2-40B4-BE49-F238E27FC236}">
                <a16:creationId xmlns:a16="http://schemas.microsoft.com/office/drawing/2014/main" id="{E683C934-B3E6-4926-BC5E-91AEBE016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7"/>
          <a:stretch>
            <a:fillRect/>
          </a:stretch>
        </p:blipFill>
        <p:spPr bwMode="auto">
          <a:xfrm>
            <a:off x="7654438" y="1546695"/>
            <a:ext cx="2954215" cy="255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erruptores de luz modernos e inteligentes | Electro Enchufe">
            <a:extLst>
              <a:ext uri="{FF2B5EF4-FFF2-40B4-BE49-F238E27FC236}">
                <a16:creationId xmlns:a16="http://schemas.microsoft.com/office/drawing/2014/main" id="{D4BBD14A-6A3B-4560-B6B4-01097F66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20" y="3741878"/>
            <a:ext cx="4108938" cy="29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BEB6B1-9648-419D-B54F-AED1E6248DAC}"/>
              </a:ext>
            </a:extLst>
          </p:cNvPr>
          <p:cNvSpPr txBox="1"/>
          <p:nvPr/>
        </p:nvSpPr>
        <p:spPr>
          <a:xfrm>
            <a:off x="3583236" y="2288043"/>
            <a:ext cx="4204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¿Sabes qué tienen en común un semáforo, un paraguas y un interruptor de luz?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6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D9B9B595-3749-B5A9-17AE-CD05186B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96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461997-878B-4D05-8B68-F4D709DB6ADD}"/>
              </a:ext>
            </a:extLst>
          </p:cNvPr>
          <p:cNvSpPr txBox="1"/>
          <p:nvPr/>
        </p:nvSpPr>
        <p:spPr>
          <a:xfrm>
            <a:off x="5998552" y="2551837"/>
            <a:ext cx="4406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/>
              <a:t>Así como tú decides si cruzas, llevas paraguas o prendes la luz </a:t>
            </a:r>
            <a:r>
              <a:rPr lang="es-ES" b="1"/>
              <a:t>según lo que está pasando</a:t>
            </a:r>
            <a:r>
              <a:rPr lang="es-ES"/>
              <a:t>, las computadoras también deben </a:t>
            </a:r>
            <a:r>
              <a:rPr lang="es-ES" b="1"/>
              <a:t>tomar decisiones</a:t>
            </a:r>
            <a:r>
              <a:rPr lang="es-ES"/>
              <a:t> según lo que reciben.</a:t>
            </a:r>
            <a:br>
              <a:rPr lang="es-ES"/>
            </a:br>
            <a:r>
              <a:rPr lang="es-ES"/>
              <a:t>A estas decisiones, les llamamos </a:t>
            </a:r>
            <a:r>
              <a:rPr lang="es-ES" b="1"/>
              <a:t>condicionales</a:t>
            </a:r>
            <a:r>
              <a:rPr lang="es-ES"/>
              <a:t>.</a:t>
            </a:r>
            <a:endParaRPr lang="es-PE"/>
          </a:p>
        </p:txBody>
      </p:sp>
      <p:pic>
        <p:nvPicPr>
          <p:cNvPr id="7" name="Imagen 6" descr="Un hombre parado con los brazos extendidos&#10;&#10;El contenido generado por IA puede ser incorrecto.">
            <a:extLst>
              <a:ext uri="{FF2B5EF4-FFF2-40B4-BE49-F238E27FC236}">
                <a16:creationId xmlns:a16="http://schemas.microsoft.com/office/drawing/2014/main" id="{32BD5CCC-81DA-DCA1-4D79-53B027AEF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6" y="711215"/>
            <a:ext cx="4928626" cy="63429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D939166-F3B2-DF4C-75E9-3F0291A75E7D}"/>
              </a:ext>
            </a:extLst>
          </p:cNvPr>
          <p:cNvSpPr txBox="1"/>
          <p:nvPr/>
        </p:nvSpPr>
        <p:spPr>
          <a:xfrm>
            <a:off x="5031620" y="711215"/>
            <a:ext cx="4807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2: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Control de Flujo Lógico </a:t>
            </a:r>
            <a:r>
              <a:rPr lang="es-PE" sz="14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PE" sz="1400"/>
          </a:p>
        </p:txBody>
      </p:sp>
    </p:spTree>
    <p:extLst>
      <p:ext uri="{BB962C8B-B14F-4D97-AF65-F5344CB8AC3E}">
        <p14:creationId xmlns:p14="http://schemas.microsoft.com/office/powerpoint/2010/main" val="13756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EBB235-2251-4414-82B8-666212B5A778}"/>
              </a:ext>
            </a:extLst>
          </p:cNvPr>
          <p:cNvSpPr txBox="1"/>
          <p:nvPr/>
        </p:nvSpPr>
        <p:spPr>
          <a:xfrm>
            <a:off x="6342918" y="1965033"/>
            <a:ext cx="5180867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ES" sz="1500"/>
              <a:t>1. ¿Qué pasaría si en la vida diaria no tomáramos decisiones según las condiciones que se presentan?</a:t>
            </a:r>
            <a:endParaRPr lang="es-PE" sz="15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5BF30A-18AB-41EF-87B3-9846419D2A54}"/>
              </a:ext>
            </a:extLst>
          </p:cNvPr>
          <p:cNvSpPr txBox="1"/>
          <p:nvPr/>
        </p:nvSpPr>
        <p:spPr>
          <a:xfrm>
            <a:off x="6342918" y="2932187"/>
            <a:ext cx="5119320" cy="584775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s-ES" sz="1600"/>
              <a:t>¿Por qué crees que las computadoras necesitan instrucciones como “si pasa esto, haz esto otro”?</a:t>
            </a:r>
            <a:endParaRPr lang="es-PE" sz="16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C4D78-9C6F-4C87-9EB2-B7CEFDE4AA97}"/>
              </a:ext>
            </a:extLst>
          </p:cNvPr>
          <p:cNvSpPr txBox="1"/>
          <p:nvPr/>
        </p:nvSpPr>
        <p:spPr>
          <a:xfrm>
            <a:off x="6342917" y="3930118"/>
            <a:ext cx="5303959" cy="584775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s-ES" sz="1600"/>
              <a:t>¿En qué momentos de tu vida usas condicionales sin darte cuenta?</a:t>
            </a:r>
            <a:endParaRPr lang="es-PE" sz="16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23BBEF-D992-4B99-8F58-8A96BD5ECED2}"/>
              </a:ext>
            </a:extLst>
          </p:cNvPr>
          <p:cNvSpPr txBox="1"/>
          <p:nvPr/>
        </p:nvSpPr>
        <p:spPr>
          <a:xfrm>
            <a:off x="838933" y="5633592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>
                <a:hlinkClick r:id="rId3"/>
              </a:rPr>
              <a:t>https://youtu.be/Rogme3Hoi0U?si=X5DPclP4v0J58b3n</a:t>
            </a:r>
            <a:endParaRPr lang="es-PE" sz="1600"/>
          </a:p>
          <a:p>
            <a:endParaRPr lang="es-PE" sz="1600"/>
          </a:p>
        </p:txBody>
      </p:sp>
      <p:pic>
        <p:nvPicPr>
          <p:cNvPr id="11" name="Picture 2" descr="Laptop - Una Ilustración De Dibujos Animados De Vector De Una Computadora  Portátil. Ilustraciones svg, vectoriales, clip art vectorizado libre de  derechos. Image 118556689">
            <a:extLst>
              <a:ext uri="{FF2B5EF4-FFF2-40B4-BE49-F238E27FC236}">
                <a16:creationId xmlns:a16="http://schemas.microsoft.com/office/drawing/2014/main" id="{26028F57-DFCA-4539-AA06-D9019496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420917"/>
            <a:ext cx="5538406" cy="39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lementos multimedia en línea 11" title="Condicionales Simples en la vida cotidiana">
            <a:hlinkClick r:id="" action="ppaction://media"/>
            <a:extLst>
              <a:ext uri="{FF2B5EF4-FFF2-40B4-BE49-F238E27FC236}">
                <a16:creationId xmlns:a16="http://schemas.microsoft.com/office/drawing/2014/main" id="{03BF89B8-B3A3-4A89-875A-FD2F6F1044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44600" y="2077183"/>
            <a:ext cx="3570654" cy="15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F40031-51ED-41BC-BC92-F20854804F42}"/>
              </a:ext>
            </a:extLst>
          </p:cNvPr>
          <p:cNvSpPr txBox="1"/>
          <p:nvPr/>
        </p:nvSpPr>
        <p:spPr>
          <a:xfrm>
            <a:off x="536640" y="1374537"/>
            <a:ext cx="486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/>
              <a:t>🔍 Ejemplo 1: Alistarse para ir a trabajar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A7536C-6619-4E6A-AB96-23C334238B87}"/>
              </a:ext>
            </a:extLst>
          </p:cNvPr>
          <p:cNvSpPr txBox="1"/>
          <p:nvPr/>
        </p:nvSpPr>
        <p:spPr>
          <a:xfrm>
            <a:off x="1009795" y="1822610"/>
            <a:ext cx="3264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Antes de salir de casa, miras el reloj.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44FE86-77C0-4B40-9222-E045F59363BF}"/>
              </a:ext>
            </a:extLst>
          </p:cNvPr>
          <p:cNvSpPr txBox="1"/>
          <p:nvPr/>
        </p:nvSpPr>
        <p:spPr>
          <a:xfrm>
            <a:off x="1009795" y="2486149"/>
            <a:ext cx="3853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600"/>
              <a:t>SI son más de las 7:00 a.m.  </a:t>
            </a:r>
          </a:p>
          <a:p>
            <a:pPr algn="just"/>
            <a:r>
              <a:rPr lang="es-PE" sz="1600"/>
              <a:t>   </a:t>
            </a:r>
            <a:r>
              <a:rPr lang="es-PE" sz="1600" b="1"/>
              <a:t>ENTONCES</a:t>
            </a:r>
            <a:r>
              <a:rPr lang="es-PE" sz="1600"/>
              <a:t> tomo un taxi para llegar a tiempo  </a:t>
            </a:r>
          </a:p>
          <a:p>
            <a:pPr algn="just"/>
            <a:r>
              <a:rPr lang="es-PE" sz="1600" b="1"/>
              <a:t>SINO</a:t>
            </a:r>
            <a:r>
              <a:rPr lang="es-PE" sz="1600"/>
              <a:t>  </a:t>
            </a:r>
          </a:p>
          <a:p>
            <a:pPr algn="just"/>
            <a:r>
              <a:rPr lang="es-PE" sz="1600"/>
              <a:t>   camino con calma</a:t>
            </a:r>
          </a:p>
        </p:txBody>
      </p:sp>
      <p:pic>
        <p:nvPicPr>
          <p:cNvPr id="4098" name="Picture 2" descr="Mujer de negocios frustrada en el trabajo mirando el reloj de pulsera Lista  para salir de la oficina Mujer joven aburrida en la oficina trabajando con  una computadora portátil y mirando la">
            <a:extLst>
              <a:ext uri="{FF2B5EF4-FFF2-40B4-BE49-F238E27FC236}">
                <a16:creationId xmlns:a16="http://schemas.microsoft.com/office/drawing/2014/main" id="{28A266D1-B761-4595-B9BF-DFF63BD5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98" y="1657779"/>
            <a:ext cx="3624615" cy="18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1ECA6B8-5C67-4B16-B9D3-687F557DA66B}"/>
              </a:ext>
            </a:extLst>
          </p:cNvPr>
          <p:cNvSpPr txBox="1"/>
          <p:nvPr/>
        </p:nvSpPr>
        <p:spPr>
          <a:xfrm>
            <a:off x="768172" y="4182536"/>
            <a:ext cx="392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/>
              <a:t>🔍 Ejemplo 2: </a:t>
            </a:r>
            <a:r>
              <a:rPr lang="es-PE"/>
              <a:t>Comer en casa</a:t>
            </a:r>
            <a:endParaRPr lang="es-PE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B93BC0-6D5C-453C-AFD9-261C68FAB92B}"/>
              </a:ext>
            </a:extLst>
          </p:cNvPr>
          <p:cNvSpPr txBox="1"/>
          <p:nvPr/>
        </p:nvSpPr>
        <p:spPr>
          <a:xfrm>
            <a:off x="768172" y="4817424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Llegas a casa con hambre y revisas la cocina.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33710C-99DD-4428-B495-F1504E88D5B9}"/>
              </a:ext>
            </a:extLst>
          </p:cNvPr>
          <p:cNvSpPr txBox="1"/>
          <p:nvPr/>
        </p:nvSpPr>
        <p:spPr>
          <a:xfrm>
            <a:off x="851389" y="5419979"/>
            <a:ext cx="4345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/>
              <a:t>SI hay arroz   </a:t>
            </a:r>
          </a:p>
          <a:p>
            <a:r>
              <a:rPr lang="es-PE" sz="1600"/>
              <a:t>  ENTONCES caliento arroz</a:t>
            </a:r>
          </a:p>
          <a:p>
            <a:r>
              <a:rPr lang="es-PE" sz="1600"/>
              <a:t>  SINO     preparo un sándwich</a:t>
            </a:r>
          </a:p>
        </p:txBody>
      </p:sp>
      <p:pic>
        <p:nvPicPr>
          <p:cNvPr id="4100" name="Picture 4" descr="El arroz caduca: todo sobre su vida útil | La Fallera">
            <a:extLst>
              <a:ext uri="{FF2B5EF4-FFF2-40B4-BE49-F238E27FC236}">
                <a16:creationId xmlns:a16="http://schemas.microsoft.com/office/drawing/2014/main" id="{55F897A8-4894-4956-A22B-308CBBC2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36" y="4467104"/>
            <a:ext cx="4497266" cy="19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3AC2681-CF61-4564-AEDF-0AFCFC914AC5}"/>
              </a:ext>
            </a:extLst>
          </p:cNvPr>
          <p:cNvCxnSpPr/>
          <p:nvPr/>
        </p:nvCxnSpPr>
        <p:spPr>
          <a:xfrm>
            <a:off x="1009795" y="3994226"/>
            <a:ext cx="9998907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9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9BCDB6-8D7F-42BA-901D-F467DC1330E4}"/>
              </a:ext>
            </a:extLst>
          </p:cNvPr>
          <p:cNvSpPr txBox="1"/>
          <p:nvPr/>
        </p:nvSpPr>
        <p:spPr>
          <a:xfrm>
            <a:off x="490904" y="1270125"/>
            <a:ext cx="32553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PE"/>
              <a:t>¿Qué son las </a:t>
            </a:r>
            <a:r>
              <a:rPr lang="es-PE" b="1"/>
              <a:t>condicionales</a:t>
            </a:r>
            <a:r>
              <a:rPr lang="es-PE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B9CDB8-8404-45C2-994C-1481D0772058}"/>
              </a:ext>
            </a:extLst>
          </p:cNvPr>
          <p:cNvSpPr txBox="1"/>
          <p:nvPr/>
        </p:nvSpPr>
        <p:spPr>
          <a:xfrm>
            <a:off x="1519603" y="1958103"/>
            <a:ext cx="7264645" cy="58477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Los </a:t>
            </a:r>
            <a:r>
              <a:rPr lang="es-ES" sz="1600" b="1"/>
              <a:t>condicionales</a:t>
            </a:r>
            <a:r>
              <a:rPr lang="es-ES" sz="1600"/>
              <a:t> son </a:t>
            </a:r>
            <a:r>
              <a:rPr lang="es-ES" sz="1600" b="1"/>
              <a:t>estructuras de control</a:t>
            </a:r>
            <a:r>
              <a:rPr lang="es-ES" sz="1600"/>
              <a:t> que permiten que un programa </a:t>
            </a:r>
            <a:r>
              <a:rPr lang="es-ES" sz="1600" b="1"/>
              <a:t>tome decisiones</a:t>
            </a:r>
            <a:r>
              <a:rPr lang="es-ES" sz="1600"/>
              <a:t> durante su ejecución.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8AD41-3E4B-449F-AB51-F2F5CCDCAA65}"/>
              </a:ext>
            </a:extLst>
          </p:cNvPr>
          <p:cNvSpPr txBox="1"/>
          <p:nvPr/>
        </p:nvSpPr>
        <p:spPr>
          <a:xfrm>
            <a:off x="1792165" y="2852500"/>
            <a:ext cx="7141551" cy="58477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condicional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en programación es una instrucción que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verifica si una condición se cumple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(es verdadera o falsa) y, según el resultado, </a:t>
            </a: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ejecuta una acción u otra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9F94B18-2E88-4177-8B0A-7EFB0680A430}"/>
              </a:ext>
            </a:extLst>
          </p:cNvPr>
          <p:cNvCxnSpPr>
            <a:cxnSpLocks/>
          </p:cNvCxnSpPr>
          <p:nvPr/>
        </p:nvCxnSpPr>
        <p:spPr>
          <a:xfrm>
            <a:off x="932717" y="1639457"/>
            <a:ext cx="0" cy="138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4D94458-8996-4FA7-B360-28E00D9033CD}"/>
              </a:ext>
            </a:extLst>
          </p:cNvPr>
          <p:cNvCxnSpPr/>
          <p:nvPr/>
        </p:nvCxnSpPr>
        <p:spPr>
          <a:xfrm>
            <a:off x="915133" y="2237307"/>
            <a:ext cx="50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CC49D5-C1EB-49B7-A841-82DDE2EE021A}"/>
              </a:ext>
            </a:extLst>
          </p:cNvPr>
          <p:cNvCxnSpPr>
            <a:cxnSpLocks/>
          </p:cNvCxnSpPr>
          <p:nvPr/>
        </p:nvCxnSpPr>
        <p:spPr>
          <a:xfrm>
            <a:off x="932717" y="3022753"/>
            <a:ext cx="738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1769734-4A43-4991-8CB6-2E3BA5A08159}"/>
              </a:ext>
            </a:extLst>
          </p:cNvPr>
          <p:cNvSpPr txBox="1"/>
          <p:nvPr/>
        </p:nvSpPr>
        <p:spPr>
          <a:xfrm>
            <a:off x="570035" y="4098244"/>
            <a:ext cx="44511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/>
              <a:t>¿Por qué son importantes los condicionales?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341F4AD-7216-4255-AA2D-53CCDA411ADE}"/>
              </a:ext>
            </a:extLst>
          </p:cNvPr>
          <p:cNvSpPr txBox="1"/>
          <p:nvPr/>
        </p:nvSpPr>
        <p:spPr>
          <a:xfrm>
            <a:off x="1266823" y="4883690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s-ES"/>
              <a:t> Porque permiten que el programa </a:t>
            </a:r>
            <a:r>
              <a:rPr lang="es-ES" b="1"/>
              <a:t>reaccione a diferentes   situaciones</a:t>
            </a:r>
            <a:r>
              <a:rPr lang="es-ES"/>
              <a:t>.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s-ES"/>
              <a:t>Son fundamentales para crear programas </a:t>
            </a:r>
            <a:r>
              <a:rPr lang="es-ES" b="1"/>
              <a:t>inteligentes y dinámicos</a:t>
            </a:r>
            <a:r>
              <a:rPr lang="es-ES"/>
              <a:t>.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es-ES"/>
              <a:t>Permiten que el flujo del programa </a:t>
            </a:r>
            <a:r>
              <a:rPr lang="es-ES" b="1"/>
              <a:t>no sea siempre lineal</a:t>
            </a:r>
            <a:r>
              <a:rPr lang="es-ES"/>
              <a:t>, sino que </a:t>
            </a:r>
            <a:r>
              <a:rPr lang="es-ES" b="1"/>
              <a:t>se adapte a diferentes condiciones</a:t>
            </a:r>
            <a:r>
              <a:rPr lang="es-ES"/>
              <a:t>.</a:t>
            </a:r>
          </a:p>
        </p:txBody>
      </p:sp>
      <p:pic>
        <p:nvPicPr>
          <p:cNvPr id="5" name="Imagen 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AEBF45C7-8280-7143-4B67-C55563D1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25" y="831335"/>
            <a:ext cx="3877064" cy="6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3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ESCUELAS DIGITALES11</dc:creator>
  <cp:revision>2</cp:revision>
  <dcterms:created xsi:type="dcterms:W3CDTF">2025-07-04T13:09:21Z</dcterms:created>
  <dcterms:modified xsi:type="dcterms:W3CDTF">2025-07-22T03:32:58Z</dcterms:modified>
</cp:coreProperties>
</file>