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3" r:id="rId4"/>
    <p:sldId id="272" r:id="rId5"/>
    <p:sldId id="258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299" r:id="rId14"/>
    <p:sldId id="275" r:id="rId15"/>
    <p:sldId id="300" r:id="rId16"/>
    <p:sldId id="289" r:id="rId17"/>
    <p:sldId id="290" r:id="rId18"/>
    <p:sldId id="291" r:id="rId19"/>
    <p:sldId id="301" r:id="rId20"/>
    <p:sldId id="302" r:id="rId21"/>
    <p:sldId id="281" r:id="rId22"/>
    <p:sldId id="303" r:id="rId23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2DA558-A1E6-6FE5-FFBE-4D5AD3B15E00}" v="1" dt="2025-07-24T03:33:53.2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A94602-81D6-4F90-9971-9F0DA18CCF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84B335A-17A4-4317-9E10-229BC79E27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5105A02-D299-4CF7-AA4C-70CE6ABB3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61CD0-85CD-4520-8721-28B8C307987F}" type="datetimeFigureOut">
              <a:rPr lang="es-PE" smtClean="0"/>
              <a:t>23/07/2025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2B76D36-A1FA-41D9-BF56-140C67214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856A7CE-537B-48F6-A42F-2317B6A7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C083E-0FC6-4D89-9E08-3D4BF576FA0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09089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400BBF-5458-40CC-A10E-52C0F2625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E378143-9A69-4BD7-A5F2-B85BF231F3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1C56BF3-5916-49C2-BA42-974274FB5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61CD0-85CD-4520-8721-28B8C307987F}" type="datetimeFigureOut">
              <a:rPr lang="es-PE" smtClean="0"/>
              <a:t>23/07/2025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EF533A9-884D-4A48-A7C8-49F343F31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629656-DF4B-4D5C-A2EE-EAC8CE80C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C083E-0FC6-4D89-9E08-3D4BF576FA0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19304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3410F42-4617-410F-A6A0-8511AB6362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65FB627-1945-40DD-9A30-E051A9692B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EC05F37-FC68-48FF-AF9B-5F93D3E1E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61CD0-85CD-4520-8721-28B8C307987F}" type="datetimeFigureOut">
              <a:rPr lang="es-PE" smtClean="0"/>
              <a:t>23/07/2025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E49778C-2C8F-4630-8C75-10AA254CB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E261E0-DCE0-49E9-B282-DF4D7DEAC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C083E-0FC6-4D89-9E08-3D4BF576FA0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67474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DBAB02-16F7-4038-A45A-1641B6E12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C210324-04EC-4B0B-89C1-BD3D5AC40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4A12D7-7D09-477E-91D5-ECF13A4B1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61CD0-85CD-4520-8721-28B8C307987F}" type="datetimeFigureOut">
              <a:rPr lang="es-PE" smtClean="0"/>
              <a:t>23/07/2025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131EAA-2861-4DA2-B509-0C2E5216D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4D888C7-F4E3-46D6-9006-4E5EBCD41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C083E-0FC6-4D89-9E08-3D4BF576FA0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30964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3037B0-86E6-42A6-B033-E263C4092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67C8A73-7C12-4823-BD54-65695E54D7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7FF6EC-6FEA-414A-99E6-F5DCA2A13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61CD0-85CD-4520-8721-28B8C307987F}" type="datetimeFigureOut">
              <a:rPr lang="es-PE" smtClean="0"/>
              <a:t>23/07/2025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EA6BE4C-C594-4886-854C-ED3A0EF2E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250AB2A-683A-4FFA-9ADE-F8F7EE146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C083E-0FC6-4D89-9E08-3D4BF576FA0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97305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8FA030-C26C-4804-80C2-D95905988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61150B-96C6-4E50-8321-AA3C4D3331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81BADBD-1352-435D-9EDF-5D45A84140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D06C45A-0049-4F16-BCAF-8BA935369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61CD0-85CD-4520-8721-28B8C307987F}" type="datetimeFigureOut">
              <a:rPr lang="es-PE" smtClean="0"/>
              <a:t>23/07/2025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5C655B4-FDAF-44CA-9D97-06DE9004B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8A54E21-0549-4040-A5B8-6EB6EAC0B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C083E-0FC6-4D89-9E08-3D4BF576FA0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64618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EA3115-8EF1-4538-8B66-78DA3E46B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09AA49C-2A43-4BFA-8838-C7F4BB414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92B5F17-92A4-4A84-B433-C18361A422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4DA28A2-E083-43FE-97F4-11249B8D3A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B710BA0-FCBD-453D-A287-1685C86C4B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0E1D499-D7DF-46DE-8EE6-C2541D393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61CD0-85CD-4520-8721-28B8C307987F}" type="datetimeFigureOut">
              <a:rPr lang="es-PE" smtClean="0"/>
              <a:t>23/07/2025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1DF46C3-9357-4773-BFDF-C8BFA6A77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220AE08-0A54-461F-A577-EE501F4DA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C083E-0FC6-4D89-9E08-3D4BF576FA0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6600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5B395F-C979-4B24-AEE1-DE306BFB4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F096E5D-35B6-4CCD-9001-86266EE7D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61CD0-85CD-4520-8721-28B8C307987F}" type="datetimeFigureOut">
              <a:rPr lang="es-PE" smtClean="0"/>
              <a:t>23/07/2025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4A452AE-6186-4ED1-A305-8245BD57F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556AF64-B5B9-443D-91A2-E256A68F3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C083E-0FC6-4D89-9E08-3D4BF576FA0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30177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9B0F301-7937-4BDC-9F84-F97968AB4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61CD0-85CD-4520-8721-28B8C307987F}" type="datetimeFigureOut">
              <a:rPr lang="es-PE" smtClean="0"/>
              <a:t>23/07/2025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3AAA9EF-03A1-4009-A0A3-DA945512F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6A3AD1E-EEA3-4D30-A0D1-07DC9FC8F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C083E-0FC6-4D89-9E08-3D4BF576FA0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5695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86953B-228E-4962-812A-16DEBE4FC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615DDB-8648-4CBE-9940-E78DB1C0C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0BDE617-F41E-430A-91BC-6C28DEC553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C29F161-C63E-414B-B7B8-461CBEF22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61CD0-85CD-4520-8721-28B8C307987F}" type="datetimeFigureOut">
              <a:rPr lang="es-PE" smtClean="0"/>
              <a:t>23/07/2025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4C0847B-771E-4E37-884B-95198E72C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8365E06-C3A8-49E2-A9EC-6A2C3308B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C083E-0FC6-4D89-9E08-3D4BF576FA0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23943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24FBBD-322B-4A3A-9A3B-C779FC02D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636670E-3083-4A2E-918B-928BE94411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FF1ABAF-96B8-464B-916D-FC8F4AB538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9A3D301-276A-4E14-B2C1-E5B30066D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61CD0-85CD-4520-8721-28B8C307987F}" type="datetimeFigureOut">
              <a:rPr lang="es-PE" smtClean="0"/>
              <a:t>23/07/2025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D7E64F3-D01A-4DE3-A2BC-44A2CD714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0F93EA5-C460-44F6-97AF-1BDC25CB5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C083E-0FC6-4D89-9E08-3D4BF576FA0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3326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0B1499B-EEC3-4C72-9BAD-F93B8CB57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22E9F2E-4392-49FB-B327-846122D986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AB4BB2-C589-48CE-871E-ECF6FAD392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61CD0-85CD-4520-8721-28B8C307987F}" type="datetimeFigureOut">
              <a:rPr lang="es-PE" smtClean="0"/>
              <a:t>23/07/2025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D6536DB-B9FA-496A-8F2B-471BA4118E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781137-AD32-4708-8C5E-761E1DDB63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C083E-0FC6-4D89-9E08-3D4BF576FA0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66361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scratch.mit.edu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scratch.mit.edu/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7FE3246B-3949-4108-8E18-C6930E26AC35}"/>
              </a:ext>
            </a:extLst>
          </p:cNvPr>
          <p:cNvSpPr txBox="1"/>
          <p:nvPr/>
        </p:nvSpPr>
        <p:spPr>
          <a:xfrm>
            <a:off x="6191473" y="284451"/>
            <a:ext cx="48077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601345">
              <a:tabLst>
                <a:tab pos="858520" algn="l"/>
                <a:tab pos="1100455" algn="l"/>
              </a:tabLst>
            </a:pPr>
            <a:r>
              <a:rPr lang="es-PE" sz="1400" b="1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</a:rPr>
              <a:t>Sesión 3: </a:t>
            </a:r>
            <a:r>
              <a:rPr lang="es-PE" sz="1400">
                <a:effectLst/>
                <a:ea typeface="Aptos"/>
                <a:cs typeface="Times New Roman" panose="02020603050405020304" pitchFamily="18" charset="0"/>
              </a:rPr>
              <a:t>Explorando el Código con Bloques </a:t>
            </a:r>
            <a:endParaRPr lang="es-PE" sz="1400"/>
          </a:p>
          <a:p>
            <a:pPr marR="601345">
              <a:tabLst>
                <a:tab pos="858520" algn="l"/>
                <a:tab pos="1100455" algn="l"/>
              </a:tabLst>
            </a:pPr>
            <a:endParaRPr lang="es-PE" sz="1400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89646D4E-DD9F-46EC-BD50-A2AF11D49194}"/>
              </a:ext>
            </a:extLst>
          </p:cNvPr>
          <p:cNvSpPr/>
          <p:nvPr/>
        </p:nvSpPr>
        <p:spPr>
          <a:xfrm>
            <a:off x="3258003" y="1969421"/>
            <a:ext cx="6593006" cy="378366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B1C951A-F37C-4A6B-AA20-B5CC3B653153}"/>
              </a:ext>
            </a:extLst>
          </p:cNvPr>
          <p:cNvSpPr txBox="1"/>
          <p:nvPr/>
        </p:nvSpPr>
        <p:spPr>
          <a:xfrm>
            <a:off x="3380030" y="2595105"/>
            <a:ext cx="6094428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/>
              <a:t>Lucía quiere enseñarle a su robot doméstico cómo preparar una taza de té. Le da estas instrucciones:</a:t>
            </a:r>
          </a:p>
          <a:p>
            <a:pPr>
              <a:buFont typeface="+mj-lt"/>
              <a:buAutoNum type="arabicPeriod"/>
            </a:pPr>
            <a:r>
              <a:rPr lang="es-ES" sz="1600"/>
              <a:t>Ve a la cocina.</a:t>
            </a:r>
          </a:p>
          <a:p>
            <a:pPr>
              <a:buFont typeface="+mj-lt"/>
              <a:buAutoNum type="arabicPeriod"/>
            </a:pPr>
            <a:r>
              <a:rPr lang="es-ES" sz="1600"/>
              <a:t>Toma una taza.</a:t>
            </a:r>
          </a:p>
          <a:p>
            <a:pPr>
              <a:buFont typeface="+mj-lt"/>
              <a:buAutoNum type="arabicPeriod"/>
            </a:pPr>
            <a:r>
              <a:rPr lang="es-ES" sz="1600"/>
              <a:t>Sirve agua caliente.</a:t>
            </a:r>
          </a:p>
          <a:p>
            <a:pPr>
              <a:buFont typeface="+mj-lt"/>
              <a:buAutoNum type="arabicPeriod"/>
            </a:pPr>
            <a:r>
              <a:rPr lang="es-ES" sz="1600"/>
              <a:t>Coloca una bolsita de té.</a:t>
            </a:r>
          </a:p>
          <a:p>
            <a:pPr>
              <a:buFont typeface="+mj-lt"/>
              <a:buAutoNum type="arabicPeriod"/>
            </a:pPr>
            <a:r>
              <a:rPr lang="es-ES" sz="1600"/>
              <a:t>Revuelve.</a:t>
            </a:r>
          </a:p>
          <a:p>
            <a:pPr>
              <a:buFont typeface="+mj-lt"/>
              <a:buAutoNum type="arabicPeriod"/>
            </a:pPr>
            <a:r>
              <a:rPr lang="es-ES" sz="1600"/>
              <a:t>Espera 2 minutos.</a:t>
            </a:r>
          </a:p>
          <a:p>
            <a:pPr>
              <a:buFont typeface="+mj-lt"/>
              <a:buAutoNum type="arabicPeriod"/>
            </a:pPr>
            <a:r>
              <a:rPr lang="es-ES" sz="1600"/>
              <a:t>Lleva la taza a la mesa.</a:t>
            </a:r>
          </a:p>
          <a:p>
            <a:r>
              <a:rPr lang="es-ES" sz="1600"/>
              <a:t>Pero el robot hace todo mal: se quema, se olvida la taza, intenta servir el té en el aire. Lucía se da cuenta de que el problema no es el robot, sino </a:t>
            </a:r>
            <a:r>
              <a:rPr lang="es-ES" sz="1600" b="1"/>
              <a:t>cómo le da las instrucciones</a:t>
            </a:r>
            <a:r>
              <a:rPr lang="es-ES" sz="1600"/>
              <a:t>.</a:t>
            </a:r>
          </a:p>
        </p:txBody>
      </p:sp>
      <p:sp>
        <p:nvSpPr>
          <p:cNvPr id="5" name="Rectángulo: esquinas superiores redondeadas 4">
            <a:extLst>
              <a:ext uri="{FF2B5EF4-FFF2-40B4-BE49-F238E27FC236}">
                <a16:creationId xmlns:a16="http://schemas.microsoft.com/office/drawing/2014/main" id="{CF5C4D3E-E59A-4122-A8A5-775FCACC627E}"/>
              </a:ext>
            </a:extLst>
          </p:cNvPr>
          <p:cNvSpPr/>
          <p:nvPr/>
        </p:nvSpPr>
        <p:spPr>
          <a:xfrm>
            <a:off x="3258003" y="1644490"/>
            <a:ext cx="6593006" cy="776371"/>
          </a:xfrm>
          <a:prstGeom prst="round2Same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C8472E7-A15C-4ED5-ACBA-1B56647BE12F}"/>
              </a:ext>
            </a:extLst>
          </p:cNvPr>
          <p:cNvSpPr txBox="1"/>
          <p:nvPr/>
        </p:nvSpPr>
        <p:spPr>
          <a:xfrm>
            <a:off x="4461853" y="1832475"/>
            <a:ext cx="41071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400">
                <a:solidFill>
                  <a:schemeClr val="bg1"/>
                </a:solidFill>
                <a:ea typeface="Calibri"/>
                <a:cs typeface="Calibri"/>
                <a:sym typeface="Calibri"/>
              </a:rPr>
              <a:t>Analizamos el siguiente caso:</a:t>
            </a:r>
          </a:p>
        </p:txBody>
      </p:sp>
    </p:spTree>
    <p:extLst>
      <p:ext uri="{BB962C8B-B14F-4D97-AF65-F5344CB8AC3E}">
        <p14:creationId xmlns:p14="http://schemas.microsoft.com/office/powerpoint/2010/main" val="1450208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uadroTexto 13">
            <a:extLst>
              <a:ext uri="{FF2B5EF4-FFF2-40B4-BE49-F238E27FC236}">
                <a16:creationId xmlns:a16="http://schemas.microsoft.com/office/drawing/2014/main" id="{B5309298-F866-4B92-83C0-4A1B35F781B0}"/>
              </a:ext>
            </a:extLst>
          </p:cNvPr>
          <p:cNvSpPr txBox="1"/>
          <p:nvPr/>
        </p:nvSpPr>
        <p:spPr>
          <a:xfrm>
            <a:off x="6191473" y="256171"/>
            <a:ext cx="48077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601345">
              <a:tabLst>
                <a:tab pos="858520" algn="l"/>
                <a:tab pos="1100455" algn="l"/>
              </a:tabLst>
            </a:pPr>
            <a:r>
              <a:rPr lang="es-PE" sz="1400" b="1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</a:rPr>
              <a:t>Sesión 3: </a:t>
            </a:r>
            <a:r>
              <a:rPr lang="es-PE" sz="1400">
                <a:effectLst/>
                <a:ea typeface="Aptos"/>
                <a:cs typeface="Times New Roman" panose="02020603050405020304" pitchFamily="18" charset="0"/>
              </a:rPr>
              <a:t>Explorando el Código con Bloques </a:t>
            </a:r>
            <a:endParaRPr lang="es-PE" sz="1400"/>
          </a:p>
          <a:p>
            <a:pPr marR="601345">
              <a:tabLst>
                <a:tab pos="858520" algn="l"/>
                <a:tab pos="1100455" algn="l"/>
              </a:tabLst>
            </a:pPr>
            <a:endParaRPr lang="es-PE" sz="140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5DBE65BC-0571-457C-B548-9D63324F50A9}"/>
              </a:ext>
            </a:extLst>
          </p:cNvPr>
          <p:cNvSpPr txBox="1"/>
          <p:nvPr/>
        </p:nvSpPr>
        <p:spPr>
          <a:xfrm>
            <a:off x="4535383" y="4158077"/>
            <a:ext cx="60944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PE" sz="2000" b="1">
                <a:solidFill>
                  <a:schemeClr val="bg1"/>
                </a:solidFill>
              </a:rPr>
              <a:t>Elementos básicos de Scratch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74278F0-973D-45F6-8144-C8AA743867B6}"/>
              </a:ext>
            </a:extLst>
          </p:cNvPr>
          <p:cNvSpPr txBox="1"/>
          <p:nvPr/>
        </p:nvSpPr>
        <p:spPr>
          <a:xfrm>
            <a:off x="463427" y="1303753"/>
            <a:ext cx="11265145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73050" marR="0" lvl="0" indent="-2730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7</a:t>
            </a:r>
            <a:r>
              <a:rPr kumimoji="0" lang="es-PE" altLang="es-P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r>
              <a:rPr kumimoji="0" lang="es-PE" altLang="es-PE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Aparecerá una ventana indicando que la descarga ha finalizado; en ese momento, puedes hacer clic en “TERMINAR” para concluir el proceso.</a:t>
            </a:r>
            <a:endParaRPr kumimoji="0" lang="es-PE" altLang="es-P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095FC8EF-1835-4B37-80FD-589D6F74A8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325" r="36430" b="325"/>
          <a:stretch/>
        </p:blipFill>
        <p:spPr>
          <a:xfrm>
            <a:off x="2307197" y="1864872"/>
            <a:ext cx="4020574" cy="2236686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E963872D-DCED-4189-A01B-B4C839892CE8}"/>
              </a:ext>
            </a:extLst>
          </p:cNvPr>
          <p:cNvSpPr/>
          <p:nvPr/>
        </p:nvSpPr>
        <p:spPr>
          <a:xfrm>
            <a:off x="4745658" y="3882654"/>
            <a:ext cx="758566" cy="2189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9440ADA-3D53-44CF-A45E-174135A47FE2}"/>
              </a:ext>
            </a:extLst>
          </p:cNvPr>
          <p:cNvSpPr txBox="1"/>
          <p:nvPr/>
        </p:nvSpPr>
        <p:spPr>
          <a:xfrm>
            <a:off x="727475" y="4182658"/>
            <a:ext cx="99023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8. El programa se abrirá automáticamente y mostrará un mensaje inicial en el que podrás decidir si quieres compartir tus datos o no. Selecciona la opción que prefieras.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04603EA5-3E7B-41EF-8D97-8C2FFF018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2201" y="4671226"/>
            <a:ext cx="3490446" cy="2332116"/>
          </a:xfrm>
          <a:prstGeom prst="rect">
            <a:avLst/>
          </a:prstGeom>
        </p:spPr>
      </p:pic>
      <p:sp>
        <p:nvSpPr>
          <p:cNvPr id="15" name="Rectángulo 14">
            <a:extLst>
              <a:ext uri="{FF2B5EF4-FFF2-40B4-BE49-F238E27FC236}">
                <a16:creationId xmlns:a16="http://schemas.microsoft.com/office/drawing/2014/main" id="{8D32783B-3F7E-4E63-B512-A5AC23A7F9DD}"/>
              </a:ext>
            </a:extLst>
          </p:cNvPr>
          <p:cNvSpPr/>
          <p:nvPr/>
        </p:nvSpPr>
        <p:spPr>
          <a:xfrm>
            <a:off x="5258510" y="6047473"/>
            <a:ext cx="3356534" cy="6221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26272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uadroTexto 13">
            <a:extLst>
              <a:ext uri="{FF2B5EF4-FFF2-40B4-BE49-F238E27FC236}">
                <a16:creationId xmlns:a16="http://schemas.microsoft.com/office/drawing/2014/main" id="{B5309298-F866-4B92-83C0-4A1B35F781B0}"/>
              </a:ext>
            </a:extLst>
          </p:cNvPr>
          <p:cNvSpPr txBox="1"/>
          <p:nvPr/>
        </p:nvSpPr>
        <p:spPr>
          <a:xfrm>
            <a:off x="6191473" y="256171"/>
            <a:ext cx="48077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601345">
              <a:tabLst>
                <a:tab pos="858520" algn="l"/>
                <a:tab pos="1100455" algn="l"/>
              </a:tabLst>
            </a:pPr>
            <a:r>
              <a:rPr lang="es-PE" sz="1400" b="1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</a:rPr>
              <a:t>Sesión 3: </a:t>
            </a:r>
            <a:r>
              <a:rPr lang="es-PE" sz="1400">
                <a:effectLst/>
                <a:ea typeface="Aptos"/>
                <a:cs typeface="Times New Roman" panose="02020603050405020304" pitchFamily="18" charset="0"/>
              </a:rPr>
              <a:t>Explorando el Código con Bloques </a:t>
            </a:r>
            <a:endParaRPr lang="es-PE" sz="1400"/>
          </a:p>
          <a:p>
            <a:pPr marR="601345">
              <a:tabLst>
                <a:tab pos="858520" algn="l"/>
                <a:tab pos="1100455" algn="l"/>
              </a:tabLst>
            </a:pPr>
            <a:endParaRPr lang="es-PE" sz="140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84256981-D897-4841-9478-D6D7271D223C}"/>
              </a:ext>
            </a:extLst>
          </p:cNvPr>
          <p:cNvSpPr txBox="1"/>
          <p:nvPr/>
        </p:nvSpPr>
        <p:spPr>
          <a:xfrm>
            <a:off x="4391647" y="3319171"/>
            <a:ext cx="60944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PE" sz="2000" b="1">
                <a:solidFill>
                  <a:schemeClr val="bg1"/>
                </a:solidFill>
              </a:rPr>
              <a:t>¿Cómo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310FB34-ABD9-46A2-B2B0-DD646623A458}"/>
              </a:ext>
            </a:extLst>
          </p:cNvPr>
          <p:cNvSpPr txBox="1"/>
          <p:nvPr/>
        </p:nvSpPr>
        <p:spPr>
          <a:xfrm>
            <a:off x="537900" y="1218320"/>
            <a:ext cx="94187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9. ¡Enhorabuena! Has logrado instalar Scratch con éxito, ahora estás listo para dejar volar tu creatividad.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4D549220-56F1-43D1-A6DA-32F15B62D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883" y="1838422"/>
            <a:ext cx="8944842" cy="4763407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54E69491-FE8F-AE3B-FA2B-2AEB8F9A9C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281" y="1741023"/>
            <a:ext cx="2831792" cy="5116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289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uadroTexto 13">
            <a:extLst>
              <a:ext uri="{FF2B5EF4-FFF2-40B4-BE49-F238E27FC236}">
                <a16:creationId xmlns:a16="http://schemas.microsoft.com/office/drawing/2014/main" id="{B5309298-F866-4B92-83C0-4A1B35F781B0}"/>
              </a:ext>
            </a:extLst>
          </p:cNvPr>
          <p:cNvSpPr txBox="1"/>
          <p:nvPr/>
        </p:nvSpPr>
        <p:spPr>
          <a:xfrm>
            <a:off x="6191473" y="256171"/>
            <a:ext cx="48077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601345">
              <a:tabLst>
                <a:tab pos="858520" algn="l"/>
                <a:tab pos="1100455" algn="l"/>
              </a:tabLst>
            </a:pPr>
            <a:r>
              <a:rPr lang="es-PE" sz="1400" b="1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</a:rPr>
              <a:t>Sesión 3: </a:t>
            </a:r>
            <a:r>
              <a:rPr lang="es-PE" sz="1400">
                <a:effectLst/>
                <a:ea typeface="Aptos"/>
                <a:cs typeface="Times New Roman" panose="02020603050405020304" pitchFamily="18" charset="0"/>
              </a:rPr>
              <a:t>Explorando el Código con Bloques </a:t>
            </a:r>
            <a:endParaRPr lang="es-PE" sz="1400"/>
          </a:p>
          <a:p>
            <a:pPr marR="601345">
              <a:tabLst>
                <a:tab pos="858520" algn="l"/>
                <a:tab pos="1100455" algn="l"/>
              </a:tabLst>
            </a:pPr>
            <a:endParaRPr lang="es-PE" sz="140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84256981-D897-4841-9478-D6D7271D223C}"/>
              </a:ext>
            </a:extLst>
          </p:cNvPr>
          <p:cNvSpPr txBox="1"/>
          <p:nvPr/>
        </p:nvSpPr>
        <p:spPr>
          <a:xfrm>
            <a:off x="4391647" y="3319171"/>
            <a:ext cx="60944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PE" sz="2000" b="1">
                <a:solidFill>
                  <a:schemeClr val="bg1"/>
                </a:solidFill>
              </a:rPr>
              <a:t>¿Cómo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4FD76B0-6243-41EC-A475-56854447E34E}"/>
              </a:ext>
            </a:extLst>
          </p:cNvPr>
          <p:cNvSpPr txBox="1"/>
          <p:nvPr/>
        </p:nvSpPr>
        <p:spPr>
          <a:xfrm>
            <a:off x="718527" y="1341456"/>
            <a:ext cx="2577872" cy="338554"/>
          </a:xfrm>
          <a:prstGeom prst="rect">
            <a:avLst/>
          </a:prstGeom>
          <a:solidFill>
            <a:srgbClr val="36ABD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1600" b="1"/>
              <a:t>2. Versión web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6FC24DE-56AA-4E46-AC1C-8FB19C9056B4}"/>
              </a:ext>
            </a:extLst>
          </p:cNvPr>
          <p:cNvSpPr txBox="1"/>
          <p:nvPr/>
        </p:nvSpPr>
        <p:spPr>
          <a:xfrm>
            <a:off x="1303215" y="1796560"/>
            <a:ext cx="6176864" cy="3440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s-ES" sz="1600" b="1" kern="100">
                <a:effectLst/>
                <a:ea typeface="Aptos"/>
                <a:cs typeface="Times New Roman" panose="02020603050405020304" pitchFamily="18" charset="0"/>
              </a:rPr>
              <a:t>Visita el sitio web de Scratch:</a:t>
            </a:r>
            <a:r>
              <a:rPr lang="es-ES" sz="1600" kern="100">
                <a:effectLst/>
                <a:ea typeface="Aptos"/>
                <a:cs typeface="Times New Roman" panose="02020603050405020304" pitchFamily="18" charset="0"/>
              </a:rPr>
              <a:t> Accede a </a:t>
            </a:r>
            <a:r>
              <a:rPr lang="es-ES" sz="1600" u="sng" kern="100">
                <a:solidFill>
                  <a:srgbClr val="467886"/>
                </a:solidFill>
                <a:effectLst/>
                <a:ea typeface="Aptos"/>
                <a:cs typeface="Times New Roman" panose="02020603050405020304" pitchFamily="18" charset="0"/>
                <a:hlinkClick r:id="rId2"/>
              </a:rPr>
              <a:t>https://scratch.mit.edu/</a:t>
            </a:r>
            <a:r>
              <a:rPr lang="es-ES" sz="1600" kern="100">
                <a:effectLst/>
                <a:ea typeface="Aptos"/>
                <a:cs typeface="Times New Roman" panose="02020603050405020304" pitchFamily="18" charset="0"/>
              </a:rPr>
              <a:t>.</a:t>
            </a:r>
            <a:endParaRPr lang="es-PE" sz="1600" kern="100">
              <a:effectLst/>
              <a:ea typeface="Aptos"/>
              <a:cs typeface="Times New Roman" panose="02020603050405020304" pitchFamily="18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DB47169-DFBB-4C50-AC03-D107DD1F9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9224" y="4512263"/>
            <a:ext cx="5167953" cy="2228904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50AC97DB-0007-4B49-A32D-D5B87A4340BC}"/>
              </a:ext>
            </a:extLst>
          </p:cNvPr>
          <p:cNvSpPr/>
          <p:nvPr/>
        </p:nvSpPr>
        <p:spPr>
          <a:xfrm>
            <a:off x="4023210" y="4744481"/>
            <a:ext cx="2591375" cy="18179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5DEC7421-F1D7-40CD-A649-91940B254558}"/>
              </a:ext>
            </a:extLst>
          </p:cNvPr>
          <p:cNvSpPr/>
          <p:nvPr/>
        </p:nvSpPr>
        <p:spPr>
          <a:xfrm>
            <a:off x="5063889" y="6230475"/>
            <a:ext cx="615206" cy="24791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rgbClr val="FF0000"/>
              </a:solidFill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79AFE1AA-8BF9-4670-A027-2578806D766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9368"/>
          <a:stretch/>
        </p:blipFill>
        <p:spPr>
          <a:xfrm>
            <a:off x="1342403" y="2302002"/>
            <a:ext cx="7520074" cy="1657121"/>
          </a:xfrm>
          <a:prstGeom prst="rect">
            <a:avLst/>
          </a:prstGeom>
          <a:ln w="19050">
            <a:solidFill>
              <a:srgbClr val="4384D9"/>
            </a:solidFill>
          </a:ln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9E4F3CA4-5ADE-407E-9FB5-310B95623C43}"/>
              </a:ext>
            </a:extLst>
          </p:cNvPr>
          <p:cNvSpPr/>
          <p:nvPr/>
        </p:nvSpPr>
        <p:spPr>
          <a:xfrm>
            <a:off x="1342403" y="2274953"/>
            <a:ext cx="1140807" cy="2726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A154BCDB-07D4-4DFD-A254-B6D4F469319D}"/>
              </a:ext>
            </a:extLst>
          </p:cNvPr>
          <p:cNvSpPr txBox="1"/>
          <p:nvPr/>
        </p:nvSpPr>
        <p:spPr>
          <a:xfrm>
            <a:off x="1222455" y="4043156"/>
            <a:ext cx="953041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2. Haz clic en “Únete a Scratch”, completa la información solicitada y luego presiona nuevamente en “Siguiente” para continuar.</a:t>
            </a:r>
          </a:p>
        </p:txBody>
      </p:sp>
    </p:spTree>
    <p:extLst>
      <p:ext uri="{BB962C8B-B14F-4D97-AF65-F5344CB8AC3E}">
        <p14:creationId xmlns:p14="http://schemas.microsoft.com/office/powerpoint/2010/main" val="2761869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uadroTexto 13">
            <a:extLst>
              <a:ext uri="{FF2B5EF4-FFF2-40B4-BE49-F238E27FC236}">
                <a16:creationId xmlns:a16="http://schemas.microsoft.com/office/drawing/2014/main" id="{B5309298-F866-4B92-83C0-4A1B35F781B0}"/>
              </a:ext>
            </a:extLst>
          </p:cNvPr>
          <p:cNvSpPr txBox="1"/>
          <p:nvPr/>
        </p:nvSpPr>
        <p:spPr>
          <a:xfrm>
            <a:off x="6191473" y="256171"/>
            <a:ext cx="48077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601345">
              <a:tabLst>
                <a:tab pos="858520" algn="l"/>
                <a:tab pos="1100455" algn="l"/>
              </a:tabLst>
            </a:pPr>
            <a:r>
              <a:rPr lang="es-PE" sz="1400" b="1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</a:rPr>
              <a:t>Sesión 3: </a:t>
            </a:r>
            <a:r>
              <a:rPr lang="es-PE" sz="1400">
                <a:effectLst/>
                <a:ea typeface="Aptos"/>
                <a:cs typeface="Times New Roman" panose="02020603050405020304" pitchFamily="18" charset="0"/>
              </a:rPr>
              <a:t>Explorando el Código con Bloques </a:t>
            </a:r>
            <a:endParaRPr lang="es-PE" sz="1400"/>
          </a:p>
          <a:p>
            <a:pPr marR="601345">
              <a:tabLst>
                <a:tab pos="858520" algn="l"/>
                <a:tab pos="1100455" algn="l"/>
              </a:tabLst>
            </a:pPr>
            <a:endParaRPr lang="es-PE" sz="140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185FD47-7F5F-4B4A-AAD6-93269DEF7B97}"/>
              </a:ext>
            </a:extLst>
          </p:cNvPr>
          <p:cNvSpPr txBox="1"/>
          <p:nvPr/>
        </p:nvSpPr>
        <p:spPr>
          <a:xfrm>
            <a:off x="633919" y="1409093"/>
            <a:ext cx="49874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47675" marR="0" lvl="0" indent="-360363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3. Elige el país de tu residencia; en este caso,  seleccionaremos Perú.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63E2BACB-3BFC-471C-A5AB-9BD052A62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655" y="2169778"/>
            <a:ext cx="4822676" cy="2518444"/>
          </a:xfrm>
          <a:prstGeom prst="rect">
            <a:avLst/>
          </a:prstGeom>
        </p:spPr>
      </p:pic>
      <p:sp>
        <p:nvSpPr>
          <p:cNvPr id="9" name="Elipse 8">
            <a:extLst>
              <a:ext uri="{FF2B5EF4-FFF2-40B4-BE49-F238E27FC236}">
                <a16:creationId xmlns:a16="http://schemas.microsoft.com/office/drawing/2014/main" id="{C236B762-6302-48AB-B1B9-7A2DA1E364CF}"/>
              </a:ext>
            </a:extLst>
          </p:cNvPr>
          <p:cNvSpPr/>
          <p:nvPr/>
        </p:nvSpPr>
        <p:spPr>
          <a:xfrm>
            <a:off x="2905532" y="3429000"/>
            <a:ext cx="1607992" cy="28428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rgbClr val="FF0000"/>
              </a:solidFill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B9A9F36D-418A-4F92-A173-EDBAAD505D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6646" y="4105052"/>
            <a:ext cx="4981435" cy="2308442"/>
          </a:xfrm>
          <a:prstGeom prst="rect">
            <a:avLst/>
          </a:prstGeom>
        </p:spPr>
      </p:pic>
      <p:sp>
        <p:nvSpPr>
          <p:cNvPr id="11" name="Elipse 10">
            <a:extLst>
              <a:ext uri="{FF2B5EF4-FFF2-40B4-BE49-F238E27FC236}">
                <a16:creationId xmlns:a16="http://schemas.microsoft.com/office/drawing/2014/main" id="{B22B10A8-EE82-43EE-A01D-93C57C805A3D}"/>
              </a:ext>
            </a:extLst>
          </p:cNvPr>
          <p:cNvSpPr/>
          <p:nvPr/>
        </p:nvSpPr>
        <p:spPr>
          <a:xfrm>
            <a:off x="8660994" y="4887740"/>
            <a:ext cx="1735052" cy="74306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rgbClr val="FF0000"/>
              </a:solidFill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BF455F20-C802-4C35-BD1D-389D6F0285D1}"/>
              </a:ext>
            </a:extLst>
          </p:cNvPr>
          <p:cNvSpPr txBox="1"/>
          <p:nvPr/>
        </p:nvSpPr>
        <p:spPr>
          <a:xfrm>
            <a:off x="6709926" y="3544431"/>
            <a:ext cx="471487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4.  A continuación, selecciona tu fecha de nacimiento.</a:t>
            </a:r>
          </a:p>
        </p:txBody>
      </p:sp>
    </p:spTree>
    <p:extLst>
      <p:ext uri="{BB962C8B-B14F-4D97-AF65-F5344CB8AC3E}">
        <p14:creationId xmlns:p14="http://schemas.microsoft.com/office/powerpoint/2010/main" val="32675126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2AC496E-242B-4DEB-A219-AEE2B9AA032F}"/>
              </a:ext>
            </a:extLst>
          </p:cNvPr>
          <p:cNvSpPr txBox="1"/>
          <p:nvPr/>
        </p:nvSpPr>
        <p:spPr>
          <a:xfrm>
            <a:off x="6191473" y="284451"/>
            <a:ext cx="48077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601345">
              <a:tabLst>
                <a:tab pos="858520" algn="l"/>
                <a:tab pos="1100455" algn="l"/>
              </a:tabLst>
            </a:pPr>
            <a:r>
              <a:rPr lang="es-PE" sz="1400" b="1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</a:rPr>
              <a:t>Sesión 3: </a:t>
            </a:r>
            <a:r>
              <a:rPr lang="es-PE" sz="1400">
                <a:effectLst/>
                <a:ea typeface="Aptos"/>
                <a:cs typeface="Times New Roman" panose="02020603050405020304" pitchFamily="18" charset="0"/>
              </a:rPr>
              <a:t>Explorando el Código con Bloques </a:t>
            </a:r>
            <a:endParaRPr lang="es-PE" sz="1400"/>
          </a:p>
          <a:p>
            <a:pPr marR="601345">
              <a:tabLst>
                <a:tab pos="858520" algn="l"/>
                <a:tab pos="1100455" algn="l"/>
              </a:tabLst>
            </a:pPr>
            <a:endParaRPr lang="es-PE" sz="1400"/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58D16B95-99D7-45BB-A294-F8AE1A62B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433" y="1347325"/>
            <a:ext cx="5391040" cy="2498257"/>
          </a:xfrm>
          <a:prstGeom prst="rect">
            <a:avLst/>
          </a:prstGeom>
        </p:spPr>
      </p:pic>
      <p:sp>
        <p:nvSpPr>
          <p:cNvPr id="22" name="Rectángulo 21">
            <a:extLst>
              <a:ext uri="{FF2B5EF4-FFF2-40B4-BE49-F238E27FC236}">
                <a16:creationId xmlns:a16="http://schemas.microsoft.com/office/drawing/2014/main" id="{75E785AB-F5AC-47AB-A11C-4DFFF174A76C}"/>
              </a:ext>
            </a:extLst>
          </p:cNvPr>
          <p:cNvSpPr/>
          <p:nvPr/>
        </p:nvSpPr>
        <p:spPr>
          <a:xfrm>
            <a:off x="2927725" y="1548426"/>
            <a:ext cx="2939675" cy="22971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322269FA-D039-4830-A0C7-768273C42A15}"/>
              </a:ext>
            </a:extLst>
          </p:cNvPr>
          <p:cNvSpPr txBox="1"/>
          <p:nvPr/>
        </p:nvSpPr>
        <p:spPr>
          <a:xfrm>
            <a:off x="743256" y="908221"/>
            <a:ext cx="609746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5. Ahora selecciona el género con el que te identificas.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A9E7F87D-0A1D-4D88-8A95-F4806B728A2B}"/>
              </a:ext>
            </a:extLst>
          </p:cNvPr>
          <p:cNvSpPr txBox="1"/>
          <p:nvPr/>
        </p:nvSpPr>
        <p:spPr>
          <a:xfrm>
            <a:off x="743255" y="4046683"/>
            <a:ext cx="99657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6. Ingresa tu dirección de correo electrónico; si tienes más de una, se sugiere usar la que revisas con mayor frecuencia.</a:t>
            </a:r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1A27D39B-2171-4C17-B5B5-EC01C8E905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6138" y="4454063"/>
            <a:ext cx="4235870" cy="2122583"/>
          </a:xfrm>
          <a:prstGeom prst="rect">
            <a:avLst/>
          </a:prstGeom>
        </p:spPr>
      </p:pic>
      <p:sp>
        <p:nvSpPr>
          <p:cNvPr id="31" name="Rectángulo 30">
            <a:extLst>
              <a:ext uri="{FF2B5EF4-FFF2-40B4-BE49-F238E27FC236}">
                <a16:creationId xmlns:a16="http://schemas.microsoft.com/office/drawing/2014/main" id="{8795341C-EA7C-47D9-ABA9-58C6B8C72435}"/>
              </a:ext>
            </a:extLst>
          </p:cNvPr>
          <p:cNvSpPr/>
          <p:nvPr/>
        </p:nvSpPr>
        <p:spPr>
          <a:xfrm>
            <a:off x="3511232" y="5156612"/>
            <a:ext cx="2356168" cy="7081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943756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2AC496E-242B-4DEB-A219-AEE2B9AA032F}"/>
              </a:ext>
            </a:extLst>
          </p:cNvPr>
          <p:cNvSpPr txBox="1"/>
          <p:nvPr/>
        </p:nvSpPr>
        <p:spPr>
          <a:xfrm>
            <a:off x="6191473" y="284451"/>
            <a:ext cx="48077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601345">
              <a:tabLst>
                <a:tab pos="858520" algn="l"/>
                <a:tab pos="1100455" algn="l"/>
              </a:tabLst>
            </a:pPr>
            <a:r>
              <a:rPr lang="es-PE" sz="1400" b="1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</a:rPr>
              <a:t>Sesión 3: </a:t>
            </a:r>
            <a:r>
              <a:rPr lang="es-PE" sz="1400">
                <a:effectLst/>
                <a:ea typeface="Aptos"/>
                <a:cs typeface="Times New Roman" panose="02020603050405020304" pitchFamily="18" charset="0"/>
              </a:rPr>
              <a:t>Explorando el Código con Bloques </a:t>
            </a:r>
            <a:endParaRPr lang="es-PE" sz="1400"/>
          </a:p>
          <a:p>
            <a:pPr marR="601345">
              <a:tabLst>
                <a:tab pos="858520" algn="l"/>
                <a:tab pos="1100455" algn="l"/>
              </a:tabLst>
            </a:pPr>
            <a:endParaRPr lang="es-PE" sz="140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B76780A-2621-4C2C-A076-EE1A2E5329C6}"/>
              </a:ext>
            </a:extLst>
          </p:cNvPr>
          <p:cNvSpPr txBox="1"/>
          <p:nvPr/>
        </p:nvSpPr>
        <p:spPr>
          <a:xfrm>
            <a:off x="1614121" y="1458694"/>
            <a:ext cx="283478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73050" marR="0" lvl="0" indent="-2730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7. Aparecerá un mensaje de bienvenida; haz clic en el recuadro morado, lee toda la información con atención y, al finalizar, selecciona la opción “De acuerdo”.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1B28AA5-6226-4C0C-95BA-FBA800CDC1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35" r="26095"/>
          <a:stretch/>
        </p:blipFill>
        <p:spPr>
          <a:xfrm>
            <a:off x="6096000" y="1280018"/>
            <a:ext cx="3482806" cy="2986795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6D3945DC-98AD-4A79-B424-932249E3B427}"/>
              </a:ext>
            </a:extLst>
          </p:cNvPr>
          <p:cNvSpPr/>
          <p:nvPr/>
        </p:nvSpPr>
        <p:spPr>
          <a:xfrm>
            <a:off x="7099754" y="1637324"/>
            <a:ext cx="2181604" cy="22721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94EA85F5-0CE1-48EE-B4EB-4BFB508F2572}"/>
              </a:ext>
            </a:extLst>
          </p:cNvPr>
          <p:cNvSpPr txBox="1"/>
          <p:nvPr/>
        </p:nvSpPr>
        <p:spPr>
          <a:xfrm>
            <a:off x="6448037" y="4734461"/>
            <a:ext cx="283332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8. ¡Enhorabuena! Has creado tu cuenta en la plataforma web de Scratch, ahora puedes empezar a diseñar escenarios y dar rienda suelta a tu imaginación.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1BCCDF9F-EE63-480C-8EB3-5B392EDCC1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1496" y="4005292"/>
            <a:ext cx="2718291" cy="1927131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5CA5152A-BC69-4888-BC6B-A5EE2BECB2CE}"/>
              </a:ext>
            </a:extLst>
          </p:cNvPr>
          <p:cNvSpPr/>
          <p:nvPr/>
        </p:nvSpPr>
        <p:spPr>
          <a:xfrm>
            <a:off x="1315802" y="3909505"/>
            <a:ext cx="3189677" cy="21780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630765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2AC496E-242B-4DEB-A219-AEE2B9AA032F}"/>
              </a:ext>
            </a:extLst>
          </p:cNvPr>
          <p:cNvSpPr txBox="1"/>
          <p:nvPr/>
        </p:nvSpPr>
        <p:spPr>
          <a:xfrm>
            <a:off x="6191473" y="284451"/>
            <a:ext cx="48077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601345">
              <a:tabLst>
                <a:tab pos="858520" algn="l"/>
                <a:tab pos="1100455" algn="l"/>
              </a:tabLst>
            </a:pPr>
            <a:r>
              <a:rPr lang="es-PE" sz="1400" b="1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</a:rPr>
              <a:t>Sesión 3: </a:t>
            </a:r>
            <a:r>
              <a:rPr lang="es-PE" sz="1400">
                <a:effectLst/>
                <a:ea typeface="Aptos"/>
                <a:cs typeface="Times New Roman" panose="02020603050405020304" pitchFamily="18" charset="0"/>
              </a:rPr>
              <a:t>Explorando el Código con Bloques </a:t>
            </a:r>
            <a:endParaRPr lang="es-PE" sz="1400"/>
          </a:p>
          <a:p>
            <a:pPr marR="601345">
              <a:tabLst>
                <a:tab pos="858520" algn="l"/>
                <a:tab pos="1100455" algn="l"/>
              </a:tabLst>
            </a:pPr>
            <a:endParaRPr lang="es-PE" sz="140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7A029A5-222D-43CD-A410-5EE4B2111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961" y="2133434"/>
            <a:ext cx="7597132" cy="444011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E5EA6059-9BE2-40D3-B78F-A1CFC493EAC2}"/>
              </a:ext>
            </a:extLst>
          </p:cNvPr>
          <p:cNvSpPr txBox="1"/>
          <p:nvPr/>
        </p:nvSpPr>
        <p:spPr>
          <a:xfrm>
            <a:off x="2630588" y="1704870"/>
            <a:ext cx="7121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/>
              <a:t>Coloquemos estos bloques y veamos que hace nuestro gato de Scratch</a:t>
            </a:r>
            <a:endParaRPr lang="es-PE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9C175C1-EA4F-4606-A348-0C8D3212DB58}"/>
              </a:ext>
            </a:extLst>
          </p:cNvPr>
          <p:cNvSpPr/>
          <p:nvPr/>
        </p:nvSpPr>
        <p:spPr>
          <a:xfrm>
            <a:off x="2330291" y="933105"/>
            <a:ext cx="734047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¡Vamos abrir Scratch y practiquemos!</a:t>
            </a:r>
          </a:p>
        </p:txBody>
      </p:sp>
    </p:spTree>
    <p:extLst>
      <p:ext uri="{BB962C8B-B14F-4D97-AF65-F5344CB8AC3E}">
        <p14:creationId xmlns:p14="http://schemas.microsoft.com/office/powerpoint/2010/main" val="14395793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2AC496E-242B-4DEB-A219-AEE2B9AA032F}"/>
              </a:ext>
            </a:extLst>
          </p:cNvPr>
          <p:cNvSpPr txBox="1"/>
          <p:nvPr/>
        </p:nvSpPr>
        <p:spPr>
          <a:xfrm>
            <a:off x="6191473" y="284451"/>
            <a:ext cx="48077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601345">
              <a:tabLst>
                <a:tab pos="858520" algn="l"/>
                <a:tab pos="1100455" algn="l"/>
              </a:tabLst>
            </a:pPr>
            <a:r>
              <a:rPr lang="es-PE" sz="1400" b="1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</a:rPr>
              <a:t>Sesión 3: </a:t>
            </a:r>
            <a:r>
              <a:rPr lang="es-PE" sz="1400">
                <a:effectLst/>
                <a:ea typeface="Aptos"/>
                <a:cs typeface="Times New Roman" panose="02020603050405020304" pitchFamily="18" charset="0"/>
              </a:rPr>
              <a:t>Explorando el Código con Bloques </a:t>
            </a:r>
            <a:endParaRPr lang="es-PE" sz="1400"/>
          </a:p>
          <a:p>
            <a:pPr marR="601345">
              <a:tabLst>
                <a:tab pos="858520" algn="l"/>
                <a:tab pos="1100455" algn="l"/>
              </a:tabLst>
            </a:pPr>
            <a:endParaRPr lang="es-PE" sz="140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DC623A4-25D9-4066-9590-AF13D488E634}"/>
              </a:ext>
            </a:extLst>
          </p:cNvPr>
          <p:cNvSpPr txBox="1"/>
          <p:nvPr/>
        </p:nvSpPr>
        <p:spPr>
          <a:xfrm>
            <a:off x="4510454" y="2598003"/>
            <a:ext cx="52138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/>
              <a:t>¿Qué bloques deberían colocar para que el gato </a:t>
            </a:r>
            <a:r>
              <a:rPr lang="es-PE" sz="2400">
                <a:effectLst/>
                <a:ea typeface="Aptos"/>
                <a:cs typeface="Times New Roman" panose="02020603050405020304" pitchFamily="18" charset="0"/>
              </a:rPr>
              <a:t>diga "Hola" y cuente hasta 5.</a:t>
            </a:r>
            <a:endParaRPr lang="es-PE" sz="2400"/>
          </a:p>
        </p:txBody>
      </p:sp>
      <p:pic>
        <p:nvPicPr>
          <p:cNvPr id="1026" name="Picture 2" descr="Scratch | Matemáticas en el Felo">
            <a:extLst>
              <a:ext uri="{FF2B5EF4-FFF2-40B4-BE49-F238E27FC236}">
                <a16:creationId xmlns:a16="http://schemas.microsoft.com/office/drawing/2014/main" id="{5FAAD86E-0AAC-4213-B61D-54075344BA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180" y="1806819"/>
            <a:ext cx="263842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38301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2AC496E-242B-4DEB-A219-AEE2B9AA032F}"/>
              </a:ext>
            </a:extLst>
          </p:cNvPr>
          <p:cNvSpPr txBox="1"/>
          <p:nvPr/>
        </p:nvSpPr>
        <p:spPr>
          <a:xfrm>
            <a:off x="6191473" y="284451"/>
            <a:ext cx="48077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601345">
              <a:tabLst>
                <a:tab pos="858520" algn="l"/>
                <a:tab pos="1100455" algn="l"/>
              </a:tabLst>
            </a:pPr>
            <a:r>
              <a:rPr lang="es-PE" sz="1400" b="1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</a:rPr>
              <a:t>Sesión 3: </a:t>
            </a:r>
            <a:r>
              <a:rPr lang="es-PE" sz="1400">
                <a:effectLst/>
                <a:ea typeface="Aptos"/>
                <a:cs typeface="Times New Roman" panose="02020603050405020304" pitchFamily="18" charset="0"/>
              </a:rPr>
              <a:t>Explorando el Código con Bloques </a:t>
            </a:r>
            <a:endParaRPr lang="es-PE" sz="1400"/>
          </a:p>
          <a:p>
            <a:pPr marR="601345">
              <a:tabLst>
                <a:tab pos="858520" algn="l"/>
                <a:tab pos="1100455" algn="l"/>
              </a:tabLst>
            </a:pPr>
            <a:endParaRPr lang="es-PE" sz="140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BA9680B-88CB-4FA2-826F-89E9563B5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977" y="1706407"/>
            <a:ext cx="7746392" cy="451348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391357C7-1D63-4602-B1DA-7103D04C431A}"/>
              </a:ext>
            </a:extLst>
          </p:cNvPr>
          <p:cNvSpPr txBox="1"/>
          <p:nvPr/>
        </p:nvSpPr>
        <p:spPr>
          <a:xfrm>
            <a:off x="2998177" y="1159075"/>
            <a:ext cx="5134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/>
              <a:t>Al final debe quedar así tu proyecto </a:t>
            </a:r>
          </a:p>
        </p:txBody>
      </p:sp>
    </p:spTree>
    <p:extLst>
      <p:ext uri="{BB962C8B-B14F-4D97-AF65-F5344CB8AC3E}">
        <p14:creationId xmlns:p14="http://schemas.microsoft.com/office/powerpoint/2010/main" val="10700699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2AC496E-242B-4DEB-A219-AEE2B9AA032F}"/>
              </a:ext>
            </a:extLst>
          </p:cNvPr>
          <p:cNvSpPr txBox="1"/>
          <p:nvPr/>
        </p:nvSpPr>
        <p:spPr>
          <a:xfrm>
            <a:off x="6191473" y="284451"/>
            <a:ext cx="48077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601345">
              <a:tabLst>
                <a:tab pos="858520" algn="l"/>
                <a:tab pos="1100455" algn="l"/>
              </a:tabLst>
            </a:pPr>
            <a:r>
              <a:rPr lang="es-PE" sz="1400" b="1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</a:rPr>
              <a:t>Sesión 3: </a:t>
            </a:r>
            <a:r>
              <a:rPr lang="es-PE" sz="1400">
                <a:effectLst/>
                <a:ea typeface="Aptos"/>
                <a:cs typeface="Times New Roman" panose="02020603050405020304" pitchFamily="18" charset="0"/>
              </a:rPr>
              <a:t>Explorando el Código con Bloques </a:t>
            </a:r>
            <a:endParaRPr lang="es-PE" sz="1400"/>
          </a:p>
          <a:p>
            <a:pPr marR="601345">
              <a:tabLst>
                <a:tab pos="858520" algn="l"/>
                <a:tab pos="1100455" algn="l"/>
              </a:tabLst>
            </a:pPr>
            <a:endParaRPr lang="es-PE" sz="1400"/>
          </a:p>
        </p:txBody>
      </p:sp>
      <p:pic>
        <p:nvPicPr>
          <p:cNvPr id="1026" name="Picture 2" descr="Scratch | Matemáticas en el Felo">
            <a:extLst>
              <a:ext uri="{FF2B5EF4-FFF2-40B4-BE49-F238E27FC236}">
                <a16:creationId xmlns:a16="http://schemas.microsoft.com/office/drawing/2014/main" id="{5FAAD86E-0AAC-4213-B61D-54075344BA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830041" y="2598127"/>
            <a:ext cx="263842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744ADF28-454E-435A-8F0D-A38E74E61D2C}"/>
              </a:ext>
            </a:extLst>
          </p:cNvPr>
          <p:cNvSpPr txBox="1"/>
          <p:nvPr/>
        </p:nvSpPr>
        <p:spPr>
          <a:xfrm>
            <a:off x="1967279" y="2277181"/>
            <a:ext cx="609746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sz="1800"/>
              <a:t>¿Qué bloques deberían colocar para que el gato mueva 20 pasos 10 veces, luego piense </a:t>
            </a:r>
            <a:r>
              <a:rPr lang="es-ES" sz="1800" err="1"/>
              <a:t>Umm</a:t>
            </a:r>
            <a:r>
              <a:rPr lang="es-ES" sz="1800"/>
              <a:t>… girar 50 grados, diga ¡Hola! Y finalmente haga miau. 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55106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2AC496E-242B-4DEB-A219-AEE2B9AA032F}"/>
              </a:ext>
            </a:extLst>
          </p:cNvPr>
          <p:cNvSpPr txBox="1"/>
          <p:nvPr/>
        </p:nvSpPr>
        <p:spPr>
          <a:xfrm>
            <a:off x="6191473" y="284451"/>
            <a:ext cx="48077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601345">
              <a:tabLst>
                <a:tab pos="858520" algn="l"/>
                <a:tab pos="1100455" algn="l"/>
              </a:tabLst>
            </a:pPr>
            <a:r>
              <a:rPr lang="es-PE" sz="1400" b="1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</a:rPr>
              <a:t>Sesión 3: </a:t>
            </a:r>
            <a:r>
              <a:rPr lang="es-PE" sz="1400">
                <a:effectLst/>
                <a:ea typeface="Aptos"/>
                <a:cs typeface="Times New Roman" panose="02020603050405020304" pitchFamily="18" charset="0"/>
              </a:rPr>
              <a:t>Explorando el Código con Bloques </a:t>
            </a:r>
            <a:endParaRPr lang="es-PE" sz="1400"/>
          </a:p>
          <a:p>
            <a:pPr marR="601345">
              <a:tabLst>
                <a:tab pos="858520" algn="l"/>
                <a:tab pos="1100455" algn="l"/>
              </a:tabLst>
            </a:pPr>
            <a:endParaRPr lang="es-PE" sz="140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72D83E7A-FDA0-4399-95E4-68AC0CCD28DC}"/>
              </a:ext>
            </a:extLst>
          </p:cNvPr>
          <p:cNvSpPr/>
          <p:nvPr/>
        </p:nvSpPr>
        <p:spPr>
          <a:xfrm>
            <a:off x="547130" y="1545496"/>
            <a:ext cx="270035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200" b="1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Reflexionemos</a:t>
            </a:r>
            <a:endParaRPr lang="es-ES" sz="5400" b="1" cap="none" spc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93AA174-2302-45B8-AD5B-525D1E68C0B2}"/>
              </a:ext>
            </a:extLst>
          </p:cNvPr>
          <p:cNvSpPr txBox="1"/>
          <p:nvPr/>
        </p:nvSpPr>
        <p:spPr>
          <a:xfrm>
            <a:off x="1418684" y="2375502"/>
            <a:ext cx="768991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sz="1600"/>
              <a:t>Lucía tenía una idea muy clara en su mente: preparar una taza de té. Pero al momento de explicarle a su robot lo que debía hacer, las cosas no salieron como esperaba. Aunque el robot siguió sus instrucciones, los resultados fueron un desastre. Este caso nos muestra lo importante que es </a:t>
            </a:r>
            <a:r>
              <a:rPr lang="es-ES" sz="1600" b="1"/>
              <a:t>dar instrucciones claras, ordenadas y precisas</a:t>
            </a:r>
            <a:r>
              <a:rPr lang="es-ES" sz="1600"/>
              <a:t> cuando queremos que una máquina realice una tarea.</a:t>
            </a:r>
            <a:endParaRPr lang="es-PE" sz="160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AAE5176-E05D-4919-BA89-93B609E66C9B}"/>
              </a:ext>
            </a:extLst>
          </p:cNvPr>
          <p:cNvSpPr txBox="1"/>
          <p:nvPr/>
        </p:nvSpPr>
        <p:spPr>
          <a:xfrm>
            <a:off x="987613" y="3916348"/>
            <a:ext cx="977323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s-PE" altLang="es-PE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¿Qué tiene que ver este caso con la forma en que las computadoras entienden las instrucciones?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s-PE" altLang="es-PE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s-PE" altLang="es-PE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¿Qué errores crees que cometió Lucía al darle las órdenes al robot?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s-PE" altLang="es-PE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s-PE" altLang="es-PE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¿Cómo podrías organizar mejor esas instrucciones usando lo que sabes sobre programación?</a:t>
            </a:r>
          </a:p>
        </p:txBody>
      </p:sp>
      <p:pic>
        <p:nvPicPr>
          <p:cNvPr id="6" name="Imagen 5" descr="Una caricatura de una persona&#10;&#10;El contenido generado por IA puede ser incorrecto.">
            <a:extLst>
              <a:ext uri="{FF2B5EF4-FFF2-40B4-BE49-F238E27FC236}">
                <a16:creationId xmlns:a16="http://schemas.microsoft.com/office/drawing/2014/main" id="{36187DD9-302B-72CF-25BB-DFE22B1816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2233" y="998375"/>
            <a:ext cx="3121204" cy="6017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9049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2AC496E-242B-4DEB-A219-AEE2B9AA032F}"/>
              </a:ext>
            </a:extLst>
          </p:cNvPr>
          <p:cNvSpPr txBox="1"/>
          <p:nvPr/>
        </p:nvSpPr>
        <p:spPr>
          <a:xfrm>
            <a:off x="6191473" y="284451"/>
            <a:ext cx="48077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601345">
              <a:tabLst>
                <a:tab pos="858520" algn="l"/>
                <a:tab pos="1100455" algn="l"/>
              </a:tabLst>
            </a:pPr>
            <a:r>
              <a:rPr lang="es-PE" sz="1400" b="1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</a:rPr>
              <a:t>Sesión 3: </a:t>
            </a:r>
            <a:r>
              <a:rPr lang="es-PE" sz="1400">
                <a:effectLst/>
                <a:ea typeface="Aptos"/>
                <a:cs typeface="Times New Roman" panose="02020603050405020304" pitchFamily="18" charset="0"/>
              </a:rPr>
              <a:t>Explorando el Código con Bloques </a:t>
            </a:r>
            <a:endParaRPr lang="es-PE" sz="1400"/>
          </a:p>
          <a:p>
            <a:pPr marR="601345">
              <a:tabLst>
                <a:tab pos="858520" algn="l"/>
                <a:tab pos="1100455" algn="l"/>
              </a:tabLst>
            </a:pPr>
            <a:endParaRPr lang="es-PE" sz="140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D09B0C3-F06A-4681-A303-DD1EFF67B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5515" y="2131662"/>
            <a:ext cx="9448800" cy="35818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84B6CDAD-0FB7-4218-94E5-6B62E5B9E36D}"/>
              </a:ext>
            </a:extLst>
          </p:cNvPr>
          <p:cNvSpPr txBox="1"/>
          <p:nvPr/>
        </p:nvSpPr>
        <p:spPr>
          <a:xfrm>
            <a:off x="2103050" y="1349669"/>
            <a:ext cx="4088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/>
              <a:t>¿Qué puede hacer nuestro proyecto?</a:t>
            </a:r>
          </a:p>
        </p:txBody>
      </p:sp>
    </p:spTree>
    <p:extLst>
      <p:ext uri="{BB962C8B-B14F-4D97-AF65-F5344CB8AC3E}">
        <p14:creationId xmlns:p14="http://schemas.microsoft.com/office/powerpoint/2010/main" val="42347889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2F69682D-A492-4D9B-A6AF-0AFE95C91F68}"/>
              </a:ext>
            </a:extLst>
          </p:cNvPr>
          <p:cNvSpPr txBox="1"/>
          <p:nvPr/>
        </p:nvSpPr>
        <p:spPr>
          <a:xfrm>
            <a:off x="6191473" y="219984"/>
            <a:ext cx="48077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601345">
              <a:tabLst>
                <a:tab pos="858520" algn="l"/>
                <a:tab pos="1100455" algn="l"/>
              </a:tabLst>
            </a:pPr>
            <a:r>
              <a:rPr lang="es-PE" sz="1400" b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Sesión 1: </a:t>
            </a:r>
            <a:r>
              <a:rPr lang="es-PE" sz="1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s-PE" sz="1400">
                <a:latin typeface="Calibri" panose="020F0502020204030204" pitchFamily="34" charset="0"/>
                <a:ea typeface="Calibri" panose="020F0502020204030204" pitchFamily="34" charset="0"/>
              </a:rPr>
              <a:t>Introducción al pensamiento computacional</a:t>
            </a:r>
            <a:endParaRPr lang="es-PE" sz="140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00E2A71B-04DF-40E4-94D7-4F9DDC8D54AC}"/>
              </a:ext>
            </a:extLst>
          </p:cNvPr>
          <p:cNvSpPr/>
          <p:nvPr/>
        </p:nvSpPr>
        <p:spPr>
          <a:xfrm>
            <a:off x="3196166" y="1541947"/>
            <a:ext cx="59906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Reflexión de la clase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0FBC8A7-0B79-4DF8-9446-7959841DAE94}"/>
              </a:ext>
            </a:extLst>
          </p:cNvPr>
          <p:cNvSpPr txBox="1"/>
          <p:nvPr/>
        </p:nvSpPr>
        <p:spPr>
          <a:xfrm>
            <a:off x="3063860" y="4124316"/>
            <a:ext cx="70686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180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“Hoy aprendí que…” </a:t>
            </a:r>
            <a:endParaRPr lang="es-PE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271C50B-11CF-454F-BCE4-A4F8E76B8A52}"/>
              </a:ext>
            </a:extLst>
          </p:cNvPr>
          <p:cNvSpPr txBox="1"/>
          <p:nvPr/>
        </p:nvSpPr>
        <p:spPr>
          <a:xfrm>
            <a:off x="2943225" y="3156297"/>
            <a:ext cx="60974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180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¿Qué lograste programar hoy? ¿Qué fue lo más fácil o difícil?</a:t>
            </a:r>
            <a:br>
              <a:rPr lang="es-PE" sz="180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742519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&#10;&#10;El contenido generado por IA puede ser incorrecto.">
            <a:extLst>
              <a:ext uri="{FF2B5EF4-FFF2-40B4-BE49-F238E27FC236}">
                <a16:creationId xmlns:a16="http://schemas.microsoft.com/office/drawing/2014/main" id="{6647D24C-9A87-650F-2476-FB68CF0F52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480"/>
            <a:ext cx="12192000" cy="6860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143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2AC496E-242B-4DEB-A219-AEE2B9AA032F}"/>
              </a:ext>
            </a:extLst>
          </p:cNvPr>
          <p:cNvSpPr txBox="1"/>
          <p:nvPr/>
        </p:nvSpPr>
        <p:spPr>
          <a:xfrm>
            <a:off x="6191473" y="284451"/>
            <a:ext cx="48077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601345">
              <a:tabLst>
                <a:tab pos="858520" algn="l"/>
                <a:tab pos="1100455" algn="l"/>
              </a:tabLst>
            </a:pPr>
            <a:r>
              <a:rPr lang="es-PE" sz="1400" b="1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</a:rPr>
              <a:t>Sesión 3: </a:t>
            </a:r>
            <a:r>
              <a:rPr lang="es-PE" sz="1400">
                <a:effectLst/>
                <a:ea typeface="Aptos"/>
                <a:cs typeface="Times New Roman" panose="02020603050405020304" pitchFamily="18" charset="0"/>
              </a:rPr>
              <a:t>Explorando el Código con Bloques </a:t>
            </a:r>
            <a:endParaRPr lang="es-PE" sz="1400"/>
          </a:p>
          <a:p>
            <a:pPr marR="601345">
              <a:tabLst>
                <a:tab pos="858520" algn="l"/>
                <a:tab pos="1100455" algn="l"/>
              </a:tabLst>
            </a:pPr>
            <a:endParaRPr lang="es-PE" sz="1400"/>
          </a:p>
        </p:txBody>
      </p:sp>
      <p:sp>
        <p:nvSpPr>
          <p:cNvPr id="15" name="Flecha: doblada hacia arriba 14">
            <a:extLst>
              <a:ext uri="{FF2B5EF4-FFF2-40B4-BE49-F238E27FC236}">
                <a16:creationId xmlns:a16="http://schemas.microsoft.com/office/drawing/2014/main" id="{28E52879-CE69-48E2-958D-70E4B51D9E12}"/>
              </a:ext>
            </a:extLst>
          </p:cNvPr>
          <p:cNvSpPr/>
          <p:nvPr/>
        </p:nvSpPr>
        <p:spPr>
          <a:xfrm rot="10800000" flipH="1">
            <a:off x="8611313" y="1365444"/>
            <a:ext cx="1311966" cy="753069"/>
          </a:xfrm>
          <a:prstGeom prst="bentUp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6" name="Rectángulo: esquina doblada 15">
            <a:extLst>
              <a:ext uri="{FF2B5EF4-FFF2-40B4-BE49-F238E27FC236}">
                <a16:creationId xmlns:a16="http://schemas.microsoft.com/office/drawing/2014/main" id="{7885172A-ED5C-4DA2-B873-2C142479D9AD}"/>
              </a:ext>
            </a:extLst>
          </p:cNvPr>
          <p:cNvSpPr/>
          <p:nvPr/>
        </p:nvSpPr>
        <p:spPr>
          <a:xfrm>
            <a:off x="3105193" y="1279902"/>
            <a:ext cx="5436705" cy="490071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C778F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F7A906CF-6E27-45EF-B69D-1505611BBC3E}"/>
              </a:ext>
            </a:extLst>
          </p:cNvPr>
          <p:cNvSpPr txBox="1"/>
          <p:nvPr/>
        </p:nvSpPr>
        <p:spPr>
          <a:xfrm>
            <a:off x="3299444" y="1366427"/>
            <a:ext cx="4894758" cy="375552"/>
          </a:xfrm>
          <a:prstGeom prst="rect">
            <a:avLst/>
          </a:prstGeom>
          <a:solidFill>
            <a:schemeClr val="bg1"/>
          </a:solidFill>
          <a:ln>
            <a:solidFill>
              <a:srgbClr val="C778F8"/>
            </a:solidFill>
            <a:prstDash val="sysDot"/>
          </a:ln>
        </p:spPr>
        <p:txBody>
          <a:bodyPr wrap="square">
            <a:sp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  <a:buClr>
                <a:srgbClr val="5B9BD5"/>
              </a:buClr>
            </a:pPr>
            <a:r>
              <a:rPr lang="es-PE" sz="18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¿Cómo descargar Scratch?</a:t>
            </a:r>
            <a:endParaRPr lang="es-PE" sz="180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B4333593-6C0E-427C-987D-1A56EA19D0D1}"/>
              </a:ext>
            </a:extLst>
          </p:cNvPr>
          <p:cNvSpPr txBox="1"/>
          <p:nvPr/>
        </p:nvSpPr>
        <p:spPr>
          <a:xfrm>
            <a:off x="6738830" y="2794092"/>
            <a:ext cx="3601529" cy="1077218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ES" sz="1600">
                <a:solidFill>
                  <a:srgbClr val="001D35"/>
                </a:solidFill>
              </a:rPr>
              <a:t>S</a:t>
            </a:r>
            <a:r>
              <a:rPr lang="es-ES" sz="1600"/>
              <a:t>e ejecuta en un navegador.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s-ES" sz="160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ES" sz="1600">
                <a:solidFill>
                  <a:srgbClr val="001D35"/>
                </a:solidFill>
                <a:latin typeface="Google Sans"/>
              </a:rPr>
              <a:t>F</a:t>
            </a:r>
            <a:r>
              <a:rPr lang="es-ES" sz="1600" b="0" i="0">
                <a:solidFill>
                  <a:srgbClr val="001D35"/>
                </a:solidFill>
                <a:effectLst/>
                <a:latin typeface="Google Sans"/>
              </a:rPr>
              <a:t>unciona en la mayoría de los navegadores modernos. 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336BCB31-525C-4111-B1B3-9511F2572AB5}"/>
              </a:ext>
            </a:extLst>
          </p:cNvPr>
          <p:cNvSpPr txBox="1"/>
          <p:nvPr/>
        </p:nvSpPr>
        <p:spPr>
          <a:xfrm>
            <a:off x="1832786" y="2764947"/>
            <a:ext cx="3819831" cy="132343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ES" sz="1600"/>
              <a:t>Esta versión se instala en tu computadora o laptop</a:t>
            </a:r>
            <a:r>
              <a:rPr lang="es-ES" sz="1600" b="0" i="0">
                <a:solidFill>
                  <a:srgbClr val="001D35"/>
                </a:solidFill>
                <a:effectLst/>
              </a:rPr>
              <a:t>.</a:t>
            </a:r>
          </a:p>
          <a:p>
            <a:pPr algn="just"/>
            <a:endParaRPr lang="es-ES" sz="1600">
              <a:solidFill>
                <a:srgbClr val="001D35"/>
              </a:solidFill>
              <a:latin typeface="Google Sans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ES" sz="1600" b="0" i="0">
                <a:solidFill>
                  <a:srgbClr val="001D35"/>
                </a:solidFill>
                <a:effectLst/>
                <a:latin typeface="Google Sans"/>
              </a:rPr>
              <a:t>La versión de escritorio está disponible para Windows, macOS y Linux</a:t>
            </a:r>
            <a:r>
              <a:rPr lang="es-ES" sz="1600">
                <a:solidFill>
                  <a:srgbClr val="001D35"/>
                </a:solidFill>
                <a:latin typeface="Google Sans"/>
              </a:rPr>
              <a:t>.</a:t>
            </a:r>
            <a:endParaRPr lang="es-ES" sz="1600" b="0" i="0">
              <a:solidFill>
                <a:srgbClr val="001D35"/>
              </a:solidFill>
              <a:effectLst/>
              <a:latin typeface="Google Sans"/>
            </a:endParaRPr>
          </a:p>
        </p:txBody>
      </p:sp>
      <p:sp>
        <p:nvSpPr>
          <p:cNvPr id="20" name="Flecha: doblada hacia arriba 19">
            <a:extLst>
              <a:ext uri="{FF2B5EF4-FFF2-40B4-BE49-F238E27FC236}">
                <a16:creationId xmlns:a16="http://schemas.microsoft.com/office/drawing/2014/main" id="{29CCBB81-DC34-4024-8C29-07F2111C4AA8}"/>
              </a:ext>
            </a:extLst>
          </p:cNvPr>
          <p:cNvSpPr/>
          <p:nvPr/>
        </p:nvSpPr>
        <p:spPr>
          <a:xfrm rot="10800000">
            <a:off x="1725435" y="1404056"/>
            <a:ext cx="1311966" cy="753069"/>
          </a:xfrm>
          <a:prstGeom prst="bentUp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AF281BE9-7B95-4799-A661-916FE40CF265}"/>
              </a:ext>
            </a:extLst>
          </p:cNvPr>
          <p:cNvSpPr txBox="1"/>
          <p:nvPr/>
        </p:nvSpPr>
        <p:spPr>
          <a:xfrm>
            <a:off x="3773043" y="1969059"/>
            <a:ext cx="452702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sz="1600" b="0" i="0">
                <a:solidFill>
                  <a:srgbClr val="001D35"/>
                </a:solidFill>
                <a:effectLst/>
              </a:rPr>
              <a:t>Scratch tiene dos métodos principales de descarga: 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2B6BBFF4-112F-4EBD-85EA-299608073926}"/>
              </a:ext>
            </a:extLst>
          </p:cNvPr>
          <p:cNvSpPr txBox="1"/>
          <p:nvPr/>
        </p:nvSpPr>
        <p:spPr>
          <a:xfrm>
            <a:off x="8704044" y="2432114"/>
            <a:ext cx="1741109" cy="33855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CE87F9"/>
            </a:solidFill>
          </a:ln>
        </p:spPr>
        <p:txBody>
          <a:bodyPr wrap="square" rtlCol="0">
            <a:spAutoFit/>
          </a:bodyPr>
          <a:lstStyle/>
          <a:p>
            <a:r>
              <a:rPr lang="es-PE" sz="1600" b="1"/>
              <a:t>2. Versión web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3A4712BA-1FB3-4256-9262-851FF0A6246F}"/>
              </a:ext>
            </a:extLst>
          </p:cNvPr>
          <p:cNvSpPr txBox="1"/>
          <p:nvPr/>
        </p:nvSpPr>
        <p:spPr>
          <a:xfrm>
            <a:off x="1606881" y="2406240"/>
            <a:ext cx="2301074" cy="33855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CE87F9"/>
            </a:solidFill>
          </a:ln>
        </p:spPr>
        <p:txBody>
          <a:bodyPr wrap="square" rtlCol="0">
            <a:spAutoFit/>
          </a:bodyPr>
          <a:lstStyle/>
          <a:p>
            <a:r>
              <a:rPr lang="es-PE" sz="1600" b="1"/>
              <a:t>1. Versión de escritorio</a:t>
            </a:r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6A5301F4-DF5B-4483-A588-0BC6C4EE8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7649" y="4036037"/>
            <a:ext cx="3975553" cy="2754168"/>
          </a:xfrm>
          <a:prstGeom prst="rect">
            <a:avLst/>
          </a:prstGeom>
          <a:ln w="28575">
            <a:solidFill>
              <a:srgbClr val="4384D9"/>
            </a:solidFill>
          </a:ln>
        </p:spPr>
      </p:pic>
      <p:sp>
        <p:nvSpPr>
          <p:cNvPr id="25" name="Rectángulo 24">
            <a:extLst>
              <a:ext uri="{FF2B5EF4-FFF2-40B4-BE49-F238E27FC236}">
                <a16:creationId xmlns:a16="http://schemas.microsoft.com/office/drawing/2014/main" id="{257B4505-3BA0-452E-AA5C-132B728C3494}"/>
              </a:ext>
            </a:extLst>
          </p:cNvPr>
          <p:cNvSpPr/>
          <p:nvPr/>
        </p:nvSpPr>
        <p:spPr>
          <a:xfrm>
            <a:off x="9116691" y="6416927"/>
            <a:ext cx="806588" cy="2252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9A2818DF-E51D-4796-B86E-14A2CD091B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9734" y="4160984"/>
            <a:ext cx="3975553" cy="2661177"/>
          </a:xfrm>
          <a:prstGeom prst="rect">
            <a:avLst/>
          </a:prstGeom>
          <a:ln>
            <a:solidFill>
              <a:srgbClr val="4384D9"/>
            </a:solidFill>
          </a:ln>
        </p:spPr>
      </p:pic>
      <p:sp>
        <p:nvSpPr>
          <p:cNvPr id="26" name="Rectángulo 25">
            <a:extLst>
              <a:ext uri="{FF2B5EF4-FFF2-40B4-BE49-F238E27FC236}">
                <a16:creationId xmlns:a16="http://schemas.microsoft.com/office/drawing/2014/main" id="{31DE7F13-5B6F-43C3-90E6-85B453B283EE}"/>
              </a:ext>
            </a:extLst>
          </p:cNvPr>
          <p:cNvSpPr/>
          <p:nvPr/>
        </p:nvSpPr>
        <p:spPr>
          <a:xfrm>
            <a:off x="2316874" y="5292670"/>
            <a:ext cx="586730" cy="7805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61509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2AC496E-242B-4DEB-A219-AEE2B9AA032F}"/>
              </a:ext>
            </a:extLst>
          </p:cNvPr>
          <p:cNvSpPr txBox="1"/>
          <p:nvPr/>
        </p:nvSpPr>
        <p:spPr>
          <a:xfrm>
            <a:off x="6191473" y="256171"/>
            <a:ext cx="48077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601345">
              <a:tabLst>
                <a:tab pos="858520" algn="l"/>
                <a:tab pos="1100455" algn="l"/>
              </a:tabLst>
            </a:pPr>
            <a:r>
              <a:rPr lang="es-PE" sz="1400" b="1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</a:rPr>
              <a:t>Sesión 3: </a:t>
            </a:r>
            <a:r>
              <a:rPr lang="es-PE" sz="1400">
                <a:effectLst/>
                <a:ea typeface="Aptos"/>
                <a:cs typeface="Times New Roman" panose="02020603050405020304" pitchFamily="18" charset="0"/>
              </a:rPr>
              <a:t>Explorando el Código con Bloques </a:t>
            </a:r>
            <a:endParaRPr lang="es-PE" sz="1400"/>
          </a:p>
          <a:p>
            <a:pPr marR="601345">
              <a:tabLst>
                <a:tab pos="858520" algn="l"/>
                <a:tab pos="1100455" algn="l"/>
              </a:tabLst>
            </a:pPr>
            <a:endParaRPr lang="es-PE" sz="140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B1E8A29-68FF-45DF-8BE2-4278C3F92C6F}"/>
              </a:ext>
            </a:extLst>
          </p:cNvPr>
          <p:cNvSpPr txBox="1"/>
          <p:nvPr/>
        </p:nvSpPr>
        <p:spPr>
          <a:xfrm>
            <a:off x="1256122" y="2141597"/>
            <a:ext cx="4051169" cy="3293209"/>
          </a:xfrm>
          <a:prstGeom prst="rect">
            <a:avLst/>
          </a:prstGeom>
          <a:noFill/>
          <a:ln w="19050">
            <a:solidFill>
              <a:srgbClr val="0070C0"/>
            </a:solidFill>
            <a:prstDash val="sysDot"/>
          </a:ln>
        </p:spPr>
        <p:txBody>
          <a:bodyPr wrap="square">
            <a:spAutoFit/>
          </a:bodyPr>
          <a:lstStyle/>
          <a:p>
            <a:pPr algn="just"/>
            <a:r>
              <a:rPr lang="es-ES" sz="1600"/>
              <a:t>En la vida real, las computadoras y los robots no "entienden" lo que queremos hacer… a menos que se lo expliquemos paso a paso, de forma lógica y estructurada. Por eso existen herramientas como </a:t>
            </a:r>
            <a:r>
              <a:rPr lang="es-ES" sz="1600" b="1"/>
              <a:t>Scratch</a:t>
            </a:r>
            <a:r>
              <a:rPr lang="es-ES" sz="1600"/>
              <a:t>, que nos permiten </a:t>
            </a:r>
            <a:r>
              <a:rPr lang="es-ES" sz="1600" b="1"/>
              <a:t>crear programas visuales y ordenados</a:t>
            </a:r>
            <a:r>
              <a:rPr lang="es-ES" sz="1600"/>
              <a:t>, usando bloques que representan instrucciones. A partir de hoy, usaremos Scratch para transformar ideas como la de Lucía en </a:t>
            </a:r>
            <a:r>
              <a:rPr lang="es-ES" sz="1600" b="1"/>
              <a:t>programas que funcionen correctamente</a:t>
            </a:r>
            <a:r>
              <a:rPr lang="es-ES" sz="1600"/>
              <a:t>, y aprenderemos a </a:t>
            </a:r>
            <a:r>
              <a:rPr lang="es-ES" sz="1600" b="1"/>
              <a:t>pensar como programadores</a:t>
            </a:r>
            <a:r>
              <a:rPr lang="es-ES" sz="1600"/>
              <a:t> mientras nos divertimos creando juegos, historias y simulaciones.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7792BADB-E27D-4195-8FB9-D002D951971D}"/>
              </a:ext>
            </a:extLst>
          </p:cNvPr>
          <p:cNvSpPr/>
          <p:nvPr/>
        </p:nvSpPr>
        <p:spPr>
          <a:xfrm>
            <a:off x="827594" y="1796922"/>
            <a:ext cx="4908223" cy="3893970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2050" name="Picture 2" descr="MiP: el robot que responde a las órdenes de tu mano | Regalador.com">
            <a:extLst>
              <a:ext uri="{FF2B5EF4-FFF2-40B4-BE49-F238E27FC236}">
                <a16:creationId xmlns:a16="http://schemas.microsoft.com/office/drawing/2014/main" id="{83C7E1AD-ECA0-4036-993B-1F4B61BF42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3637" y="1658418"/>
            <a:ext cx="4807704" cy="3893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454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uadroTexto 13">
            <a:extLst>
              <a:ext uri="{FF2B5EF4-FFF2-40B4-BE49-F238E27FC236}">
                <a16:creationId xmlns:a16="http://schemas.microsoft.com/office/drawing/2014/main" id="{B5309298-F866-4B92-83C0-4A1B35F781B0}"/>
              </a:ext>
            </a:extLst>
          </p:cNvPr>
          <p:cNvSpPr txBox="1"/>
          <p:nvPr/>
        </p:nvSpPr>
        <p:spPr>
          <a:xfrm>
            <a:off x="6191473" y="256171"/>
            <a:ext cx="48077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601345">
              <a:tabLst>
                <a:tab pos="858520" algn="l"/>
                <a:tab pos="1100455" algn="l"/>
              </a:tabLst>
            </a:pPr>
            <a:r>
              <a:rPr lang="es-PE" sz="1400" b="1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</a:rPr>
              <a:t>Sesión 3: </a:t>
            </a:r>
            <a:r>
              <a:rPr lang="es-PE" sz="1400">
                <a:effectLst/>
                <a:ea typeface="Aptos"/>
                <a:cs typeface="Times New Roman" panose="02020603050405020304" pitchFamily="18" charset="0"/>
              </a:rPr>
              <a:t>Explorando el Código con Bloques </a:t>
            </a:r>
            <a:endParaRPr lang="es-PE" sz="1400"/>
          </a:p>
          <a:p>
            <a:pPr marR="601345">
              <a:tabLst>
                <a:tab pos="858520" algn="l"/>
                <a:tab pos="1100455" algn="l"/>
              </a:tabLst>
            </a:pPr>
            <a:endParaRPr lang="es-PE" sz="140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84256981-D897-4841-9478-D6D7271D223C}"/>
              </a:ext>
            </a:extLst>
          </p:cNvPr>
          <p:cNvSpPr txBox="1"/>
          <p:nvPr/>
        </p:nvSpPr>
        <p:spPr>
          <a:xfrm>
            <a:off x="4391647" y="3319171"/>
            <a:ext cx="60944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PE" sz="2000" b="1">
                <a:solidFill>
                  <a:schemeClr val="bg1"/>
                </a:solidFill>
              </a:rPr>
              <a:t>¿Cómo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8AED19B4-03D6-4CD1-A489-FC17B5DBF2AE}"/>
              </a:ext>
            </a:extLst>
          </p:cNvPr>
          <p:cNvSpPr txBox="1"/>
          <p:nvPr/>
        </p:nvSpPr>
        <p:spPr>
          <a:xfrm>
            <a:off x="460411" y="1544777"/>
            <a:ext cx="36238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/>
              <a:t>Descargando paso a paso Scratch</a:t>
            </a:r>
            <a:endParaRPr lang="es-PE" sz="1600" b="1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8260C5DB-2078-4828-8F00-54F414666B51}"/>
              </a:ext>
            </a:extLst>
          </p:cNvPr>
          <p:cNvSpPr txBox="1"/>
          <p:nvPr/>
        </p:nvSpPr>
        <p:spPr>
          <a:xfrm>
            <a:off x="460411" y="1966591"/>
            <a:ext cx="6134876" cy="3440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s-ES" sz="1600" b="1" kern="100">
                <a:effectLst/>
                <a:ea typeface="Aptos"/>
                <a:cs typeface="Times New Roman" panose="02020603050405020304" pitchFamily="18" charset="0"/>
              </a:rPr>
              <a:t>Visita el sitio web de Scratch:</a:t>
            </a:r>
            <a:r>
              <a:rPr lang="es-ES" sz="1600" kern="100">
                <a:effectLst/>
                <a:ea typeface="Aptos"/>
                <a:cs typeface="Times New Roman" panose="02020603050405020304" pitchFamily="18" charset="0"/>
              </a:rPr>
              <a:t> Accede a </a:t>
            </a:r>
            <a:r>
              <a:rPr lang="es-ES" sz="1600" u="sng" kern="100">
                <a:solidFill>
                  <a:srgbClr val="467886"/>
                </a:solidFill>
                <a:effectLst/>
                <a:ea typeface="Aptos"/>
                <a:cs typeface="Times New Roman" panose="02020603050405020304" pitchFamily="18" charset="0"/>
                <a:hlinkClick r:id="rId2"/>
              </a:rPr>
              <a:t>https://scratch.mit.edu/</a:t>
            </a:r>
            <a:r>
              <a:rPr lang="es-ES" sz="1600" kern="100">
                <a:effectLst/>
                <a:ea typeface="Aptos"/>
                <a:cs typeface="Times New Roman" panose="02020603050405020304" pitchFamily="18" charset="0"/>
              </a:rPr>
              <a:t>.</a:t>
            </a:r>
            <a:endParaRPr lang="es-PE" sz="1600" kern="100">
              <a:effectLst/>
              <a:ea typeface="Aptos"/>
              <a:cs typeface="Times New Roman" panose="02020603050405020304" pitchFamily="18" charset="0"/>
            </a:endParaRPr>
          </a:p>
        </p:txBody>
      </p: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5F851BD7-96A1-4054-8B8A-BF157027CBDB}"/>
              </a:ext>
            </a:extLst>
          </p:cNvPr>
          <p:cNvCxnSpPr/>
          <p:nvPr/>
        </p:nvCxnSpPr>
        <p:spPr>
          <a:xfrm>
            <a:off x="3449497" y="5659904"/>
            <a:ext cx="41102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Imagen 20">
            <a:extLst>
              <a:ext uri="{FF2B5EF4-FFF2-40B4-BE49-F238E27FC236}">
                <a16:creationId xmlns:a16="http://schemas.microsoft.com/office/drawing/2014/main" id="{79DCE2FF-9757-4BAB-8FC5-7296B7B84E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65" y="2477180"/>
            <a:ext cx="10169400" cy="4008324"/>
          </a:xfrm>
          <a:prstGeom prst="rect">
            <a:avLst/>
          </a:prstGeom>
          <a:ln w="19050">
            <a:solidFill>
              <a:srgbClr val="4384D9"/>
            </a:solidFill>
          </a:ln>
        </p:spPr>
      </p:pic>
      <p:sp>
        <p:nvSpPr>
          <p:cNvPr id="22" name="Elipse 21">
            <a:extLst>
              <a:ext uri="{FF2B5EF4-FFF2-40B4-BE49-F238E27FC236}">
                <a16:creationId xmlns:a16="http://schemas.microsoft.com/office/drawing/2014/main" id="{3D1AF06B-5FE7-4548-8ADC-A62BD6B1FE69}"/>
              </a:ext>
            </a:extLst>
          </p:cNvPr>
          <p:cNvSpPr/>
          <p:nvPr/>
        </p:nvSpPr>
        <p:spPr>
          <a:xfrm>
            <a:off x="558065" y="2477180"/>
            <a:ext cx="1323931" cy="30129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rgbClr val="FF0000"/>
              </a:solidFill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CA9DA66D-93A6-42D7-A083-FCD37FF60A8F}"/>
              </a:ext>
            </a:extLst>
          </p:cNvPr>
          <p:cNvSpPr txBox="1"/>
          <p:nvPr/>
        </p:nvSpPr>
        <p:spPr>
          <a:xfrm>
            <a:off x="558065" y="1105510"/>
            <a:ext cx="3623890" cy="338554"/>
          </a:xfrm>
          <a:prstGeom prst="rect">
            <a:avLst/>
          </a:prstGeom>
          <a:solidFill>
            <a:srgbClr val="F2CA7E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600" b="1"/>
              <a:t>1. Versión de escritorio</a:t>
            </a:r>
            <a:endParaRPr lang="es-PE" sz="1600" b="1"/>
          </a:p>
        </p:txBody>
      </p:sp>
    </p:spTree>
    <p:extLst>
      <p:ext uri="{BB962C8B-B14F-4D97-AF65-F5344CB8AC3E}">
        <p14:creationId xmlns:p14="http://schemas.microsoft.com/office/powerpoint/2010/main" val="3825371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uadroTexto 13">
            <a:extLst>
              <a:ext uri="{FF2B5EF4-FFF2-40B4-BE49-F238E27FC236}">
                <a16:creationId xmlns:a16="http://schemas.microsoft.com/office/drawing/2014/main" id="{B5309298-F866-4B92-83C0-4A1B35F781B0}"/>
              </a:ext>
            </a:extLst>
          </p:cNvPr>
          <p:cNvSpPr txBox="1"/>
          <p:nvPr/>
        </p:nvSpPr>
        <p:spPr>
          <a:xfrm>
            <a:off x="6191473" y="256171"/>
            <a:ext cx="48077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601345">
              <a:tabLst>
                <a:tab pos="858520" algn="l"/>
                <a:tab pos="1100455" algn="l"/>
              </a:tabLst>
            </a:pPr>
            <a:r>
              <a:rPr lang="es-PE" sz="1400" b="1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</a:rPr>
              <a:t>Sesión 3: </a:t>
            </a:r>
            <a:r>
              <a:rPr lang="es-PE" sz="1400">
                <a:effectLst/>
                <a:ea typeface="Aptos"/>
                <a:cs typeface="Times New Roman" panose="02020603050405020304" pitchFamily="18" charset="0"/>
              </a:rPr>
              <a:t>Explorando el Código con Bloques </a:t>
            </a:r>
            <a:endParaRPr lang="es-PE" sz="1400"/>
          </a:p>
          <a:p>
            <a:pPr marR="601345">
              <a:tabLst>
                <a:tab pos="858520" algn="l"/>
                <a:tab pos="1100455" algn="l"/>
              </a:tabLst>
            </a:pPr>
            <a:endParaRPr lang="es-PE" sz="140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84256981-D897-4841-9478-D6D7271D223C}"/>
              </a:ext>
            </a:extLst>
          </p:cNvPr>
          <p:cNvSpPr txBox="1"/>
          <p:nvPr/>
        </p:nvSpPr>
        <p:spPr>
          <a:xfrm>
            <a:off x="4391647" y="3319171"/>
            <a:ext cx="60944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PE" sz="2000" b="1">
                <a:solidFill>
                  <a:schemeClr val="bg1"/>
                </a:solidFill>
              </a:rPr>
              <a:t>¿Cómo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EA190BC-0D6C-4C96-A682-79268D0774F9}"/>
              </a:ext>
            </a:extLst>
          </p:cNvPr>
          <p:cNvSpPr txBox="1"/>
          <p:nvPr/>
        </p:nvSpPr>
        <p:spPr>
          <a:xfrm>
            <a:off x="691735" y="1351085"/>
            <a:ext cx="7723603" cy="3440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 startAt="2"/>
              <a:tabLst>
                <a:tab pos="457200" algn="l"/>
              </a:tabLst>
            </a:pPr>
            <a:r>
              <a:rPr lang="es-PE" sz="1600" kern="100">
                <a:effectLst/>
                <a:ea typeface="Aptos"/>
                <a:cs typeface="Times New Roman" panose="02020603050405020304" pitchFamily="18" charset="0"/>
              </a:rPr>
              <a:t>Desliza hacia abajo, </a:t>
            </a:r>
            <a:r>
              <a:rPr lang="es-PE" sz="1600" kern="100">
                <a:ea typeface="Aptos"/>
                <a:cs typeface="Times New Roman" panose="02020603050405020304" pitchFamily="18" charset="0"/>
              </a:rPr>
              <a:t>hasta </a:t>
            </a:r>
            <a:r>
              <a:rPr lang="es-PE" sz="1600" kern="100">
                <a:effectLst/>
                <a:ea typeface="Aptos"/>
                <a:cs typeface="Times New Roman" panose="02020603050405020304" pitchFamily="18" charset="0"/>
              </a:rPr>
              <a:t>la columna de recursos, encontraras ítem de descarga.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BF72F10-2FA7-479A-9F9C-70E6CDF9D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83" y="2019644"/>
            <a:ext cx="6094429" cy="4049264"/>
          </a:xfrm>
          <a:prstGeom prst="rect">
            <a:avLst/>
          </a:prstGeom>
        </p:spPr>
      </p:pic>
      <p:sp>
        <p:nvSpPr>
          <p:cNvPr id="2" name="Elipse 1">
            <a:extLst>
              <a:ext uri="{FF2B5EF4-FFF2-40B4-BE49-F238E27FC236}">
                <a16:creationId xmlns:a16="http://schemas.microsoft.com/office/drawing/2014/main" id="{21D1B8B6-3F51-5DDE-E4A8-7FF303038C2F}"/>
              </a:ext>
            </a:extLst>
          </p:cNvPr>
          <p:cNvSpPr/>
          <p:nvPr/>
        </p:nvSpPr>
        <p:spPr>
          <a:xfrm>
            <a:off x="5433722" y="5255599"/>
            <a:ext cx="964264" cy="30129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rgbClr val="FF0000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92BE702-806D-3F0A-9E16-35C8D3C653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2112" y="401216"/>
            <a:ext cx="39998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049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uadroTexto 13">
            <a:extLst>
              <a:ext uri="{FF2B5EF4-FFF2-40B4-BE49-F238E27FC236}">
                <a16:creationId xmlns:a16="http://schemas.microsoft.com/office/drawing/2014/main" id="{B5309298-F866-4B92-83C0-4A1B35F781B0}"/>
              </a:ext>
            </a:extLst>
          </p:cNvPr>
          <p:cNvSpPr txBox="1"/>
          <p:nvPr/>
        </p:nvSpPr>
        <p:spPr>
          <a:xfrm>
            <a:off x="6191473" y="256171"/>
            <a:ext cx="48077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601345">
              <a:tabLst>
                <a:tab pos="858520" algn="l"/>
                <a:tab pos="1100455" algn="l"/>
              </a:tabLst>
            </a:pPr>
            <a:r>
              <a:rPr lang="es-PE" sz="1400" b="1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</a:rPr>
              <a:t>Sesión 3: </a:t>
            </a:r>
            <a:r>
              <a:rPr lang="es-PE" sz="1400">
                <a:effectLst/>
                <a:ea typeface="Aptos"/>
                <a:cs typeface="Times New Roman" panose="02020603050405020304" pitchFamily="18" charset="0"/>
              </a:rPr>
              <a:t>Explorando el Código con Bloques </a:t>
            </a:r>
            <a:endParaRPr lang="es-PE" sz="1400"/>
          </a:p>
          <a:p>
            <a:pPr marR="601345">
              <a:tabLst>
                <a:tab pos="858520" algn="l"/>
                <a:tab pos="1100455" algn="l"/>
              </a:tabLst>
            </a:pPr>
            <a:endParaRPr lang="es-PE" sz="140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723EFA2-66C3-4E2C-A6B1-A3E281DB1E72}"/>
              </a:ext>
            </a:extLst>
          </p:cNvPr>
          <p:cNvSpPr txBox="1"/>
          <p:nvPr/>
        </p:nvSpPr>
        <p:spPr>
          <a:xfrm>
            <a:off x="1329716" y="901739"/>
            <a:ext cx="84908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 algn="just"/>
            <a:r>
              <a:rPr lang="es-ES" sz="1600"/>
              <a:t>3. Te </a:t>
            </a:r>
            <a:r>
              <a:rPr lang="es-PE" sz="1600" b="0" i="0">
                <a:solidFill>
                  <a:srgbClr val="001D35"/>
                </a:solidFill>
                <a:effectLst/>
              </a:rPr>
              <a:t>redirigirá</a:t>
            </a:r>
            <a:r>
              <a:rPr lang="es-ES" sz="1600"/>
              <a:t> a la sección donde puedes escoger el sistema operativo de tu laptop o computadora, la aplicación misma lo detecta.</a:t>
            </a:r>
            <a:endParaRPr lang="es-PE" sz="160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25A5252-B4AA-485F-A5D5-05C19E303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321" y="2334850"/>
            <a:ext cx="6036626" cy="3429000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93089B91-FAE1-416B-9DE4-1811D7585C28}"/>
              </a:ext>
            </a:extLst>
          </p:cNvPr>
          <p:cNvSpPr/>
          <p:nvPr/>
        </p:nvSpPr>
        <p:spPr>
          <a:xfrm>
            <a:off x="1596941" y="4457438"/>
            <a:ext cx="5741386" cy="7323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3" name="Imagen 2" descr="Una caricatura de una persona&#10;&#10;El contenido generado por IA puede ser incorrecto.">
            <a:extLst>
              <a:ext uri="{FF2B5EF4-FFF2-40B4-BE49-F238E27FC236}">
                <a16:creationId xmlns:a16="http://schemas.microsoft.com/office/drawing/2014/main" id="{9DEE12E8-3F60-2E82-618C-3E6C454F7E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361" y="1000783"/>
            <a:ext cx="3162458" cy="6097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837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uadroTexto 13">
            <a:extLst>
              <a:ext uri="{FF2B5EF4-FFF2-40B4-BE49-F238E27FC236}">
                <a16:creationId xmlns:a16="http://schemas.microsoft.com/office/drawing/2014/main" id="{B5309298-F866-4B92-83C0-4A1B35F781B0}"/>
              </a:ext>
            </a:extLst>
          </p:cNvPr>
          <p:cNvSpPr txBox="1"/>
          <p:nvPr/>
        </p:nvSpPr>
        <p:spPr>
          <a:xfrm>
            <a:off x="6191473" y="256171"/>
            <a:ext cx="48077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601345">
              <a:tabLst>
                <a:tab pos="858520" algn="l"/>
                <a:tab pos="1100455" algn="l"/>
              </a:tabLst>
            </a:pPr>
            <a:r>
              <a:rPr lang="es-PE" sz="1400" b="1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</a:rPr>
              <a:t>Sesión 3: </a:t>
            </a:r>
            <a:r>
              <a:rPr lang="es-PE" sz="1400">
                <a:effectLst/>
                <a:ea typeface="Aptos"/>
                <a:cs typeface="Times New Roman" panose="02020603050405020304" pitchFamily="18" charset="0"/>
              </a:rPr>
              <a:t>Explorando el Código con Bloques </a:t>
            </a:r>
            <a:endParaRPr lang="es-PE" sz="1400"/>
          </a:p>
          <a:p>
            <a:pPr marR="601345">
              <a:tabLst>
                <a:tab pos="858520" algn="l"/>
                <a:tab pos="1100455" algn="l"/>
              </a:tabLst>
            </a:pPr>
            <a:endParaRPr lang="es-PE" sz="140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84256981-D897-4841-9478-D6D7271D223C}"/>
              </a:ext>
            </a:extLst>
          </p:cNvPr>
          <p:cNvSpPr txBox="1"/>
          <p:nvPr/>
        </p:nvSpPr>
        <p:spPr>
          <a:xfrm>
            <a:off x="4391647" y="3319171"/>
            <a:ext cx="60944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PE" sz="2000" b="1">
                <a:solidFill>
                  <a:schemeClr val="bg1"/>
                </a:solidFill>
              </a:rPr>
              <a:t>¿Cómo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862CFA1-255B-47DD-B55B-4E8E8D3CB6FA}"/>
              </a:ext>
            </a:extLst>
          </p:cNvPr>
          <p:cNvSpPr txBox="1"/>
          <p:nvPr/>
        </p:nvSpPr>
        <p:spPr>
          <a:xfrm>
            <a:off x="669102" y="1496461"/>
            <a:ext cx="96738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 indent="-182563" algn="just"/>
            <a:r>
              <a:rPr lang="es-ES" sz="1600"/>
              <a:t>4. </a:t>
            </a:r>
            <a:r>
              <a:rPr kumimoji="0" lang="es-PE" altLang="es-PE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Después,  te redirigirá a una descarga segura de Scratch. Elige el ícono que corresponda al sistema operativo de tu computadora; en este caso, haz clic en el ícono de Microsoft para comenzar la descarga directamente, sin necesidad de acceder a otros sitios web. Podrás seguir el progreso desde el ícono de descargas en tu equipo.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CB5FD676-B6C0-49E2-AA4C-5AEAB73816F5}"/>
              </a:ext>
            </a:extLst>
          </p:cNvPr>
          <p:cNvSpPr/>
          <p:nvPr/>
        </p:nvSpPr>
        <p:spPr>
          <a:xfrm>
            <a:off x="6894965" y="3998525"/>
            <a:ext cx="383149" cy="180811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AB628DE-2B33-41DE-9840-1F59F4BAA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5326" y="2825398"/>
            <a:ext cx="7652101" cy="3105561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76E920A3-E693-4B25-BEF8-F4DBE391BF95}"/>
              </a:ext>
            </a:extLst>
          </p:cNvPr>
          <p:cNvSpPr/>
          <p:nvPr/>
        </p:nvSpPr>
        <p:spPr>
          <a:xfrm>
            <a:off x="1864291" y="3793403"/>
            <a:ext cx="7483339" cy="23462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47789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uadroTexto 13">
            <a:extLst>
              <a:ext uri="{FF2B5EF4-FFF2-40B4-BE49-F238E27FC236}">
                <a16:creationId xmlns:a16="http://schemas.microsoft.com/office/drawing/2014/main" id="{B5309298-F866-4B92-83C0-4A1B35F781B0}"/>
              </a:ext>
            </a:extLst>
          </p:cNvPr>
          <p:cNvSpPr txBox="1"/>
          <p:nvPr/>
        </p:nvSpPr>
        <p:spPr>
          <a:xfrm>
            <a:off x="6191473" y="256171"/>
            <a:ext cx="48077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601345">
              <a:tabLst>
                <a:tab pos="858520" algn="l"/>
                <a:tab pos="1100455" algn="l"/>
              </a:tabLst>
            </a:pPr>
            <a:r>
              <a:rPr lang="es-PE" sz="1400" b="1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</a:rPr>
              <a:t>Sesión 3: </a:t>
            </a:r>
            <a:r>
              <a:rPr lang="es-PE" sz="1400">
                <a:effectLst/>
                <a:ea typeface="Aptos"/>
                <a:cs typeface="Times New Roman" panose="02020603050405020304" pitchFamily="18" charset="0"/>
              </a:rPr>
              <a:t>Explorando el Código con Bloques </a:t>
            </a:r>
            <a:endParaRPr lang="es-PE" sz="1400"/>
          </a:p>
          <a:p>
            <a:pPr marR="601345">
              <a:tabLst>
                <a:tab pos="858520" algn="l"/>
                <a:tab pos="1100455" algn="l"/>
              </a:tabLst>
            </a:pPr>
            <a:endParaRPr lang="es-PE" sz="140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F4A56F7-D7D1-4F2E-A067-57276688DAB8}"/>
              </a:ext>
            </a:extLst>
          </p:cNvPr>
          <p:cNvSpPr txBox="1"/>
          <p:nvPr/>
        </p:nvSpPr>
        <p:spPr>
          <a:xfrm>
            <a:off x="766903" y="1266263"/>
            <a:ext cx="92105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600"/>
              <a:t>5. </a:t>
            </a:r>
            <a:r>
              <a:rPr kumimoji="0" lang="es-PE" altLang="es-PE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Ve a la carpeta de descargas y haz clic en el archivo para continuar con el proceso de instalación.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412B152-FFB7-4AA4-8B38-52C007EAD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332" y="1707811"/>
            <a:ext cx="6015276" cy="2057687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3842C79A-BF90-41AA-BC9B-7AF644D918D3}"/>
              </a:ext>
            </a:extLst>
          </p:cNvPr>
          <p:cNvSpPr/>
          <p:nvPr/>
        </p:nvSpPr>
        <p:spPr>
          <a:xfrm>
            <a:off x="1469818" y="1656314"/>
            <a:ext cx="1095320" cy="3826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3FEB4C56-048A-47F9-A63A-89F6B73FA8F1}"/>
              </a:ext>
            </a:extLst>
          </p:cNvPr>
          <p:cNvSpPr/>
          <p:nvPr/>
        </p:nvSpPr>
        <p:spPr>
          <a:xfrm>
            <a:off x="3826044" y="3434351"/>
            <a:ext cx="1829890" cy="3826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AE71E4F0-0490-4009-871D-E5A3DDDB9A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7815" y="4396861"/>
            <a:ext cx="4538857" cy="2329385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375D510D-3DF9-4511-85A6-45F487222986}"/>
              </a:ext>
            </a:extLst>
          </p:cNvPr>
          <p:cNvSpPr/>
          <p:nvPr/>
        </p:nvSpPr>
        <p:spPr>
          <a:xfrm>
            <a:off x="2703875" y="5268848"/>
            <a:ext cx="2914736" cy="5854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E757D560-136C-4C0F-8E8B-DDA6DECFE2AD}"/>
              </a:ext>
            </a:extLst>
          </p:cNvPr>
          <p:cNvSpPr/>
          <p:nvPr/>
        </p:nvSpPr>
        <p:spPr>
          <a:xfrm>
            <a:off x="5215838" y="6441959"/>
            <a:ext cx="1042543" cy="28428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rgbClr val="FF0000"/>
              </a:solidFill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C426AEAA-0F4C-4289-A3D2-E65F616817AE}"/>
              </a:ext>
            </a:extLst>
          </p:cNvPr>
          <p:cNvSpPr txBox="1"/>
          <p:nvPr/>
        </p:nvSpPr>
        <p:spPr>
          <a:xfrm>
            <a:off x="770302" y="3950106"/>
            <a:ext cx="103486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sz="1600"/>
              <a:t>6. Se mostrará una ventana con diferentes opciones de instalación; selecciona la que mejor se adapte a tus necesidades.</a:t>
            </a:r>
            <a:endParaRPr lang="es-PE" sz="1600"/>
          </a:p>
        </p:txBody>
      </p:sp>
    </p:spTree>
    <p:extLst>
      <p:ext uri="{BB962C8B-B14F-4D97-AF65-F5344CB8AC3E}">
        <p14:creationId xmlns:p14="http://schemas.microsoft.com/office/powerpoint/2010/main" val="31560038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Panorámica</PresentationFormat>
  <Slides>22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3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karli Effio</dc:creator>
  <cp:revision>4</cp:revision>
  <dcterms:created xsi:type="dcterms:W3CDTF">2025-07-07T02:42:37Z</dcterms:created>
  <dcterms:modified xsi:type="dcterms:W3CDTF">2025-07-24T05:13:29Z</dcterms:modified>
</cp:coreProperties>
</file>