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4" r:id="rId2"/>
    <p:sldId id="267" r:id="rId3"/>
    <p:sldId id="285" r:id="rId4"/>
    <p:sldId id="319" r:id="rId5"/>
    <p:sldId id="320" r:id="rId6"/>
    <p:sldId id="334" r:id="rId7"/>
    <p:sldId id="338" r:id="rId8"/>
    <p:sldId id="337" r:id="rId9"/>
    <p:sldId id="325" r:id="rId10"/>
    <p:sldId id="309" r:id="rId11"/>
    <p:sldId id="321" r:id="rId12"/>
    <p:sldId id="351" r:id="rId13"/>
    <p:sldId id="328" r:id="rId14"/>
    <p:sldId id="352" r:id="rId15"/>
    <p:sldId id="331" r:id="rId16"/>
    <p:sldId id="332" r:id="rId17"/>
    <p:sldId id="333" r:id="rId18"/>
    <p:sldId id="339" r:id="rId19"/>
    <p:sldId id="286" r:id="rId20"/>
    <p:sldId id="353" r:id="rId21"/>
    <p:sldId id="354" r:id="rId22"/>
    <p:sldId id="279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ónica Mantilla" initials="VM" lastIdx="4" clrIdx="0">
    <p:extLst>
      <p:ext uri="{19B8F6BF-5375-455C-9EA6-DF929625EA0E}">
        <p15:presenceInfo xmlns:p15="http://schemas.microsoft.com/office/powerpoint/2012/main" userId="d7edfc776c67975b" providerId="Windows Live"/>
      </p:ext>
    </p:extLst>
  </p:cmAuthor>
  <p:cmAuthor id="2" name="ESCUELAS DIGITALES11" initials="ED" lastIdx="1" clrIdx="1">
    <p:extLst>
      <p:ext uri="{19B8F6BF-5375-455C-9EA6-DF929625EA0E}">
        <p15:presenceInfo xmlns:p15="http://schemas.microsoft.com/office/powerpoint/2012/main" userId="ESCUELAS DIGITALES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907B3-F30E-B63E-7029-739A1A96F816}" v="1" dt="2025-07-24T13:13:52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96778-696F-4258-A502-F25937CA3056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C4DDE-9CDF-41D1-A0AD-A44F90BA8C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1587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534FA-E9FD-4F45-BD6E-A91CF6CCF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EAEF98-2CBA-48B1-A26B-7719DD62E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41F8F-A254-4753-B4F9-7F83A3BC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FC5C9-F524-48B3-A187-35A6D8CD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7F17A-4A47-430A-92CD-A3CCBCD8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08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734FD-4E1F-4E83-8A5C-2FC93F76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C932D-09C9-4F04-BBDC-38D2F87D8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2829F8-16CB-4D44-9472-8C5EDB30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B8E26-C4EF-439A-AFAE-A85BA3F6D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28E63F-D508-43E0-92FD-CF22BFAD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38373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4FC0D-C105-422A-8E20-5E40F459C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5DC7AA-345A-4EF3-A0EF-1820DD1D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625E7-083E-4932-B4A9-E6E1CA6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A0E4-CEAE-45E1-ADA2-BACA0088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32646-2AC2-46B3-9758-9B2B3A28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045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81CC1-C421-4306-BF40-9471F74D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79F05-1EDB-474A-BD3F-91B4F2F9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C3231-5BE6-48CA-A653-F162465C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CB3A1E-12FC-44F3-BEAD-2C4E4818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D909-1302-42C0-8B83-F488D58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885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57C7-2CB6-4AAE-B6CD-ABF9FF90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996A10-62D4-4E99-83FC-62852D08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4BC7E-F84E-440E-BA41-10F7FA24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8D48E-9F48-47E5-B7DD-0234365A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1DEB1-FD85-48C9-A6C8-869FA478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88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2EA80-9861-40E7-967E-EF5DCE20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2D346-2C42-4C2F-8B40-7B0A1CB84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392526-52B4-4649-ACEB-81F804F80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85E8C1-AF9B-45F6-B708-6F4C37CC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08AD-1AB0-410C-BED7-1CF90B1B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02E13C-DD64-46C0-AD05-C824D4A2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55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A1298-01F7-4EAE-BD7B-18B917D2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8B6661-F468-4B19-AD06-CB003F90A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478114-D915-449B-86AF-75042DEA2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4C4BAB2-EBD1-47F4-A857-A3ECB4507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C949BFB-1D7F-4C92-9438-2E66EE0F1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3AA3B1-07B4-4658-B3BA-4E21CB76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A5E71A-8E6E-4DC6-A164-FF19F53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8C6E46-E1FA-4FB2-951F-FEDFBF2D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14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44EC5-D052-4E16-9005-FA95EE21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1574B3-8D2A-4284-A1C0-ABEFD0B0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708392-5207-472E-A922-25CE8F51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7AF44E-A3AE-4B66-A040-094AE37E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295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DB040A-44CE-4B2A-89FF-AAD7C7784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305DD6-EF94-4106-8AA0-1F56B91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32F76F-346E-4A68-882A-6B4045BD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097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517BD-505C-40AA-8DAE-4E1DD802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64ABC-A121-4BB1-9E86-D191D045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8348C6-1880-4AFB-B4C3-5DC543B09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87AEB-3CD9-4D2C-9035-D72958931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76FCE5-EA85-4E01-8404-998E255C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D42AA-4B99-496D-803F-ECEBDB89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44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DA71D-B97E-4443-9ED1-A4140570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149638-62BE-4E73-BA73-1294694A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E1A9C5-4A32-43FF-A529-ECCDEC256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935207-4EB1-458A-AEEB-F74B1CC8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7AE820-00B7-4755-A8C2-24CAAC44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D2CB3-CD11-488E-9A5F-15E417F6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1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4D5CE-20C2-4A61-8D5A-7CF26D54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7528E-1902-4AF8-9491-979EA8F4B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27BC-7B57-455D-BC88-F1645BD0F294}" type="datetimeFigureOut">
              <a:rPr lang="es-PE" smtClean="0"/>
              <a:t>25/07/2025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A91F4B-640F-4D15-9725-CD829409CA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99863-CBDB-4729-9B0A-0211218B9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21A7C-2535-4F17-BA1B-A517CDDAF61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8C1EF2-B742-4A17-B8B7-66A9E9F539CD}"/>
              </a:ext>
            </a:extLst>
          </p:cNvPr>
          <p:cNvSpPr txBox="1"/>
          <p:nvPr userDrawn="1"/>
        </p:nvSpPr>
        <p:spPr>
          <a:xfrm>
            <a:off x="5889925" y="239649"/>
            <a:ext cx="43768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01345" algn="just">
              <a:tabLst>
                <a:tab pos="858520" algn="l"/>
                <a:tab pos="1100455" algn="l"/>
              </a:tabLst>
            </a:pPr>
            <a:r>
              <a:rPr lang="es-PE" sz="1400" b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Sesión 4</a:t>
            </a:r>
            <a:r>
              <a:rPr lang="es-PE" sz="14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PE" sz="1400">
                <a:effectLst/>
                <a:latin typeface="Aptos"/>
                <a:ea typeface="Aptos"/>
                <a:cs typeface="Times New Roman" panose="02020603050405020304" pitchFamily="18" charset="0"/>
              </a:rPr>
              <a:t>Lógica Aplicada en Entornos Visuales </a:t>
            </a:r>
            <a:endParaRPr lang="es-PE" sz="1400"/>
          </a:p>
        </p:txBody>
      </p:sp>
    </p:spTree>
    <p:extLst>
      <p:ext uri="{BB962C8B-B14F-4D97-AF65-F5344CB8AC3E}">
        <p14:creationId xmlns:p14="http://schemas.microsoft.com/office/powerpoint/2010/main" val="61236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8B3BFD6-F150-4C11-AB2D-953D7155B62E}"/>
              </a:ext>
            </a:extLst>
          </p:cNvPr>
          <p:cNvSpPr/>
          <p:nvPr/>
        </p:nvSpPr>
        <p:spPr>
          <a:xfrm>
            <a:off x="3592301" y="2101967"/>
            <a:ext cx="4830194" cy="376261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93B765-5B29-4ADA-882B-895E5670E3E6}"/>
              </a:ext>
            </a:extLst>
          </p:cNvPr>
          <p:cNvSpPr txBox="1"/>
          <p:nvPr/>
        </p:nvSpPr>
        <p:spPr>
          <a:xfrm>
            <a:off x="3753734" y="2639293"/>
            <a:ext cx="45073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Lucía está programando un pequeño robot en Scratch. Su objetivo es que el robot recoja manzanas en un campo virtual. Pero hay un problema: el robot no sabe distinguir entre una </a:t>
            </a:r>
            <a:r>
              <a:rPr lang="es-ES" sz="1600" b="1"/>
              <a:t>manzana</a:t>
            </a:r>
            <a:r>
              <a:rPr lang="es-ES" sz="1600"/>
              <a:t> y una </a:t>
            </a:r>
            <a:r>
              <a:rPr lang="es-ES" sz="1600" b="1"/>
              <a:t>piedra</a:t>
            </a:r>
            <a:r>
              <a:rPr lang="es-ES" sz="1600"/>
              <a:t>, ni sabe </a:t>
            </a:r>
            <a:r>
              <a:rPr lang="es-ES" sz="1600" b="1"/>
              <a:t>cuántos pasos</a:t>
            </a:r>
            <a:r>
              <a:rPr lang="es-ES" sz="1600"/>
              <a:t> debe dar para revisar todo el campo.</a:t>
            </a:r>
          </a:p>
          <a:p>
            <a:pPr algn="just"/>
            <a:r>
              <a:rPr lang="es-ES" sz="1600"/>
              <a:t>Por ahora, el robot solo avanza en línea recta... sin pensar. A veces choca con piedras, pasa por encima de las manzanas o camina sin parar.</a:t>
            </a:r>
          </a:p>
          <a:p>
            <a:pPr algn="just"/>
            <a:r>
              <a:rPr lang="es-ES" sz="1600"/>
              <a:t>Lucía necesita enseñarle a su robot a comportarse de forma más inteligente.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16A54DD8-71C7-460A-BD48-DD7EB883C1D2}"/>
              </a:ext>
            </a:extLst>
          </p:cNvPr>
          <p:cNvSpPr/>
          <p:nvPr/>
        </p:nvSpPr>
        <p:spPr>
          <a:xfrm>
            <a:off x="3592301" y="1862922"/>
            <a:ext cx="4830194" cy="776371"/>
          </a:xfrm>
          <a:prstGeom prst="round2Same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858CD2-995C-444A-A1B8-110F95B3CE94}"/>
              </a:ext>
            </a:extLst>
          </p:cNvPr>
          <p:cNvSpPr txBox="1"/>
          <p:nvPr/>
        </p:nvSpPr>
        <p:spPr>
          <a:xfrm>
            <a:off x="3936316" y="1990307"/>
            <a:ext cx="3268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>
                <a:solidFill>
                  <a:schemeClr val="bg1"/>
                </a:solidFill>
                <a:ea typeface="Calibri"/>
                <a:cs typeface="Calibri"/>
                <a:sym typeface="Calibri"/>
              </a:rPr>
              <a:t>Analizamos el siguiente caso:</a:t>
            </a:r>
          </a:p>
        </p:txBody>
      </p:sp>
      <p:pic>
        <p:nvPicPr>
          <p:cNvPr id="9" name="Imagen 8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1851B8F3-AA55-DB35-3CAB-7082B5998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885381"/>
            <a:ext cx="3480823" cy="59344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755C57-D347-2CC0-7C25-3AE9852C9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85" y="344129"/>
            <a:ext cx="39998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9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EE7452DE-B7A1-4960-AFFA-071FBD27791C}"/>
              </a:ext>
            </a:extLst>
          </p:cNvPr>
          <p:cNvSpPr txBox="1"/>
          <p:nvPr/>
        </p:nvSpPr>
        <p:spPr>
          <a:xfrm>
            <a:off x="694136" y="1292279"/>
            <a:ext cx="3801717" cy="369332"/>
          </a:xfrm>
          <a:prstGeom prst="rect">
            <a:avLst/>
          </a:prstGeom>
          <a:solidFill>
            <a:srgbClr val="36ABD9"/>
          </a:solidFill>
        </p:spPr>
        <p:txBody>
          <a:bodyPr wrap="square">
            <a:spAutoFit/>
          </a:bodyPr>
          <a:lstStyle/>
          <a:p>
            <a:r>
              <a:rPr lang="es-ES">
                <a:solidFill>
                  <a:schemeClr val="bg1"/>
                </a:solidFill>
              </a:rPr>
              <a:t>¿Qué es una estructura condicional?</a:t>
            </a:r>
            <a:endParaRPr lang="es-PE">
              <a:solidFill>
                <a:schemeClr val="bg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BD64A49-0865-4BB0-B4AA-08CD378A348A}"/>
              </a:ext>
            </a:extLst>
          </p:cNvPr>
          <p:cNvSpPr txBox="1"/>
          <p:nvPr/>
        </p:nvSpPr>
        <p:spPr>
          <a:xfrm>
            <a:off x="1477424" y="1897409"/>
            <a:ext cx="2710263" cy="3046988"/>
          </a:xfrm>
          <a:prstGeom prst="rect">
            <a:avLst/>
          </a:prstGeom>
          <a:noFill/>
          <a:ln w="28575">
            <a:solidFill>
              <a:srgbClr val="36ABD9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600"/>
              <a:t>Una </a:t>
            </a:r>
            <a:r>
              <a:rPr lang="es-ES" sz="1600" b="1"/>
              <a:t>estructura condicional</a:t>
            </a:r>
            <a:r>
              <a:rPr lang="es-ES" sz="1600"/>
              <a:t> es una instrucción de control utilizada en programación que permite </a:t>
            </a:r>
            <a:r>
              <a:rPr lang="es-ES" sz="1600" b="1"/>
              <a:t>ejecutar diferentes bloques de código, dependiendo del cumplimiento o no de una condición lógica</a:t>
            </a:r>
            <a:r>
              <a:rPr lang="es-ES" sz="1600"/>
              <a:t>. Estas condiciones suelen expresarse como comparaciones entre valores o expresiones booleanas.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5C02EF-7C5B-426E-947F-77946CF1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082" y="1727870"/>
            <a:ext cx="2955022" cy="32165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7C1A7B-FE4D-4BB1-8C07-9774B6E4471A}"/>
              </a:ext>
            </a:extLst>
          </p:cNvPr>
          <p:cNvSpPr txBox="1"/>
          <p:nvPr/>
        </p:nvSpPr>
        <p:spPr>
          <a:xfrm>
            <a:off x="9107081" y="3177886"/>
            <a:ext cx="2119210" cy="461665"/>
          </a:xfrm>
          <a:prstGeom prst="rect">
            <a:avLst/>
          </a:prstGeom>
          <a:noFill/>
          <a:ln w="38100">
            <a:solidFill>
              <a:srgbClr val="EBB3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/>
              <a:t>Condicionales</a:t>
            </a:r>
            <a:endParaRPr lang="es-PE" sz="2400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0A64BC64-34B2-4B61-B3A0-C9A32FD08391}"/>
              </a:ext>
            </a:extLst>
          </p:cNvPr>
          <p:cNvSpPr/>
          <p:nvPr/>
        </p:nvSpPr>
        <p:spPr>
          <a:xfrm>
            <a:off x="8330506" y="1727870"/>
            <a:ext cx="533173" cy="32165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4517ABE-167A-4E41-A6C4-BBA80872EA9C}"/>
              </a:ext>
            </a:extLst>
          </p:cNvPr>
          <p:cNvSpPr txBox="1"/>
          <p:nvPr/>
        </p:nvSpPr>
        <p:spPr>
          <a:xfrm>
            <a:off x="1003549" y="5738447"/>
            <a:ext cx="9771974" cy="607539"/>
          </a:xfrm>
          <a:prstGeom prst="rect">
            <a:avLst/>
          </a:prstGeom>
          <a:noFill/>
          <a:ln w="28575">
            <a:solidFill>
              <a:srgbClr val="EBB34F"/>
            </a:solidFill>
            <a:prstDash val="sysDot"/>
          </a:ln>
        </p:spPr>
        <p:txBody>
          <a:bodyPr wrap="square">
            <a:spAutoFit/>
          </a:bodyPr>
          <a:lstStyle/>
          <a:p>
            <a:pPr indent="269875" algn="just">
              <a:lnSpc>
                <a:spcPct val="107000"/>
              </a:lnSpc>
              <a:spcAft>
                <a:spcPts val="800"/>
              </a:spcAft>
            </a:pPr>
            <a:r>
              <a:rPr lang="es-PE" sz="1600" kern="100">
                <a:effectLst/>
                <a:latin typeface="Calibri" panose="020F0502020204030204" pitchFamily="34" charset="0"/>
                <a:ea typeface="Aptos"/>
                <a:cs typeface="Times New Roman" panose="02020603050405020304" pitchFamily="18" charset="0"/>
              </a:rPr>
              <a:t>En el contexto educativo y de lenguajes de programación visuales como Scratch, las estructuras condicionales son herramientas claves para introducir a los estudiantes en la toma de decisiones computacionales.</a:t>
            </a:r>
            <a:endParaRPr lang="es-PE" sz="1400" kern="10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pic>
        <p:nvPicPr>
          <p:cNvPr id="26" name="Picture 3" descr="Libro abierto de dibujos animados con lápiz y lupa | Vector Premium">
            <a:extLst>
              <a:ext uri="{FF2B5EF4-FFF2-40B4-BE49-F238E27FC236}">
                <a16:creationId xmlns:a16="http://schemas.microsoft.com/office/drawing/2014/main" id="{263BF631-F59D-493B-B089-70A14935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00" b="89681" l="8307" r="92812">
                        <a14:foregroundMark x1="8786" y1="26290" x2="8466" y2="34644"/>
                        <a14:foregroundMark x1="58466" y1="14005" x2="67093" y2="8600"/>
                        <a14:foregroundMark x1="67093" y1="8600" x2="73642" y2="9828"/>
                        <a14:foregroundMark x1="86901" y1="77887" x2="92812" y2="74201"/>
                        <a14:foregroundMark x1="40256" y1="58231" x2="36102" y2="29975"/>
                        <a14:foregroundMark x1="31789" y1="26781" x2="35942" y2="23833"/>
                        <a14:foregroundMark x1="55431" y1="18182" x2="55272" y2="32187"/>
                        <a14:foregroundMark x1="55272" y1="32187" x2="59904" y2="42998"/>
                        <a14:foregroundMark x1="59904" y1="42998" x2="68371" y2="50614"/>
                        <a14:foregroundMark x1="68371" y1="50614" x2="78115" y2="41032"/>
                        <a14:foregroundMark x1="78115" y1="41032" x2="76837" y2="21376"/>
                        <a14:foregroundMark x1="76837" y1="21376" x2="72045" y2="13759"/>
                        <a14:foregroundMark x1="40515" y1="19276" x2="41853" y2="19410"/>
                        <a14:foregroundMark x1="22736" y1="21354" x2="22045" y2="21867"/>
                        <a14:foregroundMark x1="63578" y1="55283" x2="69489" y2="57248"/>
                        <a14:backgroundMark x1="24121" y1="17936" x2="33546" y2="17445"/>
                        <a14:backgroundMark x1="33546" y1="17445" x2="36262" y2="15725"/>
                        <a14:backgroundMark x1="38498" y1="16953" x2="28435" y2="18919"/>
                        <a14:backgroundMark x1="28435" y1="18919" x2="24281" y2="16953"/>
                        <a14:backgroundMark x1="24281" y1="16953" x2="24760" y2="19410"/>
                        <a14:backgroundMark x1="22843" y1="20147" x2="23482" y2="17690"/>
                        <a14:backgroundMark x1="21246" y1="17199" x2="23163" y2="15725"/>
                        <a14:backgroundMark x1="38978" y1="16462" x2="38179" y2="16953"/>
                        <a14:backgroundMark x1="23962" y1="15233" x2="23003" y2="15233"/>
                        <a14:backgroundMark x1="38818" y1="17199" x2="38179" y2="16953"/>
                        <a14:backgroundMark x1="38179" y1="16953" x2="39457" y2="167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3742">
            <a:off x="778572" y="5492340"/>
            <a:ext cx="614416" cy="4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5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9A08C7FC-9863-453B-8563-9048232EF544}"/>
              </a:ext>
            </a:extLst>
          </p:cNvPr>
          <p:cNvGrpSpPr/>
          <p:nvPr/>
        </p:nvGrpSpPr>
        <p:grpSpPr>
          <a:xfrm>
            <a:off x="852842" y="1736659"/>
            <a:ext cx="2069463" cy="494000"/>
            <a:chOff x="141844" y="1592207"/>
            <a:chExt cx="4156974" cy="1141826"/>
          </a:xfrm>
        </p:grpSpPr>
        <p:sp>
          <p:nvSpPr>
            <p:cNvPr id="22" name="Rectángulo: esquinas superiores redondeadas 21">
              <a:extLst>
                <a:ext uri="{FF2B5EF4-FFF2-40B4-BE49-F238E27FC236}">
                  <a16:creationId xmlns:a16="http://schemas.microsoft.com/office/drawing/2014/main" id="{3D1925F6-BCDE-4832-8F0F-B75BEF71C8AF}"/>
                </a:ext>
              </a:extLst>
            </p:cNvPr>
            <p:cNvSpPr/>
            <p:nvPr/>
          </p:nvSpPr>
          <p:spPr>
            <a:xfrm rot="5400000">
              <a:off x="1416210" y="317841"/>
              <a:ext cx="1141826" cy="3690558"/>
            </a:xfrm>
            <a:prstGeom prst="round2SameRect">
              <a:avLst>
                <a:gd name="adj1" fmla="val 25656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59F6FEA-82B1-4BA0-BBD0-D8E6406D6AA0}"/>
                </a:ext>
              </a:extLst>
            </p:cNvPr>
            <p:cNvSpPr txBox="1"/>
            <p:nvPr/>
          </p:nvSpPr>
          <p:spPr>
            <a:xfrm>
              <a:off x="608260" y="1675338"/>
              <a:ext cx="3690558" cy="92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>
                  <a:solidFill>
                    <a:schemeClr val="bg1"/>
                  </a:solidFill>
                  <a:latin typeface="Montserrat SemiBold" pitchFamily="2" charset="0"/>
                </a:rPr>
                <a:t>Analiza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F34F126-454D-42D4-BE50-D6CEB442FB22}"/>
              </a:ext>
            </a:extLst>
          </p:cNvPr>
          <p:cNvSpPr txBox="1"/>
          <p:nvPr/>
        </p:nvSpPr>
        <p:spPr>
          <a:xfrm>
            <a:off x="3715152" y="1861327"/>
            <a:ext cx="4134678" cy="369332"/>
          </a:xfrm>
          <a:prstGeom prst="rect">
            <a:avLst/>
          </a:prstGeom>
          <a:solidFill>
            <a:srgbClr val="36ABD9"/>
          </a:solidFill>
        </p:spPr>
        <p:txBody>
          <a:bodyPr wrap="square">
            <a:spAutoFit/>
          </a:bodyPr>
          <a:lstStyle/>
          <a:p>
            <a:pPr algn="just"/>
            <a:r>
              <a:rPr lang="es-ES">
                <a:solidFill>
                  <a:schemeClr val="bg1"/>
                </a:solidFill>
              </a:rPr>
              <a:t>Importancia en la lógica de programación</a:t>
            </a:r>
            <a:endParaRPr lang="es-PE">
              <a:solidFill>
                <a:schemeClr val="bg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76BD246-DD01-431B-85C1-2EFD32C61474}"/>
              </a:ext>
            </a:extLst>
          </p:cNvPr>
          <p:cNvSpPr txBox="1"/>
          <p:nvPr/>
        </p:nvSpPr>
        <p:spPr>
          <a:xfrm>
            <a:off x="533066" y="2738719"/>
            <a:ext cx="302106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/>
              <a:t>Las estructuras condicionales son fundamentales porque permiten a los programas comportarse de manera </a:t>
            </a:r>
            <a:r>
              <a:rPr lang="es-ES" b="1"/>
              <a:t>dinámica e inteligente</a:t>
            </a:r>
            <a:r>
              <a:rPr lang="es-ES"/>
              <a:t>. En lugar de ejecutar siempre las mismas instrucciones, el flujo del programa puede </a:t>
            </a:r>
            <a:r>
              <a:rPr lang="es-ES" b="1"/>
              <a:t>variar según diferentes situaciones</a:t>
            </a:r>
            <a:r>
              <a:rPr lang="es-ES"/>
              <a:t>.</a:t>
            </a:r>
            <a:endParaRPr lang="es-PE"/>
          </a:p>
        </p:txBody>
      </p:sp>
      <p:pic>
        <p:nvPicPr>
          <p:cNvPr id="4098" name="Picture 2" descr="Estructuras Condicionales | Módulo 4: Programación básica con Scratch">
            <a:extLst>
              <a:ext uri="{FF2B5EF4-FFF2-40B4-BE49-F238E27FC236}">
                <a16:creationId xmlns:a16="http://schemas.microsoft.com/office/drawing/2014/main" id="{8C9822F1-4527-41D5-9E14-4E6CBEAE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52" y="2335452"/>
            <a:ext cx="7975403" cy="392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8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4DDA1E7D-C095-41A6-A352-06A897249302}"/>
              </a:ext>
            </a:extLst>
          </p:cNvPr>
          <p:cNvGrpSpPr/>
          <p:nvPr/>
        </p:nvGrpSpPr>
        <p:grpSpPr>
          <a:xfrm>
            <a:off x="666029" y="1527942"/>
            <a:ext cx="2069463" cy="494000"/>
            <a:chOff x="141844" y="1592207"/>
            <a:chExt cx="4156974" cy="1141826"/>
          </a:xfrm>
        </p:grpSpPr>
        <p:sp>
          <p:nvSpPr>
            <p:cNvPr id="22" name="Rectángulo: esquinas superiores redondeadas 21">
              <a:extLst>
                <a:ext uri="{FF2B5EF4-FFF2-40B4-BE49-F238E27FC236}">
                  <a16:creationId xmlns:a16="http://schemas.microsoft.com/office/drawing/2014/main" id="{4D4DD54B-2FBB-4228-A8D8-0B54857D4BA4}"/>
                </a:ext>
              </a:extLst>
            </p:cNvPr>
            <p:cNvSpPr/>
            <p:nvPr/>
          </p:nvSpPr>
          <p:spPr>
            <a:xfrm rot="5400000">
              <a:off x="1416210" y="317841"/>
              <a:ext cx="1141826" cy="3690558"/>
            </a:xfrm>
            <a:prstGeom prst="round2SameRect">
              <a:avLst>
                <a:gd name="adj1" fmla="val 25656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27083DB-D051-44B7-874F-39420BCD131A}"/>
                </a:ext>
              </a:extLst>
            </p:cNvPr>
            <p:cNvSpPr txBox="1"/>
            <p:nvPr/>
          </p:nvSpPr>
          <p:spPr>
            <a:xfrm>
              <a:off x="608260" y="1675338"/>
              <a:ext cx="3690558" cy="92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>
                  <a:solidFill>
                    <a:schemeClr val="bg1"/>
                  </a:solidFill>
                  <a:latin typeface="Montserrat SemiBold" pitchFamily="2" charset="0"/>
                </a:rPr>
                <a:t>Analiza</a:t>
              </a: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490D665-C342-4243-A2B0-A47D0C747B8C}"/>
              </a:ext>
            </a:extLst>
          </p:cNvPr>
          <p:cNvSpPr txBox="1"/>
          <p:nvPr/>
        </p:nvSpPr>
        <p:spPr>
          <a:xfrm>
            <a:off x="4619374" y="1652610"/>
            <a:ext cx="3508513" cy="369332"/>
          </a:xfrm>
          <a:prstGeom prst="rect">
            <a:avLst/>
          </a:prstGeom>
          <a:solidFill>
            <a:srgbClr val="FFDE53"/>
          </a:solidFill>
        </p:spPr>
        <p:txBody>
          <a:bodyPr wrap="square">
            <a:spAutoFit/>
          </a:bodyPr>
          <a:lstStyle/>
          <a:p>
            <a:r>
              <a:rPr lang="es-ES"/>
              <a:t>¿Para qué sirven los condicionales?</a:t>
            </a:r>
            <a:endParaRPr lang="es-PE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2143015-86AE-416C-94E4-9288482C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715" y="3166776"/>
            <a:ext cx="360967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Responda a acciones del usuario (teclas, clics).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Verifique estados (vidas, puntuación, posiciones).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Genere interactividad y comportamiento inteligente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5171534-DA1C-471F-902A-F7059425AE89}"/>
              </a:ext>
            </a:extLst>
          </p:cNvPr>
          <p:cNvSpPr/>
          <p:nvPr/>
        </p:nvSpPr>
        <p:spPr>
          <a:xfrm>
            <a:off x="6887847" y="2966302"/>
            <a:ext cx="4215891" cy="241069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superiores redondeadas 4">
            <a:extLst>
              <a:ext uri="{FF2B5EF4-FFF2-40B4-BE49-F238E27FC236}">
                <a16:creationId xmlns:a16="http://schemas.microsoft.com/office/drawing/2014/main" id="{58AF4C62-9371-41D1-B47E-804D3C279C2A}"/>
              </a:ext>
            </a:extLst>
          </p:cNvPr>
          <p:cNvSpPr/>
          <p:nvPr/>
        </p:nvSpPr>
        <p:spPr>
          <a:xfrm>
            <a:off x="6858112" y="2610133"/>
            <a:ext cx="2539551" cy="503374"/>
          </a:xfrm>
          <a:prstGeom prst="round2Same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56F42A-9416-4D47-8A18-27D9747F7270}"/>
              </a:ext>
            </a:extLst>
          </p:cNvPr>
          <p:cNvSpPr txBox="1"/>
          <p:nvPr/>
        </p:nvSpPr>
        <p:spPr>
          <a:xfrm>
            <a:off x="6887847" y="2653140"/>
            <a:ext cx="2539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/>
              <a:t>Permiten que el programa:</a:t>
            </a:r>
          </a:p>
        </p:txBody>
      </p:sp>
      <p:pic>
        <p:nvPicPr>
          <p:cNvPr id="8196" name="Picture 4" descr="Estructuras Condicionales | Módulo 4: Programación básica con Scratch">
            <a:extLst>
              <a:ext uri="{FF2B5EF4-FFF2-40B4-BE49-F238E27FC236}">
                <a16:creationId xmlns:a16="http://schemas.microsoft.com/office/drawing/2014/main" id="{A9077910-1108-4475-A8FD-7916BA03A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15"/>
          <a:stretch/>
        </p:blipFill>
        <p:spPr bwMode="auto">
          <a:xfrm>
            <a:off x="382224" y="2122179"/>
            <a:ext cx="6475888" cy="34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4DDA1E7D-C095-41A6-A352-06A897249302}"/>
              </a:ext>
            </a:extLst>
          </p:cNvPr>
          <p:cNvGrpSpPr/>
          <p:nvPr/>
        </p:nvGrpSpPr>
        <p:grpSpPr>
          <a:xfrm>
            <a:off x="675863" y="1341783"/>
            <a:ext cx="2069463" cy="494000"/>
            <a:chOff x="141844" y="1592207"/>
            <a:chExt cx="4156974" cy="1141826"/>
          </a:xfrm>
        </p:grpSpPr>
        <p:sp>
          <p:nvSpPr>
            <p:cNvPr id="22" name="Rectángulo: esquinas superiores redondeadas 21">
              <a:extLst>
                <a:ext uri="{FF2B5EF4-FFF2-40B4-BE49-F238E27FC236}">
                  <a16:creationId xmlns:a16="http://schemas.microsoft.com/office/drawing/2014/main" id="{4D4DD54B-2FBB-4228-A8D8-0B54857D4BA4}"/>
                </a:ext>
              </a:extLst>
            </p:cNvPr>
            <p:cNvSpPr/>
            <p:nvPr/>
          </p:nvSpPr>
          <p:spPr>
            <a:xfrm rot="5400000">
              <a:off x="1416210" y="317841"/>
              <a:ext cx="1141826" cy="3690558"/>
            </a:xfrm>
            <a:prstGeom prst="round2SameRect">
              <a:avLst>
                <a:gd name="adj1" fmla="val 25656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A27083DB-D051-44B7-874F-39420BCD131A}"/>
                </a:ext>
              </a:extLst>
            </p:cNvPr>
            <p:cNvSpPr txBox="1"/>
            <p:nvPr/>
          </p:nvSpPr>
          <p:spPr>
            <a:xfrm>
              <a:off x="608260" y="1675338"/>
              <a:ext cx="3690558" cy="924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000" b="1">
                  <a:solidFill>
                    <a:schemeClr val="bg1"/>
                  </a:solidFill>
                  <a:latin typeface="Montserrat SemiBold" pitchFamily="2" charset="0"/>
                </a:rPr>
                <a:t>Analiza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901C3DB-F609-4EBE-8CC1-F9C6DC763263}"/>
              </a:ext>
            </a:extLst>
          </p:cNvPr>
          <p:cNvSpPr txBox="1"/>
          <p:nvPr/>
        </p:nvSpPr>
        <p:spPr>
          <a:xfrm>
            <a:off x="3347563" y="1484134"/>
            <a:ext cx="4144617" cy="369332"/>
          </a:xfrm>
          <a:prstGeom prst="rect">
            <a:avLst/>
          </a:prstGeom>
          <a:solidFill>
            <a:srgbClr val="36ABD9"/>
          </a:solidFill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</a:rPr>
              <a:t>Beneficios de trabajar con condicionales</a:t>
            </a:r>
            <a:endParaRPr lang="es-PE" b="1">
              <a:solidFill>
                <a:schemeClr val="bg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5BAEEA2-9593-4901-A3E4-58117F154CC9}"/>
              </a:ext>
            </a:extLst>
          </p:cNvPr>
          <p:cNvSpPr txBox="1"/>
          <p:nvPr/>
        </p:nvSpPr>
        <p:spPr>
          <a:xfrm>
            <a:off x="1971362" y="2424047"/>
            <a:ext cx="3311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Promueve el desarrollo del </a:t>
            </a:r>
            <a:r>
              <a:rPr lang="es-ES" sz="1600" b="1"/>
              <a:t>pensamiento lógico y crítico</a:t>
            </a:r>
            <a:r>
              <a:rPr lang="es-ES" sz="1600"/>
              <a:t>.</a:t>
            </a:r>
            <a:endParaRPr lang="es-PE" sz="16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E5BAD4-EB37-4498-BA70-FBE2B6F4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790" y="3429366"/>
            <a:ext cx="3210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/>
              <a:t>Facilita la comprensión de la toma de decisiones algorítmicas.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640D409-A8A7-4C05-9B4C-6505AAEFB6C2}"/>
              </a:ext>
            </a:extLst>
          </p:cNvPr>
          <p:cNvSpPr txBox="1"/>
          <p:nvPr/>
        </p:nvSpPr>
        <p:spPr>
          <a:xfrm>
            <a:off x="1960575" y="4381794"/>
            <a:ext cx="3044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Es un paso clave hacia lenguajes de programación más avanzados.</a:t>
            </a:r>
            <a:endParaRPr lang="es-PE" sz="160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4F53FE27-B026-4FFF-B6D5-4443A157E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317" y="2247810"/>
            <a:ext cx="4062012" cy="3454864"/>
          </a:xfrm>
          <a:prstGeom prst="ellipse">
            <a:avLst/>
          </a:prstGeom>
          <a:noFill/>
          <a:ln>
            <a:solidFill>
              <a:srgbClr val="EAAB1E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FEF4D3A4-79BD-4DB2-912A-57915141ABC0}"/>
              </a:ext>
            </a:extLst>
          </p:cNvPr>
          <p:cNvSpPr txBox="1"/>
          <p:nvPr/>
        </p:nvSpPr>
        <p:spPr>
          <a:xfrm>
            <a:off x="1949790" y="5323925"/>
            <a:ext cx="30657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Enseñar condicionales es enseñar a pensar en escenarios posibles y consecuencias.</a:t>
            </a:r>
            <a:endParaRPr lang="es-PE" sz="1600"/>
          </a:p>
        </p:txBody>
      </p:sp>
    </p:spTree>
    <p:extLst>
      <p:ext uri="{BB962C8B-B14F-4D97-AF65-F5344CB8AC3E}">
        <p14:creationId xmlns:p14="http://schemas.microsoft.com/office/powerpoint/2010/main" val="39844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03AFF77F-E02F-48CF-98A4-5535F7EF5DAE}"/>
              </a:ext>
            </a:extLst>
          </p:cNvPr>
          <p:cNvSpPr txBox="1"/>
          <p:nvPr/>
        </p:nvSpPr>
        <p:spPr>
          <a:xfrm>
            <a:off x="669862" y="1785227"/>
            <a:ext cx="3503543" cy="369332"/>
          </a:xfrm>
          <a:prstGeom prst="rect">
            <a:avLst/>
          </a:prstGeom>
          <a:solidFill>
            <a:srgbClr val="FFDE53"/>
          </a:solidFill>
        </p:spPr>
        <p:txBody>
          <a:bodyPr wrap="square">
            <a:spAutoFit/>
          </a:bodyPr>
          <a:lstStyle/>
          <a:p>
            <a:pPr algn="ctr"/>
            <a:r>
              <a:rPr lang="es-ES"/>
              <a:t>Tipos de condicionales en Scratch</a:t>
            </a:r>
            <a:endParaRPr lang="es-PE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2B3C1A-300A-4CFB-A2EB-BBC2064F4B52}"/>
              </a:ext>
            </a:extLst>
          </p:cNvPr>
          <p:cNvSpPr txBox="1"/>
          <p:nvPr/>
        </p:nvSpPr>
        <p:spPr>
          <a:xfrm>
            <a:off x="669862" y="2779960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1"/>
              <a:t>Condicional simple:         </a:t>
            </a:r>
            <a:r>
              <a:rPr lang="es-PE"/>
              <a:t>si &lt;condición&gt; entonces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52E8D-5D08-4B37-AE24-F81298346047}"/>
              </a:ext>
            </a:extLst>
          </p:cNvPr>
          <p:cNvSpPr txBox="1"/>
          <p:nvPr/>
        </p:nvSpPr>
        <p:spPr>
          <a:xfrm>
            <a:off x="2649220" y="4967881"/>
            <a:ext cx="5520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Uso común: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Controlar acciones que deben ocurrir únicamente bajo ciertas condiciones.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A01BF499-E6B0-4436-9ED2-CFB074E3EB52}"/>
              </a:ext>
            </a:extLst>
          </p:cNvPr>
          <p:cNvSpPr/>
          <p:nvPr/>
        </p:nvSpPr>
        <p:spPr>
          <a:xfrm>
            <a:off x="669862" y="2779960"/>
            <a:ext cx="5204377" cy="494001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E405E9-18E2-49C8-B5E7-40193A7C7606}"/>
              </a:ext>
            </a:extLst>
          </p:cNvPr>
          <p:cNvSpPr txBox="1"/>
          <p:nvPr/>
        </p:nvSpPr>
        <p:spPr>
          <a:xfrm>
            <a:off x="1258248" y="3613673"/>
            <a:ext cx="6792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Descripción: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Ejecuta un bloque de código solo si la condición especificada es verdadera.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18A00B-C0EA-4E82-A7F6-D4D0AA00587C}"/>
              </a:ext>
            </a:extLst>
          </p:cNvPr>
          <p:cNvSpPr txBox="1"/>
          <p:nvPr/>
        </p:nvSpPr>
        <p:spPr>
          <a:xfrm>
            <a:off x="1857683" y="4322588"/>
            <a:ext cx="67926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Ejemplo: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Si el personaje toca el borde, entonces emite un sonido de alerta.</a:t>
            </a:r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D5E259E2-1410-43F2-6AD4-CB9882D8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313" y="1022553"/>
            <a:ext cx="3157450" cy="60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1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03AFF77F-E02F-48CF-98A4-5535F7EF5DAE}"/>
              </a:ext>
            </a:extLst>
          </p:cNvPr>
          <p:cNvSpPr txBox="1"/>
          <p:nvPr/>
        </p:nvSpPr>
        <p:spPr>
          <a:xfrm>
            <a:off x="3154375" y="1344658"/>
            <a:ext cx="3503543" cy="369332"/>
          </a:xfrm>
          <a:prstGeom prst="rect">
            <a:avLst/>
          </a:prstGeom>
          <a:solidFill>
            <a:srgbClr val="FFDE53"/>
          </a:solidFill>
        </p:spPr>
        <p:txBody>
          <a:bodyPr wrap="square">
            <a:spAutoFit/>
          </a:bodyPr>
          <a:lstStyle/>
          <a:p>
            <a:pPr algn="ctr"/>
            <a:r>
              <a:rPr lang="es-ES"/>
              <a:t>Tipos de condicionales en Scratch</a:t>
            </a:r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52E8D-5D08-4B37-AE24-F81298346047}"/>
              </a:ext>
            </a:extLst>
          </p:cNvPr>
          <p:cNvSpPr txBox="1"/>
          <p:nvPr/>
        </p:nvSpPr>
        <p:spPr>
          <a:xfrm>
            <a:off x="5610583" y="3021886"/>
            <a:ext cx="24011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/>
              <a:t>Uso común:</a:t>
            </a:r>
            <a:r>
              <a:rPr lang="es-ES" sz="1600"/>
              <a:t> Ofrecer respuestas alternativas según el resultado de una condición.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A01BF499-E6B0-4436-9ED2-CFB074E3EB52}"/>
              </a:ext>
            </a:extLst>
          </p:cNvPr>
          <p:cNvSpPr/>
          <p:nvPr/>
        </p:nvSpPr>
        <p:spPr>
          <a:xfrm>
            <a:off x="1217075" y="2229354"/>
            <a:ext cx="5406473" cy="494001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E405E9-18E2-49C8-B5E7-40193A7C7606}"/>
              </a:ext>
            </a:extLst>
          </p:cNvPr>
          <p:cNvSpPr txBox="1"/>
          <p:nvPr/>
        </p:nvSpPr>
        <p:spPr>
          <a:xfrm>
            <a:off x="1249458" y="3881982"/>
            <a:ext cx="19125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1600" b="1"/>
              <a:t>Descripción:</a:t>
            </a:r>
            <a:r>
              <a:rPr lang="es-ES" sz="1600"/>
              <a:t> Permite ejecutar un bloque de código si la condición es verdadera y otro bloque diferente si la condición es falsa.</a:t>
            </a: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18A00B-C0EA-4E82-A7F6-D4D0AA00587C}"/>
              </a:ext>
            </a:extLst>
          </p:cNvPr>
          <p:cNvSpPr txBox="1"/>
          <p:nvPr/>
        </p:nvSpPr>
        <p:spPr>
          <a:xfrm>
            <a:off x="3391575" y="3328128"/>
            <a:ext cx="19125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1600" b="1"/>
              <a:t>Ejemplo:</a:t>
            </a:r>
            <a:r>
              <a:rPr lang="es-ES" sz="1600"/>
              <a:t> Si la puntuación es mayor o igual a 10, muestra "¡Ganaste!"; si no, muestra "Intenta de nuevo".</a:t>
            </a: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0FD874-7666-4F33-B704-3535C7678D27}"/>
              </a:ext>
            </a:extLst>
          </p:cNvPr>
          <p:cNvSpPr txBox="1"/>
          <p:nvPr/>
        </p:nvSpPr>
        <p:spPr>
          <a:xfrm>
            <a:off x="1217075" y="2300501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Condicional doble: </a:t>
            </a:r>
            <a:r>
              <a:rPr kumimoji="0" lang="es-PE" altLang="es-P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 &lt;condición&gt; entonces ... si no</a:t>
            </a:r>
            <a:r>
              <a:rPr kumimoji="0" lang="es-PE" altLang="es-P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F223002C-C1F3-F72A-78FB-EF574D16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13" y="786475"/>
            <a:ext cx="3877064" cy="6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03AFF77F-E02F-48CF-98A4-5535F7EF5DAE}"/>
              </a:ext>
            </a:extLst>
          </p:cNvPr>
          <p:cNvSpPr txBox="1"/>
          <p:nvPr/>
        </p:nvSpPr>
        <p:spPr>
          <a:xfrm>
            <a:off x="1213523" y="1307488"/>
            <a:ext cx="3503543" cy="369332"/>
          </a:xfrm>
          <a:prstGeom prst="rect">
            <a:avLst/>
          </a:prstGeom>
          <a:solidFill>
            <a:srgbClr val="FFDE53"/>
          </a:solidFill>
        </p:spPr>
        <p:txBody>
          <a:bodyPr wrap="square">
            <a:spAutoFit/>
          </a:bodyPr>
          <a:lstStyle/>
          <a:p>
            <a:pPr algn="ctr"/>
            <a:r>
              <a:rPr lang="es-ES"/>
              <a:t>Tipos de condicionales en Scratch</a:t>
            </a:r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52E8D-5D08-4B37-AE24-F81298346047}"/>
              </a:ext>
            </a:extLst>
          </p:cNvPr>
          <p:cNvSpPr txBox="1"/>
          <p:nvPr/>
        </p:nvSpPr>
        <p:spPr>
          <a:xfrm>
            <a:off x="5574648" y="2848665"/>
            <a:ext cx="24011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sz="1600" b="1"/>
              <a:t>Uso común:</a:t>
            </a:r>
            <a:r>
              <a:rPr lang="es-ES" sz="1600"/>
              <a:t> Manejar múltiples condiciones que requieren decisiones jerárquicas.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A01BF499-E6B0-4436-9ED2-CFB074E3EB52}"/>
              </a:ext>
            </a:extLst>
          </p:cNvPr>
          <p:cNvSpPr/>
          <p:nvPr/>
        </p:nvSpPr>
        <p:spPr>
          <a:xfrm>
            <a:off x="1181140" y="2056133"/>
            <a:ext cx="5406473" cy="494001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E405E9-18E2-49C8-B5E7-40193A7C7606}"/>
              </a:ext>
            </a:extLst>
          </p:cNvPr>
          <p:cNvSpPr txBox="1"/>
          <p:nvPr/>
        </p:nvSpPr>
        <p:spPr>
          <a:xfrm>
            <a:off x="1213523" y="3708761"/>
            <a:ext cx="191254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1600" b="1"/>
              <a:t>Descripción:</a:t>
            </a:r>
            <a:r>
              <a:rPr lang="es-ES" sz="1600"/>
              <a:t> Consiste en colocar una estructura condicional dentro de otra, permitiendo evaluar múltiples condiciones en secuencia.</a:t>
            </a: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18A00B-C0EA-4E82-A7F6-D4D0AA00587C}"/>
              </a:ext>
            </a:extLst>
          </p:cNvPr>
          <p:cNvSpPr txBox="1"/>
          <p:nvPr/>
        </p:nvSpPr>
        <p:spPr>
          <a:xfrm>
            <a:off x="3355640" y="3154907"/>
            <a:ext cx="1912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1600" b="1"/>
              <a:t>Ejemplo:</a:t>
            </a:r>
            <a:r>
              <a:rPr lang="es-ES" sz="1600"/>
              <a:t> Si la tecla "flecha arriba" está presionada, entonces mover hacia arriba; si no, si la tecla "flecha abajo" está presionada, entonces mover hacia abajo.</a:t>
            </a: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3C3957-7DD5-47FB-99F4-0F19395CD895}"/>
              </a:ext>
            </a:extLst>
          </p:cNvPr>
          <p:cNvSpPr txBox="1"/>
          <p:nvPr/>
        </p:nvSpPr>
        <p:spPr>
          <a:xfrm>
            <a:off x="2725584" y="2163872"/>
            <a:ext cx="310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Condicional anidado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8F6A6B-396F-C09E-BF55-E0F6C7863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32" y="941607"/>
            <a:ext cx="3575036" cy="64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4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uadroTexto 22">
            <a:extLst>
              <a:ext uri="{FF2B5EF4-FFF2-40B4-BE49-F238E27FC236}">
                <a16:creationId xmlns:a16="http://schemas.microsoft.com/office/drawing/2014/main" id="{03AFF77F-E02F-48CF-98A4-5535F7EF5DAE}"/>
              </a:ext>
            </a:extLst>
          </p:cNvPr>
          <p:cNvSpPr txBox="1"/>
          <p:nvPr/>
        </p:nvSpPr>
        <p:spPr>
          <a:xfrm>
            <a:off x="928387" y="1537126"/>
            <a:ext cx="3503543" cy="369332"/>
          </a:xfrm>
          <a:prstGeom prst="rect">
            <a:avLst/>
          </a:prstGeom>
          <a:solidFill>
            <a:srgbClr val="FFDE53"/>
          </a:solidFill>
        </p:spPr>
        <p:txBody>
          <a:bodyPr wrap="square">
            <a:spAutoFit/>
          </a:bodyPr>
          <a:lstStyle/>
          <a:p>
            <a:pPr algn="ctr"/>
            <a:r>
              <a:rPr lang="es-ES"/>
              <a:t>Tipos de condicionales en Scratch</a:t>
            </a:r>
            <a:endParaRPr lang="es-PE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52E8D-5D08-4B37-AE24-F81298346047}"/>
              </a:ext>
            </a:extLst>
          </p:cNvPr>
          <p:cNvSpPr txBox="1"/>
          <p:nvPr/>
        </p:nvSpPr>
        <p:spPr>
          <a:xfrm>
            <a:off x="5761180" y="3207330"/>
            <a:ext cx="19125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/>
              <a:t>Uso común:</a:t>
            </a:r>
            <a:r>
              <a:rPr lang="es-ES" sz="1600"/>
              <a:t> Sincronizar eventos o acciones en el programa.</a:t>
            </a:r>
          </a:p>
        </p:txBody>
      </p:sp>
      <p:sp>
        <p:nvSpPr>
          <p:cNvPr id="6" name="Rectángulo: esquinas superiores redondeadas 5">
            <a:extLst>
              <a:ext uri="{FF2B5EF4-FFF2-40B4-BE49-F238E27FC236}">
                <a16:creationId xmlns:a16="http://schemas.microsoft.com/office/drawing/2014/main" id="{A01BF499-E6B0-4436-9ED2-CFB074E3EB52}"/>
              </a:ext>
            </a:extLst>
          </p:cNvPr>
          <p:cNvSpPr/>
          <p:nvPr/>
        </p:nvSpPr>
        <p:spPr>
          <a:xfrm>
            <a:off x="896004" y="2396502"/>
            <a:ext cx="5406473" cy="494001"/>
          </a:xfrm>
          <a:prstGeom prst="round2Same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6E405E9-18E2-49C8-B5E7-40193A7C7606}"/>
              </a:ext>
            </a:extLst>
          </p:cNvPr>
          <p:cNvSpPr txBox="1"/>
          <p:nvPr/>
        </p:nvSpPr>
        <p:spPr>
          <a:xfrm>
            <a:off x="928387" y="4049130"/>
            <a:ext cx="1912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Descripción: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Detiene la ejecución del programa hasta que la condición especificada se cumpla.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318A00B-C0EA-4E82-A7F6-D4D0AA00587C}"/>
              </a:ext>
            </a:extLst>
          </p:cNvPr>
          <p:cNvSpPr txBox="1"/>
          <p:nvPr/>
        </p:nvSpPr>
        <p:spPr>
          <a:xfrm>
            <a:off x="3187172" y="3583362"/>
            <a:ext cx="19125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ES" sz="1600" b="1"/>
              <a:t>Ejemplo:</a:t>
            </a:r>
            <a:r>
              <a:rPr lang="es-ES" sz="1600"/>
              <a:t> Esperar hasta que el cronómetro llegue a 10 segundos antes de iniciar una acción.</a:t>
            </a: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A3C3957-7DD5-47FB-99F4-0F19395CD895}"/>
              </a:ext>
            </a:extLst>
          </p:cNvPr>
          <p:cNvSpPr txBox="1"/>
          <p:nvPr/>
        </p:nvSpPr>
        <p:spPr>
          <a:xfrm>
            <a:off x="881048" y="2485771"/>
            <a:ext cx="5328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/>
              <a:t>Condicional con espera: esperar hasta &lt;condición&gt; </a:t>
            </a:r>
          </a:p>
        </p:txBody>
      </p:sp>
      <p:pic>
        <p:nvPicPr>
          <p:cNvPr id="4" name="Imagen 3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5A9CF985-82C5-F269-1EFE-D9788FDC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713" y="786475"/>
            <a:ext cx="3877064" cy="6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52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F6544DD-8170-4E36-87D1-160F0725397B}"/>
              </a:ext>
            </a:extLst>
          </p:cNvPr>
          <p:cNvSpPr/>
          <p:nvPr/>
        </p:nvSpPr>
        <p:spPr>
          <a:xfrm>
            <a:off x="431389" y="1103806"/>
            <a:ext cx="530491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¡Juguemos atrapando la manzana!</a:t>
            </a:r>
            <a:endParaRPr lang="es-ES" sz="2800" b="1" cap="none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82B880-7A7A-47DB-A10C-CC8C44E9650C}"/>
              </a:ext>
            </a:extLst>
          </p:cNvPr>
          <p:cNvSpPr txBox="1"/>
          <p:nvPr/>
        </p:nvSpPr>
        <p:spPr>
          <a:xfrm>
            <a:off x="431389" y="2063045"/>
            <a:ext cx="11298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El jugador controla una </a:t>
            </a:r>
            <a:r>
              <a:rPr lang="es-ES" sz="1600" b="1"/>
              <a:t>canasta</a:t>
            </a:r>
            <a:r>
              <a:rPr lang="es-ES" sz="1600"/>
              <a:t> que debe atrapar </a:t>
            </a:r>
            <a:r>
              <a:rPr lang="es-ES" sz="1600" b="1"/>
              <a:t>manzanas</a:t>
            </a:r>
            <a:r>
              <a:rPr lang="es-ES" sz="1600"/>
              <a:t> que caen desde la parte superior de la pantalla. Cada vez que atrapas una manzana, </a:t>
            </a:r>
            <a:r>
              <a:rPr lang="es-ES" sz="1600" b="1"/>
              <a:t>sumas puntos</a:t>
            </a:r>
            <a:r>
              <a:rPr lang="es-ES" sz="1600"/>
              <a:t>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CF2A68-FEDB-4F9F-9A6C-A083F597CFDB}"/>
              </a:ext>
            </a:extLst>
          </p:cNvPr>
          <p:cNvSpPr txBox="1"/>
          <p:nvPr/>
        </p:nvSpPr>
        <p:spPr>
          <a:xfrm>
            <a:off x="800668" y="2626885"/>
            <a:ext cx="63216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/>
              <a:t>Personajes (</a:t>
            </a:r>
            <a:r>
              <a:rPr lang="es-PE" altLang="es-PE" sz="1600" err="1"/>
              <a:t>Sprites</a:t>
            </a:r>
            <a:r>
              <a:rPr lang="es-PE" altLang="es-PE" sz="1600"/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s-PE" altLang="es-PE" sz="1600"/>
              <a:t>Canasta – controlada por el jugador.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s-PE" altLang="es-PE" sz="1600"/>
              <a:t>Manzana – cae desde arriba.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s-PE" altLang="es-PE" sz="1600"/>
              <a:t>(Opcional) Fondo – algo simple, como un campo o cielo.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254D9C-7D71-400A-B163-3220060019CC}"/>
              </a:ext>
            </a:extLst>
          </p:cNvPr>
          <p:cNvSpPr txBox="1"/>
          <p:nvPr/>
        </p:nvSpPr>
        <p:spPr>
          <a:xfrm>
            <a:off x="897383" y="4516318"/>
            <a:ext cx="910003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/>
              <a:t>🍎 Manzana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Añade el </a:t>
            </a:r>
            <a:r>
              <a:rPr lang="es-PE" altLang="es-PE" sz="1600" err="1"/>
              <a:t>sprite</a:t>
            </a:r>
            <a:r>
              <a:rPr lang="es-PE" altLang="es-PE" sz="1600"/>
              <a:t> de una manzana.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Asegúrate de que la manzana comience en una posición aleatoria en la parte superior del escenario.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6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/>
              <a:t>🧺 Canasta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Añade una canasta u otro objeto que atrape.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Colócala en la parte inferior del escenario.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Usa las teclas de flechas para moverla de izquierda a derecha.</a:t>
            </a:r>
            <a:endParaRPr lang="es-PE" alt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29B28C7-D6CA-4B7A-91D4-8F68EB009D6D}"/>
              </a:ext>
            </a:extLst>
          </p:cNvPr>
          <p:cNvSpPr txBox="1"/>
          <p:nvPr/>
        </p:nvSpPr>
        <p:spPr>
          <a:xfrm>
            <a:off x="519313" y="3967847"/>
            <a:ext cx="3121270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/>
              <a:t>🔧 Paso 1: Preparar los personajes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05C77C3-0CA1-4F35-A100-6B1CEA41C31E}"/>
              </a:ext>
            </a:extLst>
          </p:cNvPr>
          <p:cNvSpPr txBox="1"/>
          <p:nvPr/>
        </p:nvSpPr>
        <p:spPr>
          <a:xfrm>
            <a:off x="519313" y="1647336"/>
            <a:ext cx="2215661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sz="1600" b="1"/>
              <a:t>🎮 Objetivo del juego:</a:t>
            </a:r>
          </a:p>
        </p:txBody>
      </p:sp>
    </p:spTree>
    <p:extLst>
      <p:ext uri="{BB962C8B-B14F-4D97-AF65-F5344CB8AC3E}">
        <p14:creationId xmlns:p14="http://schemas.microsoft.com/office/powerpoint/2010/main" val="804493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59E9210-6F36-4E6B-B220-DFBFCED9CF27}"/>
              </a:ext>
            </a:extLst>
          </p:cNvPr>
          <p:cNvSpPr txBox="1"/>
          <p:nvPr/>
        </p:nvSpPr>
        <p:spPr>
          <a:xfrm>
            <a:off x="4944757" y="1643783"/>
            <a:ext cx="270143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sz="1600"/>
              <a:t>Paso 3: Programar la </a:t>
            </a:r>
            <a:r>
              <a:rPr lang="es-ES" sz="1600" b="1"/>
              <a:t>manzana</a:t>
            </a:r>
            <a:endParaRPr lang="es-PE" sz="160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AFB114-1E83-46B5-AF02-E9C23B89B846}"/>
              </a:ext>
            </a:extLst>
          </p:cNvPr>
          <p:cNvSpPr txBox="1"/>
          <p:nvPr/>
        </p:nvSpPr>
        <p:spPr>
          <a:xfrm>
            <a:off x="4685639" y="2074779"/>
            <a:ext cx="40180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/>
              <a:t>- Al hacer clic en la bandera verde.</a:t>
            </a:r>
          </a:p>
          <a:p>
            <a:r>
              <a:rPr lang="es-PE" sz="1600"/>
              <a:t>- Dar a </a:t>
            </a:r>
            <a:r>
              <a:rPr lang="es-PE" sz="1600" b="1"/>
              <a:t>puntos</a:t>
            </a:r>
            <a:r>
              <a:rPr lang="es-PE" sz="1600"/>
              <a:t> a 0.</a:t>
            </a:r>
          </a:p>
          <a:p>
            <a:pPr marL="285750" indent="-285750">
              <a:buFontTx/>
              <a:buChar char="-"/>
            </a:pPr>
            <a:r>
              <a:rPr lang="es-PE" sz="1600"/>
              <a:t>Mostrar variable puntos.</a:t>
            </a:r>
          </a:p>
          <a:p>
            <a:pPr marL="285750" indent="-285750">
              <a:buFontTx/>
              <a:buChar char="-"/>
            </a:pPr>
            <a:r>
              <a:rPr lang="es-PE" sz="1600"/>
              <a:t>Ir a x: 0; y: 163.</a:t>
            </a:r>
          </a:p>
          <a:p>
            <a:pPr marL="285750" indent="-285750">
              <a:buFontTx/>
              <a:buChar char="-"/>
            </a:pPr>
            <a:r>
              <a:rPr lang="es-PE" sz="1600"/>
              <a:t>Por siempre</a:t>
            </a:r>
          </a:p>
          <a:p>
            <a:pPr marL="285750" indent="-285750">
              <a:buFontTx/>
              <a:buChar char="-"/>
            </a:pPr>
            <a:r>
              <a:rPr lang="es-PE" sz="1600"/>
              <a:t>Sumar a y -5.</a:t>
            </a:r>
          </a:p>
          <a:p>
            <a:pPr marL="285750" indent="-285750">
              <a:buFontTx/>
              <a:buChar char="-"/>
            </a:pPr>
            <a:r>
              <a:rPr lang="es-PE" sz="1600"/>
              <a:t>Si posición en Y &lt; -160 entonces.</a:t>
            </a:r>
          </a:p>
          <a:p>
            <a:pPr marL="285750" indent="-285750">
              <a:buFontTx/>
              <a:buChar char="-"/>
            </a:pPr>
            <a:r>
              <a:rPr lang="es-PE" sz="1600"/>
              <a:t>Ir a posición aleatoria.</a:t>
            </a:r>
          </a:p>
          <a:p>
            <a:pPr marL="285750" indent="-285750">
              <a:buFontTx/>
              <a:buChar char="-"/>
            </a:pPr>
            <a:r>
              <a:rPr lang="es-PE" sz="1600"/>
              <a:t>Dar a y el valor 163.</a:t>
            </a:r>
          </a:p>
          <a:p>
            <a:pPr marL="285750" indent="-285750">
              <a:buFontTx/>
              <a:buChar char="-"/>
            </a:pPr>
            <a:r>
              <a:rPr lang="es-PE" sz="1600"/>
              <a:t>Si posición en Y &lt; -160 entonces.</a:t>
            </a:r>
          </a:p>
          <a:p>
            <a:pPr marL="285750" indent="-285750">
              <a:buFontTx/>
              <a:buChar char="-"/>
            </a:pPr>
            <a:r>
              <a:rPr lang="es-PE" sz="1600"/>
              <a:t>Si tocando </a:t>
            </a:r>
            <a:r>
              <a:rPr lang="es-PE" sz="1600" err="1"/>
              <a:t>bowl</a:t>
            </a:r>
            <a:r>
              <a:rPr lang="es-PE" sz="1600"/>
              <a:t>.</a:t>
            </a:r>
          </a:p>
          <a:p>
            <a:pPr marL="285750" indent="-285750">
              <a:buFontTx/>
              <a:buChar char="-"/>
            </a:pPr>
            <a:r>
              <a:rPr lang="es-PE" sz="1600"/>
              <a:t>Ir a posición aleatoria.</a:t>
            </a:r>
          </a:p>
          <a:p>
            <a:pPr marL="285750" indent="-285750">
              <a:buFontTx/>
              <a:buChar char="-"/>
            </a:pPr>
            <a:r>
              <a:rPr lang="es-PE" sz="1600"/>
              <a:t>Dar a y el valor 163.</a:t>
            </a:r>
          </a:p>
          <a:p>
            <a:pPr marL="285750" indent="-285750">
              <a:buFontTx/>
              <a:buChar char="-"/>
            </a:pPr>
            <a:r>
              <a:rPr lang="es-PE" sz="1600"/>
              <a:t>Sumar a puntos 1.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ABDC64-9E12-469E-93E7-1B21245EF4A2}"/>
              </a:ext>
            </a:extLst>
          </p:cNvPr>
          <p:cNvSpPr txBox="1"/>
          <p:nvPr/>
        </p:nvSpPr>
        <p:spPr>
          <a:xfrm>
            <a:off x="612343" y="1643783"/>
            <a:ext cx="2701436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sz="1600"/>
              <a:t>Paso 2: Programar la </a:t>
            </a:r>
            <a:r>
              <a:rPr lang="es-ES" sz="1600" b="1"/>
              <a:t>canasta</a:t>
            </a:r>
            <a:endParaRPr lang="es-PE" sz="16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875712-1F8D-4954-9F69-B3FC781992A3}"/>
              </a:ext>
            </a:extLst>
          </p:cNvPr>
          <p:cNvSpPr txBox="1"/>
          <p:nvPr/>
        </p:nvSpPr>
        <p:spPr>
          <a:xfrm>
            <a:off x="418913" y="2292308"/>
            <a:ext cx="40180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PE" sz="1600"/>
              <a:t>Al hacer clic en la bandera verde.</a:t>
            </a:r>
          </a:p>
          <a:p>
            <a:pPr marL="285750" indent="-285750">
              <a:buFontTx/>
              <a:buChar char="-"/>
            </a:pPr>
            <a:r>
              <a:rPr lang="es-PE" sz="1600"/>
              <a:t>Ir a x: 0; y: -150.</a:t>
            </a:r>
          </a:p>
          <a:p>
            <a:pPr marL="285750" indent="-285750">
              <a:buFontTx/>
              <a:buChar char="-"/>
            </a:pPr>
            <a:endParaRPr lang="es-PE" sz="1600"/>
          </a:p>
          <a:p>
            <a:pPr marL="285750" indent="-285750">
              <a:buFontTx/>
              <a:buChar char="-"/>
            </a:pPr>
            <a:r>
              <a:rPr lang="es-PE" sz="1600"/>
              <a:t>Por siempre</a:t>
            </a:r>
          </a:p>
          <a:p>
            <a:pPr marL="623888" indent="96838">
              <a:buFont typeface="Wingdings" panose="05000000000000000000" pitchFamily="2" charset="2"/>
              <a:buChar char="v"/>
            </a:pPr>
            <a:r>
              <a:rPr lang="es-PE" sz="1600"/>
              <a:t> ir a puntero del ratón.</a:t>
            </a:r>
          </a:p>
          <a:p>
            <a:pPr marL="623888" indent="96838">
              <a:buFont typeface="Wingdings" panose="05000000000000000000" pitchFamily="2" charset="2"/>
              <a:buChar char="v"/>
            </a:pPr>
            <a:r>
              <a:rPr lang="es-PE" sz="1600"/>
              <a:t>Dar a y el valor -150</a:t>
            </a:r>
          </a:p>
          <a:p>
            <a:r>
              <a:rPr lang="es-PE" sz="1600"/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B0374EB-D662-0743-00EC-406A3AFF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83" y="907344"/>
            <a:ext cx="3542767" cy="640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AE610F7-3B7D-427B-B462-489E81A274E6}"/>
              </a:ext>
            </a:extLst>
          </p:cNvPr>
          <p:cNvSpPr/>
          <p:nvPr/>
        </p:nvSpPr>
        <p:spPr>
          <a:xfrm>
            <a:off x="915744" y="1520786"/>
            <a:ext cx="2700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Reflexionemos</a:t>
            </a:r>
            <a:endParaRPr lang="es-ES" sz="54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96F0C0-3932-4E2E-B098-336031768361}"/>
              </a:ext>
            </a:extLst>
          </p:cNvPr>
          <p:cNvSpPr txBox="1"/>
          <p:nvPr/>
        </p:nvSpPr>
        <p:spPr>
          <a:xfrm>
            <a:off x="1836460" y="2223548"/>
            <a:ext cx="8042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/>
              <a:t>Muchas veces realizamos acciones </a:t>
            </a:r>
            <a:r>
              <a:rPr lang="es-ES" sz="1600" b="1"/>
              <a:t>repetitivas</a:t>
            </a:r>
            <a:r>
              <a:rPr lang="es-ES" sz="1600"/>
              <a:t>, como subir escalones uno por uno o repasar una lista de tareas; esto es lo que en programación se conoce como un </a:t>
            </a:r>
            <a:r>
              <a:rPr lang="es-ES" sz="1600" b="1"/>
              <a:t>bucle</a:t>
            </a:r>
            <a:r>
              <a:rPr lang="es-ES" sz="1600"/>
              <a:t> o </a:t>
            </a:r>
            <a:r>
              <a:rPr lang="es-ES" sz="1600" b="1"/>
              <a:t>repetición</a:t>
            </a:r>
            <a:r>
              <a:rPr lang="es-ES" sz="1600"/>
              <a:t>.</a:t>
            </a:r>
          </a:p>
          <a:p>
            <a:pPr algn="just"/>
            <a:r>
              <a:rPr lang="es-ES" sz="1600"/>
              <a:t>En Scratch, estas estructuras permiten que los personajes dejen de actuar como simples marionetas y empiecen a responder </a:t>
            </a:r>
            <a:r>
              <a:rPr lang="es-ES" sz="1600" b="1"/>
              <a:t>de forma lógica y autónoma</a:t>
            </a:r>
            <a:r>
              <a:rPr lang="es-ES" sz="1600"/>
              <a:t>. Vamos a pensar cómo ayudaríamos al robot de Lucía.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DB03DC6-D5E3-4717-9B3B-E552DC737656}"/>
              </a:ext>
            </a:extLst>
          </p:cNvPr>
          <p:cNvSpPr txBox="1"/>
          <p:nvPr/>
        </p:nvSpPr>
        <p:spPr>
          <a:xfrm>
            <a:off x="1764476" y="3844499"/>
            <a:ext cx="893728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¿Qué instrucciones necesitaría el robot para que actúe distinto si encuentra una manzana o una piedra?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¿Cómo podrías hacer que el robot repita una acción como avanzar varios pasos sin escribirlo muchas veces?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PE" altLang="es-PE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¿Qué beneficios trae usar condicionales y bucles en un proyecto como este?</a:t>
            </a:r>
          </a:p>
        </p:txBody>
      </p:sp>
    </p:spTree>
    <p:extLst>
      <p:ext uri="{BB962C8B-B14F-4D97-AF65-F5344CB8AC3E}">
        <p14:creationId xmlns:p14="http://schemas.microsoft.com/office/powerpoint/2010/main" val="37639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Persona trabajando en laptop: Más de 58,028 ilustraciones y dibujos de  stock con licencia libres de regalías | Shutterstock">
            <a:extLst>
              <a:ext uri="{FF2B5EF4-FFF2-40B4-BE49-F238E27FC236}">
                <a16:creationId xmlns:a16="http://schemas.microsoft.com/office/drawing/2014/main" id="{242764D0-2EC6-4FC2-9194-44B139AA6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1" t="17912" r="54167" b="21428"/>
          <a:stretch/>
        </p:blipFill>
        <p:spPr bwMode="auto">
          <a:xfrm>
            <a:off x="4044700" y="2530155"/>
            <a:ext cx="3522785" cy="291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E6F47F-2C45-454C-8C2E-F9768C67C0AD}"/>
              </a:ext>
            </a:extLst>
          </p:cNvPr>
          <p:cNvSpPr/>
          <p:nvPr/>
        </p:nvSpPr>
        <p:spPr>
          <a:xfrm>
            <a:off x="4240870" y="1760714"/>
            <a:ext cx="332661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¿Lo lograste?</a:t>
            </a:r>
          </a:p>
        </p:txBody>
      </p:sp>
    </p:spTree>
    <p:extLst>
      <p:ext uri="{BB962C8B-B14F-4D97-AF65-F5344CB8AC3E}">
        <p14:creationId xmlns:p14="http://schemas.microsoft.com/office/powerpoint/2010/main" val="2380443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86DD47B-78B7-4ECB-A01B-93518024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71254"/>
            <a:ext cx="5317163" cy="41399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DAE91B1-DF7A-4724-9D77-02BC6FED3A41}"/>
              </a:ext>
            </a:extLst>
          </p:cNvPr>
          <p:cNvSpPr/>
          <p:nvPr/>
        </p:nvSpPr>
        <p:spPr>
          <a:xfrm>
            <a:off x="6863561" y="1196266"/>
            <a:ext cx="487332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cap="none" spc="5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Resultado</a:t>
            </a:r>
            <a:r>
              <a:rPr lang="es-ES" sz="4400" b="1" cap="none" spc="5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manzana</a:t>
            </a:r>
          </a:p>
        </p:txBody>
      </p:sp>
      <p:pic>
        <p:nvPicPr>
          <p:cNvPr id="2054" name="Picture 6" descr="Persona trabajando en laptop: Más de 58,028 ilustraciones y dibujos de  stock con licencia libres de regalías | Shutterstock">
            <a:extLst>
              <a:ext uri="{FF2B5EF4-FFF2-40B4-BE49-F238E27FC236}">
                <a16:creationId xmlns:a16="http://schemas.microsoft.com/office/drawing/2014/main" id="{40905533-998D-4515-8A8B-A7C71F5CB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7693" r="6114" b="20989"/>
          <a:stretch/>
        </p:blipFill>
        <p:spPr bwMode="auto">
          <a:xfrm>
            <a:off x="62875" y="62335"/>
            <a:ext cx="1194426" cy="9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39C33DF-1881-425C-BED2-89CFAB077F1F}"/>
              </a:ext>
            </a:extLst>
          </p:cNvPr>
          <p:cNvSpPr/>
          <p:nvPr/>
        </p:nvSpPr>
        <p:spPr>
          <a:xfrm>
            <a:off x="325682" y="1306782"/>
            <a:ext cx="46009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50">
                <a:ln w="9525" cmpd="sng">
                  <a:solidFill>
                    <a:srgbClr val="00B050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Resultado Canasta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035BBF-C9D5-4E30-884E-0105157F7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17" y="2307991"/>
            <a:ext cx="4670751" cy="40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3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0E2A71B-04DF-40E4-94D7-4F9DDC8D54AC}"/>
              </a:ext>
            </a:extLst>
          </p:cNvPr>
          <p:cNvSpPr/>
          <p:nvPr/>
        </p:nvSpPr>
        <p:spPr>
          <a:xfrm>
            <a:off x="3006714" y="1709095"/>
            <a:ext cx="59906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Reflexión de la clase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0FBC8A7-0B79-4DF8-9446-7959841DAE94}"/>
              </a:ext>
            </a:extLst>
          </p:cNvPr>
          <p:cNvSpPr txBox="1"/>
          <p:nvPr/>
        </p:nvSpPr>
        <p:spPr>
          <a:xfrm>
            <a:off x="3301252" y="4023414"/>
            <a:ext cx="706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“Hoy aprendí que…” </a:t>
            </a:r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F5F056-3827-8030-68C2-D60B2B56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40" y="515301"/>
            <a:ext cx="3758192" cy="6790958"/>
          </a:xfrm>
          <a:prstGeom prst="rect">
            <a:avLst/>
          </a:prstGeom>
        </p:spPr>
      </p:pic>
      <p:pic>
        <p:nvPicPr>
          <p:cNvPr id="6" name="Imagen 5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3D5DCE5F-CA3A-D684-9639-4560C2F2E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90" y="867465"/>
            <a:ext cx="3877064" cy="66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5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24F22F-F5EA-4F48-9AB4-0D497A2E1F29}"/>
              </a:ext>
            </a:extLst>
          </p:cNvPr>
          <p:cNvSpPr txBox="1"/>
          <p:nvPr/>
        </p:nvSpPr>
        <p:spPr>
          <a:xfrm>
            <a:off x="2910597" y="2631412"/>
            <a:ext cx="6094378" cy="2062103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ot"/>
          </a:ln>
        </p:spPr>
        <p:txBody>
          <a:bodyPr wrap="square">
            <a:spAutoFit/>
          </a:bodyPr>
          <a:lstStyle/>
          <a:p>
            <a:pPr algn="just"/>
            <a:r>
              <a:rPr lang="es-ES" sz="1600"/>
              <a:t>Este caso muestra cómo los </a:t>
            </a:r>
            <a:r>
              <a:rPr lang="es-ES" sz="1600" b="1"/>
              <a:t>condicionales</a:t>
            </a:r>
            <a:r>
              <a:rPr lang="es-ES" sz="1600"/>
              <a:t> y </a:t>
            </a:r>
            <a:r>
              <a:rPr lang="es-ES" sz="1600" b="1"/>
              <a:t>bucles</a:t>
            </a:r>
            <a:r>
              <a:rPr lang="es-ES" sz="1600"/>
              <a:t> permiten que un personaje en Scratch tome decisiones y repita acciones, imitando comportamientos de la vida real.</a:t>
            </a:r>
            <a:br>
              <a:rPr lang="es-ES" sz="1600"/>
            </a:br>
            <a:r>
              <a:rPr lang="es-ES" sz="1600"/>
              <a:t>Con estas herramientas, no solo ahorras tiempo al programar, sino que creas proyectos más </a:t>
            </a:r>
            <a:r>
              <a:rPr lang="es-ES" sz="1600" b="1"/>
              <a:t>eficientes, lógicos y dinámicos</a:t>
            </a:r>
            <a:r>
              <a:rPr lang="es-ES" sz="1600"/>
              <a:t>.</a:t>
            </a:r>
            <a:br>
              <a:rPr lang="es-ES" sz="1600"/>
            </a:br>
            <a:r>
              <a:rPr lang="es-ES" sz="1600"/>
              <a:t>Entender estas estructuras es clave para desarrollar el </a:t>
            </a:r>
            <a:r>
              <a:rPr lang="es-ES" sz="1600" b="1"/>
              <a:t>pensamiento computacional</a:t>
            </a:r>
            <a:r>
              <a:rPr lang="es-ES" sz="1600"/>
              <a:t>, que te ayudará a resolver problemas no solo en programación, sino también en situaciones reales.</a:t>
            </a:r>
            <a:endParaRPr lang="es-PE" sz="160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0319821-6608-4811-A193-4C9BF6304B08}"/>
              </a:ext>
            </a:extLst>
          </p:cNvPr>
          <p:cNvSpPr/>
          <p:nvPr/>
        </p:nvSpPr>
        <p:spPr>
          <a:xfrm>
            <a:off x="2684834" y="2402732"/>
            <a:ext cx="6545904" cy="251946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 descr="Un hombre parado con los brazos extendidos&#10;&#10;El contenido generado por IA puede ser incorrecto.">
            <a:extLst>
              <a:ext uri="{FF2B5EF4-FFF2-40B4-BE49-F238E27FC236}">
                <a16:creationId xmlns:a16="http://schemas.microsoft.com/office/drawing/2014/main" id="{FE9B5034-B573-AD32-D9BF-E00F1BC2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86120" y="1122788"/>
            <a:ext cx="4928626" cy="6342901"/>
          </a:xfrm>
          <a:prstGeom prst="rect">
            <a:avLst/>
          </a:prstGeom>
        </p:spPr>
      </p:pic>
      <p:pic>
        <p:nvPicPr>
          <p:cNvPr id="10" name="Imagen 9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78D2D72E-0F9B-5F2B-408B-0118326BE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75" y="757084"/>
            <a:ext cx="3516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13C146-7278-425B-8CCD-0DE6CBA7B2C7}"/>
              </a:ext>
            </a:extLst>
          </p:cNvPr>
          <p:cNvSpPr txBox="1"/>
          <p:nvPr/>
        </p:nvSpPr>
        <p:spPr>
          <a:xfrm>
            <a:off x="1297542" y="1441393"/>
            <a:ext cx="2933700" cy="461665"/>
          </a:xfrm>
          <a:prstGeom prst="rect">
            <a:avLst/>
          </a:prstGeom>
          <a:solidFill>
            <a:srgbClr val="F2CA7E"/>
          </a:solidFill>
        </p:spPr>
        <p:txBody>
          <a:bodyPr wrap="square" rtlCol="0">
            <a:spAutoFit/>
          </a:bodyPr>
          <a:lstStyle/>
          <a:p>
            <a:r>
              <a:rPr lang="es-ES" sz="2400"/>
              <a:t>¿Qué son los bucles</a:t>
            </a:r>
            <a:endParaRPr lang="es-PE" sz="2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0B370A-57EC-4FFB-8333-423A5BC4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42" y="2434511"/>
            <a:ext cx="3067050" cy="830997"/>
          </a:xfrm>
          <a:prstGeom prst="rect">
            <a:avLst/>
          </a:prstGeom>
          <a:noFill/>
          <a:ln w="28575">
            <a:solidFill>
              <a:srgbClr val="F2CA7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/>
              <a:t>Los bucles son estructuras que permiten repetir un conjunto de instrucciones múltiples veces.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594665-B838-493C-A792-648795FAF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542" y="3678974"/>
            <a:ext cx="3245843" cy="830997"/>
          </a:xfrm>
          <a:prstGeom prst="rect">
            <a:avLst/>
          </a:prstGeom>
          <a:noFill/>
          <a:ln w="28575">
            <a:solidFill>
              <a:srgbClr val="F2CA7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/>
              <a:t>En Scratch, los bucles facilitan la automatización de tareas repetitivas sin necesidad de duplicar bloques.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11195CA-D732-4A18-8CC4-505C73779DFC}"/>
              </a:ext>
            </a:extLst>
          </p:cNvPr>
          <p:cNvSpPr txBox="1"/>
          <p:nvPr/>
        </p:nvSpPr>
        <p:spPr>
          <a:xfrm>
            <a:off x="1297542" y="4961814"/>
            <a:ext cx="3151855" cy="830997"/>
          </a:xfrm>
          <a:prstGeom prst="rect">
            <a:avLst/>
          </a:prstGeom>
          <a:noFill/>
          <a:ln w="28575">
            <a:solidFill>
              <a:srgbClr val="F2CA7E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600"/>
              <a:t>Son fundamentales para crear animaciones, juegos y proyectos interactivos eficientes.</a:t>
            </a:r>
            <a:endParaRPr lang="es-PE" sz="160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27DF9D0-8CFC-4E4F-8963-22B2806F2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7"/>
          <a:stretch/>
        </p:blipFill>
        <p:spPr>
          <a:xfrm>
            <a:off x="5216059" y="2218129"/>
            <a:ext cx="5855064" cy="37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C98DF371-72DD-49C4-B9F3-66D40124C4AA}"/>
              </a:ext>
            </a:extLst>
          </p:cNvPr>
          <p:cNvSpPr txBox="1"/>
          <p:nvPr/>
        </p:nvSpPr>
        <p:spPr>
          <a:xfrm>
            <a:off x="1087168" y="1684587"/>
            <a:ext cx="2805112" cy="369332"/>
          </a:xfrm>
          <a:prstGeom prst="rect">
            <a:avLst/>
          </a:prstGeom>
          <a:solidFill>
            <a:srgbClr val="F2CA7E"/>
          </a:solidFill>
        </p:spPr>
        <p:txBody>
          <a:bodyPr wrap="square">
            <a:spAutoFit/>
          </a:bodyPr>
          <a:lstStyle/>
          <a:p>
            <a:r>
              <a:rPr lang="es-PE"/>
              <a:t>Tipos de bucles en Scratch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C43AC0-F7BB-46BC-9757-AD9C69FB5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23" y="5574090"/>
            <a:ext cx="54349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/>
              <a:t>Detener: </a:t>
            </a:r>
            <a:r>
              <a:rPr lang="es-PE" altLang="es-PE" sz="1600"/>
              <a:t>Permite interrumpir la ejecución de un bucle en curso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B23D48-7C16-4FBC-B164-486693CA324B}"/>
              </a:ext>
            </a:extLst>
          </p:cNvPr>
          <p:cNvSpPr txBox="1"/>
          <p:nvPr/>
        </p:nvSpPr>
        <p:spPr>
          <a:xfrm>
            <a:off x="998289" y="2431439"/>
            <a:ext cx="6010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/>
              <a:t>Repetir (n): </a:t>
            </a:r>
            <a:r>
              <a:rPr lang="es-PE" altLang="es-PE" sz="1600"/>
              <a:t>Ejecuta las instrucciones un número específico de veces.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38B36A4-2375-4700-A92F-3558C5AB7B8F}"/>
              </a:ext>
            </a:extLst>
          </p:cNvPr>
          <p:cNvSpPr txBox="1"/>
          <p:nvPr/>
        </p:nvSpPr>
        <p:spPr>
          <a:xfrm>
            <a:off x="998289" y="3332179"/>
            <a:ext cx="5630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/>
              <a:t>Por siempre: </a:t>
            </a:r>
            <a:r>
              <a:rPr lang="es-PE" altLang="es-PE" sz="1600"/>
              <a:t>Repite las instrucciones indefinidamente hasta que el programa se detenga.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2E81A3-4679-4D82-BA29-F5AD4F15B909}"/>
              </a:ext>
            </a:extLst>
          </p:cNvPr>
          <p:cNvSpPr txBox="1"/>
          <p:nvPr/>
        </p:nvSpPr>
        <p:spPr>
          <a:xfrm>
            <a:off x="962423" y="4479140"/>
            <a:ext cx="5859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600" b="1"/>
              <a:t>Repetir hasta que: </a:t>
            </a:r>
            <a:r>
              <a:rPr lang="es-PE" altLang="es-PE" sz="1600"/>
              <a:t>Continúa la repetición hasta que se cumpla una condición determinada.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B0977AD-83D4-4CA7-BE90-771847A8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697" y="2151455"/>
            <a:ext cx="1120237" cy="77730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4DCFED2D-F7E1-4376-BF53-D83817C24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45" y="3085625"/>
            <a:ext cx="1158340" cy="89161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07AA33AB-577C-4934-9879-F255CC9C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645" y="4191393"/>
            <a:ext cx="1383085" cy="960203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195E10F-3244-4D0B-90D9-0FBA9E19A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923" y="5255591"/>
            <a:ext cx="1529880" cy="891617"/>
          </a:xfrm>
          <a:prstGeom prst="rect">
            <a:avLst/>
          </a:prstGeom>
        </p:spPr>
      </p:pic>
      <p:pic>
        <p:nvPicPr>
          <p:cNvPr id="4" name="Imagen 3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56277841-164E-F28A-ED1A-7AD776791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730" y="710792"/>
            <a:ext cx="3475525" cy="677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15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0F86122-DA03-4FBB-ADFE-95090891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835" y="3105669"/>
            <a:ext cx="3113930" cy="2308324"/>
          </a:xfrm>
          <a:prstGeom prst="rect">
            <a:avLst/>
          </a:prstGeom>
          <a:noFill/>
          <a:ln w="28575">
            <a:solidFill>
              <a:srgbClr val="36ABD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0975" marR="0" lvl="0" indent="-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Utilizado cuando se conoce de antemano cuántas veces se debe ejecutar una acción.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Ejemplo: Hacer que un personaje salte 10 veces.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Sintaxis sencilla que mejora la legibilidad del código.</a:t>
            </a:r>
          </a:p>
        </p:txBody>
      </p:sp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27183EAE-C99D-47AC-A99F-42FFC86A5534}"/>
              </a:ext>
            </a:extLst>
          </p:cNvPr>
          <p:cNvSpPr/>
          <p:nvPr/>
        </p:nvSpPr>
        <p:spPr>
          <a:xfrm>
            <a:off x="1989588" y="2706706"/>
            <a:ext cx="1940559" cy="400109"/>
          </a:xfrm>
          <a:prstGeom prst="round2SameRect">
            <a:avLst/>
          </a:prstGeom>
          <a:solidFill>
            <a:srgbClr val="36AB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119BAD-FFF4-4945-8C94-3DD594E5B2BE}"/>
              </a:ext>
            </a:extLst>
          </p:cNvPr>
          <p:cNvSpPr txBox="1"/>
          <p:nvPr/>
        </p:nvSpPr>
        <p:spPr>
          <a:xfrm>
            <a:off x="2096585" y="2720384"/>
            <a:ext cx="183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>
                <a:solidFill>
                  <a:schemeClr val="bg1"/>
                </a:solidFill>
              </a:rPr>
              <a:t>Bucle "Repetir (n)"</a:t>
            </a:r>
          </a:p>
        </p:txBody>
      </p:sp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6C2EB1D3-70A6-487A-B911-F14DC6AA34C6}"/>
              </a:ext>
            </a:extLst>
          </p:cNvPr>
          <p:cNvSpPr/>
          <p:nvPr/>
        </p:nvSpPr>
        <p:spPr>
          <a:xfrm>
            <a:off x="7862001" y="1579813"/>
            <a:ext cx="1940559" cy="400109"/>
          </a:xfrm>
          <a:prstGeom prst="round2SameRect">
            <a:avLst/>
          </a:prstGeom>
          <a:solidFill>
            <a:srgbClr val="36AB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2695A-CDE0-4A92-8249-4670F84B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49" y="1925225"/>
            <a:ext cx="3081411" cy="2800767"/>
          </a:xfrm>
          <a:prstGeom prst="rect">
            <a:avLst/>
          </a:prstGeom>
          <a:noFill/>
          <a:ln w="28575">
            <a:solidFill>
              <a:srgbClr val="36ABD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>
                <a:latin typeface="+mj-lt"/>
              </a:rPr>
              <a:t>Ideal para acciones que deben continuar durante toda la ejecución del programa.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>
              <a:latin typeface="+mj-lt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>
                <a:latin typeface="+mj-lt"/>
              </a:rPr>
              <a:t>Ejemplo: Mantener un fondo animado en movimiento constante.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>
              <a:latin typeface="+mj-lt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>
                <a:latin typeface="+mj-lt"/>
              </a:rPr>
              <a:t>Precaución: Asegurarse de que el bucle tenga una condición de salida si es necesario</a:t>
            </a:r>
            <a:r>
              <a:rPr kumimoji="0" lang="es-PE" altLang="es-PE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F24A49A-312E-4595-A82E-2747FB6F5C3E}"/>
              </a:ext>
            </a:extLst>
          </p:cNvPr>
          <p:cNvSpPr txBox="1"/>
          <p:nvPr/>
        </p:nvSpPr>
        <p:spPr>
          <a:xfrm>
            <a:off x="7862001" y="1618768"/>
            <a:ext cx="2174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b="1">
                <a:solidFill>
                  <a:schemeClr val="bg1"/>
                </a:solidFill>
              </a:rPr>
              <a:t>Bucle "Por siempre"</a:t>
            </a:r>
          </a:p>
        </p:txBody>
      </p:sp>
    </p:spTree>
    <p:extLst>
      <p:ext uri="{BB962C8B-B14F-4D97-AF65-F5344CB8AC3E}">
        <p14:creationId xmlns:p14="http://schemas.microsoft.com/office/powerpoint/2010/main" val="314516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0F86122-DA03-4FBB-ADFE-950908912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835" y="2982560"/>
            <a:ext cx="3113930" cy="2554545"/>
          </a:xfrm>
          <a:prstGeom prst="rect">
            <a:avLst/>
          </a:prstGeom>
          <a:noFill/>
          <a:ln w="28575">
            <a:solidFill>
              <a:srgbClr val="36ABD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0975" marR="0" lvl="0" indent="-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Se ejecuta hasta que una condición específica se cumple.</a:t>
            </a:r>
          </a:p>
          <a:p>
            <a:pPr marL="180975" marR="0" lvl="0" indent="-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180975" marR="0" lvl="0" indent="-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Ejemplo: Repetir una acción hasta que un personaje toque un objeto.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180975" marR="0" lvl="0" indent="-18097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Permite una programación más dinámica basada en eventos o condiciones</a:t>
            </a:r>
          </a:p>
        </p:txBody>
      </p:sp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27183EAE-C99D-47AC-A99F-42FFC86A5534}"/>
              </a:ext>
            </a:extLst>
          </p:cNvPr>
          <p:cNvSpPr/>
          <p:nvPr/>
        </p:nvSpPr>
        <p:spPr>
          <a:xfrm>
            <a:off x="2020056" y="2592491"/>
            <a:ext cx="1940559" cy="400109"/>
          </a:xfrm>
          <a:prstGeom prst="round2SameRect">
            <a:avLst/>
          </a:prstGeom>
          <a:solidFill>
            <a:srgbClr val="36AB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B119BAD-FFF4-4945-8C94-3DD594E5B2BE}"/>
              </a:ext>
            </a:extLst>
          </p:cNvPr>
          <p:cNvSpPr txBox="1"/>
          <p:nvPr/>
        </p:nvSpPr>
        <p:spPr>
          <a:xfrm>
            <a:off x="2082303" y="2648781"/>
            <a:ext cx="183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>
                <a:solidFill>
                  <a:schemeClr val="bg1"/>
                </a:solidFill>
              </a:rPr>
              <a:t>"Repetir hasta que"</a:t>
            </a:r>
            <a:endParaRPr lang="es-PE" sz="1600" b="1">
              <a:solidFill>
                <a:schemeClr val="bg1"/>
              </a:solidFill>
            </a:endParaRPr>
          </a:p>
        </p:txBody>
      </p:sp>
      <p:sp>
        <p:nvSpPr>
          <p:cNvPr id="19" name="Rectángulo: esquinas superiores redondeadas 18">
            <a:extLst>
              <a:ext uri="{FF2B5EF4-FFF2-40B4-BE49-F238E27FC236}">
                <a16:creationId xmlns:a16="http://schemas.microsoft.com/office/drawing/2014/main" id="{6C2EB1D3-70A6-487A-B911-F14DC6AA34C6}"/>
              </a:ext>
            </a:extLst>
          </p:cNvPr>
          <p:cNvSpPr/>
          <p:nvPr/>
        </p:nvSpPr>
        <p:spPr>
          <a:xfrm>
            <a:off x="7984642" y="1269431"/>
            <a:ext cx="1940559" cy="400109"/>
          </a:xfrm>
          <a:prstGeom prst="round2SameRect">
            <a:avLst/>
          </a:prstGeom>
          <a:solidFill>
            <a:srgbClr val="36AB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2695A-CDE0-4A92-8249-4670F84BB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90" y="1686387"/>
            <a:ext cx="3081411" cy="2393540"/>
          </a:xfrm>
          <a:prstGeom prst="rect">
            <a:avLst/>
          </a:prstGeom>
          <a:noFill/>
          <a:ln w="28575">
            <a:solidFill>
              <a:srgbClr val="36ABD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80975" indent="-952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600" kern="100">
                <a:effectLst/>
                <a:ea typeface="Aptos"/>
                <a:cs typeface="Times New Roman" panose="02020603050405020304" pitchFamily="18" charset="0"/>
              </a:rPr>
              <a:t>Bloque que interrumpe la ejecución de un bucle en curso.</a:t>
            </a:r>
          </a:p>
          <a:p>
            <a:pPr marL="180975" indent="-952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600" kern="100">
                <a:effectLst/>
                <a:ea typeface="Aptos"/>
                <a:cs typeface="Times New Roman" panose="02020603050405020304" pitchFamily="18" charset="0"/>
              </a:rPr>
              <a:t>Opciones: Detener todos, este programa, otros programas en el objeto.</a:t>
            </a:r>
          </a:p>
          <a:p>
            <a:pPr marL="180975" indent="-952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600" kern="100">
                <a:effectLst/>
                <a:ea typeface="Aptos"/>
                <a:cs typeface="Times New Roman" panose="02020603050405020304" pitchFamily="18" charset="0"/>
              </a:rPr>
              <a:t>Útil para controlar el flujo del programa y evitar bucles infinitos no deseados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F24A49A-312E-4595-A82E-2747FB6F5C3E}"/>
              </a:ext>
            </a:extLst>
          </p:cNvPr>
          <p:cNvSpPr txBox="1"/>
          <p:nvPr/>
        </p:nvSpPr>
        <p:spPr>
          <a:xfrm>
            <a:off x="8083734" y="1330986"/>
            <a:ext cx="2174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>
                <a:solidFill>
                  <a:schemeClr val="bg1"/>
                </a:solidFill>
              </a:rPr>
              <a:t>Bucle "Detener"</a:t>
            </a:r>
            <a:endParaRPr lang="es-PE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33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29;p4">
            <a:extLst>
              <a:ext uri="{FF2B5EF4-FFF2-40B4-BE49-F238E27FC236}">
                <a16:creationId xmlns:a16="http://schemas.microsoft.com/office/drawing/2014/main" id="{E3A38DA7-16A9-465A-AC15-59284CF4B1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13724805" y="2717288"/>
            <a:ext cx="154589" cy="18081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60BD7F70-B12B-4596-B6E8-DC17E6000CCD}"/>
              </a:ext>
            </a:extLst>
          </p:cNvPr>
          <p:cNvSpPr txBox="1"/>
          <p:nvPr/>
        </p:nvSpPr>
        <p:spPr>
          <a:xfrm>
            <a:off x="928573" y="1447354"/>
            <a:ext cx="2825066" cy="369332"/>
          </a:xfrm>
          <a:prstGeom prst="rect">
            <a:avLst/>
          </a:prstGeom>
          <a:solidFill>
            <a:srgbClr val="F2CA7E"/>
          </a:solidFill>
        </p:spPr>
        <p:txBody>
          <a:bodyPr wrap="square">
            <a:spAutoFit/>
          </a:bodyPr>
          <a:lstStyle/>
          <a:p>
            <a:pPr algn="ctr"/>
            <a:r>
              <a:rPr lang="es-PE"/>
              <a:t>Ventajas de utilizar bucles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67FE7C-566D-4204-8746-BDB0E84B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153" y="3087782"/>
            <a:ext cx="323412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Reducción de código redundante.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Facilita la modificación y mantenimiento del programa.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s-PE" sz="160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Fomenta el pensamiento lógico y la eficiencia en la programación.</a:t>
            </a:r>
          </a:p>
        </p:txBody>
      </p:sp>
      <p:pic>
        <p:nvPicPr>
          <p:cNvPr id="23555" name="Picture 3" descr="Bucles y condicionales: Bucles | Aula En Abierto">
            <a:extLst>
              <a:ext uri="{FF2B5EF4-FFF2-40B4-BE49-F238E27FC236}">
                <a16:creationId xmlns:a16="http://schemas.microsoft.com/office/drawing/2014/main" id="{6E57F197-17A0-4CFD-BD43-F87EFD9B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3" y="2305046"/>
            <a:ext cx="3742580" cy="318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54E05056-8527-2C97-D520-236D0E0110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025" y="625982"/>
            <a:ext cx="3395402" cy="65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C7E9EC20-DF2A-4FC5-B5AE-A29903F17476}"/>
              </a:ext>
            </a:extLst>
          </p:cNvPr>
          <p:cNvSpPr/>
          <p:nvPr/>
        </p:nvSpPr>
        <p:spPr>
          <a:xfrm>
            <a:off x="2420975" y="1092010"/>
            <a:ext cx="5588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/>
            </a:prstTxWarp>
            <a:spAutoFit/>
          </a:bodyPr>
          <a:lstStyle/>
          <a:p>
            <a:pPr algn="ctr"/>
            <a:r>
              <a:rPr lang="es-ES" sz="5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Ejemplo práctico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DCC01E-6DD9-433A-8889-39E8785F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13" y="2271549"/>
            <a:ext cx="3162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b="1"/>
              <a:t>Objetivo: </a:t>
            </a:r>
            <a:r>
              <a:rPr lang="es-PE" altLang="es-PE"/>
              <a:t>Usar un bucle repetir.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456281-F549-4E89-A5EE-13BAD4F072BB}"/>
              </a:ext>
            </a:extLst>
          </p:cNvPr>
          <p:cNvSpPr txBox="1"/>
          <p:nvPr/>
        </p:nvSpPr>
        <p:spPr>
          <a:xfrm>
            <a:off x="864447" y="2824569"/>
            <a:ext cx="72573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/>
              <a:t>Instrucciones:</a:t>
            </a:r>
            <a:endParaRPr lang="es-ES" sz="1600"/>
          </a:p>
          <a:p>
            <a:pPr algn="just">
              <a:buFont typeface="+mj-lt"/>
              <a:buAutoNum type="arabicPeriod"/>
            </a:pPr>
            <a:r>
              <a:rPr lang="es-ES" sz="1600"/>
              <a:t>Cuando se presione la bandera, el Gato debe moverse 10 pasos, 10 veces seguidas.</a:t>
            </a:r>
          </a:p>
          <a:p>
            <a:pPr algn="just">
              <a:buFont typeface="+mj-lt"/>
              <a:buAutoNum type="arabicPeriod"/>
            </a:pPr>
            <a:r>
              <a:rPr lang="es-ES" sz="1600"/>
              <a:t>Luego debe decir "¡Terminé!" por 2 segundos.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9839F9-DF8D-4E31-87D5-51FEB4F45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48" y="4120666"/>
            <a:ext cx="300697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b="1"/>
              <a:t>Bloques necesarios: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repetir (10)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mover 10 pasos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E" altLang="es-PE" sz="1600"/>
              <a:t>decir </a:t>
            </a:r>
            <a:r>
              <a:rPr lang="es-PE" altLang="es-PE" sz="1600">
                <a:highlight>
                  <a:srgbClr val="FFFF00"/>
                </a:highlight>
              </a:rPr>
              <a:t>[¡Terminé!] por</a:t>
            </a:r>
            <a:r>
              <a:rPr lang="es-PE" altLang="es-PE" sz="1600"/>
              <a:t> 2 segundos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049B7F-C7AD-489A-B770-F37C53BA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06" y="3978488"/>
            <a:ext cx="3218171" cy="2146549"/>
          </a:xfrm>
          <a:prstGeom prst="rect">
            <a:avLst/>
          </a:prstGeom>
        </p:spPr>
      </p:pic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29A9FEDE-EA94-552A-B4C8-990E0DE2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05" y="1092010"/>
            <a:ext cx="3162725" cy="640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99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Panorámica</PresentationFormat>
  <Slides>22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ESCUELAS DIGITALES11</dc:creator>
  <cp:revision>8</cp:revision>
  <dcterms:created xsi:type="dcterms:W3CDTF">2025-07-04T13:09:21Z</dcterms:created>
  <dcterms:modified xsi:type="dcterms:W3CDTF">2025-07-25T18:28:55Z</dcterms:modified>
</cp:coreProperties>
</file>