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403" r:id="rId4"/>
    <p:sldId id="357" r:id="rId5"/>
    <p:sldId id="356" r:id="rId6"/>
    <p:sldId id="358" r:id="rId7"/>
    <p:sldId id="359" r:id="rId8"/>
    <p:sldId id="360" r:id="rId9"/>
    <p:sldId id="362" r:id="rId10"/>
    <p:sldId id="404" r:id="rId11"/>
    <p:sldId id="368" r:id="rId12"/>
    <p:sldId id="412" r:id="rId13"/>
    <p:sldId id="259" r:id="rId14"/>
  </p:sldIdLst>
  <p:sldSz cx="12192000" cy="6858000"/>
  <p:notesSz cx="6858000" cy="9144000"/>
  <p:embeddedFontLst>
    <p:embeddedFont>
      <p:font typeface="Antique Olive Compact" panose="020B0604020202020204"/>
      <p:regular r:id="rId16"/>
    </p:embeddedFont>
    <p:embeddedFont>
      <p:font typeface="Arial Rounded MT Bold" panose="020F0704030504030204" pitchFamily="34" charset="0"/>
      <p:regular r:id="rId17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li Effio" initials="kE" lastIdx="3" clrIdx="0">
    <p:extLst>
      <p:ext uri="{19B8F6BF-5375-455C-9EA6-DF929625EA0E}">
        <p15:presenceInfo xmlns:p15="http://schemas.microsoft.com/office/powerpoint/2012/main" userId="0c28fcd2de3132f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6551"/>
    <a:srgbClr val="0F9ED5"/>
    <a:srgbClr val="843C0C"/>
    <a:srgbClr val="D7712B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5165" autoAdjust="0"/>
  </p:normalViewPr>
  <p:slideViewPr>
    <p:cSldViewPr snapToGrid="0">
      <p:cViewPr varScale="1">
        <p:scale>
          <a:sx n="99" d="100"/>
          <a:sy n="99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CE138-B453-4102-9DA8-44923BDAD2F8}" type="datetimeFigureOut">
              <a:rPr lang="es-PE" smtClean="0"/>
              <a:t>26/07/2025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86F52-CAD0-40B2-A1B5-57C6CEBE42D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12839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CEEA1C-1D7C-4DDC-825C-6BB635F300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492F36B-798F-4037-8502-7330DAF731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C528C8-9F91-4726-A769-B283B2C75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4F4EF-C84A-4689-B820-44286348ED6D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84071D-1995-4970-83E0-5F8441D3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658C03-AA54-4137-A6F3-881EE1755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1782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B32EB-1528-4532-8594-233913CE8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83AEDA-866A-46CE-9E1D-E8960BE27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610FA1-1BC7-42A2-82F8-063A89B4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F4CB7-F40C-4487-8D36-C7772FAF004B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2AE404-32D2-4605-8391-AE12859B6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3D23AD1-EEB7-4319-B1E1-ADFC9560D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689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AEDDF9-50D6-4D12-AC01-39F7F7234E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8DD64F-512D-4447-B670-88EAD843F7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35E6CA-35EF-4F85-8439-081BB3974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09D91-33A0-463C-B64A-52D0E3BA029B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57E5CE-D8B6-42F5-B51A-733E5244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76C11-CAB9-4C7A-AF48-D08770AB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89859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29E7C-D880-4A9E-8C0D-C2A621397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82154-BAE5-49BB-AA76-933A7D257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F9E5E-845D-4D9E-B0BE-BB1400D63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8D349-546C-412C-92C3-70BF6F8D7886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EE80B2-AEA5-4FB9-9D50-27D4D744D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EFBE64D-439F-4DBA-9EDC-5CEAF6853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45805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84BE54-1389-41DD-8565-87010A06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E9145B-DF59-40DB-9B7D-17A05B966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A032CF-AE01-49C0-B80F-F221E4D5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495-864E-4600-A758-F91F0E216AF3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A8815-FBB2-4A3C-AA20-554045FB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52B8F5-CDDD-451F-BD18-9B2C7880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53716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22D4B-1875-46ED-95A7-2A00E3E6A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EA27D-B04B-44CF-9B62-E83B8BE753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EFD73C1-87FE-4E1D-8A70-53E6FC35A1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AC4C67-A5FE-4E27-A889-5DC8040D0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2052F-5764-413C-AC2D-9405F5684C04}" type="datetime1">
              <a:rPr lang="es-PE" smtClean="0"/>
              <a:t>26/07/2025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681672-564C-40EF-A06F-D3873A33E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C10CCE-133A-4246-A44D-1F16DC83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51013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04602-53BD-4532-817B-01BA6F4F2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5CF60C-A1BC-487A-95A4-F0294AC7E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3F3B54B-FB09-482F-9FB5-7D59F6D5D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25E57D-453F-4172-A030-1D26FEDA89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A809395-C447-4353-AFF6-95A539AA7F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E009033-B3E7-419F-B5F6-1C34171D7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B11E-D57E-43B4-A1F5-87786C4EC365}" type="datetime1">
              <a:rPr lang="es-PE" smtClean="0"/>
              <a:t>26/07/2025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914F6CD-9649-4D96-A67B-D6429DC5C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065F4E-7B46-463C-AFE2-CF41EBE8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06134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AEAD6-8739-4485-9EA7-A2A9D31C4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990D046-F277-45F2-891D-C9080D51C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6987-2D8C-48EE-9ECA-837ACF82321E}" type="datetime1">
              <a:rPr lang="es-PE" smtClean="0"/>
              <a:t>26/07/2025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3ED909E-ED35-412D-A808-86BB7533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29A929F-9AA3-455E-A8EC-BFAA3D0F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7718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B5A50ED-9A55-4761-92BE-1E1E15D63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74C75-FE72-4799-8E3F-8234D1CEF79C}" type="datetime1">
              <a:rPr lang="es-PE" smtClean="0"/>
              <a:t>26/07/2025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1298CE0-891D-4286-B451-943F7ECC7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21DA7B8-D6A4-4B5B-8FDA-437D3D189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966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998E4-D944-44C5-A65E-C59D62FD9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6628EA-8764-49FD-A0F0-CE2CA87AB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7886FF8-84A6-4499-949C-D2110DF65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8E15DF-672E-4425-A96F-A4D36E8E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9E71-A1A1-44CB-9E85-C0F3AA2468FA}" type="datetime1">
              <a:rPr lang="es-PE" smtClean="0"/>
              <a:t>26/07/2025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AC93EC-59D2-4DEF-8966-B51195F84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EB4F4F-A7DD-4AF6-A482-A3CD94C3C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90261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D98BF9-432D-4F54-B259-CA22D3CD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0B4D2D0-790D-476A-A677-6B4A94EC39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E64C19-31AD-4006-B067-AED5C5C362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531384-CFFA-4867-98AF-CFC31C947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099C7-6E74-48D9-9FC6-4C8AAA91B1E2}" type="datetime1">
              <a:rPr lang="es-PE" smtClean="0"/>
              <a:t>26/07/2025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B2EFB9-4CA0-4206-ADED-E8B50D526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4E2345-24B2-4ED3-8BC2-31284FB3F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90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7FCBE52-9D1B-49EB-A339-4E863594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BEB1CF-AF6F-4E88-8A73-73727004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02F4E1-EEB0-47DE-A0E6-C885D0E912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0FCDFF-E6D7-44E3-B88A-81AD4FD64BD1}" type="datetime1">
              <a:rPr lang="es-PE" smtClean="0"/>
              <a:t>26/07/2025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10CB10-D0D1-4CD6-9444-451371E48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PE"/>
              <a:t>Fábrica de programadores - Julio del 2025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221EDA-EB71-4FA1-867A-B23374DB7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4911F-02F8-4E93-BAC7-3ABD5FD22D8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66286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43306-FD51-4914-B224-9168A1A82E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544" y="1431984"/>
            <a:ext cx="7527101" cy="1578635"/>
          </a:xfrm>
        </p:spPr>
        <p:txBody>
          <a:bodyPr>
            <a:noAutofit/>
          </a:bodyPr>
          <a:lstStyle/>
          <a:p>
            <a:pPr algn="l"/>
            <a:r>
              <a:rPr lang="es-ES" sz="5000" dirty="0">
                <a:solidFill>
                  <a:srgbClr val="2E4B56"/>
                </a:solidFill>
                <a:latin typeface="Antique Olive Compact" panose="020B0904030504030204" pitchFamily="34" charset="0"/>
              </a:rPr>
              <a:t>Fábrica de programadores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BE42C31-1E18-3365-3B1C-126CBEB0A760}"/>
              </a:ext>
            </a:extLst>
          </p:cNvPr>
          <p:cNvSpPr txBox="1"/>
          <p:nvPr/>
        </p:nvSpPr>
        <p:spPr>
          <a:xfrm>
            <a:off x="1250188" y="4002657"/>
            <a:ext cx="969162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3: Transición a Python</a:t>
            </a:r>
          </a:p>
          <a:p>
            <a:pPr algn="ctr"/>
            <a:endParaRPr lang="es-P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PE" sz="3600" b="1" dirty="0">
                <a:solidFill>
                  <a:srgbClr val="843C0C"/>
                </a:solidFill>
              </a:rPr>
              <a:t>Sesión 6</a:t>
            </a:r>
            <a:endParaRPr lang="es-PE" sz="2800" b="1" dirty="0">
              <a:solidFill>
                <a:srgbClr val="843C0C"/>
              </a:solidFill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01686D-8225-751F-165A-F718C7F32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EFABCA-EC89-BB6E-4641-2BD267823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1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71976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1464C-A811-0356-DCE3-872AD6EC4A49}"/>
              </a:ext>
            </a:extLst>
          </p:cNvPr>
          <p:cNvSpPr txBox="1">
            <a:spLocks/>
          </p:cNvSpPr>
          <p:nvPr/>
        </p:nvSpPr>
        <p:spPr>
          <a:xfrm>
            <a:off x="3321170" y="2631448"/>
            <a:ext cx="8246853" cy="289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8000" dirty="0">
                <a:ln w="254">
                  <a:noFill/>
                </a:ln>
                <a:solidFill>
                  <a:srgbClr val="EC6551"/>
                </a:solidFill>
                <a:latin typeface="Arial Rounded MT Bold" panose="020F0704030504030204" pitchFamily="34" charset="0"/>
              </a:rPr>
              <a:t>2. Bucles e iteraciones</a:t>
            </a:r>
          </a:p>
          <a:p>
            <a:pPr marL="0" indent="0" algn="ctr">
              <a:buNone/>
            </a:pPr>
            <a:endParaRPr lang="es-ES" sz="8000" dirty="0">
              <a:ln w="254">
                <a:noFill/>
              </a:ln>
              <a:solidFill>
                <a:srgbClr val="EC655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5C1DED3-6728-342D-B933-8BDD8A1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3254ED5-C7FE-7346-7AD8-E43C50D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10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54185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Bucle simple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11</a:t>
            </a:fld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4FD8D02-51E0-BF80-FB54-EDDBDEF79C92}"/>
              </a:ext>
            </a:extLst>
          </p:cNvPr>
          <p:cNvSpPr/>
          <p:nvPr/>
        </p:nvSpPr>
        <p:spPr>
          <a:xfrm>
            <a:off x="1547760" y="3374439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print(‘i’)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3BE9808-F291-EE0D-D3AF-75C3F10A6852}"/>
              </a:ext>
            </a:extLst>
          </p:cNvPr>
          <p:cNvSpPr/>
          <p:nvPr/>
        </p:nvSpPr>
        <p:spPr>
          <a:xfrm>
            <a:off x="3728362" y="5296009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print(‘Fin’)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279BD0E-4F3A-9A35-F195-D6EA49C8929B}"/>
              </a:ext>
            </a:extLst>
          </p:cNvPr>
          <p:cNvSpPr/>
          <p:nvPr/>
        </p:nvSpPr>
        <p:spPr>
          <a:xfrm>
            <a:off x="-6296" y="2508315"/>
            <a:ext cx="1086684" cy="523875"/>
          </a:xfrm>
          <a:prstGeom prst="rect">
            <a:avLst/>
          </a:prstGeom>
          <a:solidFill>
            <a:schemeClr val="bg1"/>
          </a:solidFill>
          <a:ln>
            <a:solidFill>
              <a:srgbClr val="D7712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i cambia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DA316BB-302B-F506-E02D-59F88EA9270E}"/>
              </a:ext>
            </a:extLst>
          </p:cNvPr>
          <p:cNvCxnSpPr>
            <a:cxnSpLocks/>
          </p:cNvCxnSpPr>
          <p:nvPr/>
        </p:nvCxnSpPr>
        <p:spPr>
          <a:xfrm flipH="1">
            <a:off x="415420" y="3624701"/>
            <a:ext cx="1132340" cy="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4B492F1-74A6-1572-9FD7-A55E739CE4FC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533753" y="2325239"/>
            <a:ext cx="1" cy="1049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D6EDDD20-B72D-C2FB-87D2-02DD0A0A2EFE}"/>
              </a:ext>
            </a:extLst>
          </p:cNvPr>
          <p:cNvSpPr txBox="1"/>
          <p:nvPr/>
        </p:nvSpPr>
        <p:spPr>
          <a:xfrm>
            <a:off x="2085593" y="2714764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Sí</a:t>
            </a:r>
            <a:endParaRPr lang="es-PE" sz="2000" dirty="0">
              <a:solidFill>
                <a:srgbClr val="7030A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BF9408A-F45B-714A-A426-C4C8CCF7A65E}"/>
              </a:ext>
            </a:extLst>
          </p:cNvPr>
          <p:cNvSpPr txBox="1"/>
          <p:nvPr/>
        </p:nvSpPr>
        <p:spPr>
          <a:xfrm>
            <a:off x="5670540" y="1595235"/>
            <a:ext cx="3332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i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D7712B"/>
                </a:solidFill>
              </a:rPr>
              <a:t>in</a:t>
            </a:r>
            <a:r>
              <a:rPr lang="es-PE" sz="3000" dirty="0"/>
              <a:t> </a:t>
            </a:r>
            <a:r>
              <a:rPr lang="es-PE" sz="3000" dirty="0" err="1"/>
              <a:t>range</a:t>
            </a:r>
            <a:r>
              <a:rPr lang="es-PE" sz="3000" dirty="0"/>
              <a:t>(5):</a:t>
            </a:r>
          </a:p>
          <a:p>
            <a:r>
              <a:rPr lang="es-PE" sz="3000" dirty="0"/>
              <a:t>	</a:t>
            </a:r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i</a:t>
            </a:r>
            <a:r>
              <a:rPr lang="es-PE" sz="3000" dirty="0"/>
              <a:t>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</a:t>
            </a:r>
            <a:r>
              <a:rPr lang="es-PE" sz="3000" dirty="0"/>
              <a:t>(‘</a:t>
            </a:r>
            <a:r>
              <a:rPr lang="es-PE" sz="3000" dirty="0">
                <a:solidFill>
                  <a:srgbClr val="843C0C"/>
                </a:solidFill>
              </a:rPr>
              <a:t>Fin</a:t>
            </a:r>
            <a:r>
              <a:rPr lang="es-PE" sz="3000" dirty="0"/>
              <a:t>’)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1285925E-388A-A9D4-7D20-2D8D5B38C825}"/>
              </a:ext>
            </a:extLst>
          </p:cNvPr>
          <p:cNvSpPr txBox="1"/>
          <p:nvPr/>
        </p:nvSpPr>
        <p:spPr>
          <a:xfrm>
            <a:off x="9410024" y="1543809"/>
            <a:ext cx="194377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rgbClr val="D7712B"/>
                </a:solidFill>
              </a:rPr>
              <a:t>0</a:t>
            </a:r>
          </a:p>
          <a:p>
            <a:r>
              <a:rPr lang="es-PE" sz="3000" dirty="0">
                <a:solidFill>
                  <a:srgbClr val="D7712B"/>
                </a:solidFill>
              </a:rPr>
              <a:t>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3</a:t>
            </a:r>
          </a:p>
          <a:p>
            <a:r>
              <a:rPr lang="es-PE" sz="3000" dirty="0">
                <a:solidFill>
                  <a:srgbClr val="D7712B"/>
                </a:solidFill>
              </a:rPr>
              <a:t>4</a:t>
            </a:r>
          </a:p>
          <a:p>
            <a:r>
              <a:rPr lang="es-PE" sz="3000" dirty="0">
                <a:solidFill>
                  <a:srgbClr val="D7712B"/>
                </a:solidFill>
              </a:rPr>
              <a:t>Fin</a:t>
            </a:r>
          </a:p>
        </p:txBody>
      </p:sp>
      <p:sp>
        <p:nvSpPr>
          <p:cNvPr id="20" name="Diagrama de flujo: preparación 19">
            <a:extLst>
              <a:ext uri="{FF2B5EF4-FFF2-40B4-BE49-F238E27FC236}">
                <a16:creationId xmlns:a16="http://schemas.microsoft.com/office/drawing/2014/main" id="{D67948D5-90EB-A32E-590B-B47C0A652CF7}"/>
              </a:ext>
            </a:extLst>
          </p:cNvPr>
          <p:cNvSpPr/>
          <p:nvPr/>
        </p:nvSpPr>
        <p:spPr>
          <a:xfrm>
            <a:off x="415420" y="1880226"/>
            <a:ext cx="4269127" cy="89002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Para i=0 hasta 5 hacer</a:t>
            </a:r>
            <a:endParaRPr lang="es-PE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64A9A334-22CF-5EA8-D837-87EA40A5095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415420" y="2325239"/>
            <a:ext cx="0" cy="12994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5911A5E8-BE4A-16E6-7A29-43315E3F163E}"/>
              </a:ext>
            </a:extLst>
          </p:cNvPr>
          <p:cNvCxnSpPr>
            <a:cxnSpLocks/>
          </p:cNvCxnSpPr>
          <p:nvPr/>
        </p:nvCxnSpPr>
        <p:spPr>
          <a:xfrm>
            <a:off x="4693462" y="2300902"/>
            <a:ext cx="20894" cy="300712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uadroTexto 36">
            <a:extLst>
              <a:ext uri="{FF2B5EF4-FFF2-40B4-BE49-F238E27FC236}">
                <a16:creationId xmlns:a16="http://schemas.microsoft.com/office/drawing/2014/main" id="{A7BB46B4-5E79-E273-D401-49A028EB9215}"/>
              </a:ext>
            </a:extLst>
          </p:cNvPr>
          <p:cNvSpPr txBox="1"/>
          <p:nvPr/>
        </p:nvSpPr>
        <p:spPr>
          <a:xfrm>
            <a:off x="4323884" y="2528175"/>
            <a:ext cx="548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000" dirty="0"/>
              <a:t>No</a:t>
            </a:r>
            <a:endParaRPr lang="es-PE" sz="2000" dirty="0">
              <a:solidFill>
                <a:srgbClr val="7030A0"/>
              </a:solidFill>
            </a:endParaRPr>
          </a:p>
        </p:txBody>
      </p:sp>
      <p:pic>
        <p:nvPicPr>
          <p:cNvPr id="8" name="Picture 2" descr="Spanish Typing Practice, Practica la escritura de 10 dedos teclado">
            <a:extLst>
              <a:ext uri="{FF2B5EF4-FFF2-40B4-BE49-F238E27FC236}">
                <a16:creationId xmlns:a16="http://schemas.microsoft.com/office/drawing/2014/main" id="{B0D63722-24F0-8F69-C31D-B1E97B51B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865" y="4406969"/>
            <a:ext cx="1187516" cy="11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DD75ABF8-546E-AC5E-BABA-C0E90B2035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8381" y="4456313"/>
            <a:ext cx="2260238" cy="237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985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524126-7687-D321-DA7F-B9C3248F4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01332AB-A548-5A2C-1358-837EDC06F018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Bucle simple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C64958-846C-6738-0761-A688955B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846903-5E6D-BB94-35A4-2A46182E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12</a:t>
            </a:fld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22E73C-E0A3-D84A-8137-9818D16B1FBC}"/>
              </a:ext>
            </a:extLst>
          </p:cNvPr>
          <p:cNvSpPr/>
          <p:nvPr/>
        </p:nvSpPr>
        <p:spPr>
          <a:xfrm>
            <a:off x="1282892" y="3524568"/>
            <a:ext cx="3207222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print</a:t>
            </a:r>
            <a:r>
              <a:rPr lang="es-PE" dirty="0">
                <a:solidFill>
                  <a:schemeClr val="tx1"/>
                </a:solidFill>
              </a:rPr>
              <a:t>(‘</a:t>
            </a:r>
            <a:r>
              <a:rPr lang="es-PE" dirty="0" err="1">
                <a:solidFill>
                  <a:schemeClr val="tx1"/>
                </a:solidFill>
              </a:rPr>
              <a:t>Hechar</a:t>
            </a:r>
            <a:r>
              <a:rPr lang="es-PE" dirty="0">
                <a:solidFill>
                  <a:schemeClr val="tx1"/>
                </a:solidFill>
              </a:rPr>
              <a:t> un pan’)</a:t>
            </a: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BC60A395-7FF1-3DB5-9725-6B4DB35F95C9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29320" y="3774830"/>
            <a:ext cx="553572" cy="1167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23F1084C-5061-01A3-3533-69006DD3FD73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847653" y="2475368"/>
            <a:ext cx="38850" cy="104920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6F3B984-4C25-3FCA-5F7B-8FC4B13BBFE7}"/>
              </a:ext>
            </a:extLst>
          </p:cNvPr>
          <p:cNvSpPr txBox="1"/>
          <p:nvPr/>
        </p:nvSpPr>
        <p:spPr>
          <a:xfrm>
            <a:off x="6016735" y="2162981"/>
            <a:ext cx="518773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for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7030A0"/>
                </a:solidFill>
              </a:rPr>
              <a:t>i</a:t>
            </a:r>
            <a:r>
              <a:rPr lang="es-PE" sz="3000" dirty="0"/>
              <a:t> </a:t>
            </a:r>
            <a:r>
              <a:rPr lang="es-PE" sz="3000" dirty="0">
                <a:solidFill>
                  <a:srgbClr val="D7712B"/>
                </a:solidFill>
              </a:rPr>
              <a:t>in</a:t>
            </a:r>
            <a:r>
              <a:rPr lang="es-PE" sz="3000" dirty="0"/>
              <a:t> </a:t>
            </a:r>
            <a:r>
              <a:rPr lang="es-PE" sz="3000" dirty="0" err="1"/>
              <a:t>range</a:t>
            </a:r>
            <a:r>
              <a:rPr lang="es-PE" sz="3000" dirty="0"/>
              <a:t>(1,8):</a:t>
            </a:r>
          </a:p>
          <a:p>
            <a:r>
              <a:rPr lang="es-PE" sz="3000" dirty="0"/>
              <a:t>	</a:t>
            </a:r>
            <a:r>
              <a:rPr lang="es-PE" sz="3000" dirty="0" err="1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“</a:t>
            </a:r>
            <a:r>
              <a:rPr lang="es-PE" sz="3000" dirty="0" err="1">
                <a:solidFill>
                  <a:srgbClr val="7030A0"/>
                </a:solidFill>
              </a:rPr>
              <a:t>Hechar</a:t>
            </a:r>
            <a:r>
              <a:rPr lang="es-PE" sz="3000" dirty="0">
                <a:solidFill>
                  <a:srgbClr val="7030A0"/>
                </a:solidFill>
              </a:rPr>
              <a:t> un pan”</a:t>
            </a:r>
            <a:r>
              <a:rPr lang="es-PE" sz="3000" dirty="0"/>
              <a:t>)</a:t>
            </a:r>
          </a:p>
        </p:txBody>
      </p:sp>
      <p:sp>
        <p:nvSpPr>
          <p:cNvPr id="20" name="Diagrama de flujo: preparación 19">
            <a:extLst>
              <a:ext uri="{FF2B5EF4-FFF2-40B4-BE49-F238E27FC236}">
                <a16:creationId xmlns:a16="http://schemas.microsoft.com/office/drawing/2014/main" id="{9B22D386-1996-1FD2-B0FE-33B00BC1769B}"/>
              </a:ext>
            </a:extLst>
          </p:cNvPr>
          <p:cNvSpPr/>
          <p:nvPr/>
        </p:nvSpPr>
        <p:spPr>
          <a:xfrm>
            <a:off x="729320" y="2030355"/>
            <a:ext cx="4269127" cy="890026"/>
          </a:xfrm>
          <a:prstGeom prst="flowChartPrepa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Para i=1 hasta 8 hacer</a:t>
            </a:r>
            <a:endParaRPr lang="es-PE" dirty="0"/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F6543B63-B472-0FF3-4E3D-B3ED8BAA75C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29320" y="2475368"/>
            <a:ext cx="0" cy="129946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8">
            <a:extLst>
              <a:ext uri="{FF2B5EF4-FFF2-40B4-BE49-F238E27FC236}">
                <a16:creationId xmlns:a16="http://schemas.microsoft.com/office/drawing/2014/main" id="{6B7E630A-4423-9298-CBFC-D81DB5108198}"/>
              </a:ext>
            </a:extLst>
          </p:cNvPr>
          <p:cNvSpPr/>
          <p:nvPr/>
        </p:nvSpPr>
        <p:spPr>
          <a:xfrm>
            <a:off x="745867" y="1478264"/>
            <a:ext cx="9502757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Deseo comprar 8 panes ¿Qué  hace la panadera cada vez? </a:t>
            </a:r>
            <a:endParaRPr lang="es-ES" dirty="0">
              <a:solidFill>
                <a:schemeClr val="bg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E3191DE-8E94-6181-D004-7F4FBDB8F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5866" y="3700962"/>
            <a:ext cx="3789703" cy="3112970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8DB3BA7A-3777-7A88-4F1D-CB3D9EE66E1A}"/>
              </a:ext>
            </a:extLst>
          </p:cNvPr>
          <p:cNvSpPr/>
          <p:nvPr/>
        </p:nvSpPr>
        <p:spPr>
          <a:xfrm>
            <a:off x="838200" y="5948216"/>
            <a:ext cx="10130069" cy="477054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r>
              <a:rPr lang="es-ES" sz="2500" dirty="0">
                <a:ln w="0"/>
                <a:solidFill>
                  <a:srgbClr val="956AAD"/>
                </a:solidFill>
              </a:rPr>
              <a:t>Programar con otros ejemplos cotidianos.</a:t>
            </a:r>
          </a:p>
        </p:txBody>
      </p:sp>
      <p:pic>
        <p:nvPicPr>
          <p:cNvPr id="6" name="Picture 2" descr="Spanish Typing Practice, Practica la escritura de 10 dedos teclado">
            <a:extLst>
              <a:ext uri="{FF2B5EF4-FFF2-40B4-BE49-F238E27FC236}">
                <a16:creationId xmlns:a16="http://schemas.microsoft.com/office/drawing/2014/main" id="{8BF4FDE7-2AE2-571F-2F0E-57614506B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350" y="3639711"/>
            <a:ext cx="1187516" cy="11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2210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89AD9C16-1B13-3591-A5DC-BB9AD5873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525A084-2B8D-D40F-C174-E2CFFED74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13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51364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3F83D23-CCC7-43CD-9EDB-B820699B2F80}"/>
              </a:ext>
            </a:extLst>
          </p:cNvPr>
          <p:cNvSpPr/>
          <p:nvPr/>
        </p:nvSpPr>
        <p:spPr>
          <a:xfrm>
            <a:off x="3394176" y="965199"/>
            <a:ext cx="6931937" cy="793102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000" dirty="0">
                <a:latin typeface="Arial Rounded MT Bold" panose="020F0704030504030204" pitchFamily="34" charset="0"/>
              </a:rPr>
              <a:t>Índice</a:t>
            </a:r>
            <a:endParaRPr lang="es-PE" sz="4000" dirty="0">
              <a:latin typeface="Arial Rounded MT Bold" panose="020F0704030504030204" pitchFamily="34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4E5B097-E50C-4B5A-B7FB-FE0DA5581995}"/>
              </a:ext>
            </a:extLst>
          </p:cNvPr>
          <p:cNvSpPr txBox="1">
            <a:spLocks/>
          </p:cNvSpPr>
          <p:nvPr/>
        </p:nvSpPr>
        <p:spPr>
          <a:xfrm>
            <a:off x="3394176" y="1950355"/>
            <a:ext cx="6749134" cy="42002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s-ES" dirty="0">
                <a:ln w="254">
                  <a:noFill/>
                </a:ln>
                <a:solidFill>
                  <a:srgbClr val="2E4B56"/>
                </a:solidFill>
                <a:latin typeface="Arial Rounded MT Bold" panose="020F0704030504030204" pitchFamily="34" charset="0"/>
              </a:rPr>
              <a:t>Funciones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>
                <a:ln w="254">
                  <a:noFill/>
                </a:ln>
                <a:solidFill>
                  <a:srgbClr val="2E4B56"/>
                </a:solidFill>
                <a:latin typeface="Arial Rounded MT Bold" panose="020F0704030504030204" pitchFamily="34" charset="0"/>
              </a:rPr>
              <a:t>Bucles e iteraciones</a:t>
            </a:r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3C691975-CCF8-DB08-814F-3CC1A3D9E2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899" y="3353310"/>
            <a:ext cx="1246836" cy="2577837"/>
          </a:xfrm>
          <a:prstGeom prst="rect">
            <a:avLst/>
          </a:prstGeom>
        </p:spPr>
      </p:pic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2C67ED98-E62E-2ABC-358F-5D5449599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67DC1F-B2E3-9FB9-7BA6-534C1832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17613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521464C-A811-0356-DCE3-872AD6EC4A49}"/>
              </a:ext>
            </a:extLst>
          </p:cNvPr>
          <p:cNvSpPr txBox="1">
            <a:spLocks/>
          </p:cNvSpPr>
          <p:nvPr/>
        </p:nvSpPr>
        <p:spPr>
          <a:xfrm>
            <a:off x="3321170" y="2631448"/>
            <a:ext cx="8246853" cy="2898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s-ES" sz="8000" dirty="0">
                <a:ln w="254">
                  <a:noFill/>
                </a:ln>
                <a:solidFill>
                  <a:srgbClr val="EC6551"/>
                </a:solidFill>
                <a:latin typeface="Arial Rounded MT Bold" panose="020F0704030504030204" pitchFamily="34" charset="0"/>
              </a:rPr>
              <a:t>1. Funciones</a:t>
            </a:r>
          </a:p>
          <a:p>
            <a:pPr marL="0" indent="0" algn="ctr">
              <a:buNone/>
            </a:pPr>
            <a:endParaRPr lang="es-ES" sz="8000" dirty="0">
              <a:ln w="254">
                <a:noFill/>
              </a:ln>
              <a:solidFill>
                <a:srgbClr val="EC655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2" name="Marcador de pie de página 1">
            <a:extLst>
              <a:ext uri="{FF2B5EF4-FFF2-40B4-BE49-F238E27FC236}">
                <a16:creationId xmlns:a16="http://schemas.microsoft.com/office/drawing/2014/main" id="{F5C1DED3-6728-342D-B933-8BDD8A1BC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3254ED5-C7FE-7346-7AD8-E43C50D1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3</a:t>
            </a:fld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AE7F589-AF8E-868D-D8F2-350346E9BCB0}"/>
              </a:ext>
            </a:extLst>
          </p:cNvPr>
          <p:cNvSpPr txBox="1"/>
          <p:nvPr/>
        </p:nvSpPr>
        <p:spPr>
          <a:xfrm>
            <a:off x="4244197" y="1328469"/>
            <a:ext cx="663651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3: Transición a Python</a:t>
            </a:r>
          </a:p>
          <a:p>
            <a:pPr algn="ctr"/>
            <a:endParaRPr lang="es-PE" sz="28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s-PE" sz="3600" b="1" dirty="0">
                <a:solidFill>
                  <a:srgbClr val="843C0C"/>
                </a:solidFill>
              </a:rPr>
              <a:t>Sesión 6</a:t>
            </a:r>
            <a:endParaRPr lang="es-PE" sz="2800" b="1" dirty="0">
              <a:solidFill>
                <a:srgbClr val="843C0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27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Estructura de una función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4</a:t>
            </a:fld>
            <a:endParaRPr lang="es-PE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DCA982C3-C1F2-2C01-3018-CC37A2928CCC}"/>
              </a:ext>
            </a:extLst>
          </p:cNvPr>
          <p:cNvSpPr/>
          <p:nvPr/>
        </p:nvSpPr>
        <p:spPr>
          <a:xfrm>
            <a:off x="955932" y="1681923"/>
            <a:ext cx="1551856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 err="1">
                <a:solidFill>
                  <a:schemeClr val="tx1"/>
                </a:solidFill>
              </a:rPr>
              <a:t>def</a:t>
            </a:r>
            <a:endParaRPr lang="es-PE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DF088A56-5821-3603-BE60-C615E6AD977E}"/>
              </a:ext>
            </a:extLst>
          </p:cNvPr>
          <p:cNvSpPr/>
          <p:nvPr/>
        </p:nvSpPr>
        <p:spPr>
          <a:xfrm>
            <a:off x="2955395" y="2687906"/>
            <a:ext cx="1971987" cy="782254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(‘Hola’)</a:t>
            </a:r>
          </a:p>
          <a:p>
            <a:pPr algn="ctr"/>
            <a:r>
              <a:rPr lang="es-PE" dirty="0">
                <a:solidFill>
                  <a:schemeClr val="tx1"/>
                </a:solidFill>
              </a:rPr>
              <a:t>print (‘</a:t>
            </a:r>
            <a:r>
              <a:rPr lang="es-PE" dirty="0" err="1">
                <a:solidFill>
                  <a:schemeClr val="tx1"/>
                </a:solidFill>
              </a:rPr>
              <a:t>Fun</a:t>
            </a:r>
            <a:r>
              <a:rPr lang="es-PE" dirty="0">
                <a:solidFill>
                  <a:schemeClr val="tx1"/>
                </a:solidFill>
              </a:rPr>
              <a:t>’)</a:t>
            </a:r>
          </a:p>
        </p:txBody>
      </p:sp>
      <p:sp>
        <p:nvSpPr>
          <p:cNvPr id="45" name="Rectángulo 44">
            <a:extLst>
              <a:ext uri="{FF2B5EF4-FFF2-40B4-BE49-F238E27FC236}">
                <a16:creationId xmlns:a16="http://schemas.microsoft.com/office/drawing/2014/main" id="{BBF93C07-D33D-106C-2F58-A8E6F2D8C2A8}"/>
              </a:ext>
            </a:extLst>
          </p:cNvPr>
          <p:cNvSpPr/>
          <p:nvPr/>
        </p:nvSpPr>
        <p:spPr>
          <a:xfrm>
            <a:off x="745867" y="4727435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print (‘Intermedio’)</a:t>
            </a:r>
          </a:p>
        </p:txBody>
      </p:sp>
      <p:sp>
        <p:nvSpPr>
          <p:cNvPr id="46" name="Rectángulo 45">
            <a:extLst>
              <a:ext uri="{FF2B5EF4-FFF2-40B4-BE49-F238E27FC236}">
                <a16:creationId xmlns:a16="http://schemas.microsoft.com/office/drawing/2014/main" id="{01189D33-373E-1E31-4800-8E34247FBB01}"/>
              </a:ext>
            </a:extLst>
          </p:cNvPr>
          <p:cNvSpPr/>
          <p:nvPr/>
        </p:nvSpPr>
        <p:spPr>
          <a:xfrm>
            <a:off x="745867" y="5543607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algo(‘Fin’)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F0E77748-FC42-15D1-DEB5-C36081ED2257}"/>
              </a:ext>
            </a:extLst>
          </p:cNvPr>
          <p:cNvSpPr/>
          <p:nvPr/>
        </p:nvSpPr>
        <p:spPr>
          <a:xfrm>
            <a:off x="745867" y="3883559"/>
            <a:ext cx="1971987" cy="523875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PE" dirty="0">
                <a:solidFill>
                  <a:schemeClr val="tx1"/>
                </a:solidFill>
              </a:rPr>
              <a:t>algo()</a:t>
            </a: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C913B277-F57B-0882-0239-B9FAC96349CE}"/>
              </a:ext>
            </a:extLst>
          </p:cNvPr>
          <p:cNvSpPr txBox="1"/>
          <p:nvPr/>
        </p:nvSpPr>
        <p:spPr>
          <a:xfrm>
            <a:off x="3376957" y="2351277"/>
            <a:ext cx="1122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algo():</a:t>
            </a:r>
            <a:endParaRPr lang="es-PE" dirty="0">
              <a:solidFill>
                <a:srgbClr val="7030A0"/>
              </a:solidFill>
            </a:endParaRPr>
          </a:p>
        </p:txBody>
      </p:sp>
      <p:cxnSp>
        <p:nvCxnSpPr>
          <p:cNvPr id="49" name="Conector: angular 48">
            <a:extLst>
              <a:ext uri="{FF2B5EF4-FFF2-40B4-BE49-F238E27FC236}">
                <a16:creationId xmlns:a16="http://schemas.microsoft.com/office/drawing/2014/main" id="{068EFB22-BCD4-64F4-3993-7E42DE1A54B2}"/>
              </a:ext>
            </a:extLst>
          </p:cNvPr>
          <p:cNvCxnSpPr>
            <a:stCxn id="43" idx="2"/>
            <a:endCxn id="47" idx="0"/>
          </p:cNvCxnSpPr>
          <p:nvPr/>
        </p:nvCxnSpPr>
        <p:spPr>
          <a:xfrm rot="16200000" flipH="1">
            <a:off x="892980" y="3044677"/>
            <a:ext cx="1677761" cy="1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Conector recto de flecha 49">
            <a:extLst>
              <a:ext uri="{FF2B5EF4-FFF2-40B4-BE49-F238E27FC236}">
                <a16:creationId xmlns:a16="http://schemas.microsoft.com/office/drawing/2014/main" id="{EF98C8D0-C5E4-D0CA-6AE9-BC96D2B679BD}"/>
              </a:ext>
            </a:extLst>
          </p:cNvPr>
          <p:cNvCxnSpPr>
            <a:stCxn id="47" idx="2"/>
            <a:endCxn id="45" idx="0"/>
          </p:cNvCxnSpPr>
          <p:nvPr/>
        </p:nvCxnSpPr>
        <p:spPr>
          <a:xfrm>
            <a:off x="1731861" y="4407434"/>
            <a:ext cx="0" cy="320001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8EE0D46D-42B7-1C21-19C2-26BB61A82457}"/>
              </a:ext>
            </a:extLst>
          </p:cNvPr>
          <p:cNvCxnSpPr>
            <a:stCxn id="45" idx="2"/>
            <a:endCxn id="46" idx="0"/>
          </p:cNvCxnSpPr>
          <p:nvPr/>
        </p:nvCxnSpPr>
        <p:spPr>
          <a:xfrm>
            <a:off x="1731861" y="5251310"/>
            <a:ext cx="0" cy="29229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99AC814-DA28-6B18-343E-3D86415F39BA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2507788" y="1943861"/>
            <a:ext cx="440827" cy="744045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" name="Conector recto de flecha 52">
            <a:extLst>
              <a:ext uri="{FF2B5EF4-FFF2-40B4-BE49-F238E27FC236}">
                <a16:creationId xmlns:a16="http://schemas.microsoft.com/office/drawing/2014/main" id="{6B424980-B4D2-FBEA-E4A4-FACFB386CCFD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2717854" y="3079033"/>
            <a:ext cx="237541" cy="79517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cto de flecha 53">
            <a:extLst>
              <a:ext uri="{FF2B5EF4-FFF2-40B4-BE49-F238E27FC236}">
                <a16:creationId xmlns:a16="http://schemas.microsoft.com/office/drawing/2014/main" id="{A5699950-B6C1-8B76-49D2-771BE37D3012}"/>
              </a:ext>
            </a:extLst>
          </p:cNvPr>
          <p:cNvCxnSpPr>
            <a:stCxn id="44" idx="2"/>
            <a:endCxn id="47" idx="3"/>
          </p:cNvCxnSpPr>
          <p:nvPr/>
        </p:nvCxnSpPr>
        <p:spPr>
          <a:xfrm flipH="1">
            <a:off x="2717854" y="3470160"/>
            <a:ext cx="1223535" cy="675337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uadroTexto 54">
            <a:extLst>
              <a:ext uri="{FF2B5EF4-FFF2-40B4-BE49-F238E27FC236}">
                <a16:creationId xmlns:a16="http://schemas.microsoft.com/office/drawing/2014/main" id="{85CA1622-3B61-8E74-A2EC-F31479A481B8}"/>
              </a:ext>
            </a:extLst>
          </p:cNvPr>
          <p:cNvSpPr txBox="1"/>
          <p:nvPr/>
        </p:nvSpPr>
        <p:spPr>
          <a:xfrm>
            <a:off x="5662825" y="1908588"/>
            <a:ext cx="324157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Programa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algo():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(‘Hola’)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print</a:t>
            </a:r>
            <a:r>
              <a:rPr lang="es-PE" sz="3000" dirty="0">
                <a:solidFill>
                  <a:srgbClr val="7030A0"/>
                </a:solidFill>
              </a:rPr>
              <a:t>(‘</a:t>
            </a:r>
            <a:r>
              <a:rPr lang="es-PE" sz="3000" dirty="0" err="1">
                <a:solidFill>
                  <a:srgbClr val="7030A0"/>
                </a:solidFill>
              </a:rPr>
              <a:t>Fun</a:t>
            </a:r>
            <a:r>
              <a:rPr lang="es-PE" sz="3000" dirty="0">
                <a:solidFill>
                  <a:srgbClr val="7030A0"/>
                </a:solidFill>
              </a:rPr>
              <a:t>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print(‘Intermedio’)</a:t>
            </a:r>
          </a:p>
          <a:p>
            <a:r>
              <a:rPr lang="es-PE" sz="3000" dirty="0">
                <a:solidFill>
                  <a:srgbClr val="7030A0"/>
                </a:solidFill>
              </a:rPr>
              <a:t>algo()</a:t>
            </a: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672B100-5CF7-7808-AF5F-B8D6B1F19E96}"/>
              </a:ext>
            </a:extLst>
          </p:cNvPr>
          <p:cNvSpPr txBox="1"/>
          <p:nvPr/>
        </p:nvSpPr>
        <p:spPr>
          <a:xfrm>
            <a:off x="9684212" y="2205796"/>
            <a:ext cx="22195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Output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  <a:p>
            <a:r>
              <a:rPr lang="es-PE" sz="3000" dirty="0">
                <a:solidFill>
                  <a:srgbClr val="D7712B"/>
                </a:solidFill>
              </a:rPr>
              <a:t>Intermedio</a:t>
            </a:r>
          </a:p>
          <a:p>
            <a:r>
              <a:rPr lang="es-PE" sz="3000" dirty="0">
                <a:solidFill>
                  <a:srgbClr val="7030A0"/>
                </a:solidFill>
              </a:rPr>
              <a:t>Hola</a:t>
            </a:r>
          </a:p>
          <a:p>
            <a:r>
              <a:rPr lang="es-PE" sz="3000" dirty="0" err="1">
                <a:solidFill>
                  <a:srgbClr val="7030A0"/>
                </a:solidFill>
              </a:rPr>
              <a:t>Fun</a:t>
            </a:r>
            <a:endParaRPr lang="es-PE" sz="3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6850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¿Qué es una función?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5</a:t>
            </a:fld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98B82D-F2C3-D4AD-513F-58743A57EE0E}"/>
              </a:ext>
            </a:extLst>
          </p:cNvPr>
          <p:cNvSpPr/>
          <p:nvPr/>
        </p:nvSpPr>
        <p:spPr>
          <a:xfrm>
            <a:off x="1475812" y="1849338"/>
            <a:ext cx="961993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Una función es una secuencia de sentencias que realizan una operación y que reciben un nombre. Cuando se define una función, se especifica el nombre y la secuencia de sentencias</a:t>
            </a:r>
            <a:endParaRPr lang="es-PE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F2C3CA-75CC-2F7E-519F-9AE4F8885D9E}"/>
              </a:ext>
            </a:extLst>
          </p:cNvPr>
          <p:cNvSpPr/>
          <p:nvPr/>
        </p:nvSpPr>
        <p:spPr>
          <a:xfrm>
            <a:off x="2666975" y="3076156"/>
            <a:ext cx="7237609" cy="2400657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000" dirty="0">
                <a:ln w="0"/>
                <a:solidFill>
                  <a:srgbClr val="956AAD"/>
                </a:solidFill>
              </a:rPr>
              <a:t>def</a:t>
            </a:r>
            <a:r>
              <a:rPr lang="es-ES" sz="3000" dirty="0">
                <a:ln w="0"/>
              </a:rPr>
              <a:t> </a:t>
            </a:r>
            <a:r>
              <a:rPr lang="es-ES" sz="3000" dirty="0">
                <a:ln w="0"/>
                <a:solidFill>
                  <a:srgbClr val="4ACFE0"/>
                </a:solidFill>
              </a:rPr>
              <a:t>nombre</a:t>
            </a:r>
            <a:r>
              <a:rPr lang="es-ES" sz="3000" dirty="0">
                <a:ln w="0"/>
              </a:rPr>
              <a:t> (parámetro1,parámetro2,…):</a:t>
            </a:r>
          </a:p>
          <a:p>
            <a:r>
              <a:rPr lang="es-ES" sz="3000" dirty="0">
                <a:ln w="0"/>
              </a:rPr>
              <a:t>	sentencia1</a:t>
            </a:r>
          </a:p>
          <a:p>
            <a:r>
              <a:rPr lang="es-ES" sz="3000" dirty="0">
                <a:ln w="0"/>
              </a:rPr>
              <a:t>	sentencia2</a:t>
            </a:r>
          </a:p>
          <a:p>
            <a:r>
              <a:rPr lang="es-ES" sz="3000" dirty="0">
                <a:ln w="0"/>
              </a:rPr>
              <a:t>	…</a:t>
            </a:r>
          </a:p>
          <a:p>
            <a:r>
              <a:rPr lang="es-ES" sz="3000" dirty="0">
                <a:ln w="0"/>
              </a:rPr>
              <a:t>	</a:t>
            </a:r>
            <a:r>
              <a:rPr lang="es-ES" sz="3000" dirty="0" err="1">
                <a:ln w="0"/>
                <a:solidFill>
                  <a:srgbClr val="9371CE"/>
                </a:solidFill>
              </a:rPr>
              <a:t>return</a:t>
            </a:r>
            <a:r>
              <a:rPr lang="es-ES" sz="3000" dirty="0">
                <a:ln w="0"/>
              </a:rPr>
              <a:t> valor</a:t>
            </a:r>
          </a:p>
        </p:txBody>
      </p:sp>
    </p:spTree>
    <p:extLst>
      <p:ext uri="{BB962C8B-B14F-4D97-AF65-F5344CB8AC3E}">
        <p14:creationId xmlns:p14="http://schemas.microsoft.com/office/powerpoint/2010/main" val="663457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Parámetros</a:t>
            </a:r>
            <a:endParaRPr lang="es-PE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6</a:t>
            </a:fld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4039DA5-84DB-E5FF-F4E7-0D1419858C05}"/>
              </a:ext>
            </a:extLst>
          </p:cNvPr>
          <p:cNvSpPr/>
          <p:nvPr/>
        </p:nvSpPr>
        <p:spPr>
          <a:xfrm>
            <a:off x="1286031" y="1630056"/>
            <a:ext cx="9619937" cy="9233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 parámetro es una variable que usamos en la definición de una función. Es un “identificador” que permite que el código de la función tenga acceso a los argumentos de una invocación de función determinada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6D5E59-8E7F-0269-A4D0-75033DD9FB3A}"/>
              </a:ext>
            </a:extLst>
          </p:cNvPr>
          <p:cNvSpPr txBox="1"/>
          <p:nvPr/>
        </p:nvSpPr>
        <p:spPr>
          <a:xfrm>
            <a:off x="1554619" y="2712321"/>
            <a:ext cx="516823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/>
              <a:t>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1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(‘Primero’)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if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7030A0"/>
                </a:solidFill>
              </a:rPr>
              <a:t>lugar</a:t>
            </a:r>
            <a:r>
              <a:rPr lang="es-PE" sz="3000" dirty="0">
                <a:solidFill>
                  <a:srgbClr val="D7712B"/>
                </a:solidFill>
              </a:rPr>
              <a:t> == 2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(‘Segundo’)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else</a:t>
            </a:r>
            <a:r>
              <a:rPr lang="es-PE" sz="3000" dirty="0">
                <a:solidFill>
                  <a:srgbClr val="D7712B"/>
                </a:solidFill>
              </a:rPr>
              <a:t>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	print</a:t>
            </a:r>
            <a:r>
              <a:rPr lang="es-PE" sz="3000" dirty="0"/>
              <a:t>(‘Tercero’)</a:t>
            </a:r>
          </a:p>
          <a:p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DE106EBD-A4D8-0DB9-E1C2-8D9782A82F51}"/>
              </a:ext>
            </a:extLst>
          </p:cNvPr>
          <p:cNvSpPr txBox="1"/>
          <p:nvPr/>
        </p:nvSpPr>
        <p:spPr>
          <a:xfrm>
            <a:off x="7661441" y="3032363"/>
            <a:ext cx="297594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1</a:t>
            </a:r>
            <a:r>
              <a:rPr lang="es-PE" sz="3000" dirty="0"/>
              <a:t>)</a:t>
            </a:r>
          </a:p>
          <a:p>
            <a:r>
              <a:rPr lang="es-PE" sz="3000" dirty="0"/>
              <a:t>Primero</a:t>
            </a:r>
          </a:p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2</a:t>
            </a:r>
            <a:r>
              <a:rPr lang="es-PE" sz="3000" dirty="0"/>
              <a:t>)</a:t>
            </a:r>
          </a:p>
          <a:p>
            <a:r>
              <a:rPr lang="es-PE" sz="3000" dirty="0"/>
              <a:t>Segundo</a:t>
            </a:r>
          </a:p>
          <a:p>
            <a:r>
              <a:rPr lang="es-PE" sz="3000" dirty="0"/>
              <a:t>&gt;&gt;&gt; </a:t>
            </a:r>
            <a:r>
              <a:rPr lang="es-PE" sz="3000" dirty="0" err="1">
                <a:solidFill>
                  <a:srgbClr val="843C0C"/>
                </a:solidFill>
              </a:rPr>
              <a:t>mifuncion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D7712B"/>
                </a:solidFill>
              </a:rPr>
              <a:t>3</a:t>
            </a:r>
            <a:r>
              <a:rPr lang="es-PE" sz="3000" dirty="0"/>
              <a:t>)</a:t>
            </a:r>
          </a:p>
          <a:p>
            <a:r>
              <a:rPr lang="es-PE" sz="3000" dirty="0"/>
              <a:t>Tercero</a:t>
            </a:r>
          </a:p>
          <a:p>
            <a:endParaRPr lang="es-PE" sz="3000" dirty="0"/>
          </a:p>
        </p:txBody>
      </p:sp>
    </p:spTree>
    <p:extLst>
      <p:ext uri="{BB962C8B-B14F-4D97-AF65-F5344CB8AC3E}">
        <p14:creationId xmlns:p14="http://schemas.microsoft.com/office/powerpoint/2010/main" val="305703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Pregunta </a:t>
            </a:r>
            <a:r>
              <a:rPr lang="es-ES" sz="3000" dirty="0" err="1">
                <a:latin typeface="Arial Rounded MT Bold" panose="020F0704030504030204" pitchFamily="34" charset="0"/>
              </a:rPr>
              <a:t>N°</a:t>
            </a:r>
            <a:r>
              <a:rPr lang="es-ES" sz="3000" dirty="0">
                <a:latin typeface="Arial Rounded MT Bold" panose="020F0704030504030204" pitchFamily="34" charset="0"/>
              </a:rPr>
              <a:t> 8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7</a:t>
            </a:fld>
            <a:endParaRPr lang="es-PE"/>
          </a:p>
        </p:txBody>
      </p:sp>
      <p:sp>
        <p:nvSpPr>
          <p:cNvPr id="5" name="Rectángulo 8">
            <a:extLst>
              <a:ext uri="{FF2B5EF4-FFF2-40B4-BE49-F238E27FC236}">
                <a16:creationId xmlns:a16="http://schemas.microsoft.com/office/drawing/2014/main" id="{F731740D-A14C-4F08-E705-FCC8FAF678E4}"/>
              </a:ext>
            </a:extLst>
          </p:cNvPr>
          <p:cNvSpPr/>
          <p:nvPr/>
        </p:nvSpPr>
        <p:spPr>
          <a:xfrm>
            <a:off x="1582994" y="1762705"/>
            <a:ext cx="4031999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se obtiene de la siguiente expresión?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8E78279D-4E5A-A0E8-4AF6-E2A59E1B4D64}"/>
              </a:ext>
            </a:extLst>
          </p:cNvPr>
          <p:cNvSpPr/>
          <p:nvPr/>
        </p:nvSpPr>
        <p:spPr>
          <a:xfrm>
            <a:off x="1582995" y="4558023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Sábado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B62330B-38C7-8126-4010-1C6F0748215D}"/>
              </a:ext>
            </a:extLst>
          </p:cNvPr>
          <p:cNvSpPr/>
          <p:nvPr/>
        </p:nvSpPr>
        <p:spPr>
          <a:xfrm>
            <a:off x="1582995" y="3996875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algo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7A326560-0D21-9C3D-757E-1EA4CC371CAD}"/>
              </a:ext>
            </a:extLst>
          </p:cNvPr>
          <p:cNvSpPr/>
          <p:nvPr/>
        </p:nvSpPr>
        <p:spPr>
          <a:xfrm>
            <a:off x="1582995" y="5119171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Hola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2336D185-E815-FEC3-3C64-FE8B9317468F}"/>
              </a:ext>
            </a:extLst>
          </p:cNvPr>
          <p:cNvSpPr/>
          <p:nvPr/>
        </p:nvSpPr>
        <p:spPr>
          <a:xfrm>
            <a:off x="1582995" y="2691735"/>
            <a:ext cx="4031998" cy="923330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" dirty="0">
                <a:solidFill>
                  <a:schemeClr val="bg1"/>
                </a:solidFill>
              </a:rPr>
              <a:t>def algo():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    print('Hola’)</a:t>
            </a:r>
          </a:p>
          <a:p>
            <a:pPr algn="just"/>
            <a:r>
              <a:rPr lang="es-ES" dirty="0">
                <a:solidFill>
                  <a:schemeClr val="bg1"/>
                </a:solidFill>
              </a:rPr>
              <a:t>print('Sábado')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ED05165-4FA7-2AB9-1B37-1D50AC2A5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097" y="1740369"/>
            <a:ext cx="358577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3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Instrucción de </a:t>
            </a:r>
            <a:r>
              <a:rPr lang="es-ES" sz="3000" dirty="0" err="1">
                <a:latin typeface="Arial Rounded MT Bold" panose="020F0704030504030204" pitchFamily="34" charset="0"/>
              </a:rPr>
              <a:t>return</a:t>
            </a:r>
            <a:endParaRPr lang="es-ES" sz="3000" dirty="0">
              <a:latin typeface="Arial Rounded MT Bold" panose="020F0704030504030204" pitchFamily="34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8</a:t>
            </a:fld>
            <a:endParaRPr lang="es-PE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57FB1FC-4CDC-01C0-10F4-45731873FC20}"/>
              </a:ext>
            </a:extLst>
          </p:cNvPr>
          <p:cNvSpPr/>
          <p:nvPr/>
        </p:nvSpPr>
        <p:spPr>
          <a:xfrm>
            <a:off x="1113503" y="1556160"/>
            <a:ext cx="961993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MX" dirty="0"/>
              <a:t>Una función fructífera es aquella que produce un valor (</a:t>
            </a:r>
            <a:r>
              <a:rPr lang="es-MX" dirty="0" err="1"/>
              <a:t>return</a:t>
            </a:r>
            <a:r>
              <a:rPr lang="es-MX" dirty="0"/>
              <a:t> </a:t>
            </a:r>
            <a:r>
              <a:rPr lang="es-MX" dirty="0" err="1"/>
              <a:t>value</a:t>
            </a:r>
            <a:r>
              <a:rPr lang="es-MX" dirty="0"/>
              <a:t>). La instrucción </a:t>
            </a:r>
            <a:r>
              <a:rPr lang="es-MX" dirty="0" err="1"/>
              <a:t>return</a:t>
            </a:r>
            <a:r>
              <a:rPr lang="es-MX" dirty="0"/>
              <a:t> finaliza la ejecución de la función y devuelve el resultado de la función. </a:t>
            </a:r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395C245-A13A-5164-FC0D-E1C3F7D6AF3E}"/>
              </a:ext>
            </a:extLst>
          </p:cNvPr>
          <p:cNvSpPr txBox="1"/>
          <p:nvPr/>
        </p:nvSpPr>
        <p:spPr>
          <a:xfrm>
            <a:off x="1113503" y="2386594"/>
            <a:ext cx="516823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D7712B"/>
                </a:solidFill>
              </a:rPr>
              <a:t>def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>
                <a:solidFill>
                  <a:srgbClr val="843C0C"/>
                </a:solidFill>
              </a:rPr>
              <a:t>sumar</a:t>
            </a:r>
            <a:r>
              <a:rPr lang="es-PE" sz="3000" dirty="0"/>
              <a:t>(</a:t>
            </a:r>
            <a:r>
              <a:rPr lang="es-PE" sz="3000" dirty="0" err="1">
                <a:solidFill>
                  <a:srgbClr val="7030A0"/>
                </a:solidFill>
              </a:rPr>
              <a:t>a,b</a:t>
            </a:r>
            <a:r>
              <a:rPr lang="es-PE" sz="3000" dirty="0"/>
              <a:t>):</a:t>
            </a:r>
          </a:p>
          <a:p>
            <a:r>
              <a:rPr lang="es-PE" sz="3000" dirty="0">
                <a:solidFill>
                  <a:srgbClr val="D7712B"/>
                </a:solidFill>
              </a:rPr>
              <a:t>	</a:t>
            </a:r>
            <a:r>
              <a:rPr lang="es-PE" sz="3000" dirty="0" err="1">
                <a:solidFill>
                  <a:srgbClr val="D7712B"/>
                </a:solidFill>
              </a:rPr>
              <a:t>return</a:t>
            </a:r>
            <a:r>
              <a:rPr lang="es-PE" sz="3000" dirty="0">
                <a:solidFill>
                  <a:srgbClr val="D7712B"/>
                </a:solidFill>
              </a:rPr>
              <a:t> </a:t>
            </a:r>
            <a:r>
              <a:rPr lang="es-PE" sz="3000" dirty="0"/>
              <a:t>a + b</a:t>
            </a:r>
          </a:p>
          <a:p>
            <a:endParaRPr lang="es-PE" sz="3000" dirty="0">
              <a:solidFill>
                <a:srgbClr val="7030A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84C2AAC-0D42-80BF-099A-7F8C9108AF5E}"/>
              </a:ext>
            </a:extLst>
          </p:cNvPr>
          <p:cNvSpPr txBox="1"/>
          <p:nvPr/>
        </p:nvSpPr>
        <p:spPr>
          <a:xfrm>
            <a:off x="6464058" y="2439518"/>
            <a:ext cx="51682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 err="1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843C0C"/>
                </a:solidFill>
              </a:rPr>
              <a:t>sumar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7030A0"/>
                </a:solidFill>
              </a:rPr>
              <a:t>2,4</a:t>
            </a:r>
            <a:r>
              <a:rPr lang="es-PE" sz="3000" dirty="0"/>
              <a:t>))</a:t>
            </a:r>
          </a:p>
          <a:p>
            <a:r>
              <a:rPr lang="es-PE" sz="3000" dirty="0"/>
              <a:t>6</a:t>
            </a:r>
          </a:p>
          <a:p>
            <a:r>
              <a:rPr lang="es-PE" sz="3000" dirty="0" err="1">
                <a:solidFill>
                  <a:srgbClr val="D7712B"/>
                </a:solidFill>
              </a:rPr>
              <a:t>print</a:t>
            </a:r>
            <a:r>
              <a:rPr lang="es-PE" sz="3000" dirty="0"/>
              <a:t>(</a:t>
            </a:r>
            <a:r>
              <a:rPr lang="es-PE" sz="3000" dirty="0">
                <a:solidFill>
                  <a:srgbClr val="843C0C"/>
                </a:solidFill>
              </a:rPr>
              <a:t>sumar</a:t>
            </a:r>
            <a:r>
              <a:rPr lang="es-PE" sz="3000" dirty="0"/>
              <a:t>(1</a:t>
            </a:r>
            <a:r>
              <a:rPr lang="es-PE" sz="3000" dirty="0">
                <a:solidFill>
                  <a:srgbClr val="7030A0"/>
                </a:solidFill>
              </a:rPr>
              <a:t>0,40</a:t>
            </a:r>
            <a:r>
              <a:rPr lang="es-PE" sz="3000" dirty="0"/>
              <a:t>))</a:t>
            </a:r>
          </a:p>
          <a:p>
            <a:r>
              <a:rPr lang="es-PE" sz="3000" dirty="0"/>
              <a:t>50</a:t>
            </a:r>
          </a:p>
        </p:txBody>
      </p:sp>
      <p:pic>
        <p:nvPicPr>
          <p:cNvPr id="8" name="Picture 2" descr="Spanish Typing Practice, Practica la escritura de 10 dedos teclado">
            <a:extLst>
              <a:ext uri="{FF2B5EF4-FFF2-40B4-BE49-F238E27FC236}">
                <a16:creationId xmlns:a16="http://schemas.microsoft.com/office/drawing/2014/main" id="{EA62147E-E4B2-2263-9876-AEAB376A7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794" y="4853968"/>
            <a:ext cx="1187516" cy="1150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2D12FD9-B2F2-3F6F-19B1-6368FE4E5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7030" y="4853968"/>
            <a:ext cx="1781175" cy="1152525"/>
          </a:xfrm>
          <a:prstGeom prst="rect">
            <a:avLst/>
          </a:prstGeom>
        </p:spPr>
      </p:pic>
      <p:sp>
        <p:nvSpPr>
          <p:cNvPr id="11" name="Rectángulo 8">
            <a:extLst>
              <a:ext uri="{FF2B5EF4-FFF2-40B4-BE49-F238E27FC236}">
                <a16:creationId xmlns:a16="http://schemas.microsoft.com/office/drawing/2014/main" id="{DAF4AB91-6D83-A0B8-D6ED-E647807034FD}"/>
              </a:ext>
            </a:extLst>
          </p:cNvPr>
          <p:cNvSpPr/>
          <p:nvPr/>
        </p:nvSpPr>
        <p:spPr>
          <a:xfrm>
            <a:off x="5340298" y="5640095"/>
            <a:ext cx="6205569" cy="646331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¿Cómo haríamos si deseo crear una función para restar 2 números ?</a:t>
            </a:r>
            <a:endParaRPr lang="es-E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19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34D69FB-0308-D1F7-B37F-FA9C74595EF6}"/>
              </a:ext>
            </a:extLst>
          </p:cNvPr>
          <p:cNvSpPr/>
          <p:nvPr/>
        </p:nvSpPr>
        <p:spPr>
          <a:xfrm>
            <a:off x="745867" y="853055"/>
            <a:ext cx="10800000" cy="540000"/>
          </a:xfrm>
          <a:prstGeom prst="rect">
            <a:avLst/>
          </a:prstGeom>
          <a:solidFill>
            <a:srgbClr val="EC655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3000" dirty="0">
                <a:latin typeface="Arial Rounded MT Bold" panose="020F0704030504030204" pitchFamily="34" charset="0"/>
              </a:rPr>
              <a:t>Pregunta </a:t>
            </a:r>
            <a:r>
              <a:rPr lang="es-ES" sz="3000" dirty="0" err="1">
                <a:latin typeface="Arial Rounded MT Bold" panose="020F0704030504030204" pitchFamily="34" charset="0"/>
              </a:rPr>
              <a:t>N°</a:t>
            </a:r>
            <a:r>
              <a:rPr lang="es-ES" sz="3000" dirty="0">
                <a:latin typeface="Arial Rounded MT Bold" panose="020F0704030504030204" pitchFamily="34" charset="0"/>
              </a:rPr>
              <a:t> 9</a:t>
            </a: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5074253-7F07-11F2-8940-D67FA0F4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PE"/>
              <a:t>Fábrica de programadores - Julio del 2025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8E83AD-291B-A8F6-62CF-58CEABD4C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F4911F-02F8-4E93-BAC7-3ABD5FD22D86}" type="slidenum">
              <a:rPr lang="es-PE" smtClean="0"/>
              <a:t>9</a:t>
            </a:fld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100986F-EE79-5A14-8F14-CBD62FA361C7}"/>
              </a:ext>
            </a:extLst>
          </p:cNvPr>
          <p:cNvSpPr txBox="1"/>
          <p:nvPr/>
        </p:nvSpPr>
        <p:spPr>
          <a:xfrm>
            <a:off x="2952267" y="5698149"/>
            <a:ext cx="62607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PE" sz="2800" dirty="0"/>
              <a:t>https://www.menti.com/alkrxg1qr6nk</a:t>
            </a:r>
          </a:p>
        </p:txBody>
      </p:sp>
      <p:sp>
        <p:nvSpPr>
          <p:cNvPr id="6" name="Rectángulo 8">
            <a:extLst>
              <a:ext uri="{FF2B5EF4-FFF2-40B4-BE49-F238E27FC236}">
                <a16:creationId xmlns:a16="http://schemas.microsoft.com/office/drawing/2014/main" id="{4E79A7B0-1A09-DDA8-6DD4-F7374F86DB2F}"/>
              </a:ext>
            </a:extLst>
          </p:cNvPr>
          <p:cNvSpPr/>
          <p:nvPr/>
        </p:nvSpPr>
        <p:spPr>
          <a:xfrm>
            <a:off x="1565741" y="1528036"/>
            <a:ext cx="4031999" cy="369332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ES_tradnl" dirty="0">
                <a:solidFill>
                  <a:schemeClr val="bg1"/>
                </a:solidFill>
              </a:rPr>
              <a:t>¿Qué resultado obtengo? 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7" name="Rectángulo 8">
            <a:extLst>
              <a:ext uri="{FF2B5EF4-FFF2-40B4-BE49-F238E27FC236}">
                <a16:creationId xmlns:a16="http://schemas.microsoft.com/office/drawing/2014/main" id="{FEF9CEB5-2000-30FF-928B-182AA8FCEF83}"/>
              </a:ext>
            </a:extLst>
          </p:cNvPr>
          <p:cNvSpPr/>
          <p:nvPr/>
        </p:nvSpPr>
        <p:spPr>
          <a:xfrm>
            <a:off x="1565742" y="4392629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b) 12</a:t>
            </a:r>
          </a:p>
        </p:txBody>
      </p:sp>
      <p:sp>
        <p:nvSpPr>
          <p:cNvPr id="8" name="Rectángulo 8">
            <a:extLst>
              <a:ext uri="{FF2B5EF4-FFF2-40B4-BE49-F238E27FC236}">
                <a16:creationId xmlns:a16="http://schemas.microsoft.com/office/drawing/2014/main" id="{23032FFC-64C1-9159-4A6A-B77E1D7A08F8}"/>
              </a:ext>
            </a:extLst>
          </p:cNvPr>
          <p:cNvSpPr/>
          <p:nvPr/>
        </p:nvSpPr>
        <p:spPr>
          <a:xfrm>
            <a:off x="1565742" y="3831481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a) 11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B9A216F-8EB9-867C-51DA-B79792B9CA40}"/>
              </a:ext>
            </a:extLst>
          </p:cNvPr>
          <p:cNvSpPr/>
          <p:nvPr/>
        </p:nvSpPr>
        <p:spPr>
          <a:xfrm>
            <a:off x="1565742" y="4953777"/>
            <a:ext cx="40320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s-PE" dirty="0"/>
              <a:t>c) 13</a:t>
            </a:r>
          </a:p>
        </p:txBody>
      </p:sp>
      <p:sp>
        <p:nvSpPr>
          <p:cNvPr id="10" name="Rectángulo 8">
            <a:extLst>
              <a:ext uri="{FF2B5EF4-FFF2-40B4-BE49-F238E27FC236}">
                <a16:creationId xmlns:a16="http://schemas.microsoft.com/office/drawing/2014/main" id="{E71E5F6A-EFFC-0398-42C4-368FE0DCD491}"/>
              </a:ext>
            </a:extLst>
          </p:cNvPr>
          <p:cNvSpPr/>
          <p:nvPr/>
        </p:nvSpPr>
        <p:spPr>
          <a:xfrm>
            <a:off x="1565742" y="2224352"/>
            <a:ext cx="4031998" cy="923330"/>
          </a:xfrm>
          <a:prstGeom prst="rect">
            <a:avLst/>
          </a:prstGeom>
          <a:solidFill>
            <a:srgbClr val="A5A5A5"/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/>
              <a:t>1</a:t>
            </a:r>
            <a:r>
              <a:rPr lang="en-US" dirty="0">
                <a:solidFill>
                  <a:schemeClr val="bg1"/>
                </a:solidFill>
              </a:rPr>
              <a:t> def </a:t>
            </a:r>
            <a:r>
              <a:rPr lang="en-US" dirty="0" err="1">
                <a:solidFill>
                  <a:schemeClr val="bg1"/>
                </a:solidFill>
              </a:rPr>
              <a:t>multiplicar</a:t>
            </a:r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a,b</a:t>
            </a:r>
            <a:r>
              <a:rPr lang="en-US" dirty="0">
                <a:solidFill>
                  <a:schemeClr val="bg1"/>
                </a:solidFill>
              </a:rPr>
              <a:t>):</a:t>
            </a:r>
          </a:p>
          <a:p>
            <a:pPr algn="just"/>
            <a:r>
              <a:rPr lang="en-US" dirty="0"/>
              <a:t>2</a:t>
            </a:r>
            <a:r>
              <a:rPr lang="en-US" dirty="0">
                <a:solidFill>
                  <a:schemeClr val="bg1"/>
                </a:solidFill>
              </a:rPr>
              <a:t>     return a*b</a:t>
            </a:r>
          </a:p>
          <a:p>
            <a:pPr algn="just"/>
            <a:r>
              <a:rPr lang="en-US" dirty="0"/>
              <a:t>4</a:t>
            </a:r>
            <a:r>
              <a:rPr lang="en-US" dirty="0">
                <a:solidFill>
                  <a:schemeClr val="bg1"/>
                </a:solidFill>
              </a:rPr>
              <a:t>  print(</a:t>
            </a:r>
            <a:r>
              <a:rPr lang="en-US" dirty="0" err="1">
                <a:solidFill>
                  <a:schemeClr val="bg1"/>
                </a:solidFill>
              </a:rPr>
              <a:t>multiplicar</a:t>
            </a:r>
            <a:r>
              <a:rPr lang="en-US" dirty="0">
                <a:solidFill>
                  <a:schemeClr val="bg1"/>
                </a:solidFill>
              </a:rPr>
              <a:t>(3,4))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43F0EB-1775-7BEB-8894-5B095BDDA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5768" y="1528036"/>
            <a:ext cx="3650099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132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581</Words>
  <Application>Microsoft Office PowerPoint</Application>
  <PresentationFormat>Panorámica</PresentationFormat>
  <Paragraphs>132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Tema de Office</vt:lpstr>
      <vt:lpstr>Fábrica de programadores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“TITULO”</dc:title>
  <dc:creator>DITEDIRECCION03</dc:creator>
  <cp:lastModifiedBy>SOLEDAD ADELA CANAZA ESPEJO</cp:lastModifiedBy>
  <cp:revision>55</cp:revision>
  <dcterms:created xsi:type="dcterms:W3CDTF">2025-07-09T21:07:21Z</dcterms:created>
  <dcterms:modified xsi:type="dcterms:W3CDTF">2025-07-26T17:56:19Z</dcterms:modified>
</cp:coreProperties>
</file>