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697" r:id="rId3"/>
    <p:sldId id="747" r:id="rId4"/>
    <p:sldId id="749" r:id="rId5"/>
    <p:sldId id="750" r:id="rId6"/>
    <p:sldId id="752" r:id="rId7"/>
    <p:sldId id="751" r:id="rId8"/>
    <p:sldId id="754" r:id="rId9"/>
    <p:sldId id="755" r:id="rId10"/>
    <p:sldId id="757" r:id="rId11"/>
    <p:sldId id="756" r:id="rId12"/>
    <p:sldId id="758" r:id="rId13"/>
    <p:sldId id="760" r:id="rId14"/>
    <p:sldId id="761" r:id="rId15"/>
    <p:sldId id="762" r:id="rId16"/>
    <p:sldId id="763" r:id="rId17"/>
    <p:sldId id="759" r:id="rId18"/>
    <p:sldId id="76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45"/>
    <p:restoredTop sz="58322"/>
  </p:normalViewPr>
  <p:slideViewPr>
    <p:cSldViewPr snapToGrid="0" snapToObjects="1">
      <p:cViewPr varScale="1">
        <p:scale>
          <a:sx n="116" d="100"/>
          <a:sy n="116" d="100"/>
        </p:scale>
        <p:origin x="22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125CD-07BB-9B43-801B-01F4A155CEC2}" type="datetimeFigureOut">
              <a:rPr kumimoji="1" lang="zh-CN" altLang="en-US" smtClean="0"/>
              <a:t>2019/6/13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875CA-EB07-8640-9974-417797817957}" type="slidenum">
              <a:rPr kumimoji="1" lang="zh-CN" altLang="en-US" smtClean="0"/>
              <a:t>‹#›</a:t>
            </a:fld>
            <a:endParaRPr kumimoji="1" lang="zh-CN" altLang="en-US"/>
          </a:p>
        </p:txBody>
      </p:sp>
    </p:spTree>
    <p:extLst>
      <p:ext uri="{BB962C8B-B14F-4D97-AF65-F5344CB8AC3E}">
        <p14:creationId xmlns:p14="http://schemas.microsoft.com/office/powerpoint/2010/main" val="7385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nvidia.com/discover/graphanalytic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eveloper.nvidia.com/discover/shortest-path-proble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D1D3859-7BFA-4012-8F08-8CA426EA3D6C}" type="slidenum">
              <a:rPr lang="en-US"/>
              <a:pPr/>
              <a:t>2</a:t>
            </a:fld>
            <a:endParaRPr lang="en-US"/>
          </a:p>
        </p:txBody>
      </p:sp>
      <p:sp>
        <p:nvSpPr>
          <p:cNvPr id="625666" name="Rectangle 2"/>
          <p:cNvSpPr>
            <a:spLocks noGrp="1" noRot="1" noChangeAspect="1" noChangeArrowheads="1" noTextEdit="1"/>
          </p:cNvSpPr>
          <p:nvPr>
            <p:ph type="sldImg"/>
          </p:nvPr>
        </p:nvSpPr>
        <p:spPr>
          <a:xfrm>
            <a:off x="381000" y="685800"/>
            <a:ext cx="6096000" cy="3429000"/>
          </a:xfrm>
          <a:ln/>
        </p:spPr>
      </p:sp>
      <p:sp>
        <p:nvSpPr>
          <p:cNvPr id="625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5397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11</a:t>
            </a:fld>
            <a:endParaRPr kumimoji="1" lang="zh-CN" altLang="en-US"/>
          </a:p>
        </p:txBody>
      </p:sp>
    </p:spTree>
    <p:extLst>
      <p:ext uri="{BB962C8B-B14F-4D97-AF65-F5344CB8AC3E}">
        <p14:creationId xmlns:p14="http://schemas.microsoft.com/office/powerpoint/2010/main" val="1161462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12</a:t>
            </a:fld>
            <a:endParaRPr kumimoji="1" lang="zh-CN" altLang="en-US"/>
          </a:p>
        </p:txBody>
      </p:sp>
    </p:spTree>
    <p:extLst>
      <p:ext uri="{BB962C8B-B14F-4D97-AF65-F5344CB8AC3E}">
        <p14:creationId xmlns:p14="http://schemas.microsoft.com/office/powerpoint/2010/main" val="2065545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13</a:t>
            </a:fld>
            <a:endParaRPr kumimoji="1" lang="zh-CN" altLang="en-US"/>
          </a:p>
        </p:txBody>
      </p:sp>
    </p:spTree>
    <p:extLst>
      <p:ext uri="{BB962C8B-B14F-4D97-AF65-F5344CB8AC3E}">
        <p14:creationId xmlns:p14="http://schemas.microsoft.com/office/powerpoint/2010/main" val="3480675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14</a:t>
            </a:fld>
            <a:endParaRPr kumimoji="1" lang="zh-CN" altLang="en-US"/>
          </a:p>
        </p:txBody>
      </p:sp>
    </p:spTree>
    <p:extLst>
      <p:ext uri="{BB962C8B-B14F-4D97-AF65-F5344CB8AC3E}">
        <p14:creationId xmlns:p14="http://schemas.microsoft.com/office/powerpoint/2010/main" val="2146660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不需要根据深度确定该节点是否需要被处理</a:t>
            </a:r>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15</a:t>
            </a:fld>
            <a:endParaRPr kumimoji="1" lang="zh-CN" altLang="en-US"/>
          </a:p>
        </p:txBody>
      </p:sp>
    </p:spTree>
    <p:extLst>
      <p:ext uri="{BB962C8B-B14F-4D97-AF65-F5344CB8AC3E}">
        <p14:creationId xmlns:p14="http://schemas.microsoft.com/office/powerpoint/2010/main" val="2615623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不需要根据深度确定该节点是否需要被处理</a:t>
            </a:r>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16</a:t>
            </a:fld>
            <a:endParaRPr kumimoji="1" lang="zh-CN" altLang="en-US"/>
          </a:p>
        </p:txBody>
      </p:sp>
    </p:spTree>
    <p:extLst>
      <p:ext uri="{BB962C8B-B14F-4D97-AF65-F5344CB8AC3E}">
        <p14:creationId xmlns:p14="http://schemas.microsoft.com/office/powerpoint/2010/main" val="376728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17</a:t>
            </a:fld>
            <a:endParaRPr kumimoji="1" lang="zh-CN" altLang="en-US"/>
          </a:p>
        </p:txBody>
      </p:sp>
    </p:spTree>
    <p:extLst>
      <p:ext uri="{BB962C8B-B14F-4D97-AF65-F5344CB8AC3E}">
        <p14:creationId xmlns:p14="http://schemas.microsoft.com/office/powerpoint/2010/main" val="3998575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18</a:t>
            </a:fld>
            <a:endParaRPr kumimoji="1" lang="zh-CN" altLang="en-US"/>
          </a:p>
        </p:txBody>
      </p:sp>
    </p:spTree>
    <p:extLst>
      <p:ext uri="{BB962C8B-B14F-4D97-AF65-F5344CB8AC3E}">
        <p14:creationId xmlns:p14="http://schemas.microsoft.com/office/powerpoint/2010/main" val="395710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zh-CN" altLang="en-US" sz="1200" b="0" i="0" kern="1200" dirty="0">
                <a:solidFill>
                  <a:schemeClr val="tx1"/>
                </a:solidFill>
                <a:effectLst/>
                <a:latin typeface="+mn-lt"/>
                <a:ea typeface="+mn-ea"/>
                <a:cs typeface="+mn-cs"/>
              </a:rPr>
              <a:t>图形分析是社交网络，计算生物学和机器学习等各种领域的基本工具。</a:t>
            </a:r>
            <a:r>
              <a:rPr lang="zh-CN" altLang="en-US" sz="1200" b="0" i="0" u="sng" kern="1200" dirty="0">
                <a:solidFill>
                  <a:schemeClr val="tx1"/>
                </a:solidFill>
                <a:effectLst/>
                <a:latin typeface="+mn-lt"/>
                <a:ea typeface="+mn-ea"/>
                <a:cs typeface="+mn-cs"/>
                <a:hlinkClick r:id="rId3"/>
              </a:rPr>
              <a:t>图算法的</a:t>
            </a:r>
            <a:r>
              <a:rPr lang="zh-CN" altLang="en-US" sz="1200" b="0" i="0" kern="1200" dirty="0">
                <a:solidFill>
                  <a:schemeClr val="tx1"/>
                </a:solidFill>
                <a:effectLst/>
                <a:latin typeface="+mn-lt"/>
                <a:ea typeface="+mn-ea"/>
                <a:cs typeface="+mn-cs"/>
              </a:rPr>
              <a:t>实际应用涉及无法手动检查的庞大网络。中介中心性（</a:t>
            </a:r>
            <a:r>
              <a:rPr lang="en" altLang="zh-CN" sz="1200" b="0" i="0" kern="1200" dirty="0">
                <a:solidFill>
                  <a:schemeClr val="tx1"/>
                </a:solidFill>
                <a:effectLst/>
                <a:latin typeface="+mn-lt"/>
                <a:ea typeface="+mn-ea"/>
                <a:cs typeface="+mn-cs"/>
              </a:rPr>
              <a:t>BC</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一种流行的分析，用于确定图中的顶点影响。它有许多实际用例，包括寻找城市商店的最佳位置，电网应急分析和社区检测。不幸的是，用于计算中介中心性的最快的已知算法具有顶点和边缘的图的时间复杂度，使得对大型网络的分析具有挑战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u="sng" kern="1200" dirty="0">
                <a:solidFill>
                  <a:schemeClr val="tx1"/>
                </a:solidFill>
                <a:effectLst/>
                <a:latin typeface="+mn-lt"/>
                <a:ea typeface="+mn-ea"/>
                <a:cs typeface="+mn-cs"/>
                <a:hlinkClick r:id="rId4"/>
              </a:rPr>
              <a:t>中介中心</a:t>
            </a:r>
            <a:r>
              <a:rPr lang="zh-CN" altLang="en-US" sz="1200" b="0" i="0" kern="1200" dirty="0">
                <a:solidFill>
                  <a:schemeClr val="tx1"/>
                </a:solidFill>
                <a:effectLst/>
                <a:latin typeface="+mn-lt"/>
                <a:ea typeface="+mn-ea"/>
                <a:cs typeface="+mn-cs"/>
              </a:rPr>
              <a:t>通过测量的比率决定顶点的网络中的重要性</a:t>
            </a:r>
            <a:r>
              <a:rPr lang="zh-CN" altLang="en-US" sz="1200" b="0" i="0" u="sng" kern="1200" dirty="0">
                <a:solidFill>
                  <a:schemeClr val="tx1"/>
                </a:solidFill>
                <a:effectLst/>
                <a:latin typeface="+mn-lt"/>
                <a:ea typeface="+mn-ea"/>
                <a:cs typeface="+mn-cs"/>
                <a:hlinkClick r:id="rId4"/>
              </a:rPr>
              <a:t>最短路径</a:t>
            </a:r>
            <a:r>
              <a:rPr lang="zh-CN" altLang="en-US" sz="1200" b="0" i="0" kern="1200" dirty="0">
                <a:solidFill>
                  <a:schemeClr val="tx1"/>
                </a:solidFill>
                <a:effectLst/>
                <a:latin typeface="+mn-lt"/>
                <a:ea typeface="+mn-ea"/>
                <a:cs typeface="+mn-cs"/>
              </a:rPr>
              <a:t>通过一个特定的顶点传递给所有顶点对之间的最短路径的总数。直观地，该比率确定顶点连接网络中的顶点对的程度。形式上，顶点的介于中心性定义为：</a:t>
            </a:r>
            <a:endParaRPr lang="en-US" dirty="0"/>
          </a:p>
        </p:txBody>
      </p:sp>
      <p:sp>
        <p:nvSpPr>
          <p:cNvPr id="4" name="Slide Number Placeholder 3"/>
          <p:cNvSpPr>
            <a:spLocks noGrp="1"/>
          </p:cNvSpPr>
          <p:nvPr>
            <p:ph type="sldNum" sz="quarter" idx="10"/>
          </p:nvPr>
        </p:nvSpPr>
        <p:spPr/>
        <p:txBody>
          <a:bodyPr/>
          <a:lstStyle/>
          <a:p>
            <a:fld id="{C64367CF-D763-425E-B56B-C8469D51212B}" type="slidenum">
              <a:rPr lang="en-US" smtClean="0"/>
              <a:pPr/>
              <a:t>3</a:t>
            </a:fld>
            <a:endParaRPr lang="en-US"/>
          </a:p>
        </p:txBody>
      </p:sp>
    </p:spTree>
    <p:extLst>
      <p:ext uri="{BB962C8B-B14F-4D97-AF65-F5344CB8AC3E}">
        <p14:creationId xmlns:p14="http://schemas.microsoft.com/office/powerpoint/2010/main" val="163941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t>在网络稀疏的时候，复杂度接近 </a:t>
                </a:r>
                <a:r>
                  <a:rPr lang="en-US" altLang="zh-CN" sz="1200" b="1" dirty="0"/>
                  <a:t>O(n</a:t>
                </a:r>
                <a:r>
                  <a:rPr lang="en-US" altLang="zh-CN" sz="1200" b="1" baseline="30000" dirty="0"/>
                  <a:t>2</a:t>
                </a:r>
                <a:r>
                  <a:rPr lang="en-US" altLang="zh-CN" sz="1200" b="1" dirty="0"/>
                  <a:t>)</a:t>
                </a:r>
                <a14:m>
                  <m:oMath xmlns:m="http://schemas.openxmlformats.org/officeDocument/2006/math">
                    <m:r>
                      <a:rPr kumimoji="1" lang="zh-CN" altLang="en-US" sz="1200" i="1">
                        <a:latin typeface="Cambria Math" panose="02040503050406030204" pitchFamily="18" charset="0"/>
                      </a:rPr>
                      <m:t> </m:t>
                    </m:r>
                  </m:oMath>
                </a14:m>
                <a:endParaRPr kumimoji="1" lang="en" altLang="zh-CN" sz="1200" dirty="0"/>
              </a:p>
              <a:p>
                <a:endParaRPr kumimoji="1" lang="en-US" altLang="zh-CN" dirty="0"/>
              </a:p>
              <a:p>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t>在网络稀疏的时候，复杂度接近 </a:t>
                </a:r>
                <a:r>
                  <a:rPr lang="en-US" altLang="zh-CN" sz="1200" b="1" dirty="0"/>
                  <a:t>O(n</a:t>
                </a:r>
                <a:r>
                  <a:rPr lang="en-US" altLang="zh-CN" sz="1200" b="1" baseline="30000" dirty="0"/>
                  <a:t>2</a:t>
                </a:r>
                <a:r>
                  <a:rPr lang="en-US" altLang="zh-CN" sz="1200" b="1" dirty="0"/>
                  <a:t>)</a:t>
                </a:r>
                <a:r>
                  <a:rPr kumimoji="1" lang="zh-CN" altLang="en-US" sz="1200" i="0">
                    <a:latin typeface="Cambria Math" panose="02040503050406030204" pitchFamily="18" charset="0"/>
                  </a:rPr>
                  <a:t> </a:t>
                </a:r>
                <a:endParaRPr kumimoji="1" lang="en" altLang="zh-CN" sz="1200" dirty="0"/>
              </a:p>
              <a:p>
                <a:endParaRPr kumimoji="1" lang="en-US" altLang="zh-CN" dirty="0"/>
              </a:p>
              <a:p>
                <a:endParaRPr kumimoji="1" lang="en-US" altLang="zh-CN"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fld id="{AFD875CA-EB07-8640-9974-417797817957}" type="slidenum">
              <a:rPr kumimoji="1" lang="zh-CN" altLang="en-US" smtClean="0"/>
              <a:t>4</a:t>
            </a:fld>
            <a:endParaRPr kumimoji="1" lang="zh-CN" altLang="en-US"/>
          </a:p>
        </p:txBody>
      </p:sp>
    </p:spTree>
    <p:extLst>
      <p:ext uri="{BB962C8B-B14F-4D97-AF65-F5344CB8AC3E}">
        <p14:creationId xmlns:p14="http://schemas.microsoft.com/office/powerpoint/2010/main" val="105380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5</a:t>
            </a:fld>
            <a:endParaRPr kumimoji="1" lang="zh-CN" altLang="en-US"/>
          </a:p>
        </p:txBody>
      </p:sp>
    </p:spTree>
    <p:extLst>
      <p:ext uri="{BB962C8B-B14F-4D97-AF65-F5344CB8AC3E}">
        <p14:creationId xmlns:p14="http://schemas.microsoft.com/office/powerpoint/2010/main" val="189244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6</a:t>
            </a:fld>
            <a:endParaRPr kumimoji="1" lang="zh-CN" altLang="en-US"/>
          </a:p>
        </p:txBody>
      </p:sp>
    </p:spTree>
    <p:extLst>
      <p:ext uri="{BB962C8B-B14F-4D97-AF65-F5344CB8AC3E}">
        <p14:creationId xmlns:p14="http://schemas.microsoft.com/office/powerpoint/2010/main" val="339603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7</a:t>
            </a:fld>
            <a:endParaRPr kumimoji="1" lang="zh-CN" altLang="en-US"/>
          </a:p>
        </p:txBody>
      </p:sp>
    </p:spTree>
    <p:extLst>
      <p:ext uri="{BB962C8B-B14F-4D97-AF65-F5344CB8AC3E}">
        <p14:creationId xmlns:p14="http://schemas.microsoft.com/office/powerpoint/2010/main" val="85047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8</a:t>
            </a:fld>
            <a:endParaRPr kumimoji="1" lang="zh-CN" altLang="en-US"/>
          </a:p>
        </p:txBody>
      </p:sp>
    </p:spTree>
    <p:extLst>
      <p:ext uri="{BB962C8B-B14F-4D97-AF65-F5344CB8AC3E}">
        <p14:creationId xmlns:p14="http://schemas.microsoft.com/office/powerpoint/2010/main" val="426430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9</a:t>
            </a:fld>
            <a:endParaRPr kumimoji="1" lang="zh-CN" altLang="en-US"/>
          </a:p>
        </p:txBody>
      </p:sp>
    </p:spTree>
    <p:extLst>
      <p:ext uri="{BB962C8B-B14F-4D97-AF65-F5344CB8AC3E}">
        <p14:creationId xmlns:p14="http://schemas.microsoft.com/office/powerpoint/2010/main" val="1047923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FD875CA-EB07-8640-9974-417797817957}" type="slidenum">
              <a:rPr kumimoji="1" lang="zh-CN" altLang="en-US" smtClean="0"/>
              <a:t>10</a:t>
            </a:fld>
            <a:endParaRPr kumimoji="1" lang="zh-CN" altLang="en-US"/>
          </a:p>
        </p:txBody>
      </p:sp>
    </p:spTree>
    <p:extLst>
      <p:ext uri="{BB962C8B-B14F-4D97-AF65-F5344CB8AC3E}">
        <p14:creationId xmlns:p14="http://schemas.microsoft.com/office/powerpoint/2010/main" val="1390453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9CEA8-1BC6-124D-B32B-77E05AA5607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9C3BB2D-6930-2D4C-AF26-036727214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8273E81-B2C3-994F-84A9-E0DADDE8DD18}"/>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5" name="页脚占位符 4">
            <a:extLst>
              <a:ext uri="{FF2B5EF4-FFF2-40B4-BE49-F238E27FC236}">
                <a16:creationId xmlns:a16="http://schemas.microsoft.com/office/drawing/2014/main" id="{E4A851DA-C49F-F74F-BA62-698024218C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DB2E2CB-9F6A-FB45-B5A4-987CDD9929B4}"/>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154654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00732-64E8-2A4E-ABEC-2681E8D3FDC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4910433-EDED-2148-9B9C-4DA9AFC6604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64047A3-4B1A-FA43-946B-593E30151BD8}"/>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5" name="页脚占位符 4">
            <a:extLst>
              <a:ext uri="{FF2B5EF4-FFF2-40B4-BE49-F238E27FC236}">
                <a16:creationId xmlns:a16="http://schemas.microsoft.com/office/drawing/2014/main" id="{3D009DF1-E85D-6F4E-8AAE-73DE9FA4240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62D0C2-7BE1-2A49-A211-9DB8C60F4ACD}"/>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418133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F89CA5-F440-C745-A841-13C622FAEBC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91740D9-2F58-2C48-A021-5CCBB09F97C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DD5F4D-31F6-424B-85DB-C9B0B0720F88}"/>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5" name="页脚占位符 4">
            <a:extLst>
              <a:ext uri="{FF2B5EF4-FFF2-40B4-BE49-F238E27FC236}">
                <a16:creationId xmlns:a16="http://schemas.microsoft.com/office/drawing/2014/main" id="{08D50257-4B6E-B14B-AD00-21C30E612B9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3F33D4-224E-F048-ADBB-46E63159D545}"/>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4193593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056" y="1271589"/>
            <a:ext cx="11073433" cy="4895532"/>
          </a:xfrm>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Rectangle 2"/>
          <p:cNvSpPr>
            <a:spLocks noGrp="1" noChangeArrowheads="1"/>
          </p:cNvSpPr>
          <p:nvPr>
            <p:ph type="title"/>
          </p:nvPr>
        </p:nvSpPr>
        <p:spPr bwMode="auto">
          <a:xfrm>
            <a:off x="596054" y="111760"/>
            <a:ext cx="11081173"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00CC"/>
                </a:solidFill>
              </a:defRPr>
            </a:lvl1pPr>
          </a:lstStyle>
          <a:p>
            <a:pPr lvl="0"/>
            <a:r>
              <a:rPr lang="en-US" dirty="0"/>
              <a:t>Click to edit Master title style</a:t>
            </a:r>
          </a:p>
        </p:txBody>
      </p:sp>
      <p:sp>
        <p:nvSpPr>
          <p:cNvPr id="7" name="Slide Number Placeholder 5"/>
          <p:cNvSpPr>
            <a:spLocks noGrp="1"/>
          </p:cNvSpPr>
          <p:nvPr>
            <p:ph type="sldNum" sz="quarter" idx="4"/>
          </p:nvPr>
        </p:nvSpPr>
        <p:spPr>
          <a:xfrm>
            <a:off x="11163300" y="6467476"/>
            <a:ext cx="838200" cy="247651"/>
          </a:xfrm>
          <a:prstGeom prst="rect">
            <a:avLst/>
          </a:prstGeom>
        </p:spPr>
        <p:txBody>
          <a:bodyPr vert="horz" lIns="91440" tIns="45720" rIns="91440" bIns="45720" rtlCol="0" anchor="ctr"/>
          <a:lstStyle>
            <a:lvl1pPr algn="r">
              <a:defRPr sz="1200">
                <a:solidFill>
                  <a:schemeClr val="tx1">
                    <a:tint val="75000"/>
                  </a:schemeClr>
                </a:solidFill>
              </a:defRPr>
            </a:lvl1pPr>
          </a:lstStyle>
          <a:p>
            <a:fld id="{E34478CD-BAEC-43D4-A9EC-3154A8921586}" type="slidenum">
              <a:rPr lang="en-US" smtClean="0"/>
              <a:pPr/>
              <a:t>‹#›</a:t>
            </a:fld>
            <a:endParaRPr lang="en-US" dirty="0"/>
          </a:p>
        </p:txBody>
      </p:sp>
    </p:spTree>
    <p:extLst>
      <p:ext uri="{BB962C8B-B14F-4D97-AF65-F5344CB8AC3E}">
        <p14:creationId xmlns:p14="http://schemas.microsoft.com/office/powerpoint/2010/main" val="246828728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87B70-505C-9241-8753-CEF6B244505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B4A6B64-5F86-1045-A44E-A9102C35A9B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64D175B-0097-DA4D-A394-40B8CD2C40A3}"/>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5" name="页脚占位符 4">
            <a:extLst>
              <a:ext uri="{FF2B5EF4-FFF2-40B4-BE49-F238E27FC236}">
                <a16:creationId xmlns:a16="http://schemas.microsoft.com/office/drawing/2014/main" id="{5A6F63DA-70AA-5C44-8087-3371D040F8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E2D7E6F-B2CA-FF4C-81FC-95A1AC61E120}"/>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314117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F35FB-F703-8D46-8F53-9D80B951222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4389972-6ED4-0E4C-910C-72F6C4AC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71BCF8C-3AE7-0D4E-8DCA-9277D8EF7666}"/>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5" name="页脚占位符 4">
            <a:extLst>
              <a:ext uri="{FF2B5EF4-FFF2-40B4-BE49-F238E27FC236}">
                <a16:creationId xmlns:a16="http://schemas.microsoft.com/office/drawing/2014/main" id="{7F7BF8A3-D2C4-C54C-A99D-1FBC56A25B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9E4FD51-FA42-EE43-AA48-D7D127570349}"/>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241373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FDD79-BE2F-7349-BADE-9788C98F93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55B30B3-5717-A44F-821F-111F9D4C297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E481627-2143-4342-9F8B-153BFC643D1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CCAC748-FCBA-874C-9408-9BEF53C870B6}"/>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6" name="页脚占位符 5">
            <a:extLst>
              <a:ext uri="{FF2B5EF4-FFF2-40B4-BE49-F238E27FC236}">
                <a16:creationId xmlns:a16="http://schemas.microsoft.com/office/drawing/2014/main" id="{4EBF3FA1-DCB5-8440-9D58-21693077152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85CE0F2-1073-BE4E-92C8-E75106372992}"/>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78472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F3063-81A0-864F-95D7-F62ED99584D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422097D-7093-B14C-8846-B99D779C4B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C136643-4ED9-F940-B331-A4973A3E303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52A5BA2-4A52-5743-8EE6-66AA1AE0C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5A63BC8-FDCE-5C41-B2B6-7EBB053DB02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03144D7-B2D1-4F46-992A-333016766E72}"/>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8" name="页脚占位符 7">
            <a:extLst>
              <a:ext uri="{FF2B5EF4-FFF2-40B4-BE49-F238E27FC236}">
                <a16:creationId xmlns:a16="http://schemas.microsoft.com/office/drawing/2014/main" id="{6E14CF70-A1F0-BA48-A761-CA1B1939572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08CE2B0-0AF4-6840-935F-FF4E0C57120A}"/>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271733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40DF4-C904-CB42-9FB3-D37705820E4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6E4D7E6-D881-954D-ACB8-93810F8522D3}"/>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4" name="页脚占位符 3">
            <a:extLst>
              <a:ext uri="{FF2B5EF4-FFF2-40B4-BE49-F238E27FC236}">
                <a16:creationId xmlns:a16="http://schemas.microsoft.com/office/drawing/2014/main" id="{088B29AA-44AD-D844-ACD9-2CA6FA22000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D0E28C6-ECAC-D14D-8154-3076E09F8446}"/>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156331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59EDC1-AED9-694C-B00B-DEB54D7BC55C}"/>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3" name="页脚占位符 2">
            <a:extLst>
              <a:ext uri="{FF2B5EF4-FFF2-40B4-BE49-F238E27FC236}">
                <a16:creationId xmlns:a16="http://schemas.microsoft.com/office/drawing/2014/main" id="{2C938B2B-65DD-6846-A538-13F2D87C15E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24DA0E7-C5A5-174F-BDFA-8C5A70A2F30A}"/>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196280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83F32-952C-334A-B7C3-E2493D180B9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A878208-115D-D241-9B8A-F7F744C07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6F998FB-499F-A947-8AFD-B71E62761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299E808-F217-004C-87CF-1B85A93E63F2}"/>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6" name="页脚占位符 5">
            <a:extLst>
              <a:ext uri="{FF2B5EF4-FFF2-40B4-BE49-F238E27FC236}">
                <a16:creationId xmlns:a16="http://schemas.microsoft.com/office/drawing/2014/main" id="{B70F864F-2B07-DC45-BA3D-07AE8659BBA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D5A6F1-B128-B346-AE94-1937286E771D}"/>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152244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4BE24-0E1B-0F47-9D43-E4FF49B5444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198D578-D0F1-D84C-811E-E2E66EF20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8ADF33F-25D8-B843-87CC-5C0525A0C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A620C7B-CCC2-9642-8860-7CEF7E2DA1FF}"/>
              </a:ext>
            </a:extLst>
          </p:cNvPr>
          <p:cNvSpPr>
            <a:spLocks noGrp="1"/>
          </p:cNvSpPr>
          <p:nvPr>
            <p:ph type="dt" sz="half" idx="10"/>
          </p:nvPr>
        </p:nvSpPr>
        <p:spPr/>
        <p:txBody>
          <a:bodyPr/>
          <a:lstStyle/>
          <a:p>
            <a:fld id="{2EEAE8C3-69CD-614D-AC2E-B2B6219536BA}" type="datetimeFigureOut">
              <a:rPr kumimoji="1" lang="zh-CN" altLang="en-US" smtClean="0"/>
              <a:t>2019/6/13</a:t>
            </a:fld>
            <a:endParaRPr kumimoji="1" lang="zh-CN" altLang="en-US"/>
          </a:p>
        </p:txBody>
      </p:sp>
      <p:sp>
        <p:nvSpPr>
          <p:cNvPr id="6" name="页脚占位符 5">
            <a:extLst>
              <a:ext uri="{FF2B5EF4-FFF2-40B4-BE49-F238E27FC236}">
                <a16:creationId xmlns:a16="http://schemas.microsoft.com/office/drawing/2014/main" id="{8E2AB359-2A31-2B4E-9051-77731A7D3E2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F3017E-1B1D-3040-BBA7-7B92F3F2E4B6}"/>
              </a:ext>
            </a:extLst>
          </p:cNvPr>
          <p:cNvSpPr>
            <a:spLocks noGrp="1"/>
          </p:cNvSpPr>
          <p:nvPr>
            <p:ph type="sldNum" sz="quarter" idx="12"/>
          </p:nvPr>
        </p:nvSpPr>
        <p:spPr/>
        <p:txBody>
          <a:body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63170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47C284-4C7D-C94B-A2A7-61CC6012C8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F3349C8-3BF3-6145-A130-7460BE8FD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83BDAE7-0332-D247-84CF-1BE1A2D12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AE8C3-69CD-614D-AC2E-B2B6219536BA}" type="datetimeFigureOut">
              <a:rPr kumimoji="1" lang="zh-CN" altLang="en-US" smtClean="0"/>
              <a:t>2019/6/13</a:t>
            </a:fld>
            <a:endParaRPr kumimoji="1" lang="zh-CN" altLang="en-US"/>
          </a:p>
        </p:txBody>
      </p:sp>
      <p:sp>
        <p:nvSpPr>
          <p:cNvPr id="5" name="页脚占位符 4">
            <a:extLst>
              <a:ext uri="{FF2B5EF4-FFF2-40B4-BE49-F238E27FC236}">
                <a16:creationId xmlns:a16="http://schemas.microsoft.com/office/drawing/2014/main" id="{0D4D9EC3-FC7F-2E4B-BF36-F616BA581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1C3208C-D743-D34F-8840-8B1A77EC6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C74FD-8D0A-D641-9737-4E0AF134945C}" type="slidenum">
              <a:rPr kumimoji="1" lang="zh-CN" altLang="en-US" smtClean="0"/>
              <a:t>‹#›</a:t>
            </a:fld>
            <a:endParaRPr kumimoji="1" lang="zh-CN" altLang="en-US"/>
          </a:p>
        </p:txBody>
      </p:sp>
    </p:spTree>
    <p:extLst>
      <p:ext uri="{BB962C8B-B14F-4D97-AF65-F5344CB8AC3E}">
        <p14:creationId xmlns:p14="http://schemas.microsoft.com/office/powerpoint/2010/main" val="4067572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7.tiff"/></Relationships>
</file>

<file path=ppt/slides/_rels/slide11.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tiff"/><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3.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2.tiff"/></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tiff"/><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D1F7E-6BB1-E74E-8F5A-5CBBDF441971}"/>
              </a:ext>
            </a:extLst>
          </p:cNvPr>
          <p:cNvSpPr>
            <a:spLocks noGrp="1"/>
          </p:cNvSpPr>
          <p:nvPr>
            <p:ph type="ctrTitle"/>
          </p:nvPr>
        </p:nvSpPr>
        <p:spPr/>
        <p:txBody>
          <a:bodyPr/>
          <a:lstStyle/>
          <a:p>
            <a:r>
              <a:rPr kumimoji="1" lang="zh-CN" altLang="en-US" dirty="0"/>
              <a:t>社交网络 中介中心性</a:t>
            </a:r>
            <a:br>
              <a:rPr kumimoji="1" lang="en-US" altLang="zh-CN" dirty="0"/>
            </a:br>
            <a:r>
              <a:rPr kumimoji="1" lang="zh-CN" altLang="en-US" dirty="0"/>
              <a:t>计算与优化</a:t>
            </a:r>
          </a:p>
        </p:txBody>
      </p:sp>
      <p:sp>
        <p:nvSpPr>
          <p:cNvPr id="3" name="副标题 2">
            <a:extLst>
              <a:ext uri="{FF2B5EF4-FFF2-40B4-BE49-F238E27FC236}">
                <a16:creationId xmlns:a16="http://schemas.microsoft.com/office/drawing/2014/main" id="{F82C31AD-D0EF-7D41-9A80-AFCA8AA5C0A3}"/>
              </a:ext>
            </a:extLst>
          </p:cNvPr>
          <p:cNvSpPr>
            <a:spLocks noGrp="1"/>
          </p:cNvSpPr>
          <p:nvPr>
            <p:ph type="subTitle" idx="1"/>
          </p:nvPr>
        </p:nvSpPr>
        <p:spPr/>
        <p:txBody>
          <a:bodyPr/>
          <a:lstStyle/>
          <a:p>
            <a:r>
              <a:rPr kumimoji="1" lang="zh-CN" altLang="en-US" dirty="0"/>
              <a:t>组员： 严浩鹏  郭嘉伟 罗书琴</a:t>
            </a:r>
          </a:p>
        </p:txBody>
      </p:sp>
    </p:spTree>
    <p:extLst>
      <p:ext uri="{BB962C8B-B14F-4D97-AF65-F5344CB8AC3E}">
        <p14:creationId xmlns:p14="http://schemas.microsoft.com/office/powerpoint/2010/main" val="173241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算法分析</a:t>
            </a:r>
          </a:p>
        </p:txBody>
      </p:sp>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596057" y="1271589"/>
            <a:ext cx="6350654" cy="666393"/>
          </a:xfrm>
        </p:spPr>
        <p:txBody>
          <a:bodyPr>
            <a:normAutofit/>
          </a:bodyPr>
          <a:lstStyle/>
          <a:p>
            <a:pPr>
              <a:lnSpc>
                <a:spcPct val="150000"/>
              </a:lnSpc>
            </a:pPr>
            <a:r>
              <a:rPr lang="ja-JP" altLang="en-US" sz="2400">
                <a:latin typeface="Microsoft YaHei" panose="020B0503020204020204" pitchFamily="34" charset="-122"/>
                <a:ea typeface="Microsoft YaHei" panose="020B0503020204020204" pitchFamily="34" charset="-122"/>
              </a:rPr>
              <a:t>结果分析</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457200" lvl="1" indent="0">
              <a:lnSpc>
                <a:spcPct val="150000"/>
              </a:lnSpc>
              <a:buNone/>
            </a:pPr>
            <a:endParaRPr lang="en-US" altLang="ja-JP" sz="2000" dirty="0">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93A4208E-8C99-D043-BC81-B7DBE8EBBDF8}"/>
              </a:ext>
            </a:extLst>
          </p:cNvPr>
          <p:cNvPicPr>
            <a:picLocks noChangeAspect="1"/>
          </p:cNvPicPr>
          <p:nvPr/>
        </p:nvPicPr>
        <p:blipFill>
          <a:blip r:embed="rId3"/>
          <a:stretch>
            <a:fillRect/>
          </a:stretch>
        </p:blipFill>
        <p:spPr>
          <a:xfrm>
            <a:off x="950889" y="2293998"/>
            <a:ext cx="4940300" cy="3378200"/>
          </a:xfrm>
          <a:prstGeom prst="rect">
            <a:avLst/>
          </a:prstGeom>
        </p:spPr>
      </p:pic>
      <p:sp>
        <p:nvSpPr>
          <p:cNvPr id="4" name="文本框 3">
            <a:extLst>
              <a:ext uri="{FF2B5EF4-FFF2-40B4-BE49-F238E27FC236}">
                <a16:creationId xmlns:a16="http://schemas.microsoft.com/office/drawing/2014/main" id="{2FBB3B5F-231E-E743-AF93-C1FC6F8CEAC3}"/>
              </a:ext>
            </a:extLst>
          </p:cNvPr>
          <p:cNvSpPr txBox="1"/>
          <p:nvPr/>
        </p:nvSpPr>
        <p:spPr>
          <a:xfrm>
            <a:off x="2274820" y="5909482"/>
            <a:ext cx="2993127" cy="369332"/>
          </a:xfrm>
          <a:prstGeom prst="rect">
            <a:avLst/>
          </a:prstGeom>
          <a:noFill/>
        </p:spPr>
        <p:txBody>
          <a:bodyPr wrap="none" rtlCol="0">
            <a:spAutoFit/>
          </a:bodyPr>
          <a:lstStyle/>
          <a:p>
            <a:r>
              <a:rPr kumimoji="1" lang="zh-CN" altLang="en-US" dirty="0"/>
              <a:t>边数固定</a:t>
            </a:r>
            <a:r>
              <a:rPr kumimoji="1" lang="en-US" altLang="zh-CN" dirty="0"/>
              <a:t>(100)</a:t>
            </a:r>
            <a:r>
              <a:rPr kumimoji="1" lang="zh-CN" altLang="en-US" dirty="0"/>
              <a:t>，节点数变化</a:t>
            </a:r>
          </a:p>
        </p:txBody>
      </p:sp>
      <p:pic>
        <p:nvPicPr>
          <p:cNvPr id="5" name="图片 4">
            <a:extLst>
              <a:ext uri="{FF2B5EF4-FFF2-40B4-BE49-F238E27FC236}">
                <a16:creationId xmlns:a16="http://schemas.microsoft.com/office/drawing/2014/main" id="{4B39012D-D0D6-A945-93A0-ABD026A46898}"/>
              </a:ext>
            </a:extLst>
          </p:cNvPr>
          <p:cNvPicPr>
            <a:picLocks noChangeAspect="1"/>
          </p:cNvPicPr>
          <p:nvPr/>
        </p:nvPicPr>
        <p:blipFill>
          <a:blip r:embed="rId4"/>
          <a:stretch>
            <a:fillRect/>
          </a:stretch>
        </p:blipFill>
        <p:spPr>
          <a:xfrm>
            <a:off x="6511203" y="2293998"/>
            <a:ext cx="5016500" cy="3378200"/>
          </a:xfrm>
          <a:prstGeom prst="rect">
            <a:avLst/>
          </a:prstGeom>
        </p:spPr>
      </p:pic>
      <p:sp>
        <p:nvSpPr>
          <p:cNvPr id="8" name="文本框 7">
            <a:extLst>
              <a:ext uri="{FF2B5EF4-FFF2-40B4-BE49-F238E27FC236}">
                <a16:creationId xmlns:a16="http://schemas.microsoft.com/office/drawing/2014/main" id="{3C4FF3DB-4AB5-E046-967F-19F4EF840AC0}"/>
              </a:ext>
            </a:extLst>
          </p:cNvPr>
          <p:cNvSpPr txBox="1"/>
          <p:nvPr/>
        </p:nvSpPr>
        <p:spPr>
          <a:xfrm>
            <a:off x="7450042" y="5923129"/>
            <a:ext cx="3441968" cy="369332"/>
          </a:xfrm>
          <a:prstGeom prst="rect">
            <a:avLst/>
          </a:prstGeom>
          <a:noFill/>
        </p:spPr>
        <p:txBody>
          <a:bodyPr wrap="none" rtlCol="0">
            <a:spAutoFit/>
          </a:bodyPr>
          <a:lstStyle/>
          <a:p>
            <a:r>
              <a:rPr kumimoji="1" lang="zh-CN" altLang="en-US" dirty="0"/>
              <a:t>节点数固定（</a:t>
            </a:r>
            <a:r>
              <a:rPr kumimoji="1" lang="en-US" altLang="zh-CN" dirty="0"/>
              <a:t>2000</a:t>
            </a:r>
            <a:r>
              <a:rPr kumimoji="1" lang="zh-CN" altLang="en-US" dirty="0"/>
              <a:t>），边数变化</a:t>
            </a:r>
          </a:p>
        </p:txBody>
      </p:sp>
    </p:spTree>
    <p:extLst>
      <p:ext uri="{BB962C8B-B14F-4D97-AF65-F5344CB8AC3E}">
        <p14:creationId xmlns:p14="http://schemas.microsoft.com/office/powerpoint/2010/main" val="421497173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算法并行化</a:t>
            </a:r>
          </a:p>
        </p:txBody>
      </p:sp>
      <p:pic>
        <p:nvPicPr>
          <p:cNvPr id="9" name="图片 8">
            <a:extLst>
              <a:ext uri="{FF2B5EF4-FFF2-40B4-BE49-F238E27FC236}">
                <a16:creationId xmlns:a16="http://schemas.microsoft.com/office/drawing/2014/main" id="{8E69D3CF-2B41-B244-B71A-071F175DBDE9}"/>
              </a:ext>
            </a:extLst>
          </p:cNvPr>
          <p:cNvPicPr>
            <a:picLocks noChangeAspect="1"/>
          </p:cNvPicPr>
          <p:nvPr/>
        </p:nvPicPr>
        <p:blipFill>
          <a:blip r:embed="rId3"/>
          <a:stretch>
            <a:fillRect/>
          </a:stretch>
        </p:blipFill>
        <p:spPr>
          <a:xfrm>
            <a:off x="7075407" y="335171"/>
            <a:ext cx="4924305" cy="6310133"/>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596057" y="1271589"/>
                <a:ext cx="6350654" cy="2003874"/>
              </a:xfrm>
            </p:spPr>
            <p:txBody>
              <a:bodyPr>
                <a:normAutofit fontScale="92500" lnSpcReduction="20000"/>
              </a:bodyPr>
              <a:lstStyle/>
              <a:p>
                <a:pPr>
                  <a:lnSpc>
                    <a:spcPct val="150000"/>
                  </a:lnSpc>
                </a:pPr>
                <a:r>
                  <a:rPr lang="ja-JP" altLang="en-US" sz="2400">
                    <a:latin typeface="Microsoft YaHei" panose="020B0503020204020204" pitchFamily="34" charset="-122"/>
                    <a:ea typeface="Microsoft YaHei" panose="020B0503020204020204" pitchFamily="34" charset="-122"/>
                  </a:rPr>
                  <a:t>由于每个节点都需要做一次单源最短路径算法</a:t>
                </a:r>
                <a:r>
                  <a:rPr lang="zh-CN" altLang="en-US" sz="2400" dirty="0">
                    <a:latin typeface="Microsoft YaHei" panose="020B0503020204020204" pitchFamily="34" charset="-122"/>
                    <a:ea typeface="Microsoft YaHei" panose="020B0503020204020204" pitchFamily="34" charset="-122"/>
                  </a:rPr>
                  <a:t>，因此可以根据节点进行划分， 让多个进程同时从不同的节点计算。</a:t>
                </a:r>
                <a:endParaRPr lang="en-US" altLang="zh-CN" sz="2400" dirty="0">
                  <a:latin typeface="Microsoft YaHei" panose="020B0503020204020204" pitchFamily="34" charset="-122"/>
                  <a:ea typeface="Microsoft YaHei" panose="020B0503020204020204" pitchFamily="34" charset="-122"/>
                </a:endParaRPr>
              </a:p>
              <a:p>
                <a:pPr>
                  <a:lnSpc>
                    <a:spcPct val="150000"/>
                  </a:lnSpc>
                </a:pPr>
                <a:r>
                  <a:rPr lang="zh-CN" altLang="en-US" sz="2400" dirty="0">
                    <a:latin typeface="Microsoft YaHei" panose="020B0503020204020204" pitchFamily="34" charset="-122"/>
                    <a:ea typeface="Microsoft YaHei" panose="020B0503020204020204" pitchFamily="34" charset="-122"/>
                  </a:rPr>
                  <a:t>需要注意</a:t>
                </a:r>
                <a14:m>
                  <m:oMath xmlns:m="http://schemas.openxmlformats.org/officeDocument/2006/math">
                    <m:r>
                      <a:rPr lang="zh-CN" altLang="en-US" sz="2400" b="0" i="1" dirty="0">
                        <a:latin typeface="Cambria Math" panose="02040503050406030204" pitchFamily="18" charset="0"/>
                        <a:ea typeface="Microsoft YaHei" panose="020B0503020204020204" pitchFamily="34" charset="-122"/>
                      </a:rPr>
                      <m:t>更新</m:t>
                    </m:r>
                    <m:r>
                      <a:rPr lang="zh-CN" altLang="en-US" sz="2400" b="0" i="0" smtClean="0">
                        <a:latin typeface="Cambria Math" panose="02040503050406030204" pitchFamily="18" charset="0"/>
                        <a:ea typeface="Microsoft YaHei" panose="020B0503020204020204" pitchFamily="34" charset="-122"/>
                      </a:rPr>
                      <m:t> </m:t>
                    </m:r>
                    <m:r>
                      <a:rPr lang="en-US" altLang="zh-CN" sz="2400" i="1" smtClean="0">
                        <a:latin typeface="Cambria Math" panose="02040503050406030204" pitchFamily="18" charset="0"/>
                        <a:ea typeface="Microsoft YaHei" panose="020B0503020204020204" pitchFamily="34" charset="-122"/>
                      </a:rPr>
                      <m:t>𝜎</m:t>
                    </m:r>
                    <m:r>
                      <a:rPr lang="zh-CN" altLang="en-US" sz="2400" i="1" smtClean="0">
                        <a:latin typeface="Cambria Math" panose="02040503050406030204" pitchFamily="18" charset="0"/>
                        <a:ea typeface="Microsoft YaHei" panose="020B0503020204020204" pitchFamily="34" charset="-122"/>
                      </a:rPr>
                      <m:t> </m:t>
                    </m:r>
                    <m:r>
                      <a:rPr lang="ja-JP" altLang="en-US" sz="2400" i="1" smtClean="0">
                        <a:latin typeface="Cambria Math" panose="02040503050406030204" pitchFamily="18" charset="0"/>
                        <a:ea typeface="Microsoft YaHei" panose="020B0503020204020204" pitchFamily="34" charset="-122"/>
                      </a:rPr>
                      <m:t>的</m:t>
                    </m:r>
                    <m:r>
                      <a:rPr lang="ja-JP" altLang="en-US" sz="2400" i="1">
                        <a:latin typeface="Cambria Math" panose="02040503050406030204" pitchFamily="18" charset="0"/>
                        <a:ea typeface="Microsoft YaHei" panose="020B0503020204020204" pitchFamily="34" charset="-122"/>
                      </a:rPr>
                      <m:t>时候</m:t>
                    </m:r>
                    <m:r>
                      <a:rPr lang="ja-JP" altLang="en-US" sz="2400" i="1" smtClean="0">
                        <a:latin typeface="Cambria Math" panose="02040503050406030204" pitchFamily="18" charset="0"/>
                        <a:ea typeface="Microsoft YaHei" panose="020B0503020204020204" pitchFamily="34" charset="-122"/>
                      </a:rPr>
                      <m:t>避免</m:t>
                    </m:r>
                    <m:r>
                      <a:rPr lang="ja-JP" altLang="en-US" sz="2400" i="1">
                        <a:latin typeface="Cambria Math" panose="02040503050406030204" pitchFamily="18" charset="0"/>
                        <a:ea typeface="Microsoft YaHei" panose="020B0503020204020204" pitchFamily="34" charset="-122"/>
                      </a:rPr>
                      <m:t>多</m:t>
                    </m:r>
                    <m:r>
                      <a:rPr lang="ja-JP" altLang="en-US" sz="2400" i="1" smtClean="0">
                        <a:latin typeface="Cambria Math" panose="02040503050406030204" pitchFamily="18" charset="0"/>
                        <a:ea typeface="Microsoft YaHei" panose="020B0503020204020204" pitchFamily="34" charset="-122"/>
                      </a:rPr>
                      <m:t>进程</m:t>
                    </m:r>
                    <m:r>
                      <a:rPr lang="ja-JP" altLang="en-US" sz="2400" i="1">
                        <a:latin typeface="Cambria Math" panose="02040503050406030204" pitchFamily="18" charset="0"/>
                        <a:ea typeface="Microsoft YaHei" panose="020B0503020204020204" pitchFamily="34" charset="-122"/>
                      </a:rPr>
                      <m:t>重复</m:t>
                    </m:r>
                    <m:r>
                      <a:rPr lang="ja-JP" altLang="en-US" sz="2400" i="1" smtClean="0">
                        <a:latin typeface="Cambria Math" panose="02040503050406030204" pitchFamily="18" charset="0"/>
                        <a:ea typeface="Microsoft YaHei" panose="020B0503020204020204" pitchFamily="34" charset="-122"/>
                      </a:rPr>
                      <m:t>更新</m:t>
                    </m:r>
                    <m:r>
                      <a:rPr lang="zh-CN" altLang="en-US" sz="2400" b="0" i="1" smtClean="0">
                        <a:latin typeface="Cambria Math" panose="02040503050406030204" pitchFamily="18" charset="0"/>
                        <a:ea typeface="Microsoft YaHei" panose="020B0503020204020204" pitchFamily="34" charset="-122"/>
                      </a:rPr>
                      <m:t>。</m:t>
                    </m:r>
                  </m:oMath>
                </a14:m>
                <a:endParaRPr lang="en-US" altLang="ja-JP" sz="2400" dirty="0">
                  <a:latin typeface="Microsoft YaHei" panose="020B0503020204020204" pitchFamily="34" charset="-122"/>
                  <a:ea typeface="Microsoft YaHei" panose="020B0503020204020204" pitchFamily="34" charset="-122"/>
                </a:endParaRPr>
              </a:p>
            </p:txBody>
          </p:sp>
        </mc:Choice>
        <mc:Fallback xmlns="">
          <p:sp>
            <p:nvSpPr>
              <p:cNvPr id="11" name="Content Placeholder 2">
                <a:extLst>
                  <a:ext uri="{FF2B5EF4-FFF2-40B4-BE49-F238E27FC236}">
                    <a16:creationId xmlns:a16="http://schemas.microsoft.com/office/drawing/2014/main" id="{B38C1484-1352-FB49-B9F8-BD733995BE0F}"/>
                  </a:ext>
                </a:extLst>
              </p:cNvPr>
              <p:cNvSpPr>
                <a:spLocks noGrp="1" noRot="1" noChangeAspect="1" noMove="1" noResize="1" noEditPoints="1" noAdjustHandles="1" noChangeArrowheads="1" noChangeShapeType="1" noTextEdit="1"/>
              </p:cNvSpPr>
              <p:nvPr>
                <p:ph idx="1"/>
              </p:nvPr>
            </p:nvSpPr>
            <p:spPr>
              <a:xfrm>
                <a:off x="596057" y="1271589"/>
                <a:ext cx="6350654" cy="2003874"/>
              </a:xfrm>
              <a:blipFill>
                <a:blip r:embed="rId4"/>
                <a:stretch>
                  <a:fillRect l="-998" b="-1887"/>
                </a:stretch>
              </a:blipFill>
            </p:spPr>
            <p:txBody>
              <a:bodyPr/>
              <a:lstStyle/>
              <a:p>
                <a:r>
                  <a:rPr lang="zh-CN" altLang="en-US">
                    <a:noFill/>
                  </a:rPr>
                  <a:t> </a:t>
                </a:r>
              </a:p>
            </p:txBody>
          </p:sp>
        </mc:Fallback>
      </mc:AlternateContent>
      <p:cxnSp>
        <p:nvCxnSpPr>
          <p:cNvPr id="5" name="直线箭头连接符 4">
            <a:extLst>
              <a:ext uri="{FF2B5EF4-FFF2-40B4-BE49-F238E27FC236}">
                <a16:creationId xmlns:a16="http://schemas.microsoft.com/office/drawing/2014/main" id="{B95F64B1-B8A0-3048-93C2-BC47B1DFBB22}"/>
              </a:ext>
            </a:extLst>
          </p:cNvPr>
          <p:cNvCxnSpPr/>
          <p:nvPr/>
        </p:nvCxnSpPr>
        <p:spPr>
          <a:xfrm flipV="1">
            <a:off x="5540991" y="4121624"/>
            <a:ext cx="2579427" cy="1105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D1A13B3-7A80-3445-88F3-4BB01FCEBEFD}"/>
              </a:ext>
            </a:extLst>
          </p:cNvPr>
          <p:cNvSpPr txBox="1"/>
          <p:nvPr/>
        </p:nvSpPr>
        <p:spPr>
          <a:xfrm>
            <a:off x="4599296" y="5227093"/>
            <a:ext cx="1569660" cy="369332"/>
          </a:xfrm>
          <a:prstGeom prst="rect">
            <a:avLst/>
          </a:prstGeom>
          <a:noFill/>
        </p:spPr>
        <p:txBody>
          <a:bodyPr wrap="none" rtlCol="0">
            <a:spAutoFit/>
          </a:bodyPr>
          <a:lstStyle/>
          <a:p>
            <a:r>
              <a:rPr kumimoji="1" lang="zh-CN" altLang="en-US" dirty="0"/>
              <a:t>需要避免冲突</a:t>
            </a:r>
          </a:p>
        </p:txBody>
      </p:sp>
    </p:spTree>
    <p:extLst>
      <p:ext uri="{BB962C8B-B14F-4D97-AF65-F5344CB8AC3E}">
        <p14:creationId xmlns:p14="http://schemas.microsoft.com/office/powerpoint/2010/main" val="224361696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算法并行化</a:t>
            </a:r>
          </a:p>
        </p:txBody>
      </p:sp>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596057" y="1271589"/>
            <a:ext cx="6350654" cy="771478"/>
          </a:xfrm>
        </p:spPr>
        <p:txBody>
          <a:bodyPr>
            <a:normAutofit/>
          </a:bodyPr>
          <a:lstStyle/>
          <a:p>
            <a:pPr>
              <a:lnSpc>
                <a:spcPct val="150000"/>
              </a:lnSpc>
            </a:pPr>
            <a:r>
              <a:rPr lang="zh-CN" altLang="en-US" sz="2400" dirty="0">
                <a:latin typeface="Microsoft YaHei" panose="020B0503020204020204" pitchFamily="34" charset="-122"/>
                <a:ea typeface="Microsoft YaHei" panose="020B0503020204020204" pitchFamily="34" charset="-122"/>
              </a:rPr>
              <a:t>使用</a:t>
            </a:r>
            <a:r>
              <a:rPr lang="en-US" altLang="zh-CN" sz="2400" dirty="0">
                <a:latin typeface="Microsoft YaHei" panose="020B0503020204020204" pitchFamily="34" charset="-122"/>
                <a:ea typeface="Microsoft YaHei" panose="020B0503020204020204" pitchFamily="34" charset="-122"/>
              </a:rPr>
              <a:t>GPU</a:t>
            </a:r>
            <a:r>
              <a:rPr lang="zh-CN" altLang="en-US" sz="2400" dirty="0">
                <a:latin typeface="Microsoft YaHei" panose="020B0503020204020204" pitchFamily="34" charset="-122"/>
                <a:ea typeface="Microsoft YaHei" panose="020B0503020204020204" pitchFamily="34" charset="-122"/>
              </a:rPr>
              <a:t>对算法进行加速：</a:t>
            </a:r>
            <a:endParaRPr lang="en-US" altLang="zh-CN" sz="2400" dirty="0">
              <a:latin typeface="Microsoft YaHei" panose="020B0503020204020204" pitchFamily="34" charset="-122"/>
              <a:ea typeface="Microsoft YaHei" panose="020B0503020204020204" pitchFamily="34" charset="-122"/>
            </a:endParaRPr>
          </a:p>
          <a:p>
            <a:pPr marL="457200" lvl="1" indent="0">
              <a:lnSpc>
                <a:spcPct val="150000"/>
              </a:lnSpc>
              <a:buNone/>
            </a:pPr>
            <a:endParaRPr lang="en-US" altLang="ja-JP" sz="2000" dirty="0">
              <a:latin typeface="Microsoft YaHei" panose="020B0503020204020204" pitchFamily="34" charset="-122"/>
              <a:ea typeface="Microsoft YaHei" panose="020B0503020204020204" pitchFamily="34" charset="-122"/>
            </a:endParaRPr>
          </a:p>
        </p:txBody>
      </p:sp>
      <p:sp>
        <p:nvSpPr>
          <p:cNvPr id="9" name="Content Placeholder 2">
            <a:extLst>
              <a:ext uri="{FF2B5EF4-FFF2-40B4-BE49-F238E27FC236}">
                <a16:creationId xmlns:a16="http://schemas.microsoft.com/office/drawing/2014/main" id="{539B7D76-6690-E44D-93F9-66E2B5297610}"/>
              </a:ext>
            </a:extLst>
          </p:cNvPr>
          <p:cNvSpPr txBox="1">
            <a:spLocks/>
          </p:cNvSpPr>
          <p:nvPr/>
        </p:nvSpPr>
        <p:spPr>
          <a:xfrm>
            <a:off x="953173" y="1978957"/>
            <a:ext cx="6350654" cy="771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Microsoft YaHei" panose="020B0503020204020204" pitchFamily="34" charset="-122"/>
                <a:ea typeface="Microsoft YaHei" panose="020B0503020204020204" pitchFamily="34" charset="-122"/>
              </a:rPr>
              <a:t>节点 并行法</a:t>
            </a:r>
            <a:endParaRPr lang="en-US" altLang="ja-JP" sz="2000" dirty="0">
              <a:latin typeface="Microsoft YaHei" panose="020B0503020204020204" pitchFamily="34" charset="-122"/>
              <a:ea typeface="Microsoft YaHei" panose="020B0503020204020204" pitchFamily="34" charset="-122"/>
            </a:endParaRPr>
          </a:p>
        </p:txBody>
      </p:sp>
      <p:sp>
        <p:nvSpPr>
          <p:cNvPr id="10" name="Content Placeholder 2">
            <a:extLst>
              <a:ext uri="{FF2B5EF4-FFF2-40B4-BE49-F238E27FC236}">
                <a16:creationId xmlns:a16="http://schemas.microsoft.com/office/drawing/2014/main" id="{19EFA247-701E-4546-821E-721BF10C0960}"/>
              </a:ext>
            </a:extLst>
          </p:cNvPr>
          <p:cNvSpPr txBox="1">
            <a:spLocks/>
          </p:cNvSpPr>
          <p:nvPr/>
        </p:nvSpPr>
        <p:spPr>
          <a:xfrm>
            <a:off x="953173" y="2657522"/>
            <a:ext cx="6350654" cy="771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Microsoft YaHei" panose="020B0503020204020204" pitchFamily="34" charset="-122"/>
                <a:ea typeface="Microsoft YaHei" panose="020B0503020204020204" pitchFamily="34" charset="-122"/>
              </a:rPr>
              <a:t>边 并行法</a:t>
            </a:r>
            <a:endParaRPr lang="en-US" altLang="zh-CN" sz="2400" dirty="0">
              <a:latin typeface="Microsoft YaHei" panose="020B0503020204020204" pitchFamily="34" charset="-122"/>
              <a:ea typeface="Microsoft YaHei" panose="020B0503020204020204" pitchFamily="34" charset="-122"/>
            </a:endParaRPr>
          </a:p>
          <a:p>
            <a:pPr marL="457200" lvl="1" indent="0">
              <a:lnSpc>
                <a:spcPct val="150000"/>
              </a:lnSpc>
              <a:buFont typeface="Arial" panose="020B0604020202020204" pitchFamily="34" charset="0"/>
              <a:buNone/>
            </a:pPr>
            <a:endParaRPr lang="en-US" altLang="ja-JP" sz="2000" dirty="0">
              <a:latin typeface="Microsoft YaHei" panose="020B0503020204020204" pitchFamily="34" charset="-122"/>
              <a:ea typeface="Microsoft YaHei" panose="020B0503020204020204" pitchFamily="34" charset="-122"/>
            </a:endParaRPr>
          </a:p>
        </p:txBody>
      </p:sp>
      <p:sp>
        <p:nvSpPr>
          <p:cNvPr id="13" name="Content Placeholder 2">
            <a:extLst>
              <a:ext uri="{FF2B5EF4-FFF2-40B4-BE49-F238E27FC236}">
                <a16:creationId xmlns:a16="http://schemas.microsoft.com/office/drawing/2014/main" id="{ACF1B735-96AD-ED4C-AB94-13823E738ED3}"/>
              </a:ext>
            </a:extLst>
          </p:cNvPr>
          <p:cNvSpPr txBox="1">
            <a:spLocks/>
          </p:cNvSpPr>
          <p:nvPr/>
        </p:nvSpPr>
        <p:spPr>
          <a:xfrm>
            <a:off x="953173" y="3336087"/>
            <a:ext cx="6350654" cy="771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Microsoft YaHei" panose="020B0503020204020204" pitchFamily="34" charset="-122"/>
                <a:ea typeface="Microsoft YaHei" panose="020B0503020204020204" pitchFamily="34" charset="-122"/>
              </a:rPr>
              <a:t>高效并行法（仅对需要操作的节点进行操作）</a:t>
            </a:r>
            <a:endParaRPr lang="en-US" altLang="ja-JP" sz="2000" dirty="0">
              <a:latin typeface="Microsoft YaHei" panose="020B0503020204020204" pitchFamily="34" charset="-122"/>
              <a:ea typeface="Microsoft YaHei" panose="020B0503020204020204" pitchFamily="34" charset="-122"/>
            </a:endParaRPr>
          </a:p>
        </p:txBody>
      </p:sp>
      <p:sp>
        <p:nvSpPr>
          <p:cNvPr id="14" name="Content Placeholder 2">
            <a:extLst>
              <a:ext uri="{FF2B5EF4-FFF2-40B4-BE49-F238E27FC236}">
                <a16:creationId xmlns:a16="http://schemas.microsoft.com/office/drawing/2014/main" id="{BFB2864B-67DD-0646-8B73-24D8E4B355A4}"/>
              </a:ext>
            </a:extLst>
          </p:cNvPr>
          <p:cNvSpPr txBox="1">
            <a:spLocks/>
          </p:cNvSpPr>
          <p:nvPr/>
        </p:nvSpPr>
        <p:spPr>
          <a:xfrm>
            <a:off x="953173" y="4056692"/>
            <a:ext cx="6350654" cy="771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Microsoft YaHei" panose="020B0503020204020204" pitchFamily="34" charset="-122"/>
                <a:ea typeface="Microsoft YaHei" panose="020B0503020204020204" pitchFamily="34" charset="-122"/>
              </a:rPr>
              <a:t>混合算法</a:t>
            </a:r>
            <a:endParaRPr lang="en-US" altLang="ja-JP"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4810972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9" grpId="0" build="p"/>
      <p:bldP spid="10" grpId="0" build="p"/>
      <p:bldP spid="13" grpId="0" build="p"/>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算法并行化</a:t>
            </a:r>
          </a:p>
        </p:txBody>
      </p:sp>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596057" y="1271589"/>
            <a:ext cx="6350654" cy="771478"/>
          </a:xfrm>
        </p:spPr>
        <p:txBody>
          <a:bodyPr>
            <a:normAutofit/>
          </a:bodyPr>
          <a:lstStyle/>
          <a:p>
            <a:pPr>
              <a:lnSpc>
                <a:spcPct val="150000"/>
              </a:lnSpc>
            </a:pPr>
            <a:r>
              <a:rPr lang="zh-CN" altLang="en-US" sz="2400" dirty="0">
                <a:latin typeface="Microsoft YaHei" panose="020B0503020204020204" pitchFamily="34" charset="-122"/>
                <a:ea typeface="Microsoft YaHei" panose="020B0503020204020204" pitchFamily="34" charset="-122"/>
              </a:rPr>
              <a:t>节点并行法：</a:t>
            </a:r>
            <a:endParaRPr lang="en-US" altLang="zh-CN" sz="2400" dirty="0">
              <a:latin typeface="Microsoft YaHei" panose="020B0503020204020204" pitchFamily="34" charset="-122"/>
              <a:ea typeface="Microsoft YaHei" panose="020B0503020204020204" pitchFamily="34" charset="-122"/>
            </a:endParaRPr>
          </a:p>
          <a:p>
            <a:pPr marL="457200" lvl="1" indent="0">
              <a:lnSpc>
                <a:spcPct val="150000"/>
              </a:lnSpc>
              <a:buNone/>
            </a:pPr>
            <a:endParaRPr lang="en-US" altLang="ja-JP" sz="2000" dirty="0">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D6164746-7632-374E-AA31-5A174A3A2FCB}"/>
              </a:ext>
            </a:extLst>
          </p:cNvPr>
          <p:cNvPicPr>
            <a:picLocks noChangeAspect="1"/>
          </p:cNvPicPr>
          <p:nvPr/>
        </p:nvPicPr>
        <p:blipFill>
          <a:blip r:embed="rId3"/>
          <a:stretch>
            <a:fillRect/>
          </a:stretch>
        </p:blipFill>
        <p:spPr>
          <a:xfrm>
            <a:off x="599440" y="4261915"/>
            <a:ext cx="5537200" cy="1562100"/>
          </a:xfrm>
          <a:prstGeom prst="rect">
            <a:avLst/>
          </a:prstGeom>
        </p:spPr>
      </p:pic>
      <p:sp>
        <p:nvSpPr>
          <p:cNvPr id="4" name="文本框 3">
            <a:extLst>
              <a:ext uri="{FF2B5EF4-FFF2-40B4-BE49-F238E27FC236}">
                <a16:creationId xmlns:a16="http://schemas.microsoft.com/office/drawing/2014/main" id="{65482AAE-9ED6-7140-8878-33D82BA0F658}"/>
              </a:ext>
            </a:extLst>
          </p:cNvPr>
          <p:cNvSpPr txBox="1"/>
          <p:nvPr/>
        </p:nvSpPr>
        <p:spPr>
          <a:xfrm>
            <a:off x="744757" y="2180030"/>
            <a:ext cx="2908168"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所有节点同时开始做</a:t>
            </a:r>
            <a:r>
              <a:rPr kumimoji="1" lang="en-US" altLang="zh-CN" dirty="0"/>
              <a:t>BFS</a:t>
            </a:r>
            <a:endParaRPr kumimoji="1" lang="zh-CN" altLang="en-US" dirty="0"/>
          </a:p>
        </p:txBody>
      </p:sp>
      <p:sp>
        <p:nvSpPr>
          <p:cNvPr id="16" name="文本框 15">
            <a:extLst>
              <a:ext uri="{FF2B5EF4-FFF2-40B4-BE49-F238E27FC236}">
                <a16:creationId xmlns:a16="http://schemas.microsoft.com/office/drawing/2014/main" id="{AF32D426-219F-894C-8C82-D7D7A188B096}"/>
              </a:ext>
            </a:extLst>
          </p:cNvPr>
          <p:cNvSpPr txBox="1"/>
          <p:nvPr/>
        </p:nvSpPr>
        <p:spPr>
          <a:xfrm>
            <a:off x="744757" y="2767042"/>
            <a:ext cx="5320687"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每个线程在每次迭代中只处理同一个深度的节点</a:t>
            </a:r>
          </a:p>
        </p:txBody>
      </p:sp>
      <p:pic>
        <p:nvPicPr>
          <p:cNvPr id="18" name="图片 17">
            <a:extLst>
              <a:ext uri="{FF2B5EF4-FFF2-40B4-BE49-F238E27FC236}">
                <a16:creationId xmlns:a16="http://schemas.microsoft.com/office/drawing/2014/main" id="{56512B35-656D-164E-9E31-0A884FB3B898}"/>
              </a:ext>
            </a:extLst>
          </p:cNvPr>
          <p:cNvPicPr>
            <a:picLocks noChangeAspect="1"/>
          </p:cNvPicPr>
          <p:nvPr/>
        </p:nvPicPr>
        <p:blipFill rotWithShape="1">
          <a:blip r:embed="rId4"/>
          <a:srcRect r="18731"/>
          <a:stretch/>
        </p:blipFill>
        <p:spPr>
          <a:xfrm>
            <a:off x="6321620" y="677687"/>
            <a:ext cx="6014746" cy="5502626"/>
          </a:xfrm>
          <a:prstGeom prst="rect">
            <a:avLst/>
          </a:prstGeom>
        </p:spPr>
      </p:pic>
    </p:spTree>
    <p:extLst>
      <p:ext uri="{BB962C8B-B14F-4D97-AF65-F5344CB8AC3E}">
        <p14:creationId xmlns:p14="http://schemas.microsoft.com/office/powerpoint/2010/main" val="15775681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算法并行化</a:t>
            </a:r>
          </a:p>
        </p:txBody>
      </p:sp>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596057" y="1271589"/>
            <a:ext cx="6350654" cy="771478"/>
          </a:xfrm>
        </p:spPr>
        <p:txBody>
          <a:bodyPr>
            <a:normAutofit/>
          </a:bodyPr>
          <a:lstStyle/>
          <a:p>
            <a:pPr>
              <a:lnSpc>
                <a:spcPct val="150000"/>
              </a:lnSpc>
            </a:pPr>
            <a:r>
              <a:rPr lang="zh-CN" altLang="en-US" sz="2400" dirty="0">
                <a:latin typeface="Microsoft YaHei" panose="020B0503020204020204" pitchFamily="34" charset="-122"/>
                <a:ea typeface="Microsoft YaHei" panose="020B0503020204020204" pitchFamily="34" charset="-122"/>
              </a:rPr>
              <a:t>边并行法：</a:t>
            </a:r>
            <a:endParaRPr lang="en-US" altLang="zh-CN" sz="2400" dirty="0">
              <a:latin typeface="Microsoft YaHei" panose="020B0503020204020204" pitchFamily="34" charset="-122"/>
              <a:ea typeface="Microsoft YaHei" panose="020B0503020204020204" pitchFamily="34" charset="-122"/>
            </a:endParaRPr>
          </a:p>
          <a:p>
            <a:pPr marL="457200" lvl="1" indent="0">
              <a:lnSpc>
                <a:spcPct val="150000"/>
              </a:lnSpc>
              <a:buNone/>
            </a:pPr>
            <a:endParaRPr lang="en-US" altLang="ja-JP" sz="20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65482AAE-9ED6-7140-8878-33D82BA0F658}"/>
              </a:ext>
            </a:extLst>
          </p:cNvPr>
          <p:cNvSpPr txBox="1"/>
          <p:nvPr/>
        </p:nvSpPr>
        <p:spPr>
          <a:xfrm>
            <a:off x="744757" y="2180030"/>
            <a:ext cx="2908168"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所有节点同时开始做</a:t>
            </a:r>
            <a:r>
              <a:rPr kumimoji="1" lang="en-US" altLang="zh-CN" dirty="0"/>
              <a:t>BFS</a:t>
            </a:r>
            <a:endParaRPr kumimoji="1" lang="zh-CN" altLang="en-US" dirty="0"/>
          </a:p>
        </p:txBody>
      </p:sp>
      <p:sp>
        <p:nvSpPr>
          <p:cNvPr id="16" name="文本框 15">
            <a:extLst>
              <a:ext uri="{FF2B5EF4-FFF2-40B4-BE49-F238E27FC236}">
                <a16:creationId xmlns:a16="http://schemas.microsoft.com/office/drawing/2014/main" id="{AF32D426-219F-894C-8C82-D7D7A188B096}"/>
              </a:ext>
            </a:extLst>
          </p:cNvPr>
          <p:cNvSpPr txBox="1"/>
          <p:nvPr/>
        </p:nvSpPr>
        <p:spPr>
          <a:xfrm>
            <a:off x="744757" y="2767042"/>
            <a:ext cx="5285421"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每个线程在每次迭代中只处理同一个深度的边</a:t>
            </a:r>
          </a:p>
        </p:txBody>
      </p:sp>
      <p:pic>
        <p:nvPicPr>
          <p:cNvPr id="5" name="图片 4">
            <a:extLst>
              <a:ext uri="{FF2B5EF4-FFF2-40B4-BE49-F238E27FC236}">
                <a16:creationId xmlns:a16="http://schemas.microsoft.com/office/drawing/2014/main" id="{1E2CC391-5AC3-2D49-A773-EB0E32884691}"/>
              </a:ext>
            </a:extLst>
          </p:cNvPr>
          <p:cNvPicPr>
            <a:picLocks noChangeAspect="1"/>
          </p:cNvPicPr>
          <p:nvPr/>
        </p:nvPicPr>
        <p:blipFill>
          <a:blip r:embed="rId3"/>
          <a:stretch>
            <a:fillRect/>
          </a:stretch>
        </p:blipFill>
        <p:spPr>
          <a:xfrm>
            <a:off x="260350" y="4207302"/>
            <a:ext cx="5835650" cy="1693703"/>
          </a:xfrm>
          <a:prstGeom prst="rect">
            <a:avLst/>
          </a:prstGeom>
        </p:spPr>
      </p:pic>
      <p:pic>
        <p:nvPicPr>
          <p:cNvPr id="7" name="图片 6">
            <a:extLst>
              <a:ext uri="{FF2B5EF4-FFF2-40B4-BE49-F238E27FC236}">
                <a16:creationId xmlns:a16="http://schemas.microsoft.com/office/drawing/2014/main" id="{2F26ED59-F394-8A4D-9D10-D4DE66EAF598}"/>
              </a:ext>
            </a:extLst>
          </p:cNvPr>
          <p:cNvPicPr>
            <a:picLocks noChangeAspect="1"/>
          </p:cNvPicPr>
          <p:nvPr/>
        </p:nvPicPr>
        <p:blipFill>
          <a:blip r:embed="rId4"/>
          <a:stretch>
            <a:fillRect/>
          </a:stretch>
        </p:blipFill>
        <p:spPr>
          <a:xfrm>
            <a:off x="6289486" y="530860"/>
            <a:ext cx="7052891" cy="5994400"/>
          </a:xfrm>
          <a:prstGeom prst="rect">
            <a:avLst/>
          </a:prstGeom>
        </p:spPr>
      </p:pic>
    </p:spTree>
    <p:extLst>
      <p:ext uri="{BB962C8B-B14F-4D97-AF65-F5344CB8AC3E}">
        <p14:creationId xmlns:p14="http://schemas.microsoft.com/office/powerpoint/2010/main" val="54530698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算法并行化</a:t>
            </a:r>
          </a:p>
        </p:txBody>
      </p:sp>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596057" y="1271589"/>
            <a:ext cx="6350654" cy="771478"/>
          </a:xfrm>
        </p:spPr>
        <p:txBody>
          <a:bodyPr>
            <a:normAutofit/>
          </a:bodyPr>
          <a:lstStyle/>
          <a:p>
            <a:pPr>
              <a:lnSpc>
                <a:spcPct val="150000"/>
              </a:lnSpc>
            </a:pPr>
            <a:r>
              <a:rPr lang="zh-CN" altLang="en-US" sz="2400" dirty="0">
                <a:latin typeface="Microsoft YaHei" panose="020B0503020204020204" pitchFamily="34" charset="-122"/>
                <a:ea typeface="Microsoft YaHei" panose="020B0503020204020204" pitchFamily="34" charset="-122"/>
              </a:rPr>
              <a:t>高效并行法：</a:t>
            </a:r>
            <a:endParaRPr lang="en-US" altLang="zh-CN" sz="2400" dirty="0">
              <a:latin typeface="Microsoft YaHei" panose="020B0503020204020204" pitchFamily="34" charset="-122"/>
              <a:ea typeface="Microsoft YaHei" panose="020B0503020204020204" pitchFamily="34" charset="-122"/>
            </a:endParaRPr>
          </a:p>
          <a:p>
            <a:pPr marL="457200" lvl="1" indent="0">
              <a:lnSpc>
                <a:spcPct val="150000"/>
              </a:lnSpc>
              <a:buNone/>
            </a:pPr>
            <a:endParaRPr lang="en-US" altLang="ja-JP" sz="20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65482AAE-9ED6-7140-8878-33D82BA0F658}"/>
              </a:ext>
            </a:extLst>
          </p:cNvPr>
          <p:cNvSpPr txBox="1"/>
          <p:nvPr/>
        </p:nvSpPr>
        <p:spPr>
          <a:xfrm>
            <a:off x="744757" y="2180030"/>
            <a:ext cx="2908168"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所有节点同时开始做</a:t>
            </a:r>
            <a:r>
              <a:rPr kumimoji="1" lang="en-US" altLang="zh-CN" dirty="0"/>
              <a:t>BFS</a:t>
            </a:r>
            <a:endParaRPr kumimoji="1" lang="zh-CN" altLang="en-US" dirty="0"/>
          </a:p>
        </p:txBody>
      </p:sp>
      <p:sp>
        <p:nvSpPr>
          <p:cNvPr id="16" name="文本框 15">
            <a:extLst>
              <a:ext uri="{FF2B5EF4-FFF2-40B4-BE49-F238E27FC236}">
                <a16:creationId xmlns:a16="http://schemas.microsoft.com/office/drawing/2014/main" id="{AF32D426-219F-894C-8C82-D7D7A188B096}"/>
              </a:ext>
            </a:extLst>
          </p:cNvPr>
          <p:cNvSpPr txBox="1"/>
          <p:nvPr/>
        </p:nvSpPr>
        <p:spPr>
          <a:xfrm>
            <a:off x="744757" y="2873537"/>
            <a:ext cx="4973655" cy="92333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设置队列，保存下一次需要计算的节点，不需要根据深度确定该节点是否需要被处理</a:t>
            </a:r>
          </a:p>
          <a:p>
            <a:pPr marL="285750" indent="-285750">
              <a:buFont typeface="Arial" panose="020B0604020202020204" pitchFamily="34" charset="0"/>
              <a:buChar char="•"/>
            </a:pPr>
            <a:endParaRPr kumimoji="1" lang="en-US" altLang="zh-CN" dirty="0"/>
          </a:p>
        </p:txBody>
      </p:sp>
      <p:pic>
        <p:nvPicPr>
          <p:cNvPr id="2" name="图片 1">
            <a:extLst>
              <a:ext uri="{FF2B5EF4-FFF2-40B4-BE49-F238E27FC236}">
                <a16:creationId xmlns:a16="http://schemas.microsoft.com/office/drawing/2014/main" id="{5E8EB555-930A-6541-89C3-C610492A6B0B}"/>
              </a:ext>
            </a:extLst>
          </p:cNvPr>
          <p:cNvPicPr>
            <a:picLocks noChangeAspect="1"/>
          </p:cNvPicPr>
          <p:nvPr/>
        </p:nvPicPr>
        <p:blipFill rotWithShape="1">
          <a:blip r:embed="rId3"/>
          <a:srcRect r="24900"/>
          <a:stretch/>
        </p:blipFill>
        <p:spPr>
          <a:xfrm>
            <a:off x="887105" y="4121043"/>
            <a:ext cx="3905103" cy="2059270"/>
          </a:xfrm>
          <a:prstGeom prst="rect">
            <a:avLst/>
          </a:prstGeom>
        </p:spPr>
      </p:pic>
      <p:pic>
        <p:nvPicPr>
          <p:cNvPr id="6" name="图片 5">
            <a:extLst>
              <a:ext uri="{FF2B5EF4-FFF2-40B4-BE49-F238E27FC236}">
                <a16:creationId xmlns:a16="http://schemas.microsoft.com/office/drawing/2014/main" id="{35CF7B48-8FDD-D04C-A115-C1935E800B99}"/>
              </a:ext>
            </a:extLst>
          </p:cNvPr>
          <p:cNvPicPr>
            <a:picLocks noChangeAspect="1"/>
          </p:cNvPicPr>
          <p:nvPr/>
        </p:nvPicPr>
        <p:blipFill>
          <a:blip r:embed="rId4"/>
          <a:stretch>
            <a:fillRect/>
          </a:stretch>
        </p:blipFill>
        <p:spPr>
          <a:xfrm>
            <a:off x="6617308" y="0"/>
            <a:ext cx="5574692" cy="6858000"/>
          </a:xfrm>
          <a:prstGeom prst="rect">
            <a:avLst/>
          </a:prstGeom>
        </p:spPr>
      </p:pic>
    </p:spTree>
    <p:extLst>
      <p:ext uri="{BB962C8B-B14F-4D97-AF65-F5344CB8AC3E}">
        <p14:creationId xmlns:p14="http://schemas.microsoft.com/office/powerpoint/2010/main" val="259195670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算法并行化</a:t>
            </a:r>
          </a:p>
        </p:txBody>
      </p:sp>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596057" y="1271589"/>
            <a:ext cx="6350654" cy="771478"/>
          </a:xfrm>
        </p:spPr>
        <p:txBody>
          <a:bodyPr>
            <a:normAutofit/>
          </a:bodyPr>
          <a:lstStyle/>
          <a:p>
            <a:pPr>
              <a:lnSpc>
                <a:spcPct val="150000"/>
              </a:lnSpc>
            </a:pPr>
            <a:r>
              <a:rPr lang="zh-CN" altLang="en-US" sz="2400" dirty="0">
                <a:latin typeface="Microsoft YaHei" panose="020B0503020204020204" pitchFamily="34" charset="-122"/>
                <a:ea typeface="Microsoft YaHei" panose="020B0503020204020204" pitchFamily="34" charset="-122"/>
              </a:rPr>
              <a:t>混合并行法：</a:t>
            </a:r>
            <a:endParaRPr lang="en-US" altLang="zh-CN" sz="2400" dirty="0">
              <a:latin typeface="Microsoft YaHei" panose="020B0503020204020204" pitchFamily="34" charset="-122"/>
              <a:ea typeface="Microsoft YaHei" panose="020B0503020204020204" pitchFamily="34" charset="-122"/>
            </a:endParaRPr>
          </a:p>
          <a:p>
            <a:pPr marL="457200" lvl="1" indent="0">
              <a:lnSpc>
                <a:spcPct val="150000"/>
              </a:lnSpc>
              <a:buNone/>
            </a:pPr>
            <a:endParaRPr lang="en-US" altLang="ja-JP" sz="20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65482AAE-9ED6-7140-8878-33D82BA0F658}"/>
              </a:ext>
            </a:extLst>
          </p:cNvPr>
          <p:cNvSpPr txBox="1"/>
          <p:nvPr/>
        </p:nvSpPr>
        <p:spPr>
          <a:xfrm>
            <a:off x="744757" y="2180030"/>
            <a:ext cx="2781531"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结合前面的并行化方法</a:t>
            </a:r>
          </a:p>
        </p:txBody>
      </p:sp>
      <p:sp>
        <p:nvSpPr>
          <p:cNvPr id="16" name="文本框 15">
            <a:extLst>
              <a:ext uri="{FF2B5EF4-FFF2-40B4-BE49-F238E27FC236}">
                <a16:creationId xmlns:a16="http://schemas.microsoft.com/office/drawing/2014/main" id="{AF32D426-219F-894C-8C82-D7D7A188B096}"/>
              </a:ext>
            </a:extLst>
          </p:cNvPr>
          <p:cNvSpPr txBox="1"/>
          <p:nvPr/>
        </p:nvSpPr>
        <p:spPr>
          <a:xfrm>
            <a:off x="744757" y="2873537"/>
            <a:ext cx="6679625"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边并行化适合边稠密的图，高效并行化算法适合图直径长的图</a:t>
            </a:r>
            <a:endParaRPr kumimoji="1" lang="en-US" altLang="zh-CN" dirty="0"/>
          </a:p>
        </p:txBody>
      </p:sp>
      <p:sp>
        <p:nvSpPr>
          <p:cNvPr id="8" name="文本框 7">
            <a:extLst>
              <a:ext uri="{FF2B5EF4-FFF2-40B4-BE49-F238E27FC236}">
                <a16:creationId xmlns:a16="http://schemas.microsoft.com/office/drawing/2014/main" id="{B44A54BD-91FF-DB4D-9597-FA5A919745E0}"/>
              </a:ext>
            </a:extLst>
          </p:cNvPr>
          <p:cNvSpPr txBox="1"/>
          <p:nvPr/>
        </p:nvSpPr>
        <p:spPr>
          <a:xfrm>
            <a:off x="744757" y="3661539"/>
            <a:ext cx="6679625"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可根据图的稠密成都选用算法</a:t>
            </a:r>
            <a:endParaRPr kumimoji="1" lang="en-US" altLang="zh-CN" dirty="0"/>
          </a:p>
        </p:txBody>
      </p:sp>
    </p:spTree>
    <p:extLst>
      <p:ext uri="{BB962C8B-B14F-4D97-AF65-F5344CB8AC3E}">
        <p14:creationId xmlns:p14="http://schemas.microsoft.com/office/powerpoint/2010/main" val="374812308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算法并行化</a:t>
            </a:r>
          </a:p>
        </p:txBody>
      </p:sp>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596057" y="1271589"/>
            <a:ext cx="6350654" cy="771478"/>
          </a:xfrm>
        </p:spPr>
        <p:txBody>
          <a:bodyPr>
            <a:normAutofit/>
          </a:bodyPr>
          <a:lstStyle/>
          <a:p>
            <a:pPr>
              <a:lnSpc>
                <a:spcPct val="150000"/>
              </a:lnSpc>
            </a:pPr>
            <a:r>
              <a:rPr lang="zh-CN" altLang="en-US" sz="2400" dirty="0">
                <a:latin typeface="Microsoft YaHei" panose="020B0503020204020204" pitchFamily="34" charset="-122"/>
                <a:ea typeface="Microsoft YaHei" panose="020B0503020204020204" pitchFamily="34" charset="-122"/>
              </a:rPr>
              <a:t>结果：</a:t>
            </a:r>
            <a:endParaRPr lang="en-US" altLang="zh-CN" sz="2400" dirty="0">
              <a:latin typeface="Microsoft YaHei" panose="020B0503020204020204" pitchFamily="34" charset="-122"/>
              <a:ea typeface="Microsoft YaHei" panose="020B0503020204020204" pitchFamily="34" charset="-122"/>
            </a:endParaRPr>
          </a:p>
          <a:p>
            <a:pPr marL="457200" lvl="1" indent="0">
              <a:lnSpc>
                <a:spcPct val="150000"/>
              </a:lnSpc>
              <a:buNone/>
            </a:pPr>
            <a:endParaRPr lang="en-US" altLang="ja-JP" sz="2000" dirty="0">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E0367B7A-2206-744F-BA13-586DDB59AD0B}"/>
              </a:ext>
            </a:extLst>
          </p:cNvPr>
          <p:cNvPicPr>
            <a:picLocks noChangeAspect="1"/>
          </p:cNvPicPr>
          <p:nvPr/>
        </p:nvPicPr>
        <p:blipFill>
          <a:blip r:embed="rId3"/>
          <a:stretch>
            <a:fillRect/>
          </a:stretch>
        </p:blipFill>
        <p:spPr>
          <a:xfrm>
            <a:off x="3066293" y="2514822"/>
            <a:ext cx="4940300" cy="3378200"/>
          </a:xfrm>
          <a:prstGeom prst="rect">
            <a:avLst/>
          </a:prstGeom>
        </p:spPr>
      </p:pic>
    </p:spTree>
    <p:extLst>
      <p:ext uri="{BB962C8B-B14F-4D97-AF65-F5344CB8AC3E}">
        <p14:creationId xmlns:p14="http://schemas.microsoft.com/office/powerpoint/2010/main" val="175257194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38C1484-1352-FB49-B9F8-BD733995BE0F}"/>
              </a:ext>
            </a:extLst>
          </p:cNvPr>
          <p:cNvSpPr>
            <a:spLocks noGrp="1"/>
          </p:cNvSpPr>
          <p:nvPr>
            <p:ph idx="1"/>
          </p:nvPr>
        </p:nvSpPr>
        <p:spPr>
          <a:xfrm>
            <a:off x="4417429" y="3043261"/>
            <a:ext cx="2406452" cy="771478"/>
          </a:xfrm>
        </p:spPr>
        <p:txBody>
          <a:bodyPr>
            <a:noAutofit/>
          </a:bodyPr>
          <a:lstStyle/>
          <a:p>
            <a:pPr marL="457200" lvl="1" indent="0">
              <a:lnSpc>
                <a:spcPct val="150000"/>
              </a:lnSpc>
              <a:buNone/>
            </a:pPr>
            <a:r>
              <a:rPr lang="en-US" altLang="zh-CN" sz="4000" dirty="0">
                <a:latin typeface="Microsoft YaHei" panose="020B0503020204020204" pitchFamily="34" charset="-122"/>
                <a:ea typeface="Microsoft YaHei" panose="020B0503020204020204" pitchFamily="34" charset="-122"/>
              </a:rPr>
              <a:t>Q</a:t>
            </a:r>
            <a:r>
              <a:rPr lang="zh-CN" altLang="en-US" sz="4000" dirty="0">
                <a:latin typeface="Microsoft YaHei" panose="020B0503020204020204" pitchFamily="34" charset="-122"/>
                <a:ea typeface="Microsoft YaHei" panose="020B0503020204020204" pitchFamily="34" charset="-122"/>
              </a:rPr>
              <a:t> </a:t>
            </a:r>
            <a:r>
              <a:rPr lang="en-US" altLang="zh-CN" sz="4000" dirty="0">
                <a:latin typeface="Microsoft YaHei" panose="020B0503020204020204" pitchFamily="34" charset="-122"/>
                <a:ea typeface="Microsoft YaHei" panose="020B0503020204020204" pitchFamily="34" charset="-122"/>
              </a:rPr>
              <a:t>&amp;</a:t>
            </a:r>
            <a:r>
              <a:rPr lang="zh-CN" altLang="en-US" sz="4000" dirty="0">
                <a:latin typeface="Microsoft YaHei" panose="020B0503020204020204" pitchFamily="34" charset="-122"/>
                <a:ea typeface="Microsoft YaHei" panose="020B0503020204020204" pitchFamily="34" charset="-122"/>
              </a:rPr>
              <a:t> </a:t>
            </a:r>
            <a:r>
              <a:rPr lang="en-US" altLang="zh-CN" sz="4000" dirty="0">
                <a:latin typeface="Microsoft YaHei" panose="020B0503020204020204" pitchFamily="34" charset="-122"/>
                <a:ea typeface="Microsoft YaHei" panose="020B0503020204020204" pitchFamily="34" charset="-122"/>
              </a:rPr>
              <a:t>A</a:t>
            </a:r>
            <a:endParaRPr lang="en-US" altLang="ja-JP" sz="4000" dirty="0">
              <a:latin typeface="Microsoft YaHei" panose="020B0503020204020204" pitchFamily="34" charset="-122"/>
              <a:ea typeface="Microsoft YaHei" panose="020B0503020204020204" pitchFamily="34" charset="-122"/>
            </a:endParaRPr>
          </a:p>
        </p:txBody>
      </p:sp>
      <p:sp>
        <p:nvSpPr>
          <p:cNvPr id="4" name="标题 3">
            <a:extLst>
              <a:ext uri="{FF2B5EF4-FFF2-40B4-BE49-F238E27FC236}">
                <a16:creationId xmlns:a16="http://schemas.microsoft.com/office/drawing/2014/main" id="{5B9FFF75-F922-F44D-87BF-CC0915480E03}"/>
              </a:ext>
            </a:extLst>
          </p:cNvPr>
          <p:cNvSpPr>
            <a:spLocks noGrp="1"/>
          </p:cNvSpPr>
          <p:nvPr>
            <p:ph type="title"/>
          </p:nvPr>
        </p:nvSpPr>
        <p:spPr/>
        <p:txBody>
          <a:bodyPr/>
          <a:lstStyle/>
          <a:p>
            <a:r>
              <a:rPr lang="en-US" altLang="zh-CN" dirty="0"/>
              <a:t>Thank</a:t>
            </a:r>
            <a:r>
              <a:rPr lang="zh-CN" altLang="en-US" dirty="0"/>
              <a:t> </a:t>
            </a:r>
            <a:r>
              <a:rPr lang="en-US" altLang="zh-CN" dirty="0"/>
              <a:t>you</a:t>
            </a:r>
            <a:endParaRPr lang="zh-CN" altLang="en-US" dirty="0"/>
          </a:p>
        </p:txBody>
      </p:sp>
    </p:spTree>
    <p:extLst>
      <p:ext uri="{BB962C8B-B14F-4D97-AF65-F5344CB8AC3E}">
        <p14:creationId xmlns:p14="http://schemas.microsoft.com/office/powerpoint/2010/main" val="926287424"/>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3" name="Rectangle 3"/>
          <p:cNvSpPr>
            <a:spLocks noGrp="1" noChangeArrowheads="1"/>
          </p:cNvSpPr>
          <p:nvPr>
            <p:ph type="body" idx="1"/>
          </p:nvPr>
        </p:nvSpPr>
        <p:spPr/>
        <p:txBody>
          <a:bodyPr/>
          <a:lstStyle/>
          <a:p>
            <a:pPr>
              <a:lnSpc>
                <a:spcPct val="150000"/>
              </a:lnSpc>
            </a:pPr>
            <a:r>
              <a:rPr lang="en-US" altLang="zh-CN" sz="2800" dirty="0"/>
              <a:t>Betweenness</a:t>
            </a:r>
            <a:r>
              <a:rPr lang="zh-CN" altLang="en-US" sz="2800" dirty="0"/>
              <a:t> </a:t>
            </a:r>
            <a:r>
              <a:rPr lang="en-US" altLang="zh-CN" sz="2800" dirty="0"/>
              <a:t>Centrality</a:t>
            </a:r>
            <a:r>
              <a:rPr lang="zh-CN" altLang="en-US" sz="2800" dirty="0"/>
              <a:t> 介绍</a:t>
            </a:r>
            <a:endParaRPr lang="en-US" altLang="zh-CN" sz="2800" dirty="0"/>
          </a:p>
          <a:p>
            <a:pPr>
              <a:lnSpc>
                <a:spcPct val="150000"/>
              </a:lnSpc>
            </a:pPr>
            <a:r>
              <a:rPr lang="en-US" altLang="zh-CN" sz="2800" dirty="0"/>
              <a:t>BC</a:t>
            </a:r>
            <a:r>
              <a:rPr lang="zh-CN" altLang="en-US" sz="2800" dirty="0"/>
              <a:t> 算法介绍</a:t>
            </a:r>
            <a:endParaRPr lang="en-US" altLang="zh-CN" sz="2800" dirty="0"/>
          </a:p>
          <a:p>
            <a:pPr>
              <a:lnSpc>
                <a:spcPct val="150000"/>
              </a:lnSpc>
            </a:pPr>
            <a:r>
              <a:rPr lang="en-US" altLang="zh-CN" sz="2800" dirty="0"/>
              <a:t>BC</a:t>
            </a:r>
            <a:r>
              <a:rPr lang="zh-CN" altLang="en-US" sz="2800" dirty="0"/>
              <a:t>算法实现与优化</a:t>
            </a:r>
            <a:endParaRPr lang="en-US" altLang="zh-CN" sz="2800" dirty="0"/>
          </a:p>
          <a:p>
            <a:pPr lvl="1">
              <a:lnSpc>
                <a:spcPct val="150000"/>
              </a:lnSpc>
            </a:pPr>
            <a:r>
              <a:rPr lang="zh-CN" altLang="en-US" sz="2400" dirty="0"/>
              <a:t>串行算法</a:t>
            </a:r>
            <a:endParaRPr lang="en-US" altLang="zh-CN" sz="2400" dirty="0"/>
          </a:p>
          <a:p>
            <a:pPr lvl="1">
              <a:lnSpc>
                <a:spcPct val="150000"/>
              </a:lnSpc>
            </a:pPr>
            <a:r>
              <a:rPr lang="zh-CN" altLang="en-US" sz="2400" dirty="0"/>
              <a:t>并行优化</a:t>
            </a:r>
            <a:endParaRPr lang="en-US" altLang="zh-CN" sz="2400" dirty="0"/>
          </a:p>
          <a:p>
            <a:pPr lvl="1">
              <a:lnSpc>
                <a:spcPct val="150000"/>
              </a:lnSpc>
            </a:pPr>
            <a:r>
              <a:rPr lang="en-US" altLang="zh-CN" sz="2400" dirty="0"/>
              <a:t>GPU</a:t>
            </a:r>
            <a:r>
              <a:rPr lang="zh-CN" altLang="en-US" sz="2400" dirty="0"/>
              <a:t>优化</a:t>
            </a:r>
            <a:endParaRPr lang="en-US" altLang="zh-CN" sz="2400" dirty="0"/>
          </a:p>
          <a:p>
            <a:pPr lvl="1"/>
            <a:endParaRPr lang="en-US" altLang="zh-CN" sz="2400" dirty="0"/>
          </a:p>
          <a:p>
            <a:pPr lvl="1"/>
            <a:endParaRPr lang="en-US" altLang="zh-CN" sz="2400" dirty="0"/>
          </a:p>
        </p:txBody>
      </p:sp>
      <p:sp>
        <p:nvSpPr>
          <p:cNvPr id="8" name="Title 7"/>
          <p:cNvSpPr>
            <a:spLocks noGrp="1"/>
          </p:cNvSpPr>
          <p:nvPr>
            <p:ph type="title"/>
          </p:nvPr>
        </p:nvSpPr>
        <p:spPr/>
        <p:txBody>
          <a:bodyPr>
            <a:normAutofit/>
          </a:bodyPr>
          <a:lstStyle/>
          <a:p>
            <a:r>
              <a:rPr lang="zh-CN" altLang="en-US" sz="3200" dirty="0"/>
              <a:t>展示大纲</a:t>
            </a:r>
            <a:endParaRPr lang="en-US" sz="3200" dirty="0"/>
          </a:p>
        </p:txBody>
      </p:sp>
    </p:spTree>
    <p:extLst>
      <p:ext uri="{BB962C8B-B14F-4D97-AF65-F5344CB8AC3E}">
        <p14:creationId xmlns:p14="http://schemas.microsoft.com/office/powerpoint/2010/main" val="3618864481"/>
      </p:ext>
    </p:extLst>
  </p:cSld>
  <p:clrMapOvr>
    <a:masterClrMapping/>
  </p:clrMapOvr>
  <p:transition advTm="12553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a:t>中介中心性 </a:t>
            </a:r>
            <a:r>
              <a:rPr lang="en-US" altLang="zh-CN" sz="3200" dirty="0"/>
              <a:t>(</a:t>
            </a:r>
            <a:r>
              <a:rPr lang="en-US" sz="3200" dirty="0"/>
              <a:t>Betweenness Centrality</a:t>
            </a:r>
            <a:r>
              <a:rPr lang="en-US" altLang="zh-CN" sz="3200" dirty="0"/>
              <a:t>,</a:t>
            </a:r>
            <a:r>
              <a:rPr lang="en-US" sz="3200" dirty="0"/>
              <a:t> BC)</a:t>
            </a:r>
          </a:p>
        </p:txBody>
      </p:sp>
      <p:sp>
        <p:nvSpPr>
          <p:cNvPr id="3" name="Content Placeholder 2"/>
          <p:cNvSpPr>
            <a:spLocks noGrp="1"/>
          </p:cNvSpPr>
          <p:nvPr>
            <p:ph idx="1"/>
          </p:nvPr>
        </p:nvSpPr>
        <p:spPr>
          <a:xfrm>
            <a:off x="596056" y="1271589"/>
            <a:ext cx="11073433" cy="2399074"/>
          </a:xfrm>
        </p:spPr>
        <p:txBody>
          <a:bodyPr>
            <a:normAutofit/>
          </a:bodyPr>
          <a:lstStyle/>
          <a:p>
            <a:pPr>
              <a:lnSpc>
                <a:spcPct val="160000"/>
              </a:lnSpc>
            </a:pPr>
            <a:r>
              <a:rPr lang="zh-CN" altLang="en-US" sz="2400" dirty="0">
                <a:solidFill>
                  <a:srgbClr val="FF0000"/>
                </a:solidFill>
              </a:rPr>
              <a:t>中心性</a:t>
            </a:r>
            <a:r>
              <a:rPr lang="zh-CN" altLang="en-US" sz="2400" dirty="0"/>
              <a:t>：  中心性（</a:t>
            </a:r>
            <a:r>
              <a:rPr lang="en" altLang="zh-CN" sz="2400" dirty="0"/>
              <a:t>Centrality</a:t>
            </a:r>
            <a:r>
              <a:rPr lang="zh-CN" altLang="en" sz="2400" dirty="0"/>
              <a:t>）</a:t>
            </a:r>
            <a:r>
              <a:rPr lang="zh-CN" altLang="en-US" sz="2400" dirty="0"/>
              <a:t>是社交网络分析（</a:t>
            </a:r>
            <a:r>
              <a:rPr lang="en" altLang="zh-CN" sz="2400" dirty="0"/>
              <a:t>Social network analysis, SNA</a:t>
            </a:r>
            <a:r>
              <a:rPr lang="zh-CN" altLang="en" sz="2400" dirty="0"/>
              <a:t>）</a:t>
            </a:r>
            <a:r>
              <a:rPr lang="zh-CN" altLang="en-US" sz="2400" dirty="0"/>
              <a:t>中常用的一个概念，用以表达社交网络中一个点或者一个人在整个网络中所在中心的程度，这个程度用数字来表示就被称作为中心性</a:t>
            </a:r>
            <a:endParaRPr lang="en-US" altLang="zh-CN" sz="2400" dirty="0"/>
          </a:p>
          <a:p>
            <a:pPr lvl="1">
              <a:lnSpc>
                <a:spcPct val="160000"/>
              </a:lnSpc>
            </a:pPr>
            <a:r>
              <a:rPr lang="zh-CN" altLang="en-US" sz="2000" dirty="0"/>
              <a:t>常用的中心性：度中心性、中介中心性、接近中心性</a:t>
            </a:r>
            <a:endParaRPr lang="en-US" altLang="ja-JP" sz="2800" dirty="0">
              <a:ea typeface="ＭＳ Ｐゴシック" charset="-128"/>
            </a:endParaRPr>
          </a:p>
          <a:p>
            <a:pPr lvl="1">
              <a:lnSpc>
                <a:spcPct val="80000"/>
              </a:lnSpc>
            </a:pPr>
            <a:endParaRPr lang="en-US" altLang="ja-JP" sz="2400" dirty="0">
              <a:ea typeface="ＭＳ Ｐゴシック" charset="-128"/>
            </a:endParaRPr>
          </a:p>
        </p:txBody>
      </p:sp>
      <p:sp>
        <p:nvSpPr>
          <p:cNvPr id="4" name="矩形 3">
            <a:extLst>
              <a:ext uri="{FF2B5EF4-FFF2-40B4-BE49-F238E27FC236}">
                <a16:creationId xmlns:a16="http://schemas.microsoft.com/office/drawing/2014/main" id="{C68E82E2-A567-ED4F-A596-3D72AA69E425}"/>
              </a:ext>
            </a:extLst>
          </p:cNvPr>
          <p:cNvSpPr/>
          <p:nvPr/>
        </p:nvSpPr>
        <p:spPr>
          <a:xfrm>
            <a:off x="598065" y="3896892"/>
            <a:ext cx="7383885" cy="28060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rPr>
              <a:t>中介中心性：</a:t>
            </a:r>
            <a:r>
              <a:rPr lang="zh-CN" altLang="en-US" sz="2400" dirty="0"/>
              <a:t>计算经过一个点的最短路径的数量。经过一个点的最短路径的数量越多，就说明它的中介中心性越高。</a:t>
            </a:r>
            <a:endParaRPr lang="en-US" altLang="zh-CN" sz="2400" dirty="0"/>
          </a:p>
          <a:p>
            <a:pPr marL="1200150" lvl="2" indent="-285750">
              <a:lnSpc>
                <a:spcPct val="150000"/>
              </a:lnSpc>
              <a:buFont typeface="Arial" panose="020B0604020202020204" pitchFamily="34" charset="0"/>
              <a:buChar char="•"/>
            </a:pPr>
            <a:r>
              <a:rPr lang="zh-CN" altLang="en-US" sz="2400" dirty="0">
                <a:solidFill>
                  <a:srgbClr val="FF0000"/>
                </a:solidFill>
              </a:rPr>
              <a:t> </a:t>
            </a:r>
            <a:endParaRPr lang="en-US" altLang="zh-CN" sz="2400" dirty="0">
              <a:solidFill>
                <a:srgbClr val="FF0000"/>
              </a:solidFill>
            </a:endParaRPr>
          </a:p>
          <a:p>
            <a:pPr marL="1200150" lvl="2" indent="-285750">
              <a:lnSpc>
                <a:spcPct val="150000"/>
              </a:lnSpc>
              <a:buFont typeface="Arial" panose="020B0604020202020204" pitchFamily="34" charset="0"/>
              <a:buChar char="•"/>
            </a:pPr>
            <a:endParaRPr lang="en-US" altLang="ja-JP" sz="2400" dirty="0">
              <a:solidFill>
                <a:srgbClr val="FF0000"/>
              </a:solidFill>
            </a:endParaRPr>
          </a:p>
        </p:txBody>
      </p:sp>
      <p:graphicFrame>
        <p:nvGraphicFramePr>
          <p:cNvPr id="29" name="Object 10">
            <a:extLst>
              <a:ext uri="{FF2B5EF4-FFF2-40B4-BE49-F238E27FC236}">
                <a16:creationId xmlns:a16="http://schemas.microsoft.com/office/drawing/2014/main" id="{EE86B7EB-9BC0-8241-9635-5F514C70D6F4}"/>
              </a:ext>
            </a:extLst>
          </p:cNvPr>
          <p:cNvGraphicFramePr>
            <a:graphicFrameLocks noChangeAspect="1"/>
          </p:cNvGraphicFramePr>
          <p:nvPr>
            <p:extLst>
              <p:ext uri="{D42A27DB-BD31-4B8C-83A1-F6EECF244321}">
                <p14:modId xmlns:p14="http://schemas.microsoft.com/office/powerpoint/2010/main" val="1481432344"/>
              </p:ext>
            </p:extLst>
          </p:nvPr>
        </p:nvGraphicFramePr>
        <p:xfrm>
          <a:off x="1995603" y="5562601"/>
          <a:ext cx="2151530" cy="762000"/>
        </p:xfrm>
        <a:graphic>
          <a:graphicData uri="http://schemas.openxmlformats.org/presentationml/2006/ole">
            <mc:AlternateContent xmlns:mc="http://schemas.openxmlformats.org/markup-compatibility/2006">
              <mc:Choice xmlns:v="urn:schemas-microsoft-com:vml" Requires="v">
                <p:oleObj spid="_x0000_s1581" name="Equation" r:id="rId4" imgW="1218960" imgH="431640" progId="Equation.3">
                  <p:embed/>
                </p:oleObj>
              </mc:Choice>
              <mc:Fallback>
                <p:oleObj name="Equation" r:id="rId4" imgW="1218960" imgH="431640" progId="Equation.3">
                  <p:embed/>
                  <p:pic>
                    <p:nvPicPr>
                      <p:cNvPr id="4" name="Object 10">
                        <a:extLst>
                          <a:ext uri="{FF2B5EF4-FFF2-40B4-BE49-F238E27FC236}">
                            <a16:creationId xmlns:a16="http://schemas.microsoft.com/office/drawing/2014/main" id="{886533DA-7B48-4148-B300-17624223E8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603" y="5562601"/>
                        <a:ext cx="2151530" cy="762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6" name="图片 5">
            <a:extLst>
              <a:ext uri="{FF2B5EF4-FFF2-40B4-BE49-F238E27FC236}">
                <a16:creationId xmlns:a16="http://schemas.microsoft.com/office/drawing/2014/main" id="{26ECCB97-23FB-2E47-899F-5357E1CAFD39}"/>
              </a:ext>
            </a:extLst>
          </p:cNvPr>
          <p:cNvPicPr>
            <a:picLocks noChangeAspect="1"/>
          </p:cNvPicPr>
          <p:nvPr/>
        </p:nvPicPr>
        <p:blipFill>
          <a:blip r:embed="rId6"/>
          <a:stretch>
            <a:fillRect/>
          </a:stretch>
        </p:blipFill>
        <p:spPr>
          <a:xfrm>
            <a:off x="7747411" y="3801582"/>
            <a:ext cx="4284060" cy="2399074"/>
          </a:xfrm>
          <a:prstGeom prst="rect">
            <a:avLst/>
          </a:prstGeom>
        </p:spPr>
      </p:pic>
    </p:spTree>
    <p:extLst>
      <p:ext uri="{BB962C8B-B14F-4D97-AF65-F5344CB8AC3E}">
        <p14:creationId xmlns:p14="http://schemas.microsoft.com/office/powerpoint/2010/main" val="39366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B2A0D93-C93B-D647-834C-3A8B0B629223}"/>
                  </a:ext>
                </a:extLst>
              </p:cNvPr>
              <p:cNvSpPr>
                <a:spLocks noGrp="1"/>
              </p:cNvSpPr>
              <p:nvPr>
                <p:ph idx="1"/>
              </p:nvPr>
            </p:nvSpPr>
            <p:spPr>
              <a:xfrm>
                <a:off x="596056" y="1271589"/>
                <a:ext cx="11370657" cy="1312585"/>
              </a:xfrm>
            </p:spPr>
            <p:txBody>
              <a:bodyPr>
                <a:normAutofit/>
              </a:bodyPr>
              <a:lstStyle/>
              <a:p>
                <a:pPr>
                  <a:lnSpc>
                    <a:spcPct val="150000"/>
                  </a:lnSpc>
                </a:pPr>
                <a:r>
                  <a:rPr kumimoji="1" lang="en-US" altLang="zh-CN" sz="2400" dirty="0"/>
                  <a:t> Floyd</a:t>
                </a:r>
                <a:r>
                  <a:rPr kumimoji="1" lang="zh-CN" altLang="en-US" sz="2400" dirty="0"/>
                  <a:t> 算法</a:t>
                </a:r>
                <a:endParaRPr kumimoji="1" lang="en-US" altLang="zh-CN" sz="2400" dirty="0"/>
              </a:p>
              <a:p>
                <a:pPr lvl="1">
                  <a:lnSpc>
                    <a:spcPct val="150000"/>
                  </a:lnSpc>
                </a:pPr>
                <a:r>
                  <a:rPr kumimoji="1" lang="zh-CN" altLang="en-US" sz="2400" dirty="0"/>
                  <a:t>计算图中所有节点两两之间的最短路径</a:t>
                </a:r>
                <a:r>
                  <a:rPr kumimoji="1" lang="en-US" altLang="zh-CN" sz="2400" dirty="0"/>
                  <a:t>,</a:t>
                </a:r>
                <a:r>
                  <a:rPr kumimoji="1" lang="zh-CN" altLang="en-US" sz="2400" dirty="0"/>
                  <a:t> 时间复杂度 </a:t>
                </a:r>
                <a:r>
                  <a:rPr lang="en-US" altLang="zh-CN" sz="2400" b="1" dirty="0"/>
                  <a:t>O(n</a:t>
                </a:r>
                <a:r>
                  <a:rPr lang="en-US" altLang="zh-CN" sz="2400" b="1" baseline="30000" dirty="0"/>
                  <a:t>3</a:t>
                </a:r>
                <a:r>
                  <a:rPr lang="en-US" altLang="zh-CN" sz="2400" b="1" dirty="0"/>
                  <a:t>) ,</a:t>
                </a:r>
                <a:r>
                  <a:rPr lang="zh-CN" altLang="en-US" sz="2400" b="1" dirty="0"/>
                  <a:t>  </a:t>
                </a:r>
                <a:r>
                  <a:rPr kumimoji="1" lang="zh-CN" altLang="en-US" sz="2400" dirty="0"/>
                  <a:t>空间复杂度 </a:t>
                </a:r>
                <a:r>
                  <a:rPr lang="en-US" altLang="zh-CN" sz="2400" b="1" dirty="0"/>
                  <a:t>O(n</a:t>
                </a:r>
                <a:r>
                  <a:rPr lang="en-US" altLang="zh-CN" sz="2400" b="1" baseline="30000" dirty="0"/>
                  <a:t>2</a:t>
                </a:r>
                <a:r>
                  <a:rPr lang="en-US" altLang="zh-CN" sz="2400" b="1" dirty="0"/>
                  <a:t>)</a:t>
                </a:r>
                <a14:m>
                  <m:oMath xmlns:m="http://schemas.openxmlformats.org/officeDocument/2006/math">
                    <m:r>
                      <a:rPr kumimoji="1" lang="zh-CN" altLang="en-US" sz="2400" b="0" i="1" smtClean="0">
                        <a:latin typeface="Cambria Math" panose="02040503050406030204" pitchFamily="18" charset="0"/>
                      </a:rPr>
                      <m:t> </m:t>
                    </m:r>
                  </m:oMath>
                </a14:m>
                <a:endParaRPr kumimoji="1" lang="zh-CN" altLang="en-US" sz="2400" dirty="0"/>
              </a:p>
            </p:txBody>
          </p:sp>
        </mc:Choice>
        <mc:Fallback xmlns="">
          <p:sp>
            <p:nvSpPr>
              <p:cNvPr id="2" name="内容占位符 1">
                <a:extLst>
                  <a:ext uri="{FF2B5EF4-FFF2-40B4-BE49-F238E27FC236}">
                    <a16:creationId xmlns:a16="http://schemas.microsoft.com/office/drawing/2014/main" id="{4B2A0D93-C93B-D647-834C-3A8B0B629223}"/>
                  </a:ext>
                </a:extLst>
              </p:cNvPr>
              <p:cNvSpPr>
                <a:spLocks noGrp="1" noRot="1" noChangeAspect="1" noMove="1" noResize="1" noEditPoints="1" noAdjustHandles="1" noChangeArrowheads="1" noChangeShapeType="1" noTextEdit="1"/>
              </p:cNvSpPr>
              <p:nvPr>
                <p:ph idx="1"/>
              </p:nvPr>
            </p:nvSpPr>
            <p:spPr>
              <a:xfrm>
                <a:off x="596056" y="1271589"/>
                <a:ext cx="11370657" cy="1312585"/>
              </a:xfrm>
              <a:blipFill>
                <a:blip r:embed="rId4"/>
                <a:stretch>
                  <a:fillRect l="-670" b="-1923"/>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zh-CN" altLang="en-US" sz="3200" dirty="0"/>
              <a:t>中介中心性 算法</a:t>
            </a:r>
          </a:p>
        </p:txBody>
      </p:sp>
      <mc:AlternateContent xmlns:mc="http://schemas.openxmlformats.org/markup-compatibility/2006" xmlns:a14="http://schemas.microsoft.com/office/drawing/2010/main">
        <mc:Choice Requires="a14">
          <p:sp>
            <p:nvSpPr>
              <p:cNvPr id="5" name="内容占位符 1">
                <a:extLst>
                  <a:ext uri="{FF2B5EF4-FFF2-40B4-BE49-F238E27FC236}">
                    <a16:creationId xmlns:a16="http://schemas.microsoft.com/office/drawing/2014/main" id="{1E98226C-D5FC-9249-8B28-6E79539CB4D7}"/>
                  </a:ext>
                </a:extLst>
              </p:cNvPr>
              <p:cNvSpPr txBox="1">
                <a:spLocks/>
              </p:cNvSpPr>
              <p:nvPr/>
            </p:nvSpPr>
            <p:spPr>
              <a:xfrm>
                <a:off x="596055" y="2425149"/>
                <a:ext cx="7699806" cy="2517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sz="2800" dirty="0"/>
                  <a:t> </a:t>
                </a:r>
                <a:r>
                  <a:rPr kumimoji="1" lang="en-US" altLang="zh-CN" sz="2400" dirty="0" err="1"/>
                  <a:t>Brandes</a:t>
                </a:r>
                <a:r>
                  <a:rPr kumimoji="1" lang="zh-CN" altLang="en-US" sz="2400" dirty="0"/>
                  <a:t> 算法</a:t>
                </a:r>
                <a:endParaRPr kumimoji="1" lang="en-US" altLang="zh-CN" sz="2400" dirty="0"/>
              </a:p>
              <a:p>
                <a:pPr lvl="1">
                  <a:lnSpc>
                    <a:spcPct val="150000"/>
                  </a:lnSpc>
                </a:pPr>
                <a:r>
                  <a:rPr lang="zh-CN" altLang="en-US" sz="2400" dirty="0"/>
                  <a:t>使用单源最短路径计算最短路径计算最短路径数目</a:t>
                </a:r>
                <a:endParaRPr lang="en-US" altLang="zh-CN" sz="2400" dirty="0"/>
              </a:p>
              <a:p>
                <a:pPr lvl="1">
                  <a:lnSpc>
                    <a:spcPct val="150000"/>
                  </a:lnSpc>
                </a:pPr>
                <a:r>
                  <a:rPr lang="zh-CN" altLang="en-US" sz="2400" dirty="0"/>
                  <a:t>在无权图上复杂度为</a:t>
                </a:r>
                <a14:m>
                  <m:oMath xmlns:m="http://schemas.openxmlformats.org/officeDocument/2006/math">
                    <m:r>
                      <a:rPr lang="zh-CN" altLang="en-US" sz="2400" b="0" i="0" dirty="0" smtClean="0">
                        <a:latin typeface="Cambria Math" panose="02040503050406030204" pitchFamily="18" charset="0"/>
                      </a:rPr>
                      <m:t> </m:t>
                    </m:r>
                    <m:r>
                      <m:rPr>
                        <m:nor/>
                      </m:rPr>
                      <a:rPr lang="en-US" altLang="zh-CN" sz="2400" b="1" dirty="0" smtClean="0">
                        <a:latin typeface="Cambria Math" panose="02040503050406030204" pitchFamily="18" charset="0"/>
                      </a:rPr>
                      <m:t>O</m:t>
                    </m:r>
                    <m:r>
                      <m:rPr>
                        <m:nor/>
                      </m:rPr>
                      <a:rPr lang="en-US" altLang="zh-CN" sz="2400" b="1" i="0" dirty="0" smtClean="0">
                        <a:latin typeface="Cambria Math" panose="02040503050406030204" pitchFamily="18" charset="0"/>
                      </a:rPr>
                      <m:t>(</m:t>
                    </m:r>
                    <m:r>
                      <m:rPr>
                        <m:nor/>
                      </m:rPr>
                      <a:rPr lang="en-US" altLang="zh-CN" sz="2400" b="1" i="0" dirty="0" smtClean="0">
                        <a:latin typeface="Cambria Math" panose="02040503050406030204" pitchFamily="18" charset="0"/>
                      </a:rPr>
                      <m:t>mn</m:t>
                    </m:r>
                    <m:r>
                      <m:rPr>
                        <m:nor/>
                      </m:rPr>
                      <a:rPr lang="en-US" altLang="zh-CN" sz="2400" b="1" i="0" dirty="0" smtClean="0">
                        <a:latin typeface="Cambria Math" panose="02040503050406030204" pitchFamily="18" charset="0"/>
                      </a:rPr>
                      <m:t>)</m:t>
                    </m:r>
                    <m:r>
                      <m:rPr>
                        <m:nor/>
                      </m:rPr>
                      <a:rPr lang="zh-CN" altLang="en-US" sz="2400" b="1" i="0" dirty="0" smtClean="0">
                        <a:latin typeface="Cambria Math" panose="02040503050406030204" pitchFamily="18" charset="0"/>
                      </a:rPr>
                      <m:t> </m:t>
                    </m:r>
                  </m:oMath>
                </a14:m>
                <a:r>
                  <a:rPr lang="en-US" altLang="zh-CN" sz="2400" dirty="0"/>
                  <a:t>,</a:t>
                </a:r>
                <a:r>
                  <a:rPr lang="zh-CN" altLang="en-US" sz="2400" dirty="0"/>
                  <a:t>在有权图上复杂度为  </a:t>
                </a:r>
                <a14:m>
                  <m:oMath xmlns:m="http://schemas.openxmlformats.org/officeDocument/2006/math">
                    <m:r>
                      <a:rPr lang="en-US" altLang="zh-CN" sz="2400" b="1" i="1" smtClean="0">
                        <a:latin typeface="Cambria Math" panose="02040503050406030204" pitchFamily="18" charset="0"/>
                      </a:rPr>
                      <m:t>𝑶</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𝒎𝒏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zh-CN" altLang="en-US" sz="2400" b="1" i="1" smtClean="0">
                            <a:latin typeface="Cambria Math" panose="02040503050406030204" pitchFamily="18" charset="0"/>
                          </a:rPr>
                          <m:t> </m:t>
                        </m:r>
                        <m:r>
                          <a:rPr lang="en-US" altLang="zh-CN" sz="2400" b="1" i="1" smtClean="0">
                            <a:latin typeface="Cambria Math" panose="02040503050406030204" pitchFamily="18" charset="0"/>
                          </a:rPr>
                          <m:t>𝒍𝒐𝒈</m:t>
                        </m:r>
                        <m:r>
                          <a:rPr lang="zh-CN" altLang="en-US" sz="2400" b="1" i="1" smtClean="0">
                            <a:latin typeface="Cambria Math" panose="02040503050406030204" pitchFamily="18" charset="0"/>
                          </a:rPr>
                          <m:t> </m:t>
                        </m:r>
                        <m:r>
                          <a:rPr lang="en-US" altLang="zh-CN" sz="2400" b="1" i="1" smtClean="0">
                            <a:latin typeface="Cambria Math" panose="02040503050406030204" pitchFamily="18" charset="0"/>
                          </a:rPr>
                          <m:t>𝒏</m:t>
                        </m:r>
                      </m:e>
                    </m:d>
                  </m:oMath>
                </a14:m>
                <a:endParaRPr kumimoji="1" lang="en-US" altLang="zh-CN" sz="2400" b="1" dirty="0"/>
              </a:p>
            </p:txBody>
          </p:sp>
        </mc:Choice>
        <mc:Fallback xmlns="">
          <p:sp>
            <p:nvSpPr>
              <p:cNvPr id="5" name="内容占位符 1">
                <a:extLst>
                  <a:ext uri="{FF2B5EF4-FFF2-40B4-BE49-F238E27FC236}">
                    <a16:creationId xmlns:a16="http://schemas.microsoft.com/office/drawing/2014/main" id="{1E98226C-D5FC-9249-8B28-6E79539CB4D7}"/>
                  </a:ext>
                </a:extLst>
              </p:cNvPr>
              <p:cNvSpPr txBox="1">
                <a:spLocks noRot="1" noChangeAspect="1" noMove="1" noResize="1" noEditPoints="1" noAdjustHandles="1" noChangeArrowheads="1" noChangeShapeType="1" noTextEdit="1"/>
              </p:cNvSpPr>
              <p:nvPr/>
            </p:nvSpPr>
            <p:spPr>
              <a:xfrm>
                <a:off x="596055" y="2425149"/>
                <a:ext cx="7699806" cy="2517912"/>
              </a:xfrm>
              <a:prstGeom prst="rect">
                <a:avLst/>
              </a:prstGeom>
              <a:blipFill>
                <a:blip r:embed="rId5"/>
                <a:stretch>
                  <a:fillRect l="-1318" b="-1005"/>
                </a:stretch>
              </a:blipFill>
            </p:spPr>
            <p:txBody>
              <a:bodyPr/>
              <a:lstStyle/>
              <a:p>
                <a:r>
                  <a:rPr lang="zh-CN" altLang="en-US">
                    <a:noFill/>
                  </a:rPr>
                  <a:t> </a:t>
                </a:r>
              </a:p>
            </p:txBody>
          </p:sp>
        </mc:Fallback>
      </mc:AlternateContent>
      <p:graphicFrame>
        <p:nvGraphicFramePr>
          <p:cNvPr id="7" name="Object 3">
            <a:extLst>
              <a:ext uri="{FF2B5EF4-FFF2-40B4-BE49-F238E27FC236}">
                <a16:creationId xmlns:a16="http://schemas.microsoft.com/office/drawing/2014/main" id="{A00640CE-FAD7-0143-A835-FBD26A2852F5}"/>
              </a:ext>
            </a:extLst>
          </p:cNvPr>
          <p:cNvGraphicFramePr>
            <a:graphicFrameLocks noChangeAspect="1"/>
          </p:cNvGraphicFramePr>
          <p:nvPr>
            <p:extLst>
              <p:ext uri="{D42A27DB-BD31-4B8C-83A1-F6EECF244321}">
                <p14:modId xmlns:p14="http://schemas.microsoft.com/office/powerpoint/2010/main" val="1778660718"/>
              </p:ext>
            </p:extLst>
          </p:nvPr>
        </p:nvGraphicFramePr>
        <p:xfrm>
          <a:off x="2582854" y="5305451"/>
          <a:ext cx="3287713" cy="863600"/>
        </p:xfrm>
        <a:graphic>
          <a:graphicData uri="http://schemas.openxmlformats.org/presentationml/2006/ole">
            <mc:AlternateContent xmlns:mc="http://schemas.openxmlformats.org/markup-compatibility/2006">
              <mc:Choice xmlns:v="urn:schemas-microsoft-com:vml" Requires="v">
                <p:oleObj spid="_x0000_s3430" name="Equation" r:id="rId6" imgW="1739900" imgH="457200" progId="Equation.3">
                  <p:embed/>
                </p:oleObj>
              </mc:Choice>
              <mc:Fallback>
                <p:oleObj name="Equation" r:id="rId6" imgW="1739900" imgH="457200" progId="Equation.3">
                  <p:embed/>
                  <p:pic>
                    <p:nvPicPr>
                      <p:cNvPr id="4" name="Object 3"/>
                      <p:cNvPicPr>
                        <a:picLocks noChangeAspect="1" noChangeArrowheads="1"/>
                      </p:cNvPicPr>
                      <p:nvPr/>
                    </p:nvPicPr>
                    <p:blipFill>
                      <a:blip r:embed="rId7"/>
                      <a:srcRect/>
                      <a:stretch>
                        <a:fillRect/>
                      </a:stretch>
                    </p:blipFill>
                    <p:spPr bwMode="auto">
                      <a:xfrm>
                        <a:off x="2582854" y="5305451"/>
                        <a:ext cx="3287713" cy="863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8" name="Picture 10">
            <a:extLst>
              <a:ext uri="{FF2B5EF4-FFF2-40B4-BE49-F238E27FC236}">
                <a16:creationId xmlns:a16="http://schemas.microsoft.com/office/drawing/2014/main" id="{9118E16B-EB23-EA43-AC0D-F1BAE43A5936}"/>
              </a:ext>
            </a:extLst>
          </p:cNvPr>
          <p:cNvPicPr>
            <a:picLocks noChangeAspect="1" noChangeArrowheads="1"/>
          </p:cNvPicPr>
          <p:nvPr/>
        </p:nvPicPr>
        <p:blipFill>
          <a:blip r:embed="rId8" cstate="print"/>
          <a:srcRect/>
          <a:stretch>
            <a:fillRect/>
          </a:stretch>
        </p:blipFill>
        <p:spPr bwMode="auto">
          <a:xfrm>
            <a:off x="8295861" y="3507500"/>
            <a:ext cx="3565532" cy="2578643"/>
          </a:xfrm>
          <a:prstGeom prst="rect">
            <a:avLst/>
          </a:prstGeom>
          <a:noFill/>
        </p:spPr>
      </p:pic>
      <p:sp>
        <p:nvSpPr>
          <p:cNvPr id="10" name="文本框 9">
            <a:extLst>
              <a:ext uri="{FF2B5EF4-FFF2-40B4-BE49-F238E27FC236}">
                <a16:creationId xmlns:a16="http://schemas.microsoft.com/office/drawing/2014/main" id="{C22FD128-9F2C-0643-B425-B57C7CB5989E}"/>
              </a:ext>
            </a:extLst>
          </p:cNvPr>
          <p:cNvSpPr txBox="1"/>
          <p:nvPr/>
        </p:nvSpPr>
        <p:spPr>
          <a:xfrm>
            <a:off x="1815152" y="5718412"/>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15227190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算法原理</a:t>
            </a:r>
          </a:p>
        </p:txBody>
      </p:sp>
      <p:pic>
        <p:nvPicPr>
          <p:cNvPr id="8" name="图片 7">
            <a:extLst>
              <a:ext uri="{FF2B5EF4-FFF2-40B4-BE49-F238E27FC236}">
                <a16:creationId xmlns:a16="http://schemas.microsoft.com/office/drawing/2014/main" id="{0A36A5A5-7754-554A-8DFB-6BAC900057D5}"/>
              </a:ext>
            </a:extLst>
          </p:cNvPr>
          <p:cNvPicPr>
            <a:picLocks noChangeAspect="1"/>
          </p:cNvPicPr>
          <p:nvPr/>
        </p:nvPicPr>
        <p:blipFill>
          <a:blip r:embed="rId3"/>
          <a:stretch>
            <a:fillRect/>
          </a:stretch>
        </p:blipFill>
        <p:spPr>
          <a:xfrm>
            <a:off x="3455781" y="1450974"/>
            <a:ext cx="2679976" cy="691017"/>
          </a:xfrm>
          <a:prstGeom prst="rect">
            <a:avLst/>
          </a:prstGeom>
        </p:spPr>
      </p:pic>
      <p:pic>
        <p:nvPicPr>
          <p:cNvPr id="9" name="图片 8">
            <a:extLst>
              <a:ext uri="{FF2B5EF4-FFF2-40B4-BE49-F238E27FC236}">
                <a16:creationId xmlns:a16="http://schemas.microsoft.com/office/drawing/2014/main" id="{19340856-4529-F946-BAF1-E43E3ECA559A}"/>
              </a:ext>
            </a:extLst>
          </p:cNvPr>
          <p:cNvPicPr>
            <a:picLocks noChangeAspect="1"/>
          </p:cNvPicPr>
          <p:nvPr/>
        </p:nvPicPr>
        <p:blipFill>
          <a:blip r:embed="rId4"/>
          <a:stretch>
            <a:fillRect/>
          </a:stretch>
        </p:blipFill>
        <p:spPr>
          <a:xfrm>
            <a:off x="6994112" y="1411217"/>
            <a:ext cx="1956496" cy="691017"/>
          </a:xfrm>
          <a:prstGeom prst="rect">
            <a:avLst/>
          </a:prstGeom>
        </p:spPr>
      </p:pic>
      <p:sp>
        <p:nvSpPr>
          <p:cNvPr id="14" name="文本框 13">
            <a:extLst>
              <a:ext uri="{FF2B5EF4-FFF2-40B4-BE49-F238E27FC236}">
                <a16:creationId xmlns:a16="http://schemas.microsoft.com/office/drawing/2014/main" id="{D71B2FC0-E203-BA4D-93FF-D644EED20EA7}"/>
              </a:ext>
            </a:extLst>
          </p:cNvPr>
          <p:cNvSpPr txBox="1"/>
          <p:nvPr/>
        </p:nvSpPr>
        <p:spPr>
          <a:xfrm>
            <a:off x="686076" y="1486138"/>
            <a:ext cx="2739853" cy="461665"/>
          </a:xfrm>
          <a:prstGeom prst="rect">
            <a:avLst/>
          </a:prstGeom>
          <a:noFill/>
        </p:spPr>
        <p:txBody>
          <a:bodyPr wrap="none" rtlCol="0">
            <a:spAutoFit/>
          </a:bodyPr>
          <a:lstStyle/>
          <a:p>
            <a:r>
              <a:rPr kumimoji="1" lang="en-US" altLang="zh-CN" sz="2400" dirty="0"/>
              <a:t>Betweenness</a:t>
            </a:r>
            <a:r>
              <a:rPr kumimoji="1" lang="zh-CN" altLang="en-US" sz="2400" dirty="0"/>
              <a:t>定义</a:t>
            </a:r>
            <a:r>
              <a:rPr kumimoji="1" lang="zh-CN" altLang="en-US" dirty="0"/>
              <a:t>：</a:t>
            </a:r>
          </a:p>
        </p:txBody>
      </p:sp>
      <p:sp>
        <p:nvSpPr>
          <p:cNvPr id="16" name="文本框 15">
            <a:extLst>
              <a:ext uri="{FF2B5EF4-FFF2-40B4-BE49-F238E27FC236}">
                <a16:creationId xmlns:a16="http://schemas.microsoft.com/office/drawing/2014/main" id="{C6C68909-98AC-AE43-B1B6-B75331535F7B}"/>
              </a:ext>
            </a:extLst>
          </p:cNvPr>
          <p:cNvSpPr txBox="1"/>
          <p:nvPr/>
        </p:nvSpPr>
        <p:spPr>
          <a:xfrm>
            <a:off x="6567929" y="1486138"/>
            <a:ext cx="492443" cy="461665"/>
          </a:xfrm>
          <a:prstGeom prst="rect">
            <a:avLst/>
          </a:prstGeom>
          <a:noFill/>
        </p:spPr>
        <p:txBody>
          <a:bodyPr wrap="none" rtlCol="0">
            <a:spAutoFit/>
          </a:bodyPr>
          <a:lstStyle/>
          <a:p>
            <a:r>
              <a:rPr kumimoji="1" lang="zh-CN" altLang="en-US" sz="2400" dirty="0"/>
              <a:t>记</a:t>
            </a:r>
          </a:p>
        </p:txBody>
      </p:sp>
      <p:sp>
        <p:nvSpPr>
          <p:cNvPr id="17" name="文本框 16">
            <a:extLst>
              <a:ext uri="{FF2B5EF4-FFF2-40B4-BE49-F238E27FC236}">
                <a16:creationId xmlns:a16="http://schemas.microsoft.com/office/drawing/2014/main" id="{06AD1D08-5151-BD40-90FA-9AA3B2FEF2D3}"/>
              </a:ext>
            </a:extLst>
          </p:cNvPr>
          <p:cNvSpPr txBox="1"/>
          <p:nvPr/>
        </p:nvSpPr>
        <p:spPr>
          <a:xfrm>
            <a:off x="9090813" y="1525892"/>
            <a:ext cx="492443" cy="461665"/>
          </a:xfrm>
          <a:prstGeom prst="rect">
            <a:avLst/>
          </a:prstGeom>
          <a:noFill/>
        </p:spPr>
        <p:txBody>
          <a:bodyPr wrap="none" rtlCol="0">
            <a:spAutoFit/>
          </a:bodyPr>
          <a:lstStyle/>
          <a:p>
            <a:r>
              <a:rPr kumimoji="1" lang="zh-CN" altLang="en-US" sz="2400" dirty="0"/>
              <a:t>则</a:t>
            </a:r>
          </a:p>
        </p:txBody>
      </p:sp>
      <p:pic>
        <p:nvPicPr>
          <p:cNvPr id="18" name="图片 17">
            <a:extLst>
              <a:ext uri="{FF2B5EF4-FFF2-40B4-BE49-F238E27FC236}">
                <a16:creationId xmlns:a16="http://schemas.microsoft.com/office/drawing/2014/main" id="{12A0E196-CBAE-984D-B095-8D3C826DFCE2}"/>
              </a:ext>
            </a:extLst>
          </p:cNvPr>
          <p:cNvPicPr>
            <a:picLocks noChangeAspect="1"/>
          </p:cNvPicPr>
          <p:nvPr/>
        </p:nvPicPr>
        <p:blipFill>
          <a:blip r:embed="rId5"/>
          <a:stretch>
            <a:fillRect/>
          </a:stretch>
        </p:blipFill>
        <p:spPr>
          <a:xfrm>
            <a:off x="9583256" y="1375411"/>
            <a:ext cx="2468539" cy="842305"/>
          </a:xfrm>
          <a:prstGeom prst="rect">
            <a:avLst/>
          </a:prstGeom>
        </p:spPr>
      </p:pic>
      <p:pic>
        <p:nvPicPr>
          <p:cNvPr id="20" name="图片 19">
            <a:extLst>
              <a:ext uri="{FF2B5EF4-FFF2-40B4-BE49-F238E27FC236}">
                <a16:creationId xmlns:a16="http://schemas.microsoft.com/office/drawing/2014/main" id="{8BB7D0A0-8564-764D-A49B-D91F3C2A93A9}"/>
              </a:ext>
            </a:extLst>
          </p:cNvPr>
          <p:cNvPicPr>
            <a:picLocks noChangeAspect="1"/>
          </p:cNvPicPr>
          <p:nvPr/>
        </p:nvPicPr>
        <p:blipFill>
          <a:blip r:embed="rId6"/>
          <a:stretch>
            <a:fillRect/>
          </a:stretch>
        </p:blipFill>
        <p:spPr>
          <a:xfrm>
            <a:off x="5405445" y="3390500"/>
            <a:ext cx="6255692" cy="616523"/>
          </a:xfrm>
          <a:prstGeom prst="rect">
            <a:avLst/>
          </a:prstGeom>
        </p:spPr>
      </p:pic>
      <p:sp>
        <p:nvSpPr>
          <p:cNvPr id="21" name="文本框 20">
            <a:extLst>
              <a:ext uri="{FF2B5EF4-FFF2-40B4-BE49-F238E27FC236}">
                <a16:creationId xmlns:a16="http://schemas.microsoft.com/office/drawing/2014/main" id="{B9145E60-3C07-C74E-8CD8-F46196563894}"/>
              </a:ext>
            </a:extLst>
          </p:cNvPr>
          <p:cNvSpPr txBox="1"/>
          <p:nvPr/>
        </p:nvSpPr>
        <p:spPr>
          <a:xfrm>
            <a:off x="846184" y="3534108"/>
            <a:ext cx="4559261" cy="369332"/>
          </a:xfrm>
          <a:prstGeom prst="rect">
            <a:avLst/>
          </a:prstGeom>
          <a:noFill/>
        </p:spPr>
        <p:txBody>
          <a:bodyPr wrap="none" rtlCol="0">
            <a:spAutoFit/>
          </a:bodyPr>
          <a:lstStyle/>
          <a:p>
            <a:r>
              <a:rPr kumimoji="1" lang="zh-CN" altLang="en-US" dirty="0"/>
              <a:t>记从</a:t>
            </a:r>
            <a:r>
              <a:rPr kumimoji="1" lang="zh-CN" altLang="en-US" b="1" dirty="0"/>
              <a:t> </a:t>
            </a:r>
            <a:r>
              <a:rPr kumimoji="1" lang="en-US" altLang="zh-CN" b="1" dirty="0">
                <a:solidFill>
                  <a:srgbClr val="FF0000"/>
                </a:solidFill>
              </a:rPr>
              <a:t>s</a:t>
            </a:r>
            <a:r>
              <a:rPr kumimoji="1" lang="zh-CN" altLang="en-US" b="1" dirty="0"/>
              <a:t> </a:t>
            </a:r>
            <a:r>
              <a:rPr lang="zh-CN" altLang="en-US" dirty="0"/>
              <a:t>到 </a:t>
            </a:r>
            <a:r>
              <a:rPr lang="en" altLang="zh-CN" b="1" dirty="0">
                <a:solidFill>
                  <a:srgbClr val="FF0000"/>
                </a:solidFill>
              </a:rPr>
              <a:t>v</a:t>
            </a:r>
            <a:r>
              <a:rPr lang="zh-CN" altLang="en-US" b="1" dirty="0">
                <a:solidFill>
                  <a:srgbClr val="FF0000"/>
                </a:solidFill>
              </a:rPr>
              <a:t> </a:t>
            </a:r>
            <a:r>
              <a:rPr lang="zh-CN" altLang="en-US" dirty="0"/>
              <a:t>的最短路径中</a:t>
            </a:r>
            <a:r>
              <a:rPr lang="en" altLang="zh-CN" dirty="0"/>
              <a:t>v</a:t>
            </a:r>
            <a:r>
              <a:rPr lang="zh-CN" altLang="en-US" dirty="0"/>
              <a:t>的前驱节点集：</a:t>
            </a:r>
            <a:endParaRPr kumimoji="1" lang="zh-CN" altLang="en-US" dirty="0"/>
          </a:p>
        </p:txBody>
      </p:sp>
      <p:sp>
        <p:nvSpPr>
          <p:cNvPr id="22" name="文本框 21">
            <a:extLst>
              <a:ext uri="{FF2B5EF4-FFF2-40B4-BE49-F238E27FC236}">
                <a16:creationId xmlns:a16="http://schemas.microsoft.com/office/drawing/2014/main" id="{21FA04CB-D859-9443-9D8C-CFF932DD8BA7}"/>
              </a:ext>
            </a:extLst>
          </p:cNvPr>
          <p:cNvSpPr txBox="1"/>
          <p:nvPr/>
        </p:nvSpPr>
        <p:spPr>
          <a:xfrm>
            <a:off x="846184" y="4160745"/>
            <a:ext cx="1170513" cy="369332"/>
          </a:xfrm>
          <a:prstGeom prst="rect">
            <a:avLst/>
          </a:prstGeom>
          <a:noFill/>
        </p:spPr>
        <p:txBody>
          <a:bodyPr wrap="none" rtlCol="0">
            <a:spAutoFit/>
          </a:bodyPr>
          <a:lstStyle/>
          <a:p>
            <a:r>
              <a:rPr kumimoji="1" lang="zh-CN" altLang="en-US" dirty="0"/>
              <a:t>显然有： </a:t>
            </a:r>
          </a:p>
        </p:txBody>
      </p:sp>
      <p:pic>
        <p:nvPicPr>
          <p:cNvPr id="23" name="图片 22">
            <a:extLst>
              <a:ext uri="{FF2B5EF4-FFF2-40B4-BE49-F238E27FC236}">
                <a16:creationId xmlns:a16="http://schemas.microsoft.com/office/drawing/2014/main" id="{873CF4AB-06F0-494D-9FB5-3CD26197425C}"/>
              </a:ext>
            </a:extLst>
          </p:cNvPr>
          <p:cNvPicPr>
            <a:picLocks noChangeAspect="1"/>
          </p:cNvPicPr>
          <p:nvPr/>
        </p:nvPicPr>
        <p:blipFill>
          <a:blip r:embed="rId7"/>
          <a:stretch>
            <a:fillRect/>
          </a:stretch>
        </p:blipFill>
        <p:spPr>
          <a:xfrm>
            <a:off x="2355021" y="4077864"/>
            <a:ext cx="1938779" cy="713404"/>
          </a:xfrm>
          <a:prstGeom prst="rect">
            <a:avLst/>
          </a:prstGeom>
        </p:spPr>
      </p:pic>
      <p:pic>
        <p:nvPicPr>
          <p:cNvPr id="25" name="图片 24">
            <a:extLst>
              <a:ext uri="{FF2B5EF4-FFF2-40B4-BE49-F238E27FC236}">
                <a16:creationId xmlns:a16="http://schemas.microsoft.com/office/drawing/2014/main" id="{F9EF7460-A288-8B47-A899-D2A70B6EF905}"/>
              </a:ext>
            </a:extLst>
          </p:cNvPr>
          <p:cNvPicPr>
            <a:picLocks noChangeAspect="1"/>
          </p:cNvPicPr>
          <p:nvPr/>
        </p:nvPicPr>
        <p:blipFill>
          <a:blip r:embed="rId8"/>
          <a:stretch>
            <a:fillRect/>
          </a:stretch>
        </p:blipFill>
        <p:spPr>
          <a:xfrm>
            <a:off x="2247530" y="4812793"/>
            <a:ext cx="4931158" cy="778144"/>
          </a:xfrm>
          <a:prstGeom prst="rect">
            <a:avLst/>
          </a:prstGeom>
        </p:spPr>
      </p:pic>
      <p:sp>
        <p:nvSpPr>
          <p:cNvPr id="26" name="文本框 25">
            <a:extLst>
              <a:ext uri="{FF2B5EF4-FFF2-40B4-BE49-F238E27FC236}">
                <a16:creationId xmlns:a16="http://schemas.microsoft.com/office/drawing/2014/main" id="{44D16ED3-1149-1C42-8881-D5F9C3DC370B}"/>
              </a:ext>
            </a:extLst>
          </p:cNvPr>
          <p:cNvSpPr txBox="1"/>
          <p:nvPr/>
        </p:nvSpPr>
        <p:spPr>
          <a:xfrm>
            <a:off x="846184" y="5015740"/>
            <a:ext cx="1401346" cy="369332"/>
          </a:xfrm>
          <a:prstGeom prst="rect">
            <a:avLst/>
          </a:prstGeom>
          <a:noFill/>
        </p:spPr>
        <p:txBody>
          <a:bodyPr wrap="none" rtlCol="0">
            <a:spAutoFit/>
          </a:bodyPr>
          <a:lstStyle/>
          <a:p>
            <a:r>
              <a:rPr kumimoji="1" lang="zh-CN" altLang="en-US" dirty="0"/>
              <a:t>递推关系： </a:t>
            </a:r>
          </a:p>
        </p:txBody>
      </p:sp>
      <p:pic>
        <p:nvPicPr>
          <p:cNvPr id="27" name="图片 26">
            <a:extLst>
              <a:ext uri="{FF2B5EF4-FFF2-40B4-BE49-F238E27FC236}">
                <a16:creationId xmlns:a16="http://schemas.microsoft.com/office/drawing/2014/main" id="{FB73E011-B5D2-E14F-A06E-1BA05CAAE535}"/>
              </a:ext>
            </a:extLst>
          </p:cNvPr>
          <p:cNvPicPr>
            <a:picLocks noChangeAspect="1"/>
          </p:cNvPicPr>
          <p:nvPr/>
        </p:nvPicPr>
        <p:blipFill>
          <a:blip r:embed="rId9"/>
          <a:stretch>
            <a:fillRect/>
          </a:stretch>
        </p:blipFill>
        <p:spPr>
          <a:xfrm>
            <a:off x="8053237" y="4278483"/>
            <a:ext cx="3566273" cy="1997113"/>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2B57EB1-E273-9844-8330-7D8C8D9533E2}"/>
                  </a:ext>
                </a:extLst>
              </p:cNvPr>
              <p:cNvSpPr txBox="1"/>
              <p:nvPr/>
            </p:nvSpPr>
            <p:spPr>
              <a:xfrm>
                <a:off x="846184" y="2205108"/>
                <a:ext cx="8244629" cy="369332"/>
              </a:xfrm>
              <a:prstGeom prst="rect">
                <a:avLst/>
              </a:prstGeom>
              <a:noFill/>
            </p:spPr>
            <p:txBody>
              <a:bodyPr wrap="none" rtlCol="0">
                <a:spAutoFit/>
              </a:bodyPr>
              <a:lstStyle/>
              <a:p>
                <a:r>
                  <a:rPr kumimoji="1" lang="zh-CN" altLang="en-US" dirty="0"/>
                  <a:t>其中：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r>
                      <a:rPr kumimoji="1" lang="zh-CN" altLang="en-US" b="0" i="1" smtClean="0">
                        <a:latin typeface="Cambria Math" panose="02040503050406030204" pitchFamily="18" charset="0"/>
                      </a:rPr>
                      <m:t> </m:t>
                    </m:r>
                    <m:r>
                      <a:rPr kumimoji="1" lang="zh-CN" altLang="en-US" i="1">
                        <a:latin typeface="Cambria Math" panose="02040503050406030204" pitchFamily="18" charset="0"/>
                      </a:rPr>
                      <m:t>表示</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𝑠</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zh-CN" altLang="en-US" b="0" i="1" smtClean="0">
                        <a:latin typeface="Cambria Math" panose="02040503050406030204" pitchFamily="18" charset="0"/>
                      </a:rPr>
                      <m:t> </m:t>
                    </m:r>
                    <m:r>
                      <a:rPr kumimoji="1" lang="zh-CN" altLang="en-US" i="1">
                        <a:latin typeface="Cambria Math" panose="02040503050406030204" pitchFamily="18" charset="0"/>
                      </a:rPr>
                      <m:t>最短</m:t>
                    </m:r>
                    <m:r>
                      <a:rPr kumimoji="1" lang="zh-CN" altLang="en-US" i="1" smtClean="0">
                        <a:latin typeface="Cambria Math" panose="02040503050406030204" pitchFamily="18" charset="0"/>
                      </a:rPr>
                      <m:t>路径</m:t>
                    </m:r>
                    <m:r>
                      <a:rPr kumimoji="1" lang="zh-CN" altLang="en-US" i="1">
                        <a:latin typeface="Cambria Math" panose="02040503050406030204" pitchFamily="18" charset="0"/>
                      </a:rPr>
                      <m:t>数目</m:t>
                    </m:r>
                    <m:r>
                      <a:rPr kumimoji="1" lang="zh-CN" altLang="en-US" b="0" i="1" smtClean="0">
                        <a:latin typeface="Cambria Math" panose="02040503050406030204" pitchFamily="18" charset="0"/>
                      </a:rPr>
                      <m:t>，</m:t>
                    </m:r>
                    <m:r>
                      <a:rPr kumimoji="1" lang="zh-CN" altLang="en-US"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𝑣</m:t>
                        </m:r>
                      </m:e>
                    </m:d>
                    <m:r>
                      <a:rPr kumimoji="1" lang="zh-CN" altLang="en-US" i="1">
                        <a:latin typeface="Cambria Math" panose="02040503050406030204" pitchFamily="18" charset="0"/>
                      </a:rPr>
                      <m:t>表示</m:t>
                    </m:r>
                    <m:r>
                      <m:rPr>
                        <m:sty m:val="p"/>
                      </m:rPr>
                      <a:rPr kumimoji="1" lang="en-US" altLang="zh-CN" i="1" smtClean="0">
                        <a:latin typeface="Cambria Math" panose="02040503050406030204" pitchFamily="18" charset="0"/>
                      </a:rPr>
                      <m:t>s</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zh-CN" altLang="en-US" i="1">
                        <a:latin typeface="Cambria Math" panose="02040503050406030204" pitchFamily="18" charset="0"/>
                      </a:rPr>
                      <m:t>最短</m:t>
                    </m:r>
                    <m:r>
                      <a:rPr kumimoji="1" lang="zh-CN" altLang="en-US" i="1" smtClean="0">
                        <a:latin typeface="Cambria Math" panose="02040503050406030204" pitchFamily="18" charset="0"/>
                      </a:rPr>
                      <m:t>路径</m:t>
                    </m:r>
                    <m:r>
                      <a:rPr kumimoji="1" lang="zh-CN" altLang="en-US" i="1">
                        <a:latin typeface="Cambria Math" panose="02040503050406030204" pitchFamily="18" charset="0"/>
                      </a:rPr>
                      <m:t>经过</m:t>
                    </m:r>
                    <m:r>
                      <a:rPr kumimoji="1" lang="zh-CN" altLang="en-US" b="0" i="1" smtClean="0">
                        <a:latin typeface="Cambria Math" panose="02040503050406030204" pitchFamily="18" charset="0"/>
                      </a:rPr>
                      <m:t> </m:t>
                    </m:r>
                    <m:r>
                      <m:rPr>
                        <m:sty m:val="p"/>
                      </m:rPr>
                      <a:rPr kumimoji="1" lang="en-US" altLang="zh-CN" i="1">
                        <a:latin typeface="Cambria Math" panose="02040503050406030204" pitchFamily="18" charset="0"/>
                      </a:rPr>
                      <m:t>v</m:t>
                    </m:r>
                    <m:r>
                      <a:rPr kumimoji="1" lang="zh-CN" altLang="en-US" b="0" i="1" smtClean="0">
                        <a:latin typeface="Cambria Math" panose="02040503050406030204" pitchFamily="18" charset="0"/>
                      </a:rPr>
                      <m:t> </m:t>
                    </m:r>
                    <m:r>
                      <a:rPr kumimoji="1" lang="zh-CN" altLang="en-US" i="1">
                        <a:latin typeface="Cambria Math" panose="02040503050406030204" pitchFamily="18" charset="0"/>
                      </a:rPr>
                      <m:t>的</m:t>
                    </m:r>
                    <m:r>
                      <a:rPr kumimoji="1" lang="zh-CN" altLang="en-US" i="1" smtClean="0">
                        <a:latin typeface="Cambria Math" panose="02040503050406030204" pitchFamily="18" charset="0"/>
                      </a:rPr>
                      <m:t>数目</m:t>
                    </m:r>
                  </m:oMath>
                </a14:m>
                <a:endParaRPr kumimoji="1" lang="zh-CN" altLang="en-US" dirty="0"/>
              </a:p>
            </p:txBody>
          </p:sp>
        </mc:Choice>
        <mc:Fallback xmlns="">
          <p:sp>
            <p:nvSpPr>
              <p:cNvPr id="28" name="文本框 27">
                <a:extLst>
                  <a:ext uri="{FF2B5EF4-FFF2-40B4-BE49-F238E27FC236}">
                    <a16:creationId xmlns:a16="http://schemas.microsoft.com/office/drawing/2014/main" id="{42B57EB1-E273-9844-8330-7D8C8D9533E2}"/>
                  </a:ext>
                </a:extLst>
              </p:cNvPr>
              <p:cNvSpPr txBox="1">
                <a:spLocks noRot="1" noChangeAspect="1" noMove="1" noResize="1" noEditPoints="1" noAdjustHandles="1" noChangeArrowheads="1" noChangeShapeType="1" noTextEdit="1"/>
              </p:cNvSpPr>
              <p:nvPr/>
            </p:nvSpPr>
            <p:spPr>
              <a:xfrm>
                <a:off x="846184" y="2205108"/>
                <a:ext cx="8244629" cy="369332"/>
              </a:xfrm>
              <a:prstGeom prst="rect">
                <a:avLst/>
              </a:prstGeom>
              <a:blipFill>
                <a:blip r:embed="rId10"/>
                <a:stretch>
                  <a:fillRect l="-615"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E84FD179-CAA3-844F-B710-FC5DA8A2A85A}"/>
                  </a:ext>
                </a:extLst>
              </p:cNvPr>
              <p:cNvSpPr txBox="1"/>
              <p:nvPr/>
            </p:nvSpPr>
            <p:spPr>
              <a:xfrm>
                <a:off x="846183" y="2712244"/>
                <a:ext cx="10775770" cy="369332"/>
              </a:xfrm>
              <a:prstGeom prst="rect">
                <a:avLst/>
              </a:prstGeom>
              <a:noFill/>
            </p:spPr>
            <p:txBody>
              <a:bodyPr wrap="none" rtlCol="0">
                <a:spAutoFit/>
              </a:bodyPr>
              <a:lstStyle/>
              <a:p>
                <a:r>
                  <a:rPr kumimoji="1" lang="zh-CN" altLang="en-US" dirty="0"/>
                  <a:t>则： </a:t>
                </a:r>
                <a14:m>
                  <m:oMath xmlns:m="http://schemas.openxmlformats.org/officeDocument/2006/math">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𝛿</m:t>
                        </m:r>
                      </m:e>
                      <m:sub>
                        <m:r>
                          <a:rPr kumimoji="1" lang="en-US" altLang="zh-CN" b="0" i="1" dirty="0" smtClean="0">
                            <a:latin typeface="Cambria Math" panose="02040503050406030204" pitchFamily="18" charset="0"/>
                          </a:rPr>
                          <m:t>𝑠𝑡</m:t>
                        </m:r>
                      </m:sub>
                    </m:sSub>
                    <m:d>
                      <m:dPr>
                        <m:ctrlPr>
                          <a:rPr kumimoji="1" lang="en-US" altLang="zh-CN" b="0" i="1" dirty="0" smtClean="0">
                            <a:latin typeface="Cambria Math" panose="02040503050406030204" pitchFamily="18" charset="0"/>
                          </a:rPr>
                        </m:ctrlPr>
                      </m:dPr>
                      <m:e>
                        <m:r>
                          <a:rPr kumimoji="1" lang="en-US" altLang="zh-CN" b="0" i="1" dirty="0" smtClean="0">
                            <a:latin typeface="Cambria Math" panose="02040503050406030204" pitchFamily="18" charset="0"/>
                          </a:rPr>
                          <m:t>𝑣</m:t>
                        </m:r>
                      </m:e>
                    </m:d>
                    <m:r>
                      <a:rPr kumimoji="1" lang="zh-CN" altLang="en-US" b="0" i="1" dirty="0" smtClean="0">
                        <a:latin typeface="Cambria Math" panose="02040503050406030204" pitchFamily="18" charset="0"/>
                      </a:rPr>
                      <m:t> </m:t>
                    </m:r>
                    <m:r>
                      <a:rPr kumimoji="1" lang="zh-CN" altLang="en-US" i="1">
                        <a:latin typeface="Cambria Math" panose="02040503050406030204" pitchFamily="18" charset="0"/>
                      </a:rPr>
                      <m:t>表示</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𝑠</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zh-CN" altLang="en-US" b="0" i="1" smtClean="0">
                        <a:latin typeface="Cambria Math" panose="02040503050406030204" pitchFamily="18" charset="0"/>
                      </a:rPr>
                      <m:t> </m:t>
                    </m:r>
                    <m:r>
                      <a:rPr kumimoji="1" lang="zh-CN" altLang="en-US" i="1">
                        <a:latin typeface="Cambria Math" panose="02040503050406030204" pitchFamily="18" charset="0"/>
                      </a:rPr>
                      <m:t>最短</m:t>
                    </m:r>
                    <m:r>
                      <a:rPr kumimoji="1" lang="zh-CN" altLang="en-US" i="1" smtClean="0">
                        <a:latin typeface="Cambria Math" panose="02040503050406030204" pitchFamily="18" charset="0"/>
                      </a:rPr>
                      <m:t>路径</m:t>
                    </m:r>
                    <m:r>
                      <a:rPr kumimoji="1" lang="zh-CN" altLang="en-US" i="1">
                        <a:latin typeface="Cambria Math" panose="02040503050406030204" pitchFamily="18" charset="0"/>
                      </a:rPr>
                      <m:t>中</m:t>
                    </m:r>
                    <m:r>
                      <a:rPr kumimoji="1" lang="zh-CN" altLang="en-US" b="0" i="1" smtClean="0">
                        <a:latin typeface="Cambria Math" panose="02040503050406030204" pitchFamily="18" charset="0"/>
                      </a:rPr>
                      <m:t>，</m:t>
                    </m:r>
                    <m:r>
                      <a:rPr kumimoji="1" lang="zh-CN" altLang="en-US" i="1">
                        <a:latin typeface="Cambria Math" panose="02040503050406030204" pitchFamily="18" charset="0"/>
                      </a:rPr>
                      <m:t>经过</m:t>
                    </m:r>
                    <m:r>
                      <a:rPr kumimoji="1" lang="zh-CN" altLang="en-US" b="0" i="1" smtClean="0">
                        <a:latin typeface="Cambria Math" panose="02040503050406030204" pitchFamily="18" charset="0"/>
                      </a:rPr>
                      <m:t> </m:t>
                    </m:r>
                    <m:r>
                      <m:rPr>
                        <m:sty m:val="p"/>
                      </m:rPr>
                      <a:rPr kumimoji="1" lang="en-US" altLang="zh-CN" i="1">
                        <a:latin typeface="Cambria Math" panose="02040503050406030204" pitchFamily="18" charset="0"/>
                      </a:rPr>
                      <m:t>v</m:t>
                    </m:r>
                    <m:r>
                      <a:rPr kumimoji="1" lang="zh-CN" altLang="en-US" b="0" i="1" smtClean="0">
                        <a:latin typeface="Cambria Math" panose="02040503050406030204" pitchFamily="18" charset="0"/>
                      </a:rPr>
                      <m:t> </m:t>
                    </m:r>
                    <m:r>
                      <a:rPr kumimoji="1" lang="zh-CN" altLang="en-US" i="1">
                        <a:latin typeface="Cambria Math" panose="02040503050406030204" pitchFamily="18" charset="0"/>
                      </a:rPr>
                      <m:t>的</m:t>
                    </m:r>
                    <m:r>
                      <a:rPr kumimoji="1" lang="zh-CN" altLang="en-US" i="1" smtClean="0">
                        <a:latin typeface="Cambria Math" panose="02040503050406030204" pitchFamily="18" charset="0"/>
                      </a:rPr>
                      <m:t>比例</m:t>
                    </m:r>
                    <m:r>
                      <a:rPr kumimoji="1" lang="zh-CN" altLang="en-US" b="0" i="1" smtClean="0">
                        <a:latin typeface="Cambria Math" panose="02040503050406030204" pitchFamily="18" charset="0"/>
                      </a:rPr>
                      <m:t>。</m:t>
                    </m:r>
                    <m:r>
                      <a:rPr kumimoji="1" lang="zh-CN" altLang="en-US" b="0" i="1" smtClean="0">
                        <a:latin typeface="Cambria Math" panose="02040503050406030204" pitchFamily="18" charset="0"/>
                      </a:rPr>
                      <m:t> </m:t>
                    </m:r>
                    <m:r>
                      <a:rPr kumimoji="1" lang="zh-CN" altLang="en-US" i="1">
                        <a:latin typeface="Cambria Math" panose="02040503050406030204" pitchFamily="18" charset="0"/>
                      </a:rPr>
                      <m:t>将</m:t>
                    </m:r>
                    <m:r>
                      <a:rPr kumimoji="1" lang="zh-CN" altLang="en-US" i="1" smtClean="0">
                        <a:latin typeface="Cambria Math" panose="02040503050406030204" pitchFamily="18" charset="0"/>
                      </a:rPr>
                      <m:t>所有</m:t>
                    </m:r>
                    <m:r>
                      <a:rPr kumimoji="1" lang="zh-CN" altLang="en-US" i="1">
                        <a:latin typeface="Cambria Math" panose="02040503050406030204" pitchFamily="18" charset="0"/>
                      </a:rPr>
                      <m:t>顶点</m:t>
                    </m:r>
                    <m:r>
                      <a:rPr kumimoji="1" lang="zh-CN" altLang="en-US" i="1" smtClean="0">
                        <a:latin typeface="Cambria Math" panose="02040503050406030204" pitchFamily="18" charset="0"/>
                      </a:rPr>
                      <m:t>对</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𝑠</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𝑡</m:t>
                        </m:r>
                      </m:e>
                    </m:d>
                    <m:r>
                      <a:rPr kumimoji="1" lang="zh-CN" altLang="en-US" i="1" smtClean="0">
                        <a:latin typeface="Cambria Math" panose="02040503050406030204" pitchFamily="18" charset="0"/>
                      </a:rPr>
                      <m:t>的</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𝛿</m:t>
                        </m:r>
                      </m:e>
                      <m:sub>
                        <m:r>
                          <a:rPr kumimoji="1" lang="en-US" altLang="zh-CN" b="0" i="1" smtClean="0">
                            <a:latin typeface="Cambria Math" panose="02040503050406030204" pitchFamily="18" charset="0"/>
                          </a:rPr>
                          <m:t>𝑠𝑡</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𝑣</m:t>
                        </m:r>
                      </m:e>
                    </m:d>
                    <m:r>
                      <a:rPr kumimoji="1" lang="zh-CN" altLang="en-US" i="1">
                        <a:latin typeface="Cambria Math" panose="02040503050406030204" pitchFamily="18" charset="0"/>
                      </a:rPr>
                      <m:t>加起来</m:t>
                    </m:r>
                    <m:r>
                      <a:rPr kumimoji="1" lang="zh-CN" altLang="en-US" i="1" smtClean="0">
                        <a:latin typeface="Cambria Math" panose="02040503050406030204" pitchFamily="18" charset="0"/>
                      </a:rPr>
                      <m:t>则</m:t>
                    </m:r>
                    <m:r>
                      <a:rPr kumimoji="1" lang="zh-CN" altLang="en-US" i="1">
                        <a:latin typeface="Cambria Math" panose="02040503050406030204" pitchFamily="18" charset="0"/>
                      </a:rPr>
                      <m:t>为</m:t>
                    </m:r>
                    <m:r>
                      <a:rPr kumimoji="1" lang="zh-CN" altLang="en-US" i="1" smtClean="0">
                        <a:latin typeface="Cambria Math" panose="02040503050406030204" pitchFamily="18" charset="0"/>
                      </a:rPr>
                      <m:t>中介</m:t>
                    </m:r>
                    <m:r>
                      <a:rPr kumimoji="1" lang="zh-CN" altLang="en-US" i="1">
                        <a:latin typeface="Cambria Math" panose="02040503050406030204" pitchFamily="18" charset="0"/>
                      </a:rPr>
                      <m:t>中心</m:t>
                    </m:r>
                    <m:r>
                      <a:rPr kumimoji="1" lang="zh-CN" altLang="en-US" i="1" smtClean="0">
                        <a:latin typeface="Cambria Math" panose="02040503050406030204" pitchFamily="18" charset="0"/>
                      </a:rPr>
                      <m:t>度</m:t>
                    </m:r>
                  </m:oMath>
                </a14:m>
                <a:endParaRPr kumimoji="1" lang="zh-CN" altLang="en-US" dirty="0"/>
              </a:p>
            </p:txBody>
          </p:sp>
        </mc:Choice>
        <mc:Fallback xmlns="">
          <p:sp>
            <p:nvSpPr>
              <p:cNvPr id="29" name="文本框 28">
                <a:extLst>
                  <a:ext uri="{FF2B5EF4-FFF2-40B4-BE49-F238E27FC236}">
                    <a16:creationId xmlns:a16="http://schemas.microsoft.com/office/drawing/2014/main" id="{E84FD179-CAA3-844F-B710-FC5DA8A2A85A}"/>
                  </a:ext>
                </a:extLst>
              </p:cNvPr>
              <p:cNvSpPr txBox="1">
                <a:spLocks noRot="1" noChangeAspect="1" noMove="1" noResize="1" noEditPoints="1" noAdjustHandles="1" noChangeArrowheads="1" noChangeShapeType="1" noTextEdit="1"/>
              </p:cNvSpPr>
              <p:nvPr/>
            </p:nvSpPr>
            <p:spPr>
              <a:xfrm>
                <a:off x="846183" y="2712244"/>
                <a:ext cx="10775770" cy="369332"/>
              </a:xfrm>
              <a:prstGeom prst="rect">
                <a:avLst/>
              </a:prstGeom>
              <a:blipFill>
                <a:blip r:embed="rId11"/>
                <a:stretch>
                  <a:fillRect l="-471" t="-6667"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1121221"/>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算法原理</a:t>
            </a:r>
          </a:p>
        </p:txBody>
      </p:sp>
      <p:pic>
        <p:nvPicPr>
          <p:cNvPr id="27" name="图片 26">
            <a:extLst>
              <a:ext uri="{FF2B5EF4-FFF2-40B4-BE49-F238E27FC236}">
                <a16:creationId xmlns:a16="http://schemas.microsoft.com/office/drawing/2014/main" id="{FB73E011-B5D2-E14F-A06E-1BA05CAAE535}"/>
              </a:ext>
            </a:extLst>
          </p:cNvPr>
          <p:cNvPicPr>
            <a:picLocks noChangeAspect="1"/>
          </p:cNvPicPr>
          <p:nvPr/>
        </p:nvPicPr>
        <p:blipFill>
          <a:blip r:embed="rId3"/>
          <a:stretch>
            <a:fillRect/>
          </a:stretch>
        </p:blipFill>
        <p:spPr>
          <a:xfrm>
            <a:off x="8053237" y="3635448"/>
            <a:ext cx="3566273" cy="1997113"/>
          </a:xfrm>
          <a:prstGeom prst="rect">
            <a:avLst/>
          </a:prstGeom>
        </p:spPr>
      </p:pic>
      <p:pic>
        <p:nvPicPr>
          <p:cNvPr id="4" name="图片 3">
            <a:extLst>
              <a:ext uri="{FF2B5EF4-FFF2-40B4-BE49-F238E27FC236}">
                <a16:creationId xmlns:a16="http://schemas.microsoft.com/office/drawing/2014/main" id="{69379DA0-10C0-AE42-AD39-E739C84C741C}"/>
              </a:ext>
            </a:extLst>
          </p:cNvPr>
          <p:cNvPicPr>
            <a:picLocks noChangeAspect="1"/>
          </p:cNvPicPr>
          <p:nvPr/>
        </p:nvPicPr>
        <p:blipFill>
          <a:blip r:embed="rId4"/>
          <a:stretch>
            <a:fillRect/>
          </a:stretch>
        </p:blipFill>
        <p:spPr>
          <a:xfrm>
            <a:off x="1712629" y="1482561"/>
            <a:ext cx="1938779" cy="640489"/>
          </a:xfrm>
          <a:prstGeom prst="rect">
            <a:avLst/>
          </a:prstGeom>
        </p:spPr>
      </p:pic>
      <p:sp>
        <p:nvSpPr>
          <p:cNvPr id="24" name="文本框 23">
            <a:extLst>
              <a:ext uri="{FF2B5EF4-FFF2-40B4-BE49-F238E27FC236}">
                <a16:creationId xmlns:a16="http://schemas.microsoft.com/office/drawing/2014/main" id="{422ADA2A-C69B-184E-86EB-A9FD13501AC3}"/>
              </a:ext>
            </a:extLst>
          </p:cNvPr>
          <p:cNvSpPr txBox="1"/>
          <p:nvPr/>
        </p:nvSpPr>
        <p:spPr>
          <a:xfrm>
            <a:off x="846184" y="1509065"/>
            <a:ext cx="646331" cy="369332"/>
          </a:xfrm>
          <a:prstGeom prst="rect">
            <a:avLst/>
          </a:prstGeom>
          <a:noFill/>
        </p:spPr>
        <p:txBody>
          <a:bodyPr wrap="none" rtlCol="0">
            <a:spAutoFit/>
          </a:bodyPr>
          <a:lstStyle/>
          <a:p>
            <a:r>
              <a:rPr kumimoji="1" lang="zh-CN" altLang="en-US" dirty="0"/>
              <a:t>记：</a:t>
            </a:r>
          </a:p>
        </p:txBody>
      </p:sp>
      <p:pic>
        <p:nvPicPr>
          <p:cNvPr id="5" name="图片 4">
            <a:extLst>
              <a:ext uri="{FF2B5EF4-FFF2-40B4-BE49-F238E27FC236}">
                <a16:creationId xmlns:a16="http://schemas.microsoft.com/office/drawing/2014/main" id="{78C31C48-BE4B-8A43-9DD1-CAB121D7DAEC}"/>
              </a:ext>
            </a:extLst>
          </p:cNvPr>
          <p:cNvPicPr>
            <a:picLocks noChangeAspect="1"/>
          </p:cNvPicPr>
          <p:nvPr/>
        </p:nvPicPr>
        <p:blipFill>
          <a:blip r:embed="rId5"/>
          <a:stretch>
            <a:fillRect/>
          </a:stretch>
        </p:blipFill>
        <p:spPr>
          <a:xfrm>
            <a:off x="1492515" y="2146752"/>
            <a:ext cx="1767520" cy="438059"/>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F06CEC19-50A9-B248-94BC-B4E6D63837D3}"/>
                  </a:ext>
                </a:extLst>
              </p:cNvPr>
              <p:cNvSpPr txBox="1"/>
              <p:nvPr/>
            </p:nvSpPr>
            <p:spPr>
              <a:xfrm>
                <a:off x="3638853" y="2181115"/>
                <a:ext cx="49142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i="1" smtClean="0">
                          <a:latin typeface="Cambria Math" panose="02040503050406030204" pitchFamily="18" charset="0"/>
                        </a:rPr>
                        <m:t>表示</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𝑠</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zh-CN" altLang="en-US" b="0" i="1" smtClean="0">
                          <a:latin typeface="Cambria Math" panose="02040503050406030204" pitchFamily="18" charset="0"/>
                        </a:rPr>
                        <m:t> </m:t>
                      </m:r>
                      <m:r>
                        <a:rPr kumimoji="1" lang="zh-CN" altLang="en-US" i="1">
                          <a:latin typeface="Cambria Math" panose="02040503050406030204" pitchFamily="18" charset="0"/>
                        </a:rPr>
                        <m:t>最短</m:t>
                      </m:r>
                      <m:r>
                        <a:rPr kumimoji="1" lang="zh-CN" altLang="en-US" i="1" smtClean="0">
                          <a:latin typeface="Cambria Math" panose="02040503050406030204" pitchFamily="18" charset="0"/>
                        </a:rPr>
                        <m:t>路径</m:t>
                      </m:r>
                      <m:r>
                        <a:rPr kumimoji="1" lang="zh-CN" altLang="en-US" i="1">
                          <a:latin typeface="Cambria Math" panose="02040503050406030204" pitchFamily="18" charset="0"/>
                        </a:rPr>
                        <m:t>中</m:t>
                      </m:r>
                      <m:r>
                        <a:rPr kumimoji="1" lang="zh-CN" altLang="en-US" b="0" i="1" smtClean="0">
                          <a:latin typeface="Cambria Math" panose="02040503050406030204" pitchFamily="18" charset="0"/>
                        </a:rPr>
                        <m:t>，</m:t>
                      </m:r>
                      <m:r>
                        <a:rPr kumimoji="1" lang="zh-CN" altLang="en-US" i="1">
                          <a:latin typeface="Cambria Math" panose="02040503050406030204" pitchFamily="18" charset="0"/>
                        </a:rPr>
                        <m:t>经过</m:t>
                      </m:r>
                      <m:r>
                        <a:rPr kumimoji="1" lang="zh-CN" altLang="en-US" i="1" smtClean="0">
                          <a:latin typeface="Cambria Math" panose="02040503050406030204" pitchFamily="18" charset="0"/>
                        </a:rPr>
                        <m:t>点</m:t>
                      </m:r>
                      <m:r>
                        <a:rPr kumimoji="1" lang="en-US" altLang="zh-CN" b="0" i="1" smtClean="0">
                          <a:latin typeface="Cambria Math" panose="02040503050406030204" pitchFamily="18" charset="0"/>
                        </a:rPr>
                        <m:t>𝑣</m:t>
                      </m:r>
                      <m:r>
                        <a:rPr kumimoji="1" lang="zh-CN" altLang="en-US" i="1">
                          <a:latin typeface="Cambria Math" panose="02040503050406030204" pitchFamily="18" charset="0"/>
                        </a:rPr>
                        <m:t>和</m:t>
                      </m:r>
                      <m:r>
                        <a:rPr kumimoji="1" lang="zh-CN" altLang="en-US" i="1" smtClean="0">
                          <a:latin typeface="Cambria Math" panose="02040503050406030204" pitchFamily="18" charset="0"/>
                        </a:rPr>
                        <m:t>边</m:t>
                      </m:r>
                      <m:r>
                        <m:rPr>
                          <m:sty m:val="p"/>
                        </m:rPr>
                        <a:rPr kumimoji="1" lang="en-US" altLang="zh-CN" i="1">
                          <a:latin typeface="Cambria Math" panose="02040503050406030204" pitchFamily="18" charset="0"/>
                        </a:rPr>
                        <m:t>e</m:t>
                      </m:r>
                      <m:r>
                        <a:rPr kumimoji="1" lang="zh-CN" altLang="en-US" b="0" i="1" smtClean="0">
                          <a:latin typeface="Cambria Math" panose="02040503050406030204" pitchFamily="18" charset="0"/>
                        </a:rPr>
                        <m:t> </m:t>
                      </m:r>
                      <m:r>
                        <a:rPr kumimoji="1" lang="zh-CN" altLang="en-US" i="1">
                          <a:latin typeface="Cambria Math" panose="02040503050406030204" pitchFamily="18" charset="0"/>
                        </a:rPr>
                        <m:t>的</m:t>
                      </m:r>
                      <m:r>
                        <a:rPr kumimoji="1" lang="zh-CN" altLang="en-US" i="1" smtClean="0">
                          <a:latin typeface="Cambria Math" panose="02040503050406030204" pitchFamily="18" charset="0"/>
                        </a:rPr>
                        <m:t>比例</m:t>
                      </m:r>
                    </m:oMath>
                  </m:oMathPara>
                </a14:m>
                <a:endParaRPr kumimoji="1" lang="zh-CN" altLang="en-US" dirty="0"/>
              </a:p>
            </p:txBody>
          </p:sp>
        </mc:Choice>
        <mc:Fallback xmlns="">
          <p:sp>
            <p:nvSpPr>
              <p:cNvPr id="33" name="文本框 32">
                <a:extLst>
                  <a:ext uri="{FF2B5EF4-FFF2-40B4-BE49-F238E27FC236}">
                    <a16:creationId xmlns:a16="http://schemas.microsoft.com/office/drawing/2014/main" id="{F06CEC19-50A9-B248-94BC-B4E6D63837D3}"/>
                  </a:ext>
                </a:extLst>
              </p:cNvPr>
              <p:cNvSpPr txBox="1">
                <a:spLocks noRot="1" noChangeAspect="1" noMove="1" noResize="1" noEditPoints="1" noAdjustHandles="1" noChangeArrowheads="1" noChangeShapeType="1" noTextEdit="1"/>
              </p:cNvSpPr>
              <p:nvPr/>
            </p:nvSpPr>
            <p:spPr>
              <a:xfrm>
                <a:off x="3638853" y="2181115"/>
                <a:ext cx="4914294" cy="369332"/>
              </a:xfrm>
              <a:prstGeom prst="rect">
                <a:avLst/>
              </a:prstGeom>
              <a:blipFill>
                <a:blip r:embed="rId6"/>
                <a:stretch>
                  <a:fillRect b="-1333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F41F750-EA64-7646-AC68-A0AFA45505C8}"/>
              </a:ext>
            </a:extLst>
          </p:cNvPr>
          <p:cNvPicPr>
            <a:picLocks noChangeAspect="1"/>
          </p:cNvPicPr>
          <p:nvPr/>
        </p:nvPicPr>
        <p:blipFill>
          <a:blip r:embed="rId7"/>
          <a:stretch>
            <a:fillRect/>
          </a:stretch>
        </p:blipFill>
        <p:spPr>
          <a:xfrm>
            <a:off x="2190747" y="2773797"/>
            <a:ext cx="6560750" cy="786541"/>
          </a:xfrm>
          <a:prstGeom prst="rect">
            <a:avLst/>
          </a:prstGeom>
        </p:spPr>
      </p:pic>
      <p:sp>
        <p:nvSpPr>
          <p:cNvPr id="7" name="文本框 6">
            <a:extLst>
              <a:ext uri="{FF2B5EF4-FFF2-40B4-BE49-F238E27FC236}">
                <a16:creationId xmlns:a16="http://schemas.microsoft.com/office/drawing/2014/main" id="{02741775-780F-D24D-9F48-2EA8E4F02B9A}"/>
              </a:ext>
            </a:extLst>
          </p:cNvPr>
          <p:cNvSpPr txBox="1"/>
          <p:nvPr/>
        </p:nvSpPr>
        <p:spPr>
          <a:xfrm>
            <a:off x="1609676" y="2891236"/>
            <a:ext cx="492443" cy="369332"/>
          </a:xfrm>
          <a:prstGeom prst="rect">
            <a:avLst/>
          </a:prstGeom>
          <a:noFill/>
        </p:spPr>
        <p:txBody>
          <a:bodyPr wrap="none" rtlCol="0">
            <a:spAutoFit/>
          </a:bodyPr>
          <a:lstStyle/>
          <a:p>
            <a:r>
              <a:rPr kumimoji="1" lang="en-US" altLang="zh-CN" dirty="0"/>
              <a:t>=&gt;</a:t>
            </a:r>
            <a:endParaRPr kumimoji="1"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990E071-DE45-AF44-91E6-85B08B690DC9}"/>
                  </a:ext>
                </a:extLst>
              </p:cNvPr>
              <p:cNvSpPr txBox="1"/>
              <p:nvPr/>
            </p:nvSpPr>
            <p:spPr>
              <a:xfrm>
                <a:off x="1609676" y="3751466"/>
                <a:ext cx="5868338" cy="930896"/>
              </a:xfrm>
              <a:prstGeom prst="rect">
                <a:avLst/>
              </a:prstGeom>
              <a:noFill/>
            </p:spPr>
            <p:txBody>
              <a:bodyPr wrap="none" rtlCol="0">
                <a:spAutoFit/>
              </a:bodyPr>
              <a:lstStyle/>
              <a:p>
                <a:pPr>
                  <a:lnSpc>
                    <a:spcPct val="150000"/>
                  </a:lnSpc>
                </a:pPr>
                <a:r>
                  <a:rPr kumimoji="1" lang="zh-CN" altLang="en-US" dirty="0"/>
                  <a:t>最短路径 </a:t>
                </a:r>
                <a14:m>
                  <m:oMath xmlns:m="http://schemas.openxmlformats.org/officeDocument/2006/math">
                    <m:r>
                      <m:rPr>
                        <m:sty m:val="p"/>
                      </m:rPr>
                      <a:rPr kumimoji="1" lang="en-US" altLang="zh-CN" i="1" dirty="0">
                        <a:latin typeface="Cambria Math" panose="02040503050406030204" pitchFamily="18" charset="0"/>
                      </a:rPr>
                      <m:t>s</m:t>
                    </m:r>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𝑤</m:t>
                    </m:r>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𝑡</m:t>
                    </m:r>
                    <m:r>
                      <a:rPr kumimoji="1" lang="zh-CN" altLang="en-US" b="0" i="1" dirty="0" smtClean="0">
                        <a:latin typeface="Cambria Math" panose="02040503050406030204" pitchFamily="18" charset="0"/>
                      </a:rPr>
                      <m:t> </m:t>
                    </m:r>
                    <m:r>
                      <a:rPr kumimoji="1" lang="en-US" altLang="zh-CN" b="0" i="1" dirty="0" smtClean="0">
                        <a:latin typeface="Cambria Math" panose="02040503050406030204" pitchFamily="18" charset="0"/>
                      </a:rPr>
                      <m:t>,</m:t>
                    </m:r>
                    <m:r>
                      <a:rPr kumimoji="1" lang="zh-CN" altLang="en-US" b="0" i="1" dirty="0" smtClean="0">
                        <a:latin typeface="Cambria Math" panose="02040503050406030204" pitchFamily="18" charset="0"/>
                      </a:rPr>
                      <m:t> </m:t>
                    </m:r>
                    <m:r>
                      <a:rPr kumimoji="1" lang="zh-CN" altLang="en-US" b="0" i="1" dirty="0" smtClean="0">
                        <a:latin typeface="Cambria Math" panose="02040503050406030204" pitchFamily="18" charset="0"/>
                      </a:rPr>
                      <m:t>那么有</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𝜎</m:t>
                        </m:r>
                      </m:e>
                      <m:sub>
                        <m:r>
                          <a:rPr kumimoji="1" lang="en-US" altLang="zh-CN" b="0" i="1" dirty="0" smtClean="0">
                            <a:latin typeface="Cambria Math" panose="02040503050406030204" pitchFamily="18" charset="0"/>
                          </a:rPr>
                          <m:t>𝑠𝑡</m:t>
                        </m:r>
                      </m:sub>
                    </m:sSub>
                    <m:d>
                      <m:dPr>
                        <m:ctrlPr>
                          <a:rPr kumimoji="1" lang="en-US" altLang="zh-CN" b="0" i="1" dirty="0" smtClean="0">
                            <a:latin typeface="Cambria Math" panose="02040503050406030204" pitchFamily="18" charset="0"/>
                          </a:rPr>
                        </m:ctrlPr>
                      </m:dPr>
                      <m:e>
                        <m:r>
                          <a:rPr kumimoji="1" lang="en-US" altLang="zh-CN" b="0" i="1" dirty="0" smtClean="0">
                            <a:latin typeface="Cambria Math" panose="02040503050406030204" pitchFamily="18" charset="0"/>
                          </a:rPr>
                          <m:t>𝑤</m:t>
                        </m:r>
                      </m:e>
                    </m:d>
                    <m:r>
                      <a:rPr kumimoji="1" lang="en-US" altLang="zh-CN" b="0" i="1" dirty="0" smtClean="0">
                        <a:latin typeface="Cambria Math" panose="02040503050406030204" pitchFamily="18" charset="0"/>
                      </a:rPr>
                      <m:t>=</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𝜎</m:t>
                        </m:r>
                      </m:e>
                      <m:sub>
                        <m:r>
                          <a:rPr kumimoji="1" lang="en-US" altLang="zh-CN" b="0" i="1" dirty="0" smtClean="0">
                            <a:latin typeface="Cambria Math" panose="02040503050406030204" pitchFamily="18" charset="0"/>
                          </a:rPr>
                          <m:t>𝑠𝑤</m:t>
                        </m:r>
                      </m:sub>
                    </m:sSub>
                    <m:r>
                      <a:rPr kumimoji="1" lang="en-US" altLang="zh-CN" b="0" i="1" dirty="0" smtClean="0">
                        <a:latin typeface="Cambria Math" panose="02040503050406030204" pitchFamily="18" charset="0"/>
                      </a:rPr>
                      <m:t> </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𝜎</m:t>
                        </m:r>
                      </m:e>
                      <m:sub>
                        <m:r>
                          <a:rPr kumimoji="1" lang="en-US" altLang="zh-CN" b="0" i="1" dirty="0" smtClean="0">
                            <a:latin typeface="Cambria Math" panose="02040503050406030204" pitchFamily="18" charset="0"/>
                          </a:rPr>
                          <m:t>𝑤𝑡</m:t>
                        </m:r>
                      </m:sub>
                    </m:sSub>
                  </m:oMath>
                </a14:m>
                <a:r>
                  <a:rPr kumimoji="1" lang="zh-CN" altLang="en-US" dirty="0"/>
                  <a:t> </a:t>
                </a:r>
                <a:r>
                  <a:rPr kumimoji="1" lang="en-US" altLang="zh-CN" dirty="0"/>
                  <a:t>,</a:t>
                </a:r>
              </a:p>
              <a:p>
                <a:pPr>
                  <a:lnSpc>
                    <a:spcPct val="150000"/>
                  </a:lnSpc>
                </a:pPr>
                <a:r>
                  <a:rPr kumimoji="1" lang="zh-CN" altLang="en-US" dirty="0"/>
                  <a:t>同样的最短路径</a:t>
                </a:r>
                <a14:m>
                  <m:oMath xmlns:m="http://schemas.openxmlformats.org/officeDocument/2006/math">
                    <m:r>
                      <a:rPr kumimoji="1" lang="en-US" altLang="zh-CN" b="0" i="1" smtClean="0">
                        <a:latin typeface="Cambria Math" panose="02040503050406030204" pitchFamily="18" charset="0"/>
                      </a:rPr>
                      <m:t>𝑠</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0" smtClean="0">
                        <a:latin typeface="Cambria Math" panose="02040503050406030204" pitchFamily="18" charset="0"/>
                      </a:rPr>
                      <m:t>,</m:t>
                    </m:r>
                    <m:r>
                      <a:rPr kumimoji="1" lang="zh-CN" altLang="en-US" b="0" i="0" smtClean="0">
                        <a:latin typeface="Cambria Math" panose="02040503050406030204" pitchFamily="18" charset="0"/>
                      </a:rPr>
                      <m:t> </m:t>
                    </m:r>
                    <m:r>
                      <a:rPr kumimoji="1" lang="zh-CN" altLang="en-US" i="1">
                        <a:latin typeface="Cambria Math" panose="02040503050406030204" pitchFamily="18" charset="0"/>
                      </a:rPr>
                      <m:t>有</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𝑤</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m:rPr>
                            <m:sty m:val="p"/>
                          </m:rPr>
                          <a:rPr kumimoji="1" lang="en-US" altLang="zh-CN" b="0" i="0" smtClean="0">
                            <a:latin typeface="Cambria Math" panose="02040503050406030204" pitchFamily="18" charset="0"/>
                          </a:rPr>
                          <m:t>sv</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𝑤</m:t>
                        </m:r>
                        <m:r>
                          <m:rPr>
                            <m:sty m:val="p"/>
                          </m:rPr>
                          <a:rPr kumimoji="1" lang="en-US" altLang="zh-CN" b="0" i="0" smtClean="0">
                            <a:latin typeface="Cambria Math" panose="02040503050406030204" pitchFamily="18" charset="0"/>
                          </a:rPr>
                          <m:t>t</m:t>
                        </m:r>
                      </m:sub>
                    </m:sSub>
                    <m:r>
                      <a:rPr kumimoji="1" lang="zh-CN" altLang="en-US" b="0" i="0" smtClean="0">
                        <a:latin typeface="Cambria Math" panose="02040503050406030204" pitchFamily="18" charset="0"/>
                      </a:rPr>
                      <m:t> </m:t>
                    </m:r>
                  </m:oMath>
                </a14:m>
                <a:endParaRPr kumimoji="1" lang="zh-CN" altLang="en-US" dirty="0"/>
              </a:p>
            </p:txBody>
          </p:sp>
        </mc:Choice>
        <mc:Fallback xmlns="">
          <p:sp>
            <p:nvSpPr>
              <p:cNvPr id="11" name="文本框 10">
                <a:extLst>
                  <a:ext uri="{FF2B5EF4-FFF2-40B4-BE49-F238E27FC236}">
                    <a16:creationId xmlns:a16="http://schemas.microsoft.com/office/drawing/2014/main" id="{7990E071-DE45-AF44-91E6-85B08B690DC9}"/>
                  </a:ext>
                </a:extLst>
              </p:cNvPr>
              <p:cNvSpPr txBox="1">
                <a:spLocks noRot="1" noChangeAspect="1" noMove="1" noResize="1" noEditPoints="1" noAdjustHandles="1" noChangeArrowheads="1" noChangeShapeType="1" noTextEdit="1"/>
              </p:cNvSpPr>
              <p:nvPr/>
            </p:nvSpPr>
            <p:spPr>
              <a:xfrm>
                <a:off x="1609676" y="3751466"/>
                <a:ext cx="5868338" cy="930896"/>
              </a:xfrm>
              <a:prstGeom prst="rect">
                <a:avLst/>
              </a:prstGeom>
              <a:blipFill>
                <a:blip r:embed="rId8"/>
                <a:stretch>
                  <a:fillRect l="-864" b="-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3AF4462-3B27-5747-B388-732F73C99DC9}"/>
                  </a:ext>
                </a:extLst>
              </p:cNvPr>
              <p:cNvSpPr txBox="1"/>
              <p:nvPr/>
            </p:nvSpPr>
            <p:spPr>
              <a:xfrm>
                <a:off x="1123529" y="4839675"/>
                <a:ext cx="6560749" cy="6833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𝛿</m:t>
                          </m:r>
                        </m:e>
                        <m:sub>
                          <m:r>
                            <a:rPr kumimoji="1" lang="en-US" altLang="zh-CN" b="0" i="1" smtClean="0">
                              <a:latin typeface="Cambria Math" panose="02040503050406030204" pitchFamily="18" charset="0"/>
                            </a:rPr>
                            <m:t>𝑠𝑡</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𝑤</m:t>
                              </m:r>
                            </m:e>
                          </m:d>
                        </m:e>
                      </m:d>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𝑤</m:t>
                          </m:r>
                          <m:r>
                            <a:rPr kumimoji="1" lang="en-US" altLang="zh-CN" b="0" i="1" smtClean="0">
                              <a:latin typeface="Cambria Math" panose="02040503050406030204" pitchFamily="18" charset="0"/>
                            </a:rPr>
                            <m:t>})</m:t>
                          </m:r>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𝑠𝑣</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𝑤𝑡</m:t>
                              </m:r>
                            </m:sub>
                          </m:sSub>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den>
                      </m:f>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𝑠𝑣</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r>
                            <a:rPr kumimoji="1" lang="en-US" altLang="zh-CN" b="0" i="1" smtClean="0">
                              <a:latin typeface="Cambria Math" panose="02040503050406030204" pitchFamily="18" charset="0"/>
                            </a:rPr>
                            <m:t>)</m:t>
                          </m:r>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𝑠𝑤</m:t>
                              </m:r>
                            </m:sub>
                          </m:sSub>
                        </m:den>
                      </m:f>
                    </m:oMath>
                  </m:oMathPara>
                </a14:m>
                <a:endParaRPr kumimoji="1" lang="zh-CN" altLang="en-US" dirty="0"/>
              </a:p>
            </p:txBody>
          </p:sp>
        </mc:Choice>
        <mc:Fallback xmlns="">
          <p:sp>
            <p:nvSpPr>
              <p:cNvPr id="12" name="文本框 11">
                <a:extLst>
                  <a:ext uri="{FF2B5EF4-FFF2-40B4-BE49-F238E27FC236}">
                    <a16:creationId xmlns:a16="http://schemas.microsoft.com/office/drawing/2014/main" id="{F3AF4462-3B27-5747-B388-732F73C99DC9}"/>
                  </a:ext>
                </a:extLst>
              </p:cNvPr>
              <p:cNvSpPr txBox="1">
                <a:spLocks noRot="1" noChangeAspect="1" noMove="1" noResize="1" noEditPoints="1" noAdjustHandles="1" noChangeArrowheads="1" noChangeShapeType="1" noTextEdit="1"/>
              </p:cNvSpPr>
              <p:nvPr/>
            </p:nvSpPr>
            <p:spPr>
              <a:xfrm>
                <a:off x="1123529" y="4839675"/>
                <a:ext cx="6560749" cy="683392"/>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3063354"/>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算法原理</a:t>
            </a:r>
          </a:p>
        </p:txBody>
      </p:sp>
      <p:pic>
        <p:nvPicPr>
          <p:cNvPr id="2" name="图片 1">
            <a:extLst>
              <a:ext uri="{FF2B5EF4-FFF2-40B4-BE49-F238E27FC236}">
                <a16:creationId xmlns:a16="http://schemas.microsoft.com/office/drawing/2014/main" id="{C7A4D037-4D16-A549-8491-A5B24405B4D5}"/>
              </a:ext>
            </a:extLst>
          </p:cNvPr>
          <p:cNvPicPr>
            <a:picLocks noChangeAspect="1"/>
          </p:cNvPicPr>
          <p:nvPr/>
        </p:nvPicPr>
        <p:blipFill>
          <a:blip r:embed="rId3"/>
          <a:stretch>
            <a:fillRect/>
          </a:stretch>
        </p:blipFill>
        <p:spPr>
          <a:xfrm>
            <a:off x="555268" y="2606459"/>
            <a:ext cx="6296161" cy="3975744"/>
          </a:xfrm>
          <a:prstGeom prst="rect">
            <a:avLst/>
          </a:prstGeom>
        </p:spPr>
      </p:pic>
      <p:cxnSp>
        <p:nvCxnSpPr>
          <p:cNvPr id="13" name="直线箭头连接符 12">
            <a:extLst>
              <a:ext uri="{FF2B5EF4-FFF2-40B4-BE49-F238E27FC236}">
                <a16:creationId xmlns:a16="http://schemas.microsoft.com/office/drawing/2014/main" id="{C4FE7B65-53B7-E44E-ABC7-2E0F3C6ED4BA}"/>
              </a:ext>
            </a:extLst>
          </p:cNvPr>
          <p:cNvCxnSpPr>
            <a:cxnSpLocks/>
          </p:cNvCxnSpPr>
          <p:nvPr/>
        </p:nvCxnSpPr>
        <p:spPr>
          <a:xfrm flipH="1">
            <a:off x="4435522" y="2662582"/>
            <a:ext cx="1897040" cy="14726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853EA7B-1917-3D45-888B-3612439961C2}"/>
                  </a:ext>
                </a:extLst>
              </p:cNvPr>
              <p:cNvSpPr txBox="1"/>
              <p:nvPr/>
            </p:nvSpPr>
            <p:spPr>
              <a:xfrm>
                <a:off x="460921" y="1671197"/>
                <a:ext cx="6560749" cy="6833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m:rPr>
                              <m:nor/>
                            </m:rPr>
                            <a:rPr kumimoji="1" lang="zh-CN" altLang="en-US" dirty="0" smtClean="0"/>
                            <m:t>已知：  </m:t>
                          </m:r>
                          <m:r>
                            <a:rPr kumimoji="1" lang="en-US" altLang="zh-CN" b="0" i="1" smtClean="0">
                              <a:latin typeface="Cambria Math" panose="02040503050406030204" pitchFamily="18" charset="0"/>
                            </a:rPr>
                            <m:t>𝛿</m:t>
                          </m:r>
                        </m:e>
                        <m:sub>
                          <m:r>
                            <a:rPr kumimoji="1" lang="en-US" altLang="zh-CN" b="0" i="1" smtClean="0">
                              <a:latin typeface="Cambria Math" panose="02040503050406030204" pitchFamily="18" charset="0"/>
                            </a:rPr>
                            <m:t>𝑠𝑡</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𝑤</m:t>
                              </m:r>
                            </m:e>
                          </m:d>
                        </m:e>
                      </m:d>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𝑤</m:t>
                          </m:r>
                          <m:r>
                            <a:rPr kumimoji="1" lang="en-US" altLang="zh-CN" b="0" i="1" smtClean="0">
                              <a:latin typeface="Cambria Math" panose="02040503050406030204" pitchFamily="18" charset="0"/>
                            </a:rPr>
                            <m:t>})</m:t>
                          </m:r>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𝑠𝑣</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𝑤𝑡</m:t>
                              </m:r>
                            </m:sub>
                          </m:sSub>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den>
                      </m:f>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𝑠𝑣</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r>
                            <a:rPr kumimoji="1" lang="en-US" altLang="zh-CN" b="0" i="1" smtClean="0">
                              <a:latin typeface="Cambria Math" panose="02040503050406030204" pitchFamily="18" charset="0"/>
                            </a:rPr>
                            <m:t>)</m:t>
                          </m:r>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𝑠𝑡</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𝑠𝑤</m:t>
                              </m:r>
                            </m:sub>
                          </m:sSub>
                        </m:den>
                      </m:f>
                    </m:oMath>
                  </m:oMathPara>
                </a14:m>
                <a:endParaRPr kumimoji="1" lang="zh-CN" altLang="en-US" dirty="0"/>
              </a:p>
            </p:txBody>
          </p:sp>
        </mc:Choice>
        <mc:Fallback xmlns="">
          <p:sp>
            <p:nvSpPr>
              <p:cNvPr id="36" name="文本框 35">
                <a:extLst>
                  <a:ext uri="{FF2B5EF4-FFF2-40B4-BE49-F238E27FC236}">
                    <a16:creationId xmlns:a16="http://schemas.microsoft.com/office/drawing/2014/main" id="{A853EA7B-1917-3D45-888B-3612439961C2}"/>
                  </a:ext>
                </a:extLst>
              </p:cNvPr>
              <p:cNvSpPr txBox="1">
                <a:spLocks noRot="1" noChangeAspect="1" noMove="1" noResize="1" noEditPoints="1" noAdjustHandles="1" noChangeArrowheads="1" noChangeShapeType="1" noTextEdit="1"/>
              </p:cNvSpPr>
              <p:nvPr/>
            </p:nvSpPr>
            <p:spPr>
              <a:xfrm>
                <a:off x="460921" y="1671197"/>
                <a:ext cx="6560749" cy="68339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FC8E0B0-37AF-834B-B3CC-9140FE6396B9}"/>
                  </a:ext>
                </a:extLst>
              </p:cNvPr>
              <p:cNvSpPr txBox="1"/>
              <p:nvPr/>
            </p:nvSpPr>
            <p:spPr>
              <a:xfrm>
                <a:off x="7021670" y="1785309"/>
                <a:ext cx="4156907" cy="495457"/>
              </a:xfrm>
              <a:prstGeom prst="rect">
                <a:avLst/>
              </a:prstGeom>
              <a:noFill/>
            </p:spPr>
            <p:txBody>
              <a:bodyPr wrap="none" rtlCol="0">
                <a:spAutoFit/>
              </a:bodyPr>
              <a:lstStyle/>
              <a:p>
                <a:r>
                  <a:rPr kumimoji="1" lang="en-US" altLang="zh-CN" dirty="0"/>
                  <a:t>(</a:t>
                </a:r>
                <a:r>
                  <a:rPr kumimoji="1" lang="zh-CN" altLang="en-US" dirty="0"/>
                  <a:t> 其中当</a:t>
                </a:r>
                <a:r>
                  <a:rPr kumimoji="1" lang="en-US" altLang="zh-CN" dirty="0"/>
                  <a:t>t</a:t>
                </a:r>
                <a:r>
                  <a:rPr kumimoji="1" lang="zh-CN" altLang="en-US" dirty="0"/>
                  <a:t> </a:t>
                </a:r>
                <a:r>
                  <a:rPr kumimoji="1" lang="en-US" altLang="zh-CN" dirty="0"/>
                  <a:t>=</a:t>
                </a:r>
                <a:r>
                  <a:rPr kumimoji="1" lang="zh-CN" altLang="en-US" dirty="0"/>
                  <a:t> </a:t>
                </a:r>
                <a:r>
                  <a:rPr kumimoji="1" lang="en-US" altLang="zh-CN" dirty="0"/>
                  <a:t>w</a:t>
                </a:r>
                <a:r>
                  <a:rPr kumimoji="1" lang="zh-CN" altLang="en-US" dirty="0"/>
                  <a:t>时，</a:t>
                </a:r>
                <a:r>
                  <a:rPr kumimoji="1" lang="en-US" altLang="zh-CN" b="0"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𝛿</m:t>
                        </m:r>
                      </m:e>
                      <m:sub>
                        <m:r>
                          <a:rPr kumimoji="1" lang="en-US" altLang="zh-CN" b="0" i="1" smtClean="0">
                            <a:latin typeface="Cambria Math" panose="02040503050406030204" pitchFamily="18" charset="0"/>
                          </a:rPr>
                          <m:t>𝑠𝑡</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𝑤</m:t>
                            </m:r>
                          </m:e>
                        </m:d>
                      </m:e>
                    </m:d>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𝑠𝑣</m:t>
                            </m:r>
                          </m:sub>
                        </m:sSub>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𝑠𝑤</m:t>
                            </m:r>
                          </m:sub>
                        </m:sSub>
                      </m:den>
                    </m:f>
                  </m:oMath>
                </a14:m>
                <a:r>
                  <a:rPr kumimoji="1" lang="zh-CN" altLang="en-US" dirty="0"/>
                  <a:t>  </a:t>
                </a:r>
                <a:r>
                  <a:rPr kumimoji="1" lang="en-US" altLang="zh-CN" dirty="0"/>
                  <a:t>)</a:t>
                </a:r>
                <a:endParaRPr kumimoji="1" lang="zh-CN" altLang="en-US" dirty="0"/>
              </a:p>
            </p:txBody>
          </p:sp>
        </mc:Choice>
        <mc:Fallback xmlns="">
          <p:sp>
            <p:nvSpPr>
              <p:cNvPr id="37" name="文本框 36">
                <a:extLst>
                  <a:ext uri="{FF2B5EF4-FFF2-40B4-BE49-F238E27FC236}">
                    <a16:creationId xmlns:a16="http://schemas.microsoft.com/office/drawing/2014/main" id="{EFC8E0B0-37AF-834B-B3CC-9140FE6396B9}"/>
                  </a:ext>
                </a:extLst>
              </p:cNvPr>
              <p:cNvSpPr txBox="1">
                <a:spLocks noRot="1" noChangeAspect="1" noMove="1" noResize="1" noEditPoints="1" noAdjustHandles="1" noChangeArrowheads="1" noChangeShapeType="1" noTextEdit="1"/>
              </p:cNvSpPr>
              <p:nvPr/>
            </p:nvSpPr>
            <p:spPr>
              <a:xfrm>
                <a:off x="7021670" y="1785309"/>
                <a:ext cx="4156907" cy="495457"/>
              </a:xfrm>
              <a:prstGeom prst="rect">
                <a:avLst/>
              </a:prstGeom>
              <a:blipFill>
                <a:blip r:embed="rId5"/>
                <a:stretch>
                  <a:fillRect l="-1220" r="-305"/>
                </a:stretch>
              </a:blipFill>
            </p:spPr>
            <p:txBody>
              <a:bodyPr/>
              <a:lstStyle/>
              <a:p>
                <a:r>
                  <a:rPr lang="zh-CN" altLang="en-US">
                    <a:noFill/>
                  </a:rPr>
                  <a:t> </a:t>
                </a:r>
              </a:p>
            </p:txBody>
          </p:sp>
        </mc:Fallback>
      </mc:AlternateContent>
      <p:pic>
        <p:nvPicPr>
          <p:cNvPr id="39" name="Picture 10">
            <a:extLst>
              <a:ext uri="{FF2B5EF4-FFF2-40B4-BE49-F238E27FC236}">
                <a16:creationId xmlns:a16="http://schemas.microsoft.com/office/drawing/2014/main" id="{7DC5B58B-A3AC-364D-8CAD-6705586F843E}"/>
              </a:ext>
            </a:extLst>
          </p:cNvPr>
          <p:cNvPicPr>
            <a:picLocks noChangeAspect="1" noChangeArrowheads="1"/>
          </p:cNvPicPr>
          <p:nvPr/>
        </p:nvPicPr>
        <p:blipFill>
          <a:blip r:embed="rId6" cstate="print"/>
          <a:srcRect/>
          <a:stretch>
            <a:fillRect/>
          </a:stretch>
        </p:blipFill>
        <p:spPr bwMode="auto">
          <a:xfrm>
            <a:off x="7744853" y="3287913"/>
            <a:ext cx="3565532" cy="2578643"/>
          </a:xfrm>
          <a:prstGeom prst="rect">
            <a:avLst/>
          </a:prstGeom>
          <a:noFill/>
        </p:spPr>
      </p:pic>
    </p:spTree>
    <p:extLst>
      <p:ext uri="{BB962C8B-B14F-4D97-AF65-F5344CB8AC3E}">
        <p14:creationId xmlns:p14="http://schemas.microsoft.com/office/powerpoint/2010/main" val="1738471906"/>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算法原理</a:t>
            </a:r>
          </a:p>
        </p:txBody>
      </p:sp>
      <p:sp>
        <p:nvSpPr>
          <p:cNvPr id="36" name="文本框 35">
            <a:extLst>
              <a:ext uri="{FF2B5EF4-FFF2-40B4-BE49-F238E27FC236}">
                <a16:creationId xmlns:a16="http://schemas.microsoft.com/office/drawing/2014/main" id="{A853EA7B-1917-3D45-888B-3612439961C2}"/>
              </a:ext>
            </a:extLst>
          </p:cNvPr>
          <p:cNvSpPr txBox="1"/>
          <p:nvPr/>
        </p:nvSpPr>
        <p:spPr>
          <a:xfrm>
            <a:off x="720226" y="1787770"/>
            <a:ext cx="6560749" cy="369332"/>
          </a:xfrm>
          <a:prstGeom prst="rect">
            <a:avLst/>
          </a:prstGeom>
          <a:noFill/>
        </p:spPr>
        <p:txBody>
          <a:bodyPr wrap="square" rtlCol="0">
            <a:spAutoFit/>
          </a:bodyPr>
          <a:lstStyle/>
          <a:p>
            <a:r>
              <a:rPr kumimoji="1" lang="zh-CN" altLang="en-US" dirty="0"/>
              <a:t>已知： </a:t>
            </a:r>
          </a:p>
        </p:txBody>
      </p:sp>
      <p:pic>
        <p:nvPicPr>
          <p:cNvPr id="39" name="Picture 10">
            <a:extLst>
              <a:ext uri="{FF2B5EF4-FFF2-40B4-BE49-F238E27FC236}">
                <a16:creationId xmlns:a16="http://schemas.microsoft.com/office/drawing/2014/main" id="{7DC5B58B-A3AC-364D-8CAD-6705586F843E}"/>
              </a:ext>
            </a:extLst>
          </p:cNvPr>
          <p:cNvPicPr>
            <a:picLocks noChangeAspect="1" noChangeArrowheads="1"/>
          </p:cNvPicPr>
          <p:nvPr/>
        </p:nvPicPr>
        <p:blipFill>
          <a:blip r:embed="rId3" cstate="print"/>
          <a:srcRect/>
          <a:stretch>
            <a:fillRect/>
          </a:stretch>
        </p:blipFill>
        <p:spPr bwMode="auto">
          <a:xfrm>
            <a:off x="7908626" y="3380315"/>
            <a:ext cx="3565532" cy="2578643"/>
          </a:xfrm>
          <a:prstGeom prst="rect">
            <a:avLst/>
          </a:prstGeom>
          <a:noFill/>
        </p:spPr>
      </p:pic>
      <p:pic>
        <p:nvPicPr>
          <p:cNvPr id="8" name="图片 7">
            <a:extLst>
              <a:ext uri="{FF2B5EF4-FFF2-40B4-BE49-F238E27FC236}">
                <a16:creationId xmlns:a16="http://schemas.microsoft.com/office/drawing/2014/main" id="{179A9FA5-2151-F849-A294-F0F97A67E4AB}"/>
              </a:ext>
            </a:extLst>
          </p:cNvPr>
          <p:cNvPicPr>
            <a:picLocks noChangeAspect="1"/>
          </p:cNvPicPr>
          <p:nvPr/>
        </p:nvPicPr>
        <p:blipFill>
          <a:blip r:embed="rId4"/>
          <a:stretch>
            <a:fillRect/>
          </a:stretch>
        </p:blipFill>
        <p:spPr>
          <a:xfrm>
            <a:off x="1768522" y="1548670"/>
            <a:ext cx="4327478" cy="968733"/>
          </a:xfrm>
          <a:prstGeom prst="rect">
            <a:avLst/>
          </a:prstGeom>
        </p:spPr>
      </p:pic>
      <p:sp>
        <p:nvSpPr>
          <p:cNvPr id="4" name="文本框 3">
            <a:extLst>
              <a:ext uri="{FF2B5EF4-FFF2-40B4-BE49-F238E27FC236}">
                <a16:creationId xmlns:a16="http://schemas.microsoft.com/office/drawing/2014/main" id="{7C2D108F-7ADD-9C4D-AEF6-FC6F1E849C11}"/>
              </a:ext>
            </a:extLst>
          </p:cNvPr>
          <p:cNvSpPr txBox="1"/>
          <p:nvPr/>
        </p:nvSpPr>
        <p:spPr>
          <a:xfrm>
            <a:off x="720226" y="2810246"/>
            <a:ext cx="1800493" cy="369332"/>
          </a:xfrm>
          <a:prstGeom prst="rect">
            <a:avLst/>
          </a:prstGeom>
          <a:noFill/>
        </p:spPr>
        <p:txBody>
          <a:bodyPr wrap="none" rtlCol="0">
            <a:spAutoFit/>
          </a:bodyPr>
          <a:lstStyle/>
          <a:p>
            <a:r>
              <a:rPr kumimoji="1" lang="zh-CN" altLang="en-US" b="1" dirty="0"/>
              <a:t>主要计算步骤</a:t>
            </a:r>
            <a:r>
              <a:rPr kumimoji="1" lang="zh-CN" altLang="en-US" dirty="0"/>
              <a:t>：</a:t>
            </a:r>
          </a:p>
        </p:txBody>
      </p:sp>
      <p:sp>
        <p:nvSpPr>
          <p:cNvPr id="6" name="矩形 5">
            <a:extLst>
              <a:ext uri="{FF2B5EF4-FFF2-40B4-BE49-F238E27FC236}">
                <a16:creationId xmlns:a16="http://schemas.microsoft.com/office/drawing/2014/main" id="{4AF01CC1-B888-FA49-B90C-3790CC31F2AD}"/>
              </a:ext>
            </a:extLst>
          </p:cNvPr>
          <p:cNvSpPr/>
          <p:nvPr/>
        </p:nvSpPr>
        <p:spPr>
          <a:xfrm>
            <a:off x="979407" y="3490238"/>
            <a:ext cx="3558538" cy="400110"/>
          </a:xfrm>
          <a:prstGeom prst="rect">
            <a:avLst/>
          </a:prstGeom>
        </p:spPr>
        <p:txBody>
          <a:bodyPr wrap="none">
            <a:spAutoFit/>
          </a:bodyPr>
          <a:lstStyle/>
          <a:p>
            <a:pPr marL="285750" indent="-285750">
              <a:buFont typeface="Arial" panose="020B0604020202020204" pitchFamily="34" charset="0"/>
              <a:buChar char="•"/>
            </a:pPr>
            <a:r>
              <a:rPr lang="zh-CN" altLang="en-US" sz="2000" b="0" i="0" dirty="0">
                <a:effectLst/>
                <a:latin typeface="Microsoft YaHei" panose="020B0503020204020204" pitchFamily="34" charset="-122"/>
                <a:ea typeface="Microsoft YaHei" panose="020B0503020204020204" pitchFamily="34" charset="-122"/>
              </a:rPr>
              <a:t>选取源节点</a:t>
            </a:r>
            <a:r>
              <a:rPr lang="en" altLang="zh-CN" sz="2000" b="1" i="0" u="none" strike="noStrike" dirty="0">
                <a:effectLst/>
                <a:latin typeface="Microsoft YaHei" panose="020B0503020204020204" pitchFamily="34" charset="-122"/>
                <a:ea typeface="Microsoft YaHei" panose="020B0503020204020204" pitchFamily="34" charset="-122"/>
              </a:rPr>
              <a:t>s</a:t>
            </a:r>
            <a:r>
              <a:rPr lang="zh-CN" altLang="en-US" sz="2000" b="0" i="0" dirty="0">
                <a:effectLst/>
                <a:latin typeface="Microsoft YaHei" panose="020B0503020204020204" pitchFamily="34" charset="-122"/>
                <a:ea typeface="Microsoft YaHei" panose="020B0503020204020204" pitchFamily="34" charset="-122"/>
              </a:rPr>
              <a:t>做</a:t>
            </a:r>
            <a:r>
              <a:rPr lang="en" altLang="zh-CN" sz="2000" b="0" i="0" dirty="0">
                <a:effectLst/>
                <a:latin typeface="Microsoft YaHei" panose="020B0503020204020204" pitchFamily="34" charset="-122"/>
                <a:ea typeface="Microsoft YaHei" panose="020B0503020204020204" pitchFamily="34" charset="-122"/>
              </a:rPr>
              <a:t>BFS</a:t>
            </a:r>
            <a:r>
              <a:rPr lang="zh-CN" altLang="en-US" sz="2000" b="0" i="0" dirty="0">
                <a:effectLst/>
                <a:latin typeface="Microsoft YaHei" panose="020B0503020204020204" pitchFamily="34" charset="-122"/>
                <a:ea typeface="Microsoft YaHei" panose="020B0503020204020204" pitchFamily="34" charset="-122"/>
              </a:rPr>
              <a:t>计算 </a:t>
            </a:r>
            <a:r>
              <a:rPr lang="el-GR" altLang="zh-CN" sz="2000" b="1" i="0" u="none" strike="noStrike" dirty="0">
                <a:effectLst/>
                <a:latin typeface="Microsoft YaHei" panose="020B0503020204020204" pitchFamily="34" charset="-122"/>
                <a:ea typeface="Microsoft YaHei" panose="020B0503020204020204" pitchFamily="34" charset="-122"/>
              </a:rPr>
              <a:t>σ</a:t>
            </a:r>
            <a:r>
              <a:rPr lang="en" altLang="zh-CN" sz="2000" b="1" i="0" u="none" strike="noStrike" baseline="-25000" dirty="0" err="1">
                <a:effectLst/>
                <a:latin typeface="Microsoft YaHei" panose="020B0503020204020204" pitchFamily="34" charset="-122"/>
                <a:ea typeface="Microsoft YaHei" panose="020B0503020204020204" pitchFamily="34" charset="-122"/>
              </a:rPr>
              <a:t>st</a:t>
            </a:r>
            <a:endParaRPr lang="en" altLang="zh-CN" sz="2000" b="1" i="0" baseline="-25000" dirty="0">
              <a:effectLst/>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19BCA1D0-2A04-C54D-BA76-C4FBCFC0560E}"/>
              </a:ext>
            </a:extLst>
          </p:cNvPr>
          <p:cNvSpPr/>
          <p:nvPr/>
        </p:nvSpPr>
        <p:spPr>
          <a:xfrm>
            <a:off x="979407" y="3962488"/>
            <a:ext cx="6096000" cy="961225"/>
          </a:xfrm>
          <a:prstGeom prst="rect">
            <a:avLst/>
          </a:prstGeom>
        </p:spPr>
        <p:txBody>
          <a:bodyPr>
            <a:spAutoFit/>
          </a:bodyPr>
          <a:lstStyle/>
          <a:p>
            <a:pPr marL="285750" indent="-285750">
              <a:lnSpc>
                <a:spcPct val="150000"/>
              </a:lnSpc>
              <a:buFont typeface="Arial" panose="020B0604020202020204" pitchFamily="34" charset="0"/>
              <a:buChar char="•"/>
            </a:pPr>
            <a:r>
              <a:rPr lang="zh-CN" altLang="en-US" sz="2000" b="0" i="0" dirty="0">
                <a:effectLst/>
                <a:latin typeface="Microsoft YaHei" panose="020B0503020204020204" pitchFamily="34" charset="-122"/>
                <a:ea typeface="Microsoft YaHei" panose="020B0503020204020204" pitchFamily="34" charset="-122"/>
              </a:rPr>
              <a:t>遍历过程中将节点推入栈中，同时保留每个节点作为其他节点前驱的集合。</a:t>
            </a:r>
          </a:p>
        </p:txBody>
      </p:sp>
      <p:sp>
        <p:nvSpPr>
          <p:cNvPr id="10" name="矩形 9">
            <a:extLst>
              <a:ext uri="{FF2B5EF4-FFF2-40B4-BE49-F238E27FC236}">
                <a16:creationId xmlns:a16="http://schemas.microsoft.com/office/drawing/2014/main" id="{66DDD3B5-B099-C047-9848-66C69CEB769C}"/>
              </a:ext>
            </a:extLst>
          </p:cNvPr>
          <p:cNvSpPr/>
          <p:nvPr/>
        </p:nvSpPr>
        <p:spPr>
          <a:xfrm>
            <a:off x="979407" y="5090570"/>
            <a:ext cx="6096000" cy="400110"/>
          </a:xfrm>
          <a:prstGeom prst="rect">
            <a:avLst/>
          </a:prstGeom>
        </p:spPr>
        <p:txBody>
          <a:bodyPr>
            <a:spAutoFit/>
          </a:bodyPr>
          <a:lstStyle/>
          <a:p>
            <a:pPr marL="285750" indent="-285750">
              <a:buFont typeface="Arial" panose="020B0604020202020204" pitchFamily="34" charset="0"/>
              <a:buChar char="•"/>
            </a:pPr>
            <a:r>
              <a:rPr lang="zh-CN" altLang="en-US" sz="2000" b="0" i="0" dirty="0">
                <a:effectLst/>
                <a:latin typeface="Microsoft YaHei" panose="020B0503020204020204" pitchFamily="34" charset="-122"/>
                <a:ea typeface="Microsoft YaHei" panose="020B0503020204020204" pitchFamily="34" charset="-122"/>
              </a:rPr>
              <a:t>用公式计算 </a:t>
            </a:r>
            <a:r>
              <a:rPr lang="el-GR" altLang="zh-CN" sz="2000" b="1" i="0" u="none" strike="noStrike" dirty="0">
                <a:effectLst/>
                <a:latin typeface="STIXGeneral-Italic" pitchFamily="2" charset="2"/>
                <a:ea typeface="Microsoft YaHei" panose="020B0503020204020204" pitchFamily="34" charset="-122"/>
              </a:rPr>
              <a:t>δ</a:t>
            </a:r>
            <a:r>
              <a:rPr lang="en" altLang="zh-CN" sz="2000" b="1" i="0" u="none" strike="noStrike" baseline="-25000" dirty="0">
                <a:effectLst/>
                <a:latin typeface="STIXGeneral-Italic" pitchFamily="2" charset="2"/>
                <a:ea typeface="Microsoft YaHei" panose="020B0503020204020204" pitchFamily="34" charset="-122"/>
              </a:rPr>
              <a:t>s</a:t>
            </a:r>
            <a:r>
              <a:rPr lang="en" altLang="zh-CN" sz="2000" b="1" i="0" u="none" strike="noStrike" baseline="-25000" dirty="0">
                <a:effectLst/>
                <a:latin typeface="STIXGeneral-Regular" pitchFamily="2" charset="2"/>
                <a:ea typeface="Microsoft YaHei" panose="020B0503020204020204" pitchFamily="34" charset="-122"/>
              </a:rPr>
              <a:t>⋅</a:t>
            </a:r>
            <a:r>
              <a:rPr lang="en" altLang="zh-CN" sz="2000" b="1" i="0" u="none" strike="noStrike" dirty="0">
                <a:effectLst/>
                <a:latin typeface="STIXGeneral-Regular" pitchFamily="2" charset="2"/>
                <a:ea typeface="Microsoft YaHei" panose="020B0503020204020204" pitchFamily="34" charset="-122"/>
              </a:rPr>
              <a:t>(</a:t>
            </a:r>
            <a:r>
              <a:rPr lang="en" altLang="zh-CN" sz="2000" b="1" i="0" u="none" strike="noStrike" dirty="0">
                <a:effectLst/>
                <a:latin typeface="STIXGeneral-Italic" pitchFamily="2" charset="2"/>
                <a:ea typeface="Microsoft YaHei" panose="020B0503020204020204" pitchFamily="34" charset="-122"/>
              </a:rPr>
              <a:t>v</a:t>
            </a:r>
            <a:r>
              <a:rPr lang="en" altLang="zh-CN" sz="2000" b="1" i="0" u="none" strike="noStrike" dirty="0">
                <a:effectLst/>
                <a:latin typeface="STIXGeneral-Regular" pitchFamily="2" charset="2"/>
                <a:ea typeface="Microsoft YaHei" panose="020B0503020204020204" pitchFamily="34" charset="-122"/>
              </a:rPr>
              <a:t>)</a:t>
            </a:r>
            <a:endParaRPr lang="zh-CN" altLang="en-US" sz="2000" b="1" dirty="0"/>
          </a:p>
        </p:txBody>
      </p:sp>
    </p:spTree>
    <p:extLst>
      <p:ext uri="{BB962C8B-B14F-4D97-AF65-F5344CB8AC3E}">
        <p14:creationId xmlns:p14="http://schemas.microsoft.com/office/powerpoint/2010/main" val="4159638486"/>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59F761-CA63-994E-B80F-E0EAB92D7F4C}"/>
              </a:ext>
            </a:extLst>
          </p:cNvPr>
          <p:cNvSpPr>
            <a:spLocks noGrp="1"/>
          </p:cNvSpPr>
          <p:nvPr>
            <p:ph type="title"/>
          </p:nvPr>
        </p:nvSpPr>
        <p:spPr/>
        <p:txBody>
          <a:bodyPr>
            <a:normAutofit/>
          </a:bodyPr>
          <a:lstStyle/>
          <a:p>
            <a:r>
              <a:rPr kumimoji="1" lang="en-US" altLang="zh-CN" sz="3200" dirty="0" err="1"/>
              <a:t>Brandes</a:t>
            </a:r>
            <a:r>
              <a:rPr kumimoji="1" lang="zh-CN" altLang="en-US" sz="3200" dirty="0"/>
              <a:t> 算法实现</a:t>
            </a:r>
          </a:p>
        </p:txBody>
      </p:sp>
      <p:sp>
        <p:nvSpPr>
          <p:cNvPr id="36" name="文本框 35">
            <a:extLst>
              <a:ext uri="{FF2B5EF4-FFF2-40B4-BE49-F238E27FC236}">
                <a16:creationId xmlns:a16="http://schemas.microsoft.com/office/drawing/2014/main" id="{A853EA7B-1917-3D45-888B-3612439961C2}"/>
              </a:ext>
            </a:extLst>
          </p:cNvPr>
          <p:cNvSpPr txBox="1"/>
          <p:nvPr/>
        </p:nvSpPr>
        <p:spPr>
          <a:xfrm>
            <a:off x="720226" y="1787770"/>
            <a:ext cx="6560749" cy="369332"/>
          </a:xfrm>
          <a:prstGeom prst="rect">
            <a:avLst/>
          </a:prstGeom>
          <a:noFill/>
        </p:spPr>
        <p:txBody>
          <a:bodyPr wrap="square" rtlCol="0">
            <a:spAutoFit/>
          </a:bodyPr>
          <a:lstStyle/>
          <a:p>
            <a:r>
              <a:rPr kumimoji="1" lang="zh-CN" altLang="en-US" dirty="0"/>
              <a:t>已知： </a:t>
            </a:r>
          </a:p>
        </p:txBody>
      </p:sp>
      <p:pic>
        <p:nvPicPr>
          <p:cNvPr id="8" name="图片 7">
            <a:extLst>
              <a:ext uri="{FF2B5EF4-FFF2-40B4-BE49-F238E27FC236}">
                <a16:creationId xmlns:a16="http://schemas.microsoft.com/office/drawing/2014/main" id="{179A9FA5-2151-F849-A294-F0F97A67E4AB}"/>
              </a:ext>
            </a:extLst>
          </p:cNvPr>
          <p:cNvPicPr>
            <a:picLocks noChangeAspect="1"/>
          </p:cNvPicPr>
          <p:nvPr/>
        </p:nvPicPr>
        <p:blipFill>
          <a:blip r:embed="rId3"/>
          <a:stretch>
            <a:fillRect/>
          </a:stretch>
        </p:blipFill>
        <p:spPr>
          <a:xfrm>
            <a:off x="1768522" y="1548670"/>
            <a:ext cx="4327478" cy="968733"/>
          </a:xfrm>
          <a:prstGeom prst="rect">
            <a:avLst/>
          </a:prstGeom>
        </p:spPr>
      </p:pic>
      <p:sp>
        <p:nvSpPr>
          <p:cNvPr id="4" name="文本框 3">
            <a:extLst>
              <a:ext uri="{FF2B5EF4-FFF2-40B4-BE49-F238E27FC236}">
                <a16:creationId xmlns:a16="http://schemas.microsoft.com/office/drawing/2014/main" id="{7C2D108F-7ADD-9C4D-AEF6-FC6F1E849C11}"/>
              </a:ext>
            </a:extLst>
          </p:cNvPr>
          <p:cNvSpPr txBox="1"/>
          <p:nvPr/>
        </p:nvSpPr>
        <p:spPr>
          <a:xfrm>
            <a:off x="720226" y="2810246"/>
            <a:ext cx="1800493" cy="369332"/>
          </a:xfrm>
          <a:prstGeom prst="rect">
            <a:avLst/>
          </a:prstGeom>
          <a:noFill/>
        </p:spPr>
        <p:txBody>
          <a:bodyPr wrap="none" rtlCol="0">
            <a:spAutoFit/>
          </a:bodyPr>
          <a:lstStyle/>
          <a:p>
            <a:r>
              <a:rPr kumimoji="1" lang="zh-CN" altLang="en-US" b="1" dirty="0"/>
              <a:t>主要计算步骤</a:t>
            </a:r>
            <a:r>
              <a:rPr kumimoji="1" lang="zh-CN" altLang="en-US" dirty="0"/>
              <a:t>：</a:t>
            </a:r>
          </a:p>
        </p:txBody>
      </p:sp>
      <p:sp>
        <p:nvSpPr>
          <p:cNvPr id="6" name="矩形 5">
            <a:extLst>
              <a:ext uri="{FF2B5EF4-FFF2-40B4-BE49-F238E27FC236}">
                <a16:creationId xmlns:a16="http://schemas.microsoft.com/office/drawing/2014/main" id="{4AF01CC1-B888-FA49-B90C-3790CC31F2AD}"/>
              </a:ext>
            </a:extLst>
          </p:cNvPr>
          <p:cNvSpPr/>
          <p:nvPr/>
        </p:nvSpPr>
        <p:spPr>
          <a:xfrm>
            <a:off x="979407" y="3490238"/>
            <a:ext cx="3558538" cy="400110"/>
          </a:xfrm>
          <a:prstGeom prst="rect">
            <a:avLst/>
          </a:prstGeom>
        </p:spPr>
        <p:txBody>
          <a:bodyPr wrap="none">
            <a:spAutoFit/>
          </a:bodyPr>
          <a:lstStyle/>
          <a:p>
            <a:pPr marL="285750" indent="-285750">
              <a:buFont typeface="Arial" panose="020B0604020202020204" pitchFamily="34" charset="0"/>
              <a:buChar char="•"/>
            </a:pPr>
            <a:r>
              <a:rPr lang="zh-CN" altLang="en-US" sz="2000" b="0" i="0" dirty="0">
                <a:effectLst/>
                <a:latin typeface="Microsoft YaHei" panose="020B0503020204020204" pitchFamily="34" charset="-122"/>
                <a:ea typeface="Microsoft YaHei" panose="020B0503020204020204" pitchFamily="34" charset="-122"/>
              </a:rPr>
              <a:t>选取源节点</a:t>
            </a:r>
            <a:r>
              <a:rPr lang="en" altLang="zh-CN" sz="2000" b="1" i="0" u="none" strike="noStrike" dirty="0">
                <a:effectLst/>
                <a:latin typeface="Microsoft YaHei" panose="020B0503020204020204" pitchFamily="34" charset="-122"/>
                <a:ea typeface="Microsoft YaHei" panose="020B0503020204020204" pitchFamily="34" charset="-122"/>
              </a:rPr>
              <a:t>s</a:t>
            </a:r>
            <a:r>
              <a:rPr lang="zh-CN" altLang="en-US" sz="2000" b="0" i="0" dirty="0">
                <a:effectLst/>
                <a:latin typeface="Microsoft YaHei" panose="020B0503020204020204" pitchFamily="34" charset="-122"/>
                <a:ea typeface="Microsoft YaHei" panose="020B0503020204020204" pitchFamily="34" charset="-122"/>
              </a:rPr>
              <a:t>做</a:t>
            </a:r>
            <a:r>
              <a:rPr lang="en" altLang="zh-CN" sz="2000" b="0" i="0" dirty="0">
                <a:effectLst/>
                <a:latin typeface="Microsoft YaHei" panose="020B0503020204020204" pitchFamily="34" charset="-122"/>
                <a:ea typeface="Microsoft YaHei" panose="020B0503020204020204" pitchFamily="34" charset="-122"/>
              </a:rPr>
              <a:t>BFS</a:t>
            </a:r>
            <a:r>
              <a:rPr lang="zh-CN" altLang="en-US" sz="2000" b="0" i="0" dirty="0">
                <a:effectLst/>
                <a:latin typeface="Microsoft YaHei" panose="020B0503020204020204" pitchFamily="34" charset="-122"/>
                <a:ea typeface="Microsoft YaHei" panose="020B0503020204020204" pitchFamily="34" charset="-122"/>
              </a:rPr>
              <a:t>计算 </a:t>
            </a:r>
            <a:r>
              <a:rPr lang="el-GR" altLang="zh-CN" sz="2000" b="1" i="0" u="none" strike="noStrike" dirty="0">
                <a:effectLst/>
                <a:latin typeface="Microsoft YaHei" panose="020B0503020204020204" pitchFamily="34" charset="-122"/>
                <a:ea typeface="Microsoft YaHei" panose="020B0503020204020204" pitchFamily="34" charset="-122"/>
              </a:rPr>
              <a:t>σ</a:t>
            </a:r>
            <a:r>
              <a:rPr lang="en" altLang="zh-CN" sz="2000" b="1" i="0" u="none" strike="noStrike" baseline="-25000" dirty="0" err="1">
                <a:effectLst/>
                <a:latin typeface="Microsoft YaHei" panose="020B0503020204020204" pitchFamily="34" charset="-122"/>
                <a:ea typeface="Microsoft YaHei" panose="020B0503020204020204" pitchFamily="34" charset="-122"/>
              </a:rPr>
              <a:t>st</a:t>
            </a:r>
            <a:endParaRPr lang="en" altLang="zh-CN" sz="2000" b="1" i="0" baseline="-25000" dirty="0">
              <a:effectLst/>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19BCA1D0-2A04-C54D-BA76-C4FBCFC0560E}"/>
              </a:ext>
            </a:extLst>
          </p:cNvPr>
          <p:cNvSpPr/>
          <p:nvPr/>
        </p:nvSpPr>
        <p:spPr>
          <a:xfrm>
            <a:off x="979407" y="3962488"/>
            <a:ext cx="6096000" cy="961225"/>
          </a:xfrm>
          <a:prstGeom prst="rect">
            <a:avLst/>
          </a:prstGeom>
        </p:spPr>
        <p:txBody>
          <a:bodyPr>
            <a:spAutoFit/>
          </a:bodyPr>
          <a:lstStyle/>
          <a:p>
            <a:pPr marL="285750" indent="-285750">
              <a:lnSpc>
                <a:spcPct val="150000"/>
              </a:lnSpc>
              <a:buFont typeface="Arial" panose="020B0604020202020204" pitchFamily="34" charset="0"/>
              <a:buChar char="•"/>
            </a:pPr>
            <a:r>
              <a:rPr lang="zh-CN" altLang="en-US" sz="2000" b="0" i="0" dirty="0">
                <a:effectLst/>
                <a:latin typeface="Microsoft YaHei" panose="020B0503020204020204" pitchFamily="34" charset="-122"/>
                <a:ea typeface="Microsoft YaHei" panose="020B0503020204020204" pitchFamily="34" charset="-122"/>
              </a:rPr>
              <a:t>遍历过程中将节点推入栈中，同时保留每个节点作为其他节点前驱的集合。</a:t>
            </a:r>
          </a:p>
        </p:txBody>
      </p:sp>
      <p:sp>
        <p:nvSpPr>
          <p:cNvPr id="10" name="矩形 9">
            <a:extLst>
              <a:ext uri="{FF2B5EF4-FFF2-40B4-BE49-F238E27FC236}">
                <a16:creationId xmlns:a16="http://schemas.microsoft.com/office/drawing/2014/main" id="{66DDD3B5-B099-C047-9848-66C69CEB769C}"/>
              </a:ext>
            </a:extLst>
          </p:cNvPr>
          <p:cNvSpPr/>
          <p:nvPr/>
        </p:nvSpPr>
        <p:spPr>
          <a:xfrm>
            <a:off x="979407" y="5090570"/>
            <a:ext cx="6096000" cy="400110"/>
          </a:xfrm>
          <a:prstGeom prst="rect">
            <a:avLst/>
          </a:prstGeom>
        </p:spPr>
        <p:txBody>
          <a:bodyPr>
            <a:spAutoFit/>
          </a:bodyPr>
          <a:lstStyle/>
          <a:p>
            <a:pPr marL="285750" indent="-285750">
              <a:buFont typeface="Arial" panose="020B0604020202020204" pitchFamily="34" charset="0"/>
              <a:buChar char="•"/>
            </a:pPr>
            <a:r>
              <a:rPr lang="zh-CN" altLang="en-US" sz="2000" b="0" i="0" dirty="0">
                <a:effectLst/>
                <a:latin typeface="Microsoft YaHei" panose="020B0503020204020204" pitchFamily="34" charset="-122"/>
                <a:ea typeface="Microsoft YaHei" panose="020B0503020204020204" pitchFamily="34" charset="-122"/>
              </a:rPr>
              <a:t>用公式计算 </a:t>
            </a:r>
            <a:r>
              <a:rPr lang="el-GR" altLang="zh-CN" sz="2000" b="1" i="0" u="none" strike="noStrike" dirty="0">
                <a:effectLst/>
                <a:latin typeface="STIXGeneral-Italic" pitchFamily="2" charset="2"/>
                <a:ea typeface="Microsoft YaHei" panose="020B0503020204020204" pitchFamily="34" charset="-122"/>
              </a:rPr>
              <a:t>δ</a:t>
            </a:r>
            <a:r>
              <a:rPr lang="en" altLang="zh-CN" sz="2000" b="1" i="0" u="none" strike="noStrike" baseline="-25000" dirty="0">
                <a:effectLst/>
                <a:latin typeface="STIXGeneral-Italic" pitchFamily="2" charset="2"/>
                <a:ea typeface="Microsoft YaHei" panose="020B0503020204020204" pitchFamily="34" charset="-122"/>
              </a:rPr>
              <a:t>s</a:t>
            </a:r>
            <a:r>
              <a:rPr lang="en" altLang="zh-CN" sz="2000" b="1" i="0" u="none" strike="noStrike" baseline="-25000" dirty="0">
                <a:effectLst/>
                <a:latin typeface="STIXGeneral-Regular" pitchFamily="2" charset="2"/>
                <a:ea typeface="Microsoft YaHei" panose="020B0503020204020204" pitchFamily="34" charset="-122"/>
              </a:rPr>
              <a:t>⋅</a:t>
            </a:r>
            <a:r>
              <a:rPr lang="en" altLang="zh-CN" sz="2000" b="1" i="0" u="none" strike="noStrike" dirty="0">
                <a:effectLst/>
                <a:latin typeface="STIXGeneral-Regular" pitchFamily="2" charset="2"/>
                <a:ea typeface="Microsoft YaHei" panose="020B0503020204020204" pitchFamily="34" charset="-122"/>
              </a:rPr>
              <a:t>(</a:t>
            </a:r>
            <a:r>
              <a:rPr lang="en" altLang="zh-CN" sz="2000" b="1" i="0" u="none" strike="noStrike" dirty="0">
                <a:effectLst/>
                <a:latin typeface="STIXGeneral-Italic" pitchFamily="2" charset="2"/>
                <a:ea typeface="Microsoft YaHei" panose="020B0503020204020204" pitchFamily="34" charset="-122"/>
              </a:rPr>
              <a:t>v</a:t>
            </a:r>
            <a:r>
              <a:rPr lang="en" altLang="zh-CN" sz="2000" b="1" i="0" u="none" strike="noStrike" dirty="0">
                <a:effectLst/>
                <a:latin typeface="STIXGeneral-Regular" pitchFamily="2" charset="2"/>
                <a:ea typeface="Microsoft YaHei" panose="020B0503020204020204" pitchFamily="34" charset="-122"/>
              </a:rPr>
              <a:t>)</a:t>
            </a:r>
            <a:endParaRPr lang="en" altLang="zh-CN" sz="2000" b="1" i="0" dirty="0">
              <a:effectLst/>
              <a:latin typeface="Microsoft YaHei" panose="020B0503020204020204" pitchFamily="34" charset="-122"/>
              <a:ea typeface="Microsoft YaHei" panose="020B0503020204020204" pitchFamily="34" charset="-122"/>
            </a:endParaRPr>
          </a:p>
        </p:txBody>
      </p:sp>
      <p:pic>
        <p:nvPicPr>
          <p:cNvPr id="9" name="图片 8">
            <a:extLst>
              <a:ext uri="{FF2B5EF4-FFF2-40B4-BE49-F238E27FC236}">
                <a16:creationId xmlns:a16="http://schemas.microsoft.com/office/drawing/2014/main" id="{8E69D3CF-2B41-B244-B71A-071F175DBDE9}"/>
              </a:ext>
            </a:extLst>
          </p:cNvPr>
          <p:cNvPicPr>
            <a:picLocks noChangeAspect="1"/>
          </p:cNvPicPr>
          <p:nvPr/>
        </p:nvPicPr>
        <p:blipFill>
          <a:blip r:embed="rId4"/>
          <a:stretch>
            <a:fillRect/>
          </a:stretch>
        </p:blipFill>
        <p:spPr>
          <a:xfrm>
            <a:off x="7075407" y="335171"/>
            <a:ext cx="4924305" cy="6310133"/>
          </a:xfrm>
          <a:prstGeom prst="rect">
            <a:avLst/>
          </a:prstGeom>
        </p:spPr>
      </p:pic>
    </p:spTree>
    <p:extLst>
      <p:ext uri="{BB962C8B-B14F-4D97-AF65-F5344CB8AC3E}">
        <p14:creationId xmlns:p14="http://schemas.microsoft.com/office/powerpoint/2010/main" val="806496161"/>
      </p:ext>
    </p:extLst>
  </p:cSld>
  <p:clrMapOvr>
    <a:masterClrMapping/>
  </p:clrMapOvr>
  <p:transition advClick="0"/>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913</Words>
  <Application>Microsoft Macintosh PowerPoint</Application>
  <PresentationFormat>宽屏</PresentationFormat>
  <Paragraphs>110</Paragraphs>
  <Slides>18</Slides>
  <Notes>17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等线</vt:lpstr>
      <vt:lpstr>等线 Light</vt:lpstr>
      <vt:lpstr>Microsoft YaHei</vt:lpstr>
      <vt:lpstr>Arial</vt:lpstr>
      <vt:lpstr>Cambria Math</vt:lpstr>
      <vt:lpstr>STIXGeneral-Italic</vt:lpstr>
      <vt:lpstr>STIXGeneral-Regular</vt:lpstr>
      <vt:lpstr>Office 主题​​</vt:lpstr>
      <vt:lpstr>Equation</vt:lpstr>
      <vt:lpstr>社交网络 中介中心性 计算与优化</vt:lpstr>
      <vt:lpstr>展示大纲</vt:lpstr>
      <vt:lpstr>中介中心性 (Betweenness Centrality, BC)</vt:lpstr>
      <vt:lpstr>中介中心性 算法</vt:lpstr>
      <vt:lpstr>Brandes 算法原理</vt:lpstr>
      <vt:lpstr>Brandes 算法原理</vt:lpstr>
      <vt:lpstr>Brandes 算法原理</vt:lpstr>
      <vt:lpstr>Brandes 算法原理</vt:lpstr>
      <vt:lpstr>Brandes 算法实现</vt:lpstr>
      <vt:lpstr>Brandes 算法分析</vt:lpstr>
      <vt:lpstr>Brandes 算法并行化</vt:lpstr>
      <vt:lpstr>Brandes 算法并行化</vt:lpstr>
      <vt:lpstr>Brandes 算法并行化</vt:lpstr>
      <vt:lpstr>Brandes 算法并行化</vt:lpstr>
      <vt:lpstr>Brandes 算法并行化</vt:lpstr>
      <vt:lpstr>Brandes 算法并行化</vt:lpstr>
      <vt:lpstr>Brandes 算法并行化</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社交网络中介中心度计算与优化</dc:title>
  <dc:creator>Microsoft Office User</dc:creator>
  <cp:lastModifiedBy>Microsoft Office User</cp:lastModifiedBy>
  <cp:revision>364</cp:revision>
  <dcterms:created xsi:type="dcterms:W3CDTF">2019-06-13T06:50:58Z</dcterms:created>
  <dcterms:modified xsi:type="dcterms:W3CDTF">2019-06-13T10:49:48Z</dcterms:modified>
</cp:coreProperties>
</file>