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3" r:id="rId3"/>
    <p:sldId id="281" r:id="rId4"/>
    <p:sldId id="257" r:id="rId5"/>
    <p:sldId id="258" r:id="rId6"/>
    <p:sldId id="259" r:id="rId7"/>
    <p:sldId id="260" r:id="rId8"/>
    <p:sldId id="263" r:id="rId9"/>
    <p:sldId id="261" r:id="rId10"/>
    <p:sldId id="262" r:id="rId11"/>
    <p:sldId id="278" r:id="rId12"/>
    <p:sldId id="268" r:id="rId13"/>
    <p:sldId id="269" r:id="rId14"/>
    <p:sldId id="270" r:id="rId15"/>
    <p:sldId id="279" r:id="rId16"/>
    <p:sldId id="282" r:id="rId17"/>
    <p:sldId id="274" r:id="rId18"/>
    <p:sldId id="284" r:id="rId19"/>
    <p:sldId id="275" r:id="rId20"/>
    <p:sldId id="276" r:id="rId21"/>
    <p:sldId id="277" r:id="rId22"/>
    <p:sldId id="285" r:id="rId23"/>
    <p:sldId id="273" r:id="rId24"/>
    <p:sldId id="271" r:id="rId25"/>
    <p:sldId id="265" r:id="rId26"/>
    <p:sldId id="266" r:id="rId27"/>
    <p:sldId id="267" r:id="rId28"/>
    <p:sldId id="272" r:id="rId29"/>
    <p:sldId id="286" r:id="rId30"/>
    <p:sldId id="287" r:id="rId31"/>
    <p:sldId id="288" r:id="rId32"/>
    <p:sldId id="289"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3" autoAdjust="0"/>
  </p:normalViewPr>
  <p:slideViewPr>
    <p:cSldViewPr snapToGrid="0">
      <p:cViewPr varScale="1">
        <p:scale>
          <a:sx n="70" d="100"/>
          <a:sy n="70"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07B88-E10C-467B-9665-18456079526A}" type="datetimeFigureOut">
              <a:rPr lang="zh-CN" altLang="en-US" smtClean="0"/>
              <a:t>2018/6/30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B304D-5901-4A41-B6C3-094B01348769}" type="slidenum">
              <a:rPr lang="zh-CN" altLang="en-US" smtClean="0"/>
              <a:t>‹#›</a:t>
            </a:fld>
            <a:endParaRPr lang="zh-CN" altLang="en-US"/>
          </a:p>
        </p:txBody>
      </p:sp>
    </p:spTree>
    <p:extLst>
      <p:ext uri="{BB962C8B-B14F-4D97-AF65-F5344CB8AC3E}">
        <p14:creationId xmlns:p14="http://schemas.microsoft.com/office/powerpoint/2010/main" val="1491438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今天由我来给大家做一个分享，我们把视角拉得高一些，从整个行业说起，最后落实到大家所在的每一个岗位。</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a:t>
            </a:fld>
            <a:endParaRPr lang="zh-CN" altLang="en-US"/>
          </a:p>
        </p:txBody>
      </p:sp>
    </p:spTree>
    <p:extLst>
      <p:ext uri="{BB962C8B-B14F-4D97-AF65-F5344CB8AC3E}">
        <p14:creationId xmlns:p14="http://schemas.microsoft.com/office/powerpoint/2010/main" val="309518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捕鱼游戏要从</a:t>
            </a:r>
            <a:r>
              <a:rPr lang="en-US" altLang="zh-CN" sz="1200" b="0" kern="1200" dirty="0">
                <a:solidFill>
                  <a:schemeClr val="tx1"/>
                </a:solidFill>
                <a:effectLst/>
                <a:latin typeface="+mn-lt"/>
                <a:ea typeface="+mn-ea"/>
                <a:cs typeface="+mn-cs"/>
              </a:rPr>
              <a:t>2009</a:t>
            </a:r>
            <a:r>
              <a:rPr lang="zh-CN" altLang="en-US" sz="1200" b="0" kern="1200" dirty="0">
                <a:solidFill>
                  <a:schemeClr val="tx1"/>
                </a:solidFill>
                <a:effectLst/>
                <a:latin typeface="+mn-lt"/>
                <a:ea typeface="+mn-ea"/>
                <a:cs typeface="+mn-cs"/>
              </a:rPr>
              <a:t>年，广西老</a:t>
            </a:r>
            <a:r>
              <a:rPr lang="en-US" altLang="zh-CN" sz="1200" b="0" kern="1200" dirty="0">
                <a:solidFill>
                  <a:schemeClr val="tx1"/>
                </a:solidFill>
                <a:effectLst/>
                <a:latin typeface="+mn-lt"/>
                <a:ea typeface="+mn-ea"/>
                <a:cs typeface="+mn-cs"/>
              </a:rPr>
              <a:t>K</a:t>
            </a:r>
            <a:r>
              <a:rPr lang="zh-CN" altLang="en-US" sz="1200" b="0" kern="1200" dirty="0">
                <a:solidFill>
                  <a:schemeClr val="tx1"/>
                </a:solidFill>
                <a:effectLst/>
                <a:latin typeface="+mn-lt"/>
                <a:ea typeface="+mn-ea"/>
                <a:cs typeface="+mn-cs"/>
              </a:rPr>
              <a:t>棋牌开发了一款</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捕鱼达人之深海狩猎</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的街机游戏，迅速被街机营业厅所追捧。接着</a:t>
            </a:r>
            <a:r>
              <a:rPr lang="en-US" altLang="zh-CN" sz="1200" b="0" kern="1200" dirty="0">
                <a:solidFill>
                  <a:schemeClr val="tx1"/>
                </a:solidFill>
                <a:effectLst/>
                <a:latin typeface="+mn-lt"/>
                <a:ea typeface="+mn-ea"/>
                <a:cs typeface="+mn-cs"/>
              </a:rPr>
              <a:t>2011</a:t>
            </a:r>
            <a:r>
              <a:rPr lang="zh-CN" altLang="en-US" sz="1200" b="0" kern="1200" dirty="0">
                <a:solidFill>
                  <a:schemeClr val="tx1"/>
                </a:solidFill>
                <a:effectLst/>
                <a:latin typeface="+mn-lt"/>
                <a:ea typeface="+mn-ea"/>
                <a:cs typeface="+mn-cs"/>
              </a:rPr>
              <a:t>年威趣游戏移植了</a:t>
            </a:r>
            <a:r>
              <a:rPr lang="en-US" altLang="zh-CN" sz="1200" b="0" kern="1200" dirty="0">
                <a:solidFill>
                  <a:schemeClr val="tx1"/>
                </a:solidFill>
                <a:effectLst/>
                <a:latin typeface="+mn-lt"/>
                <a:ea typeface="+mn-ea"/>
                <a:cs typeface="+mn-cs"/>
              </a:rPr>
              <a:t>PC</a:t>
            </a:r>
            <a:r>
              <a:rPr lang="zh-CN" altLang="en-US" sz="1200" b="0" kern="1200" dirty="0">
                <a:solidFill>
                  <a:schemeClr val="tx1"/>
                </a:solidFill>
                <a:effectLst/>
                <a:latin typeface="+mn-lt"/>
                <a:ea typeface="+mn-ea"/>
                <a:cs typeface="+mn-cs"/>
              </a:rPr>
              <a:t>版本，可以说把捕鱼游戏发扬光大了。捕鱼游戏之所以能在众多棋牌游戏中脱颖而出其中主要有四个原因：</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）街机厅的风靡导致捕鱼游戏有非常大的群众基础；</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）相比其他牌类游戏，捕鱼游戏不一把输光，但能一把大赢；</a:t>
            </a:r>
            <a:r>
              <a:rPr lang="en-US" altLang="zh-CN" sz="1200" b="0" kern="1200" dirty="0">
                <a:solidFill>
                  <a:schemeClr val="tx1"/>
                </a:solidFill>
                <a:effectLst/>
                <a:latin typeface="+mn-lt"/>
                <a:ea typeface="+mn-ea"/>
                <a:cs typeface="+mn-cs"/>
              </a:rPr>
              <a:t>3</a:t>
            </a:r>
            <a:r>
              <a:rPr lang="zh-CN" altLang="en-US" sz="1200" b="0" kern="1200" dirty="0">
                <a:solidFill>
                  <a:schemeClr val="tx1"/>
                </a:solidFill>
                <a:effectLst/>
                <a:latin typeface="+mn-lt"/>
                <a:ea typeface="+mn-ea"/>
                <a:cs typeface="+mn-cs"/>
              </a:rPr>
              <a:t>）相比其他几百年甚至上千年固化的棋牌玩法，捕鱼游戏能不断创新，比如说十年前的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斗地主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和今天的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斗地主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在玩法上没有任何区别；</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10</a:t>
            </a:fld>
            <a:endParaRPr lang="zh-CN" altLang="en-US"/>
          </a:p>
        </p:txBody>
      </p:sp>
    </p:spTree>
    <p:extLst>
      <p:ext uri="{BB962C8B-B14F-4D97-AF65-F5344CB8AC3E}">
        <p14:creationId xmlns:p14="http://schemas.microsoft.com/office/powerpoint/2010/main" val="211977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下面我们说说第二个章节</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游戏公司。</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11</a:t>
            </a:fld>
            <a:endParaRPr lang="zh-CN" altLang="en-US"/>
          </a:p>
        </p:txBody>
      </p:sp>
    </p:spTree>
    <p:extLst>
      <p:ext uri="{BB962C8B-B14F-4D97-AF65-F5344CB8AC3E}">
        <p14:creationId xmlns:p14="http://schemas.microsoft.com/office/powerpoint/2010/main" val="638528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和刚刚说到的</a:t>
            </a:r>
            <a:r>
              <a:rPr lang="en-US" altLang="zh-CN" sz="1200" b="0" kern="1200" dirty="0">
                <a:solidFill>
                  <a:schemeClr val="tx1"/>
                </a:solidFill>
                <a:effectLst/>
                <a:latin typeface="+mn-lt"/>
                <a:ea typeface="+mn-ea"/>
                <a:cs typeface="+mn-cs"/>
              </a:rPr>
              <a:t>IP</a:t>
            </a:r>
            <a:r>
              <a:rPr lang="zh-CN" altLang="en-US" sz="1200" b="0" kern="1200" dirty="0">
                <a:solidFill>
                  <a:schemeClr val="tx1"/>
                </a:solidFill>
                <a:effectLst/>
                <a:latin typeface="+mn-lt"/>
                <a:ea typeface="+mn-ea"/>
                <a:cs typeface="+mn-cs"/>
              </a:rPr>
              <a:t>一样，或许你经常能听到</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这个词。</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是</a:t>
            </a:r>
            <a:r>
              <a:rPr lang="en-US" altLang="zh-CN" sz="1200" b="0" kern="1200" dirty="0">
                <a:solidFill>
                  <a:schemeClr val="tx1"/>
                </a:solidFill>
                <a:effectLst/>
                <a:latin typeface="+mn-lt"/>
                <a:ea typeface="+mn-ea"/>
                <a:cs typeface="+mn-cs"/>
              </a:rPr>
              <a:t>Content Provider</a:t>
            </a:r>
            <a:r>
              <a:rPr lang="zh-CN" altLang="en-US" sz="1200" b="0" kern="1200" dirty="0">
                <a:solidFill>
                  <a:schemeClr val="tx1"/>
                </a:solidFill>
                <a:effectLst/>
                <a:latin typeface="+mn-lt"/>
                <a:ea typeface="+mn-ea"/>
                <a:cs typeface="+mn-cs"/>
              </a:rPr>
              <a:t>的缩写，意思是内容提供商，这是把游戏看作文化内容的一种行业惯用说法，说白了就是游戏研发商。从</a:t>
            </a:r>
            <a:r>
              <a:rPr lang="en-US" altLang="zh-CN" sz="1200" b="0" kern="1200" dirty="0">
                <a:solidFill>
                  <a:schemeClr val="tx1"/>
                </a:solidFill>
                <a:effectLst/>
                <a:latin typeface="+mn-lt"/>
                <a:ea typeface="+mn-ea"/>
                <a:cs typeface="+mn-cs"/>
              </a:rPr>
              <a:t>12</a:t>
            </a:r>
            <a:r>
              <a:rPr lang="zh-CN" altLang="en-US" sz="1200" b="0" kern="1200" dirty="0">
                <a:solidFill>
                  <a:schemeClr val="tx1"/>
                </a:solidFill>
                <a:effectLst/>
                <a:latin typeface="+mn-lt"/>
                <a:ea typeface="+mn-ea"/>
                <a:cs typeface="+mn-cs"/>
              </a:rPr>
              <a:t>年手游兴起以来，由于手游研发周期，研发成本比端游，页游小很多，所以有大量的创业者投入到这个蓝海之中，其中以制作了在</a:t>
            </a:r>
            <a:r>
              <a:rPr lang="en-US" altLang="zh-CN" sz="1200" b="0" kern="1200" dirty="0">
                <a:solidFill>
                  <a:schemeClr val="tx1"/>
                </a:solidFill>
                <a:effectLst/>
                <a:latin typeface="+mn-lt"/>
                <a:ea typeface="+mn-ea"/>
                <a:cs typeface="+mn-cs"/>
              </a:rPr>
              <a:t>13</a:t>
            </a:r>
            <a:r>
              <a:rPr lang="zh-CN" altLang="en-US" sz="1200" b="0" kern="1200" dirty="0">
                <a:solidFill>
                  <a:schemeClr val="tx1"/>
                </a:solidFill>
                <a:effectLst/>
                <a:latin typeface="+mn-lt"/>
                <a:ea typeface="+mn-ea"/>
                <a:cs typeface="+mn-cs"/>
              </a:rPr>
              <a:t>年大火卡牌手游</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我叫</a:t>
            </a:r>
            <a:r>
              <a:rPr lang="en-US" altLang="zh-CN" sz="1200" b="0" kern="1200" dirty="0">
                <a:solidFill>
                  <a:schemeClr val="tx1"/>
                </a:solidFill>
                <a:effectLst/>
                <a:latin typeface="+mn-lt"/>
                <a:ea typeface="+mn-ea"/>
                <a:cs typeface="+mn-cs"/>
              </a:rPr>
              <a:t>MT》</a:t>
            </a:r>
            <a:r>
              <a:rPr lang="zh-CN" altLang="en-US" sz="1200" b="0" kern="1200" dirty="0">
                <a:solidFill>
                  <a:schemeClr val="tx1"/>
                </a:solidFill>
                <a:effectLst/>
                <a:latin typeface="+mn-lt"/>
                <a:ea typeface="+mn-ea"/>
                <a:cs typeface="+mn-cs"/>
              </a:rPr>
              <a:t>的乐动卓越和制作了</a:t>
            </a:r>
            <a:r>
              <a:rPr lang="en-US" altLang="zh-CN" sz="1200" b="0" kern="1200" dirty="0">
                <a:solidFill>
                  <a:schemeClr val="tx1"/>
                </a:solidFill>
                <a:effectLst/>
                <a:latin typeface="+mn-lt"/>
                <a:ea typeface="+mn-ea"/>
                <a:cs typeface="+mn-cs"/>
              </a:rPr>
              <a:t>15</a:t>
            </a:r>
            <a:r>
              <a:rPr lang="zh-CN" altLang="en-US" sz="1200" b="0" kern="1200" dirty="0">
                <a:solidFill>
                  <a:schemeClr val="tx1"/>
                </a:solidFill>
                <a:effectLst/>
                <a:latin typeface="+mn-lt"/>
                <a:ea typeface="+mn-ea"/>
                <a:cs typeface="+mn-cs"/>
              </a:rPr>
              <a:t>年大火的国民动作卡牌手游</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刀塔传奇</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（现改名</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小冰冰传奇</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）的莉莉丝，这两家</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为代表的草根明星公司，更是激励了一波又一波的资本和创业者投身这个行业。行业从业者水平开始层次不齐。</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12</a:t>
            </a:fld>
            <a:endParaRPr lang="zh-CN" altLang="en-US"/>
          </a:p>
        </p:txBody>
      </p:sp>
    </p:spTree>
    <p:extLst>
      <p:ext uri="{BB962C8B-B14F-4D97-AF65-F5344CB8AC3E}">
        <p14:creationId xmlns:p14="http://schemas.microsoft.com/office/powerpoint/2010/main" val="3665544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一款游戏说到底还是需要玩家去玩的，玩家从哪里来？要回答这个问题，你就想想你要下载一个游戏你一般去哪里下载。安卓手机的各大应用市场，</a:t>
            </a:r>
            <a:r>
              <a:rPr lang="en-US" altLang="zh-CN" sz="1200" b="0" kern="1200" dirty="0">
                <a:solidFill>
                  <a:schemeClr val="tx1"/>
                </a:solidFill>
                <a:effectLst/>
                <a:latin typeface="+mn-lt"/>
                <a:ea typeface="+mn-ea"/>
                <a:cs typeface="+mn-cs"/>
              </a:rPr>
              <a:t>iOS</a:t>
            </a:r>
            <a:r>
              <a:rPr lang="zh-CN" altLang="en-US" sz="1200" b="0" kern="1200" dirty="0">
                <a:solidFill>
                  <a:schemeClr val="tx1"/>
                </a:solidFill>
                <a:effectLst/>
                <a:latin typeface="+mn-lt"/>
                <a:ea typeface="+mn-ea"/>
                <a:cs typeface="+mn-cs"/>
              </a:rPr>
              <a:t>的</a:t>
            </a:r>
            <a:r>
              <a:rPr lang="en-US" altLang="zh-CN" sz="1200" b="0" kern="1200" dirty="0">
                <a:solidFill>
                  <a:schemeClr val="tx1"/>
                </a:solidFill>
                <a:effectLst/>
                <a:latin typeface="+mn-lt"/>
                <a:ea typeface="+mn-ea"/>
                <a:cs typeface="+mn-cs"/>
              </a:rPr>
              <a:t>App Store</a:t>
            </a:r>
            <a:r>
              <a:rPr lang="zh-CN" altLang="en-US" sz="1200" b="0" kern="1200" dirty="0">
                <a:solidFill>
                  <a:schemeClr val="tx1"/>
                </a:solidFill>
                <a:effectLst/>
                <a:latin typeface="+mn-lt"/>
                <a:ea typeface="+mn-ea"/>
                <a:cs typeface="+mn-cs"/>
              </a:rPr>
              <a:t>。所以这些应用市场就是渠道，渠道拥有用户，用户就会转化为不同产品的流量，流量最终会转化为流水。目前市面上比较大的渠道有腾讯（其实腾讯由于盘子太大，细分一下有微信，</a:t>
            </a:r>
            <a:r>
              <a:rPr lang="en-US" altLang="zh-CN" sz="1200" b="0" kern="1200" dirty="0" err="1">
                <a:solidFill>
                  <a:schemeClr val="tx1"/>
                </a:solidFill>
                <a:effectLst/>
                <a:latin typeface="+mn-lt"/>
                <a:ea typeface="+mn-ea"/>
                <a:cs typeface="+mn-cs"/>
              </a:rPr>
              <a:t>qq</a:t>
            </a:r>
            <a:r>
              <a:rPr lang="zh-CN" altLang="en-US" sz="1200" b="0" kern="1200" dirty="0">
                <a:solidFill>
                  <a:schemeClr val="tx1"/>
                </a:solidFill>
                <a:effectLst/>
                <a:latin typeface="+mn-lt"/>
                <a:ea typeface="+mn-ea"/>
                <a:cs typeface="+mn-cs"/>
              </a:rPr>
              <a:t>，应用宝，广点通等</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360</a:t>
            </a:r>
            <a:r>
              <a:rPr lang="zh-CN" altLang="en-US" sz="1200" b="0" kern="1200" dirty="0">
                <a:solidFill>
                  <a:schemeClr val="tx1"/>
                </a:solidFill>
                <a:effectLst/>
                <a:latin typeface="+mn-lt"/>
                <a:ea typeface="+mn-ea"/>
                <a:cs typeface="+mn-cs"/>
              </a:rPr>
              <a:t>，华为，小米还有一个几大渠道联合起来的硬核联盟。由于渠道厂商手里握有用户，所以在前面提到的</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门槛很低，产品过剩的情况下，渠道就开始挑产品。行业里有一种说法</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渠道都是大爷，</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都是孙子”。</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13</a:t>
            </a:fld>
            <a:endParaRPr lang="zh-CN" altLang="en-US"/>
          </a:p>
        </p:txBody>
      </p:sp>
    </p:spTree>
    <p:extLst>
      <p:ext uri="{BB962C8B-B14F-4D97-AF65-F5344CB8AC3E}">
        <p14:creationId xmlns:p14="http://schemas.microsoft.com/office/powerpoint/2010/main" val="150228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刚刚说了两种厂商，现在来说说第三种游戏公司，连接</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和渠道的中介</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发行。</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公司的小伙伴一般都是有情怀，心里有个游戏梦要去实现，所以他们就会埋头苦干，甚至闭门造车。往往一个非常好的产品出来，但是没有曝光，找不到好渠道，获取不到用户。这时候发行就出来了，他说你尽管安心做游戏，渠道我帮你找，你直至需要让我参与你和渠道的分成就行了。这时候如果是一家刚刚成立，没有市场资源的公司，这是一个非常好的双赢局面。所以一定意义上来说发行公司的老板是靠人脉关系在赚钱。</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14</a:t>
            </a:fld>
            <a:endParaRPr lang="zh-CN" altLang="en-US"/>
          </a:p>
        </p:txBody>
      </p:sp>
    </p:spTree>
    <p:extLst>
      <p:ext uri="{BB962C8B-B14F-4D97-AF65-F5344CB8AC3E}">
        <p14:creationId xmlns:p14="http://schemas.microsoft.com/office/powerpoint/2010/main" val="321648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这一章的最后我们来说说其他一些周边游戏公司。第一种游戏媒体，论坛，比如游研社，触乐，</a:t>
            </a:r>
            <a:r>
              <a:rPr lang="en-US" altLang="zh-CN" sz="1200" b="0" kern="1200" dirty="0">
                <a:solidFill>
                  <a:schemeClr val="tx1"/>
                </a:solidFill>
                <a:effectLst/>
                <a:latin typeface="+mn-lt"/>
                <a:ea typeface="+mn-ea"/>
                <a:cs typeface="+mn-cs"/>
              </a:rPr>
              <a:t>NGA</a:t>
            </a:r>
            <a:r>
              <a:rPr lang="zh-CN" altLang="en-US" sz="1200" b="0" kern="1200" dirty="0">
                <a:solidFill>
                  <a:schemeClr val="tx1"/>
                </a:solidFill>
                <a:effectLst/>
                <a:latin typeface="+mn-lt"/>
                <a:ea typeface="+mn-ea"/>
                <a:cs typeface="+mn-cs"/>
              </a:rPr>
              <a:t>这些。报道游戏行业前沿资讯。第二种是游戏工会，工作室，在游戏中打金币，然后把金币交易给玩家获得一定的报酬；帮助玩家获得一些特殊的装备。还有一种就是提供一些专项服务的比如，提供手机兼容性测试的云测，因为市面上手机机型太多了，很多问题在这个机型没有出现，但是在另外一个机型上出现了，作为一个公司，不可能把市面上所有的机型都备齐。提供专门的性能优化的</a:t>
            </a:r>
            <a:r>
              <a:rPr lang="en-US" altLang="zh-CN" sz="1200" b="0" kern="1200" dirty="0">
                <a:solidFill>
                  <a:schemeClr val="tx1"/>
                </a:solidFill>
                <a:effectLst/>
                <a:latin typeface="+mn-lt"/>
                <a:ea typeface="+mn-ea"/>
                <a:cs typeface="+mn-cs"/>
              </a:rPr>
              <a:t>UWA</a:t>
            </a:r>
            <a:r>
              <a:rPr lang="zh-CN" altLang="en-US" sz="1200" b="0" kern="1200" dirty="0">
                <a:solidFill>
                  <a:schemeClr val="tx1"/>
                </a:solidFill>
                <a:effectLst/>
                <a:latin typeface="+mn-lt"/>
                <a:ea typeface="+mn-ea"/>
                <a:cs typeface="+mn-cs"/>
              </a:rPr>
              <a:t>。提供网络攻防的第三方公司。</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15</a:t>
            </a:fld>
            <a:endParaRPr lang="zh-CN" altLang="en-US"/>
          </a:p>
        </p:txBody>
      </p:sp>
    </p:spTree>
    <p:extLst>
      <p:ext uri="{BB962C8B-B14F-4D97-AF65-F5344CB8AC3E}">
        <p14:creationId xmlns:p14="http://schemas.microsoft.com/office/powerpoint/2010/main" val="2924517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上面我们说了几种常见的和游戏相关的公司，接下来我们看看一般一个大中型游戏研发公司的部门设置。</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16</a:t>
            </a:fld>
            <a:endParaRPr lang="zh-CN" altLang="en-US"/>
          </a:p>
        </p:txBody>
      </p:sp>
    </p:spTree>
    <p:extLst>
      <p:ext uri="{BB962C8B-B14F-4D97-AF65-F5344CB8AC3E}">
        <p14:creationId xmlns:p14="http://schemas.microsoft.com/office/powerpoint/2010/main" val="1815253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运营的职能如果用比较精简的话来说就是</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把流量转化为流水的。在产品上线后根据玩家数据，给出调整方案；在例行配合研发部门进行游戏发行前的造势，运营过程中的活动。在我们公司中，运营部门控制着例如公众号，主页</a:t>
            </a:r>
            <a:r>
              <a:rPr lang="en-US" altLang="zh-CN" sz="1200" b="0" kern="1200" dirty="0">
                <a:solidFill>
                  <a:schemeClr val="tx1"/>
                </a:solidFill>
                <a:effectLst/>
                <a:latin typeface="+mn-lt"/>
                <a:ea typeface="+mn-ea"/>
                <a:cs typeface="+mn-cs"/>
              </a:rPr>
              <a:t>banner</a:t>
            </a:r>
            <a:r>
              <a:rPr lang="zh-CN" altLang="en-US" sz="1200" b="0" kern="1200" dirty="0">
                <a:solidFill>
                  <a:schemeClr val="tx1"/>
                </a:solidFill>
                <a:effectLst/>
                <a:latin typeface="+mn-lt"/>
                <a:ea typeface="+mn-ea"/>
                <a:cs typeface="+mn-cs"/>
              </a:rPr>
              <a:t>页等重要资源。大家都知道每当公众号发文章，哪怕不是关于我们游戏的，我们游戏的数据也能有小幅增长。</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17</a:t>
            </a:fld>
            <a:endParaRPr lang="zh-CN" altLang="en-US"/>
          </a:p>
        </p:txBody>
      </p:sp>
    </p:spTree>
    <p:extLst>
      <p:ext uri="{BB962C8B-B14F-4D97-AF65-F5344CB8AC3E}">
        <p14:creationId xmlns:p14="http://schemas.microsoft.com/office/powerpoint/2010/main" val="3220895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运维可以说公司众多部门中，需要大量需要技术去对接的部门。因为前面也说了技术人员天生难沟通，两个技术部门的沟通对接就更加考验人的沟通推进能力了。我老婆是一大型互联网公司的运维，我几乎每天晚上回家可以听到我老婆向我吐槽今天又怼了某个开发。目前我们服务器的配置，</a:t>
            </a:r>
            <a:r>
              <a:rPr lang="en-US" altLang="zh-CN" sz="1200" b="0" kern="1200" dirty="0">
                <a:solidFill>
                  <a:schemeClr val="tx1"/>
                </a:solidFill>
                <a:effectLst/>
                <a:latin typeface="+mn-lt"/>
                <a:ea typeface="+mn-ea"/>
                <a:cs typeface="+mn-cs"/>
              </a:rPr>
              <a:t>IP</a:t>
            </a:r>
            <a:r>
              <a:rPr lang="zh-CN" altLang="en-US" sz="1200" b="0" kern="1200" dirty="0">
                <a:solidFill>
                  <a:schemeClr val="tx1"/>
                </a:solidFill>
                <a:effectLst/>
                <a:latin typeface="+mn-lt"/>
                <a:ea typeface="+mn-ea"/>
                <a:cs typeface="+mn-cs"/>
              </a:rPr>
              <a:t>的分配，</a:t>
            </a:r>
            <a:r>
              <a:rPr lang="en-US" altLang="zh-CN" sz="1200" b="0" kern="1200" dirty="0">
                <a:solidFill>
                  <a:schemeClr val="tx1"/>
                </a:solidFill>
                <a:effectLst/>
                <a:latin typeface="+mn-lt"/>
                <a:ea typeface="+mn-ea"/>
                <a:cs typeface="+mn-cs"/>
              </a:rPr>
              <a:t>CDN</a:t>
            </a:r>
            <a:r>
              <a:rPr lang="zh-CN" altLang="en-US" sz="1200" b="0" kern="1200" dirty="0">
                <a:solidFill>
                  <a:schemeClr val="tx1"/>
                </a:solidFill>
                <a:effectLst/>
                <a:latin typeface="+mn-lt"/>
                <a:ea typeface="+mn-ea"/>
                <a:cs typeface="+mn-cs"/>
              </a:rPr>
              <a:t>，以及攻防几方面都需要运维部门配合来推进。</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18</a:t>
            </a:fld>
            <a:endParaRPr lang="zh-CN" altLang="en-US"/>
          </a:p>
        </p:txBody>
      </p:sp>
    </p:spTree>
    <p:extLst>
      <p:ext uri="{BB962C8B-B14F-4D97-AF65-F5344CB8AC3E}">
        <p14:creationId xmlns:p14="http://schemas.microsoft.com/office/powerpoint/2010/main" val="872086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推广部门，在某些公司也叫商务或者市场，他们都负责对外的一些工作。比如去找前面提到的渠道公司，发行公司，确定好合作方式。目前市面上常见的合作方式有</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CPS</a:t>
            </a:r>
            <a:r>
              <a:rPr lang="zh-CN" altLang="en-US" sz="1200" b="0" kern="1200" dirty="0">
                <a:solidFill>
                  <a:schemeClr val="tx1"/>
                </a:solidFill>
                <a:effectLst/>
                <a:latin typeface="+mn-lt"/>
                <a:ea typeface="+mn-ea"/>
                <a:cs typeface="+mn-cs"/>
              </a:rPr>
              <a:t>，就是按照流水分成，比如微信小游戏就是</a:t>
            </a:r>
            <a:r>
              <a:rPr lang="en-US" altLang="zh-CN" sz="1200" b="0" kern="1200" dirty="0">
                <a:solidFill>
                  <a:schemeClr val="tx1"/>
                </a:solidFill>
                <a:effectLst/>
                <a:latin typeface="+mn-lt"/>
                <a:ea typeface="+mn-ea"/>
                <a:cs typeface="+mn-cs"/>
              </a:rPr>
              <a:t>46</a:t>
            </a:r>
            <a:r>
              <a:rPr lang="zh-CN" altLang="en-US" sz="1200" b="0" kern="1200" dirty="0">
                <a:solidFill>
                  <a:schemeClr val="tx1"/>
                </a:solidFill>
                <a:effectLst/>
                <a:latin typeface="+mn-lt"/>
                <a:ea typeface="+mn-ea"/>
                <a:cs typeface="+mn-cs"/>
              </a:rPr>
              <a:t>分；</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CPA</a:t>
            </a:r>
            <a:r>
              <a:rPr lang="zh-CN" altLang="en-US" sz="1200" b="0" kern="1200" dirty="0">
                <a:solidFill>
                  <a:schemeClr val="tx1"/>
                </a:solidFill>
                <a:effectLst/>
                <a:latin typeface="+mn-lt"/>
                <a:ea typeface="+mn-ea"/>
                <a:cs typeface="+mn-cs"/>
              </a:rPr>
              <a:t>，这个</a:t>
            </a:r>
            <a:r>
              <a:rPr lang="en-US" altLang="zh-CN" sz="1200" b="0" kern="1200" dirty="0">
                <a:solidFill>
                  <a:schemeClr val="tx1"/>
                </a:solidFill>
                <a:effectLst/>
                <a:latin typeface="+mn-lt"/>
                <a:ea typeface="+mn-ea"/>
                <a:cs typeface="+mn-cs"/>
              </a:rPr>
              <a:t>A</a:t>
            </a:r>
            <a:r>
              <a:rPr lang="zh-CN" altLang="en-US" sz="1200" b="0" kern="1200" dirty="0">
                <a:solidFill>
                  <a:schemeClr val="tx1"/>
                </a:solidFill>
                <a:effectLst/>
                <a:latin typeface="+mn-lt"/>
                <a:ea typeface="+mn-ea"/>
                <a:cs typeface="+mn-cs"/>
              </a:rPr>
              <a:t>是</a:t>
            </a:r>
            <a:r>
              <a:rPr lang="en-US" altLang="zh-CN" sz="1200" b="0" kern="1200" dirty="0">
                <a:solidFill>
                  <a:schemeClr val="tx1"/>
                </a:solidFill>
                <a:effectLst/>
                <a:latin typeface="+mn-lt"/>
                <a:ea typeface="+mn-ea"/>
                <a:cs typeface="+mn-cs"/>
              </a:rPr>
              <a:t>Action</a:t>
            </a:r>
            <a:r>
              <a:rPr lang="zh-CN" altLang="en-US" sz="1200" b="0" kern="1200" dirty="0">
                <a:solidFill>
                  <a:schemeClr val="tx1"/>
                </a:solidFill>
                <a:effectLst/>
                <a:latin typeface="+mn-lt"/>
                <a:ea typeface="+mn-ea"/>
                <a:cs typeface="+mn-cs"/>
              </a:rPr>
              <a:t>的意思，行为可以是点击，注册，关注，根据不同的产品在合同中会确定好；</a:t>
            </a:r>
            <a:r>
              <a:rPr lang="en-US" altLang="zh-CN" sz="1200" b="0" kern="1200" dirty="0">
                <a:solidFill>
                  <a:schemeClr val="tx1"/>
                </a:solidFill>
                <a:effectLst/>
                <a:latin typeface="+mn-lt"/>
                <a:ea typeface="+mn-ea"/>
                <a:cs typeface="+mn-cs"/>
              </a:rPr>
              <a:t>3</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CPM</a:t>
            </a:r>
            <a:r>
              <a:rPr lang="zh-CN" altLang="en-US" sz="1200" b="0" kern="1200" dirty="0">
                <a:solidFill>
                  <a:schemeClr val="tx1"/>
                </a:solidFill>
                <a:effectLst/>
                <a:latin typeface="+mn-lt"/>
                <a:ea typeface="+mn-ea"/>
                <a:cs typeface="+mn-cs"/>
              </a:rPr>
              <a:t>，按照千人曝光的方式付费，现在有些强势的</a:t>
            </a:r>
            <a:r>
              <a:rPr lang="en-US" altLang="zh-CN" sz="1200" b="0" kern="1200" dirty="0">
                <a:solidFill>
                  <a:schemeClr val="tx1"/>
                </a:solidFill>
                <a:effectLst/>
                <a:latin typeface="+mn-lt"/>
                <a:ea typeface="+mn-ea"/>
                <a:cs typeface="+mn-cs"/>
              </a:rPr>
              <a:t>CP</a:t>
            </a:r>
            <a:r>
              <a:rPr lang="zh-CN" altLang="en-US" sz="1200" b="0" kern="1200" dirty="0">
                <a:solidFill>
                  <a:schemeClr val="tx1"/>
                </a:solidFill>
                <a:effectLst/>
                <a:latin typeface="+mn-lt"/>
                <a:ea typeface="+mn-ea"/>
                <a:cs typeface="+mn-cs"/>
              </a:rPr>
              <a:t>在合作的时候要求渠道有一定量级的“保活”，就是说渠道要保证我这个产品每天有多少多少活跃。</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19</a:t>
            </a:fld>
            <a:endParaRPr lang="zh-CN" altLang="en-US"/>
          </a:p>
        </p:txBody>
      </p:sp>
    </p:spTree>
    <p:extLst>
      <p:ext uri="{BB962C8B-B14F-4D97-AF65-F5344CB8AC3E}">
        <p14:creationId xmlns:p14="http://schemas.microsoft.com/office/powerpoint/2010/main" val="240627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这次分享目的有三个：</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）对团队中的新人做行业知识的普及；</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）对于行业老兵，把工作以来散落在前进道路上的点点滴滴进行系统化，“碎片整理”后归档；</a:t>
            </a:r>
            <a:r>
              <a:rPr lang="en-US" altLang="zh-CN" sz="1200" b="0" kern="1200" dirty="0">
                <a:solidFill>
                  <a:schemeClr val="tx1"/>
                </a:solidFill>
                <a:effectLst/>
                <a:latin typeface="+mn-lt"/>
                <a:ea typeface="+mn-ea"/>
                <a:cs typeface="+mn-cs"/>
              </a:rPr>
              <a:t>3</a:t>
            </a:r>
            <a:r>
              <a:rPr lang="zh-CN" altLang="en-US" sz="1200" b="0" kern="1200" dirty="0">
                <a:solidFill>
                  <a:schemeClr val="tx1"/>
                </a:solidFill>
                <a:effectLst/>
                <a:latin typeface="+mn-lt"/>
                <a:ea typeface="+mn-ea"/>
                <a:cs typeface="+mn-cs"/>
              </a:rPr>
              <a:t>）另外对于我们每一个同学来说，我希望听了这个分享后能了解我们所处的市场环境，资本环境。</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a:t>
            </a:fld>
            <a:endParaRPr lang="zh-CN" altLang="en-US"/>
          </a:p>
        </p:txBody>
      </p:sp>
    </p:spTree>
    <p:extLst>
      <p:ext uri="{BB962C8B-B14F-4D97-AF65-F5344CB8AC3E}">
        <p14:creationId xmlns:p14="http://schemas.microsoft.com/office/powerpoint/2010/main" val="1264849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客服在各行各业都是存在的，</a:t>
            </a:r>
            <a:r>
              <a:rPr lang="en-US" altLang="zh-CN" sz="1200" b="0" kern="1200" dirty="0">
                <a:solidFill>
                  <a:schemeClr val="tx1"/>
                </a:solidFill>
                <a:effectLst/>
                <a:latin typeface="+mn-lt"/>
                <a:ea typeface="+mn-ea"/>
                <a:cs typeface="+mn-cs"/>
              </a:rPr>
              <a:t>7</a:t>
            </a:r>
            <a:r>
              <a:rPr lang="zh-CN" altLang="en-US" sz="1200" b="0" i="1"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24*</a:t>
            </a:r>
            <a:r>
              <a:rPr lang="en-US" altLang="zh-CN" sz="1200" b="0" kern="1200" dirty="0">
                <a:solidFill>
                  <a:schemeClr val="tx1"/>
                </a:solidFill>
                <a:effectLst/>
                <a:latin typeface="+mn-lt"/>
                <a:ea typeface="+mn-ea"/>
                <a:cs typeface="+mn-cs"/>
              </a:rPr>
              <a:t>365</a:t>
            </a:r>
            <a:r>
              <a:rPr lang="zh-CN" altLang="en-US" sz="1200" b="0" kern="1200" dirty="0">
                <a:solidFill>
                  <a:schemeClr val="tx1"/>
                </a:solidFill>
                <a:effectLst/>
                <a:latin typeface="+mn-lt"/>
                <a:ea typeface="+mn-ea"/>
                <a:cs typeface="+mn-cs"/>
              </a:rPr>
              <a:t>工作，属于需要三班倒的工种。由于直接面对玩家，所以客服在我们公司都会经过严格的培训，该说的不该说的，遇到什么问题，怎么回答是由一套非常严谨的工作标准的。</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20</a:t>
            </a:fld>
            <a:endParaRPr lang="zh-CN" altLang="en-US"/>
          </a:p>
        </p:txBody>
      </p:sp>
    </p:spTree>
    <p:extLst>
      <p:ext uri="{BB962C8B-B14F-4D97-AF65-F5344CB8AC3E}">
        <p14:creationId xmlns:p14="http://schemas.microsoft.com/office/powerpoint/2010/main" val="286985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风控是风险控制的缩写，玩家在玩游戏过程中会有被欺骗，被盗号的情况，另外会有一部分玩家在游戏中有违规操作，这时候风控就会出面，利用禁言，封号等行为规范玩家。</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21</a:t>
            </a:fld>
            <a:endParaRPr lang="zh-CN" altLang="en-US"/>
          </a:p>
        </p:txBody>
      </p:sp>
    </p:spTree>
    <p:extLst>
      <p:ext uri="{BB962C8B-B14F-4D97-AF65-F5344CB8AC3E}">
        <p14:creationId xmlns:p14="http://schemas.microsoft.com/office/powerpoint/2010/main" val="6623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公关在现代大型互联网企业中都会设置，因为互联网是一个人人都能说话的地方，这就给了了一些损害产品的谣言滋生的条件。甚至现在以及有完整的产业链来对竞争对手进行“黑公关”，公关有黄金</a:t>
            </a:r>
            <a:r>
              <a:rPr lang="en-US" altLang="zh-CN" sz="1200" b="0" kern="1200" dirty="0">
                <a:solidFill>
                  <a:schemeClr val="tx1"/>
                </a:solidFill>
                <a:effectLst/>
                <a:latin typeface="+mn-lt"/>
                <a:ea typeface="+mn-ea"/>
                <a:cs typeface="+mn-cs"/>
              </a:rPr>
              <a:t>4</a:t>
            </a:r>
            <a:r>
              <a:rPr lang="zh-CN" altLang="en-US" sz="1200" b="0" kern="1200" dirty="0">
                <a:solidFill>
                  <a:schemeClr val="tx1"/>
                </a:solidFill>
                <a:effectLst/>
                <a:latin typeface="+mn-lt"/>
                <a:ea typeface="+mn-ea"/>
                <a:cs typeface="+mn-cs"/>
              </a:rPr>
              <a:t>小时原则，一个时间出来如果不能在</a:t>
            </a:r>
            <a:r>
              <a:rPr lang="en-US" altLang="zh-CN" sz="1200" b="0" kern="1200" dirty="0">
                <a:solidFill>
                  <a:schemeClr val="tx1"/>
                </a:solidFill>
                <a:effectLst/>
                <a:latin typeface="+mn-lt"/>
                <a:ea typeface="+mn-ea"/>
                <a:cs typeface="+mn-cs"/>
              </a:rPr>
              <a:t>4</a:t>
            </a:r>
            <a:r>
              <a:rPr lang="zh-CN" altLang="en-US" sz="1200" b="0" kern="1200" dirty="0">
                <a:solidFill>
                  <a:schemeClr val="tx1"/>
                </a:solidFill>
                <a:effectLst/>
                <a:latin typeface="+mn-lt"/>
                <a:ea typeface="+mn-ea"/>
                <a:cs typeface="+mn-cs"/>
              </a:rPr>
              <a:t>个小时把他扑灭，那么它将在整个互联网中传播散不开，设置到达你再也无法扑灭的地步。很多产品刚见光就遇到“黑公关”，竞争对手的蓄意抹黑，如果不能妥善处理，是一件非常可怕的事情。比如这几天网易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逆水寒</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刚上线，就有各种地方看到对这个游戏的批评，号称“连呼吸都需要付费的游戏”，而网易官方声称遇到了“黑公关”。真相我们不得而知。我只想说害人之心不可有，防人之心不可无。客服，风控，公关这三个是都需要在节假日有人值班的部门，你可以在每次放假的时候，公司群中看到相关信息。</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22</a:t>
            </a:fld>
            <a:endParaRPr lang="zh-CN" altLang="en-US"/>
          </a:p>
        </p:txBody>
      </p:sp>
    </p:spTree>
    <p:extLst>
      <p:ext uri="{BB962C8B-B14F-4D97-AF65-F5344CB8AC3E}">
        <p14:creationId xmlns:p14="http://schemas.microsoft.com/office/powerpoint/2010/main" val="2058586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三个作为传统的“大行政”部门，存在于各行各业，大家都不会陌生。职能部门做好职能部门的本职工作，后勤保障，千万不要越俎代庖，四处刷存在感。我记得聚美优品的刘惠璞曾经说过：公司的行政应该是让员工看不到他的存在，比如办公桌上的浇花工作是行政的事情，每天有人浇花大家不会觉得有什么异常，如果哪天有人发现花干死了，那么行政的问题就出来了。</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23</a:t>
            </a:fld>
            <a:endParaRPr lang="zh-CN" altLang="en-US"/>
          </a:p>
        </p:txBody>
      </p:sp>
    </p:spTree>
    <p:extLst>
      <p:ext uri="{BB962C8B-B14F-4D97-AF65-F5344CB8AC3E}">
        <p14:creationId xmlns:p14="http://schemas.microsoft.com/office/powerpoint/2010/main" val="519384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上一章节我们说了游戏研发公司的部门常见的部门设置，其实如果是一个小型的创业公司，没那么多人，业务量也没大到需要设置一个部门来执行，那么里面很多部门的职能都是直接落实在某个岗位上的，这一章节我们就来说说一个研发部门或者说游戏研发团队常见的几个岗位。</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24</a:t>
            </a:fld>
            <a:endParaRPr lang="zh-CN" altLang="en-US"/>
          </a:p>
        </p:txBody>
      </p:sp>
    </p:spTree>
    <p:extLst>
      <p:ext uri="{BB962C8B-B14F-4D97-AF65-F5344CB8AC3E}">
        <p14:creationId xmlns:p14="http://schemas.microsoft.com/office/powerpoint/2010/main" val="4180614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在互联网产品领域，策划岗叫产品经理。在技术不断地发展，每年大量技术人才涌入的现状下，绝大多数的产品，技术已经不再是壁垒。在我们游戏行业，产品最后会给玩家使用，所以玩家的需求就是策划的需求，所以从这个意义上来说策划这个岗位是玩家驱动的。另外一点是小到一个功能，大到一个项目，都是由策划来推动的，所以策划需要由较强的规划思维。最后强调一点，从我入行以来，我就一直坚信，策划是一个团队的灵魂，技术实现策划玩法，美术还原交互表现，都是围绕策划在做事情。</a:t>
            </a: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25</a:t>
            </a:fld>
            <a:endParaRPr lang="zh-CN" altLang="en-US"/>
          </a:p>
        </p:txBody>
      </p:sp>
    </p:spTree>
    <p:extLst>
      <p:ext uri="{BB962C8B-B14F-4D97-AF65-F5344CB8AC3E}">
        <p14:creationId xmlns:p14="http://schemas.microsoft.com/office/powerpoint/2010/main" val="2778805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技术人员是一群非常可爱的人，我之前有个主管，亲切的称技术人员为“勤劳的小蚂蚁”。因为我自己也是技术出身，所以我对技术人员的性格特点还是非常熟悉的。第一个，逻辑驱动，在计算机里只有</a:t>
            </a:r>
            <a:r>
              <a:rPr lang="en-US" altLang="zh-CN" sz="1200" b="0" kern="1200" dirty="0">
                <a:solidFill>
                  <a:schemeClr val="tx1"/>
                </a:solidFill>
                <a:effectLst/>
                <a:latin typeface="+mn-lt"/>
                <a:ea typeface="+mn-ea"/>
                <a:cs typeface="+mn-cs"/>
              </a:rPr>
              <a:t>01</a:t>
            </a:r>
            <a:r>
              <a:rPr lang="zh-CN" altLang="en-US" sz="1200" b="0" kern="1200" dirty="0">
                <a:solidFill>
                  <a:schemeClr val="tx1"/>
                </a:solidFill>
                <a:effectLst/>
                <a:latin typeface="+mn-lt"/>
                <a:ea typeface="+mn-ea"/>
                <a:cs typeface="+mn-cs"/>
              </a:rPr>
              <a:t>的布尔逻辑和二进制数学，所以技术人员长期处于非黑即白的环境中，在他们的世界里没有灰色，没有</a:t>
            </a:r>
            <a:r>
              <a:rPr lang="en-US" altLang="zh-CN" sz="1200" b="0" kern="1200" dirty="0">
                <a:solidFill>
                  <a:schemeClr val="tx1"/>
                </a:solidFill>
                <a:effectLst/>
                <a:latin typeface="+mn-lt"/>
                <a:ea typeface="+mn-ea"/>
                <a:cs typeface="+mn-cs"/>
              </a:rPr>
              <a:t>0.5</a:t>
            </a:r>
            <a:r>
              <a:rPr lang="zh-CN" altLang="en-US" sz="1200" b="0" kern="1200" dirty="0">
                <a:solidFill>
                  <a:schemeClr val="tx1"/>
                </a:solidFill>
                <a:effectLst/>
                <a:latin typeface="+mn-lt"/>
                <a:ea typeface="+mn-ea"/>
                <a:cs typeface="+mn-cs"/>
              </a:rPr>
              <a:t>，这就是我们常说的“耿直</a:t>
            </a:r>
            <a:r>
              <a:rPr lang="en-US" altLang="zh-CN" sz="1200" b="0" kern="1200" dirty="0">
                <a:solidFill>
                  <a:schemeClr val="tx1"/>
                </a:solidFill>
                <a:effectLst/>
                <a:latin typeface="+mn-lt"/>
                <a:ea typeface="+mn-ea"/>
                <a:cs typeface="+mn-cs"/>
              </a:rPr>
              <a:t>Boy”</a:t>
            </a:r>
            <a:r>
              <a:rPr lang="zh-CN" altLang="en-US" sz="1200" b="0" kern="1200" dirty="0">
                <a:solidFill>
                  <a:schemeClr val="tx1"/>
                </a:solidFill>
                <a:effectLst/>
                <a:latin typeface="+mn-lt"/>
                <a:ea typeface="+mn-ea"/>
                <a:cs typeface="+mn-cs"/>
              </a:rPr>
              <a:t>。第二个，线形思维，他们不愿意被打断，不愿意在不同的工作下切换，虽然现代</a:t>
            </a:r>
            <a:r>
              <a:rPr lang="en-US" altLang="zh-CN" sz="1200" b="0" kern="1200" dirty="0">
                <a:solidFill>
                  <a:schemeClr val="tx1"/>
                </a:solidFill>
                <a:effectLst/>
                <a:latin typeface="+mn-lt"/>
                <a:ea typeface="+mn-ea"/>
                <a:cs typeface="+mn-cs"/>
              </a:rPr>
              <a:t>CPU</a:t>
            </a:r>
            <a:r>
              <a:rPr lang="zh-CN" altLang="en-US" sz="1200" b="0" kern="1200" dirty="0">
                <a:solidFill>
                  <a:schemeClr val="tx1"/>
                </a:solidFill>
                <a:effectLst/>
                <a:latin typeface="+mn-lt"/>
                <a:ea typeface="+mn-ea"/>
                <a:cs typeface="+mn-cs"/>
              </a:rPr>
              <a:t>都是多线程的，但是程序员非常讨厌多线程。第三个，自豪感，这个我觉得但凡是长期从事创造性工作并最终亲自实现的人都是会有这种自豪感。第四个，执行力，技术人员对确定的事物有非常高的执行力，对无法确定的事物本能地产生恐惧，所以这里就是对提需求方有非常大地要求，这也是很多团队策划和程序产生不可调和地矛盾的根源。上面说的四点逻辑驱动，线形思维，自豪感和执行力这里都只是一个中性而客观的描述，这些都是导致技术人员性格固执，不好沟通，不好管理的原因。我想强调的是，如果技术人员能够克服上述引起的负面因素同时又能保持正面因素</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比如克服顽固性格的同时保持强大执行力</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，那么这位技术将会有非常大的发展空间。</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26</a:t>
            </a:fld>
            <a:endParaRPr lang="zh-CN" altLang="en-US"/>
          </a:p>
        </p:txBody>
      </p:sp>
    </p:spTree>
    <p:extLst>
      <p:ext uri="{BB962C8B-B14F-4D97-AF65-F5344CB8AC3E}">
        <p14:creationId xmlns:p14="http://schemas.microsoft.com/office/powerpoint/2010/main" val="4023652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再来说说美术，我们公司由于情况特殊，美术是统一内包给美术中心处理的。实际上一个完整的美术团队按照职能分可以分为</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）原画，细分的话还可以分为角色原画和场景原画，原画师的职责是对游戏角色和场景进行概念设计，不要以为这个事情很简单，我举个例子要你去设计一个非常狰狞的，现实世界没有的</a:t>
            </a:r>
            <a:r>
              <a:rPr lang="en-US" altLang="zh-CN" sz="1200" b="0" kern="1200" dirty="0">
                <a:solidFill>
                  <a:schemeClr val="tx1"/>
                </a:solidFill>
                <a:effectLst/>
                <a:latin typeface="+mn-lt"/>
                <a:ea typeface="+mn-ea"/>
                <a:cs typeface="+mn-cs"/>
              </a:rPr>
              <a:t>Boss</a:t>
            </a:r>
            <a:r>
              <a:rPr lang="zh-CN" altLang="en-US" sz="1200" b="0" kern="1200" dirty="0">
                <a:solidFill>
                  <a:schemeClr val="tx1"/>
                </a:solidFill>
                <a:effectLst/>
                <a:latin typeface="+mn-lt"/>
                <a:ea typeface="+mn-ea"/>
                <a:cs typeface="+mn-cs"/>
              </a:rPr>
              <a:t>，你能想象得出来吗？如果需要</a:t>
            </a:r>
            <a:r>
              <a:rPr lang="en-US" altLang="zh-CN" sz="1200" b="0" kern="1200" dirty="0">
                <a:solidFill>
                  <a:schemeClr val="tx1"/>
                </a:solidFill>
                <a:effectLst/>
                <a:latin typeface="+mn-lt"/>
                <a:ea typeface="+mn-ea"/>
                <a:cs typeface="+mn-cs"/>
              </a:rPr>
              <a:t>10</a:t>
            </a:r>
            <a:r>
              <a:rPr lang="zh-CN" altLang="en-US" sz="1200" b="0" kern="1200" dirty="0">
                <a:solidFill>
                  <a:schemeClr val="tx1"/>
                </a:solidFill>
                <a:effectLst/>
                <a:latin typeface="+mn-lt"/>
                <a:ea typeface="+mn-ea"/>
                <a:cs typeface="+mn-cs"/>
              </a:rPr>
              <a:t>个这样的不同</a:t>
            </a:r>
            <a:r>
              <a:rPr lang="en-US" altLang="zh-CN" sz="1200" b="0" kern="1200" dirty="0">
                <a:solidFill>
                  <a:schemeClr val="tx1"/>
                </a:solidFill>
                <a:effectLst/>
                <a:latin typeface="+mn-lt"/>
                <a:ea typeface="+mn-ea"/>
                <a:cs typeface="+mn-cs"/>
              </a:rPr>
              <a:t>Boss</a:t>
            </a:r>
            <a:r>
              <a:rPr lang="zh-CN" altLang="en-US" sz="1200" b="0" kern="1200" dirty="0">
                <a:solidFill>
                  <a:schemeClr val="tx1"/>
                </a:solidFill>
                <a:effectLst/>
                <a:latin typeface="+mn-lt"/>
                <a:ea typeface="+mn-ea"/>
                <a:cs typeface="+mn-cs"/>
              </a:rPr>
              <a:t>你的脑洞还有这么大吗？。</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）模型，同样细分的话可以分为角色模型和场景模型，相比原画，这个岗位相对来说需要的创造性和想象力可以少一点，模型师再原画师给出的三视图的基础上利用</a:t>
            </a:r>
            <a:r>
              <a:rPr lang="en-US" altLang="zh-CN" sz="1200" b="0" kern="1200" dirty="0">
                <a:solidFill>
                  <a:schemeClr val="tx1"/>
                </a:solidFill>
                <a:effectLst/>
                <a:latin typeface="+mn-lt"/>
                <a:ea typeface="+mn-ea"/>
                <a:cs typeface="+mn-cs"/>
              </a:rPr>
              <a:t>3Dmax</a:t>
            </a:r>
            <a:r>
              <a:rPr lang="zh-CN" altLang="en-US" sz="1200" b="0" kern="1200" dirty="0">
                <a:solidFill>
                  <a:schemeClr val="tx1"/>
                </a:solidFill>
                <a:effectLst/>
                <a:latin typeface="+mn-lt"/>
                <a:ea typeface="+mn-ea"/>
                <a:cs typeface="+mn-cs"/>
              </a:rPr>
              <a:t>或者</a:t>
            </a:r>
            <a:r>
              <a:rPr lang="en-US" altLang="zh-CN" sz="1200" b="0" kern="1200" dirty="0">
                <a:solidFill>
                  <a:schemeClr val="tx1"/>
                </a:solidFill>
                <a:effectLst/>
                <a:latin typeface="+mn-lt"/>
                <a:ea typeface="+mn-ea"/>
                <a:cs typeface="+mn-cs"/>
              </a:rPr>
              <a:t>Maya</a:t>
            </a:r>
            <a:r>
              <a:rPr lang="zh-CN" altLang="en-US" sz="1200" b="0" kern="1200" dirty="0">
                <a:solidFill>
                  <a:schemeClr val="tx1"/>
                </a:solidFill>
                <a:effectLst/>
                <a:latin typeface="+mn-lt"/>
                <a:ea typeface="+mn-ea"/>
                <a:cs typeface="+mn-cs"/>
              </a:rPr>
              <a:t>来建模，雕刻。如果是角色的话还涉及到给角色绑骨骼，这就需要动作师。</a:t>
            </a:r>
            <a:r>
              <a:rPr lang="en-US" altLang="zh-CN" sz="1200" b="0" kern="1200" dirty="0">
                <a:solidFill>
                  <a:schemeClr val="tx1"/>
                </a:solidFill>
                <a:effectLst/>
                <a:latin typeface="+mn-lt"/>
                <a:ea typeface="+mn-ea"/>
                <a:cs typeface="+mn-cs"/>
              </a:rPr>
              <a:t>3</a:t>
            </a:r>
            <a:r>
              <a:rPr lang="zh-CN" altLang="en-US" sz="1200" b="0" kern="1200" dirty="0">
                <a:solidFill>
                  <a:schemeClr val="tx1"/>
                </a:solidFill>
                <a:effectLst/>
                <a:latin typeface="+mn-lt"/>
                <a:ea typeface="+mn-ea"/>
                <a:cs typeface="+mn-cs"/>
              </a:rPr>
              <a:t>）特效师，我们知道当我们在说一个游戏非常炫的时候，实际上是在说这个游戏的特效做得非常好，相应的我们也会用“五毛特效”来评价一个不那么出彩的特效。</a:t>
            </a:r>
            <a:r>
              <a:rPr lang="en-US" altLang="zh-CN" sz="1200" b="0" kern="1200" dirty="0">
                <a:solidFill>
                  <a:schemeClr val="tx1"/>
                </a:solidFill>
                <a:effectLst/>
                <a:latin typeface="+mn-lt"/>
                <a:ea typeface="+mn-ea"/>
                <a:cs typeface="+mn-cs"/>
              </a:rPr>
              <a:t>4</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UI</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UI</a:t>
            </a:r>
            <a:r>
              <a:rPr lang="zh-CN" altLang="en-US" sz="1200" b="0" kern="1200" dirty="0">
                <a:solidFill>
                  <a:schemeClr val="tx1"/>
                </a:solidFill>
                <a:effectLst/>
                <a:latin typeface="+mn-lt"/>
                <a:ea typeface="+mn-ea"/>
                <a:cs typeface="+mn-cs"/>
              </a:rPr>
              <a:t>或许是和程序最紧密的一个美术岗位了，尤其是客户端程序，我们经常说的“换皮”就是指换一套</a:t>
            </a:r>
            <a:r>
              <a:rPr lang="en-US" altLang="zh-CN" sz="1200" b="0" kern="1200" dirty="0">
                <a:solidFill>
                  <a:schemeClr val="tx1"/>
                </a:solidFill>
                <a:effectLst/>
                <a:latin typeface="+mn-lt"/>
                <a:ea typeface="+mn-ea"/>
                <a:cs typeface="+mn-cs"/>
              </a:rPr>
              <a:t>UI</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5</a:t>
            </a:r>
            <a:r>
              <a:rPr lang="zh-CN" altLang="en-US" sz="1200" b="0" kern="1200" dirty="0">
                <a:solidFill>
                  <a:schemeClr val="tx1"/>
                </a:solidFill>
                <a:effectLst/>
                <a:latin typeface="+mn-lt"/>
                <a:ea typeface="+mn-ea"/>
                <a:cs typeface="+mn-cs"/>
              </a:rPr>
              <a:t>）最后一个目前大多数团队，对游戏的音乐音效并没有那么重视，所以会把这个工作丢给美术，比较大的公司一般会成立一个音乐音效部门，系统而专业的做这个事情。</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27</a:t>
            </a:fld>
            <a:endParaRPr lang="zh-CN" altLang="en-US"/>
          </a:p>
        </p:txBody>
      </p:sp>
    </p:spTree>
    <p:extLst>
      <p:ext uri="{BB962C8B-B14F-4D97-AF65-F5344CB8AC3E}">
        <p14:creationId xmlns:p14="http://schemas.microsoft.com/office/powerpoint/2010/main" val="4127740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sz="1200" b="0" kern="1200" dirty="0">
                <a:solidFill>
                  <a:schemeClr val="tx1"/>
                </a:solidFill>
                <a:effectLst/>
                <a:latin typeface="+mn-lt"/>
                <a:ea typeface="+mn-ea"/>
                <a:cs typeface="+mn-cs"/>
              </a:rPr>
            </a:br>
            <a:r>
              <a:rPr lang="zh-CN" altLang="en-US" sz="1200" b="0" kern="1200" dirty="0">
                <a:solidFill>
                  <a:schemeClr val="tx1"/>
                </a:solidFill>
                <a:effectLst/>
                <a:latin typeface="+mn-lt"/>
                <a:ea typeface="+mn-ea"/>
                <a:cs typeface="+mn-cs"/>
              </a:rPr>
              <a:t>最后我们来说说测试，主要说说在不同的公司有两种测试，一种称为</a:t>
            </a:r>
            <a:r>
              <a:rPr lang="en-US" altLang="zh-CN" sz="1200" b="0" kern="1200" dirty="0">
                <a:solidFill>
                  <a:schemeClr val="tx1"/>
                </a:solidFill>
                <a:effectLst/>
                <a:latin typeface="+mn-lt"/>
                <a:ea typeface="+mn-ea"/>
                <a:cs typeface="+mn-cs"/>
              </a:rPr>
              <a:t>QC</a:t>
            </a:r>
            <a:r>
              <a:rPr lang="zh-CN" altLang="en-US" sz="1200" b="0" kern="1200" dirty="0">
                <a:solidFill>
                  <a:schemeClr val="tx1"/>
                </a:solidFill>
                <a:effectLst/>
                <a:latin typeface="+mn-lt"/>
                <a:ea typeface="+mn-ea"/>
                <a:cs typeface="+mn-cs"/>
              </a:rPr>
              <a:t>，一种成为</a:t>
            </a:r>
            <a:r>
              <a:rPr lang="en-US" altLang="zh-CN" sz="1200" b="0" kern="1200" dirty="0">
                <a:solidFill>
                  <a:schemeClr val="tx1"/>
                </a:solidFill>
                <a:effectLst/>
                <a:latin typeface="+mn-lt"/>
                <a:ea typeface="+mn-ea"/>
                <a:cs typeface="+mn-cs"/>
              </a:rPr>
              <a:t>QA</a:t>
            </a:r>
            <a:r>
              <a:rPr lang="zh-CN" altLang="en-US" sz="1200" b="0" kern="1200" dirty="0">
                <a:solidFill>
                  <a:schemeClr val="tx1"/>
                </a:solidFill>
                <a:effectLst/>
                <a:latin typeface="+mn-lt"/>
                <a:ea typeface="+mn-ea"/>
                <a:cs typeface="+mn-cs"/>
              </a:rPr>
              <a:t>。两者在团队中的职能权限有所区别。简单地讲，</a:t>
            </a:r>
            <a:r>
              <a:rPr lang="en-US" altLang="zh-CN" sz="1200" b="0" kern="1200" dirty="0">
                <a:solidFill>
                  <a:schemeClr val="tx1"/>
                </a:solidFill>
                <a:effectLst/>
                <a:latin typeface="+mn-lt"/>
                <a:ea typeface="+mn-ea"/>
                <a:cs typeface="+mn-cs"/>
              </a:rPr>
              <a:t>QC</a:t>
            </a:r>
            <a:r>
              <a:rPr lang="zh-CN" altLang="en-US" sz="1200" b="0" kern="1200" dirty="0">
                <a:solidFill>
                  <a:schemeClr val="tx1"/>
                </a:solidFill>
                <a:effectLst/>
                <a:latin typeface="+mn-lt"/>
                <a:ea typeface="+mn-ea"/>
                <a:cs typeface="+mn-cs"/>
              </a:rPr>
              <a:t>比较偏向于找</a:t>
            </a:r>
            <a:r>
              <a:rPr lang="en-US" altLang="zh-CN" sz="1200" b="0" kern="1200" dirty="0">
                <a:solidFill>
                  <a:schemeClr val="tx1"/>
                </a:solidFill>
                <a:effectLst/>
                <a:latin typeface="+mn-lt"/>
                <a:ea typeface="+mn-ea"/>
                <a:cs typeface="+mn-cs"/>
              </a:rPr>
              <a:t>Bug</a:t>
            </a:r>
            <a:r>
              <a:rPr lang="zh-CN" altLang="en-US" sz="1200" b="0" kern="1200" dirty="0">
                <a:solidFill>
                  <a:schemeClr val="tx1"/>
                </a:solidFill>
                <a:effectLst/>
                <a:latin typeface="+mn-lt"/>
                <a:ea typeface="+mn-ea"/>
                <a:cs typeface="+mn-cs"/>
              </a:rPr>
              <a:t>，比较像警察；而</a:t>
            </a:r>
            <a:r>
              <a:rPr lang="en-US" altLang="zh-CN" sz="1200" b="0" kern="1200" dirty="0">
                <a:solidFill>
                  <a:schemeClr val="tx1"/>
                </a:solidFill>
                <a:effectLst/>
                <a:latin typeface="+mn-lt"/>
                <a:ea typeface="+mn-ea"/>
                <a:cs typeface="+mn-cs"/>
              </a:rPr>
              <a:t>QA</a:t>
            </a:r>
            <a:r>
              <a:rPr lang="zh-CN" altLang="en-US" sz="1200" b="0" kern="1200" dirty="0">
                <a:solidFill>
                  <a:schemeClr val="tx1"/>
                </a:solidFill>
                <a:effectLst/>
                <a:latin typeface="+mn-lt"/>
                <a:ea typeface="+mn-ea"/>
                <a:cs typeface="+mn-cs"/>
              </a:rPr>
              <a:t>更偏向规范流程，比较像法官。另外还有个概念叫测试驱动开发</a:t>
            </a:r>
            <a:r>
              <a:rPr lang="en-US" altLang="zh-CN" sz="1200" b="0" kern="1200" dirty="0">
                <a:solidFill>
                  <a:schemeClr val="tx1"/>
                </a:solidFill>
                <a:effectLst/>
                <a:latin typeface="+mn-lt"/>
                <a:ea typeface="+mn-ea"/>
                <a:cs typeface="+mn-cs"/>
              </a:rPr>
              <a:t>——TDD</a:t>
            </a:r>
            <a:r>
              <a:rPr lang="zh-CN" altLang="en-US" sz="1200" b="0" kern="1200" dirty="0">
                <a:solidFill>
                  <a:schemeClr val="tx1"/>
                </a:solidFill>
                <a:effectLst/>
                <a:latin typeface="+mn-lt"/>
                <a:ea typeface="+mn-ea"/>
                <a:cs typeface="+mn-cs"/>
              </a:rPr>
              <a:t>，指的是开发在编写代码之前先写好测试用例，然后用测试用例来边测试边开发。比如在</a:t>
            </a:r>
            <a:r>
              <a:rPr lang="en-US" altLang="zh-CN" sz="1200" b="0" kern="1200" dirty="0">
                <a:solidFill>
                  <a:schemeClr val="tx1"/>
                </a:solidFill>
                <a:effectLst/>
                <a:latin typeface="+mn-lt"/>
                <a:ea typeface="+mn-ea"/>
                <a:cs typeface="+mn-cs"/>
              </a:rPr>
              <a:t>Node.js</a:t>
            </a:r>
            <a:r>
              <a:rPr lang="zh-CN" altLang="en-US" sz="1200" b="0" kern="1200" dirty="0">
                <a:solidFill>
                  <a:schemeClr val="tx1"/>
                </a:solidFill>
                <a:effectLst/>
                <a:latin typeface="+mn-lt"/>
                <a:ea typeface="+mn-ea"/>
                <a:cs typeface="+mn-cs"/>
              </a:rPr>
              <a:t>中有个框架</a:t>
            </a:r>
            <a:r>
              <a:rPr lang="en-US" altLang="zh-CN" sz="1200" b="0" kern="1200" dirty="0">
                <a:solidFill>
                  <a:schemeClr val="tx1"/>
                </a:solidFill>
                <a:effectLst/>
                <a:latin typeface="+mn-lt"/>
                <a:ea typeface="+mn-ea"/>
                <a:cs typeface="+mn-cs"/>
              </a:rPr>
              <a:t>Mocha</a:t>
            </a:r>
            <a:r>
              <a:rPr lang="zh-CN" altLang="en-US" sz="1200" b="0" kern="1200" dirty="0">
                <a:solidFill>
                  <a:schemeClr val="tx1"/>
                </a:solidFill>
                <a:effectLst/>
                <a:latin typeface="+mn-lt"/>
                <a:ea typeface="+mn-ea"/>
                <a:cs typeface="+mn-cs"/>
              </a:rPr>
              <a:t>就是做这个事情。</a:t>
            </a:r>
          </a:p>
          <a:p>
            <a:br>
              <a:rPr lang="zh-CN" altLang="en-US" sz="1200" b="0" kern="1200">
                <a:solidFill>
                  <a:schemeClr val="tx1"/>
                </a:solidFill>
                <a:effectLst/>
                <a:latin typeface="+mn-lt"/>
                <a:ea typeface="+mn-ea"/>
                <a:cs typeface="+mn-cs"/>
              </a:rPr>
            </a:br>
            <a:endParaRPr lang="zh-CN" altLang="en-US" sz="1200" b="0" kern="1200">
              <a:solidFill>
                <a:schemeClr val="tx1"/>
              </a:solidFill>
              <a:effectLst/>
              <a:latin typeface="+mn-lt"/>
              <a:ea typeface="+mn-ea"/>
              <a:cs typeface="+mn-cs"/>
            </a:endParaRPr>
          </a:p>
          <a:p>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28</a:t>
            </a:fld>
            <a:endParaRPr lang="zh-CN" altLang="en-US"/>
          </a:p>
        </p:txBody>
      </p:sp>
    </p:spTree>
    <p:extLst>
      <p:ext uri="{BB962C8B-B14F-4D97-AF65-F5344CB8AC3E}">
        <p14:creationId xmlns:p14="http://schemas.microsoft.com/office/powerpoint/2010/main" val="284759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在我们国家，各行各业你一定不要作死和政府部门过不去，挑战政府部门的底线。前段时间的暴走漫画就是一个典型。所以在这里我们简要说说和我们行业有关的几个政府机构。</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29</a:t>
            </a:fld>
            <a:endParaRPr lang="zh-CN" altLang="en-US"/>
          </a:p>
        </p:txBody>
      </p:sp>
    </p:spTree>
    <p:extLst>
      <p:ext uri="{BB962C8B-B14F-4D97-AF65-F5344CB8AC3E}">
        <p14:creationId xmlns:p14="http://schemas.microsoft.com/office/powerpoint/2010/main" val="401726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我们今天分六个大章来逐一聊聊。首先我们从做泛的大行业说起，从大文娱自上而下说到捕鱼游戏行业；接着我们聊聊在游戏行业中常见的公司类型；然后我们说一下一个研发公司中会设置的部门；再接着我们聊聊一个游戏研发团队中常见的几个岗位；最后我们简单看一下和我们相关的一些政府机构。</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3</a:t>
            </a:fld>
            <a:endParaRPr lang="zh-CN" altLang="en-US"/>
          </a:p>
        </p:txBody>
      </p:sp>
    </p:spTree>
    <p:extLst>
      <p:ext uri="{BB962C8B-B14F-4D97-AF65-F5344CB8AC3E}">
        <p14:creationId xmlns:p14="http://schemas.microsoft.com/office/powerpoint/2010/main" val="3298842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软件著作权是证明这个游戏软件是我们开发的，这个向申请大概</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周就能下来。另外一个版号就比较麻烦了，大概需要</a:t>
            </a:r>
            <a:r>
              <a:rPr lang="en-US" altLang="zh-CN" sz="1200" b="0" kern="1200" dirty="0">
                <a:solidFill>
                  <a:schemeClr val="tx1"/>
                </a:solidFill>
                <a:effectLst/>
                <a:latin typeface="+mn-lt"/>
                <a:ea typeface="+mn-ea"/>
                <a:cs typeface="+mn-cs"/>
              </a:rPr>
              <a:t>2-3</a:t>
            </a:r>
            <a:r>
              <a:rPr lang="zh-CN" altLang="en-US" sz="1200" b="0" kern="1200" dirty="0">
                <a:solidFill>
                  <a:schemeClr val="tx1"/>
                </a:solidFill>
                <a:effectLst/>
                <a:latin typeface="+mn-lt"/>
                <a:ea typeface="+mn-ea"/>
                <a:cs typeface="+mn-cs"/>
              </a:rPr>
              <a:t>个月才能拿到。游戏作为一种出版物，需要进行出版前的审核，最后获得一个版号，现在比较大的应用市场</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渠道</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都要求有版号才能上架。年初有个著名的平台</a:t>
            </a:r>
            <a:r>
              <a:rPr lang="en-US" altLang="zh-CN" sz="1200" b="0" kern="1200" dirty="0" err="1">
                <a:solidFill>
                  <a:schemeClr val="tx1"/>
                </a:solidFill>
                <a:effectLst/>
                <a:latin typeface="+mn-lt"/>
                <a:ea typeface="+mn-ea"/>
                <a:cs typeface="+mn-cs"/>
              </a:rPr>
              <a:t>TapTap</a:t>
            </a:r>
            <a:r>
              <a:rPr lang="zh-CN" altLang="en-US" sz="1200" b="0" kern="1200" dirty="0">
                <a:solidFill>
                  <a:schemeClr val="tx1"/>
                </a:solidFill>
                <a:effectLst/>
                <a:latin typeface="+mn-lt"/>
                <a:ea typeface="+mn-ea"/>
                <a:cs typeface="+mn-cs"/>
              </a:rPr>
              <a:t>，就是因为能够上架分发没有版号的游戏，被相关部门责令三个月整改。好在</a:t>
            </a:r>
            <a:r>
              <a:rPr lang="en-US" altLang="zh-CN" sz="1200" b="0" kern="1200" dirty="0" err="1">
                <a:solidFill>
                  <a:schemeClr val="tx1"/>
                </a:solidFill>
                <a:effectLst/>
                <a:latin typeface="+mn-lt"/>
                <a:ea typeface="+mn-ea"/>
                <a:cs typeface="+mn-cs"/>
              </a:rPr>
              <a:t>TapTap</a:t>
            </a:r>
            <a:r>
              <a:rPr lang="zh-CN" altLang="en-US" sz="1200" b="0" kern="1200" dirty="0">
                <a:solidFill>
                  <a:schemeClr val="tx1"/>
                </a:solidFill>
                <a:effectLst/>
                <a:latin typeface="+mn-lt"/>
                <a:ea typeface="+mn-ea"/>
                <a:cs typeface="+mn-cs"/>
              </a:rPr>
              <a:t>背后是有强大的资本以及</a:t>
            </a:r>
            <a:r>
              <a:rPr lang="en-US" altLang="zh-CN" sz="1200" b="0" kern="1200" dirty="0" err="1">
                <a:solidFill>
                  <a:schemeClr val="tx1"/>
                </a:solidFill>
                <a:effectLst/>
                <a:latin typeface="+mn-lt"/>
                <a:ea typeface="+mn-ea"/>
                <a:cs typeface="+mn-cs"/>
              </a:rPr>
              <a:t>TapTap</a:t>
            </a:r>
            <a:r>
              <a:rPr lang="zh-CN" altLang="en-US" sz="1200" b="0" kern="1200" dirty="0">
                <a:solidFill>
                  <a:schemeClr val="tx1"/>
                </a:solidFill>
                <a:effectLst/>
                <a:latin typeface="+mn-lt"/>
                <a:ea typeface="+mn-ea"/>
                <a:cs typeface="+mn-cs"/>
              </a:rPr>
              <a:t>产品本身确实不错，三个月后活着回来了。换个创业公司可能就直接死掉了。</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30</a:t>
            </a:fld>
            <a:endParaRPr lang="zh-CN" altLang="en-US"/>
          </a:p>
        </p:txBody>
      </p:sp>
    </p:spTree>
    <p:extLst>
      <p:ext uri="{BB962C8B-B14F-4D97-AF65-F5344CB8AC3E}">
        <p14:creationId xmlns:p14="http://schemas.microsoft.com/office/powerpoint/2010/main" val="3857110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在本次分享开头我们就提到了，游戏行业作为大文化行业的中的一个领域，必然是要接受文化部的监管和指导的。</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31</a:t>
            </a:fld>
            <a:endParaRPr lang="zh-CN" altLang="en-US"/>
          </a:p>
        </p:txBody>
      </p:sp>
    </p:spTree>
    <p:extLst>
      <p:ext uri="{BB962C8B-B14F-4D97-AF65-F5344CB8AC3E}">
        <p14:creationId xmlns:p14="http://schemas.microsoft.com/office/powerpoint/2010/main" val="2955715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如果你是刚入行的，你很难想象公安部和我们行业产生联系。但待久了你就会发现，利用网络游戏赌博的还是很常见的。</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32</a:t>
            </a:fld>
            <a:endParaRPr lang="zh-CN" altLang="en-US"/>
          </a:p>
        </p:txBody>
      </p:sp>
    </p:spTree>
    <p:extLst>
      <p:ext uri="{BB962C8B-B14F-4D97-AF65-F5344CB8AC3E}">
        <p14:creationId xmlns:p14="http://schemas.microsoft.com/office/powerpoint/2010/main" val="1892413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a:solidFill>
                  <a:schemeClr val="tx1"/>
                </a:solidFill>
                <a:effectLst/>
                <a:latin typeface="+mn-lt"/>
                <a:ea typeface="+mn-ea"/>
                <a:cs typeface="+mn-cs"/>
              </a:rPr>
              <a:t>本次分享我们从大文娱，游戏公司，游戏部门，岗位四个方面讨论了我们行业，最后简要介绍了一下和我们行业相关的三个政府机构。希望对大家又帮助，谢谢大家！</a:t>
            </a:r>
          </a:p>
          <a:p>
            <a:endParaRPr lang="zh-CN" altLang="en-US"/>
          </a:p>
        </p:txBody>
      </p:sp>
      <p:sp>
        <p:nvSpPr>
          <p:cNvPr id="4" name="灯片编号占位符 3"/>
          <p:cNvSpPr>
            <a:spLocks noGrp="1"/>
          </p:cNvSpPr>
          <p:nvPr>
            <p:ph type="sldNum" sz="quarter" idx="10"/>
          </p:nvPr>
        </p:nvSpPr>
        <p:spPr/>
        <p:txBody>
          <a:bodyPr/>
          <a:lstStyle/>
          <a:p>
            <a:fld id="{03CB304D-5901-4A41-B6C3-094B01348769}" type="slidenum">
              <a:rPr lang="zh-CN" altLang="en-US" smtClean="0"/>
              <a:t>33</a:t>
            </a:fld>
            <a:endParaRPr lang="zh-CN" altLang="en-US"/>
          </a:p>
        </p:txBody>
      </p:sp>
    </p:spTree>
    <p:extLst>
      <p:ext uri="{BB962C8B-B14F-4D97-AF65-F5344CB8AC3E}">
        <p14:creationId xmlns:p14="http://schemas.microsoft.com/office/powerpoint/2010/main" val="2128369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这一章中我们从大文娱开始说；接着说说游戏行业；然后再说说电子游戏行业；再接着说说网游；再然后说网游中一个垂直领域</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棋牌游戏；最后说说棋牌游戏中一种特殊的游戏</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捕鱼游戏。</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4</a:t>
            </a:fld>
            <a:endParaRPr lang="zh-CN" altLang="en-US"/>
          </a:p>
        </p:txBody>
      </p:sp>
    </p:spTree>
    <p:extLst>
      <p:ext uri="{BB962C8B-B14F-4D97-AF65-F5344CB8AC3E}">
        <p14:creationId xmlns:p14="http://schemas.microsoft.com/office/powerpoint/2010/main" val="401578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大文娱</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这个词来自阿里巴巴大文娱，这几年广泛听到的一个字叫做</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泛”，比如“泛娱乐”，“泛文化”，“泛游戏”。这说明相关的各行各业都在进行战略合作，甚至战略合并。我们先来说一个词“</a:t>
            </a:r>
            <a:r>
              <a:rPr lang="en-US" altLang="zh-CN" sz="1200" b="0" kern="1200" dirty="0">
                <a:solidFill>
                  <a:schemeClr val="tx1"/>
                </a:solidFill>
                <a:effectLst/>
                <a:latin typeface="+mn-lt"/>
                <a:ea typeface="+mn-ea"/>
                <a:cs typeface="+mn-cs"/>
              </a:rPr>
              <a:t>IP”</a:t>
            </a:r>
            <a:r>
              <a:rPr lang="zh-CN" altLang="en-US" sz="1200" b="0" kern="1200" dirty="0">
                <a:solidFill>
                  <a:schemeClr val="tx1"/>
                </a:solidFill>
                <a:effectLst/>
                <a:latin typeface="+mn-lt"/>
                <a:ea typeface="+mn-ea"/>
                <a:cs typeface="+mn-cs"/>
              </a:rPr>
              <a:t>，在这个行业我们经常会听到这个词，这个词是</a:t>
            </a:r>
            <a:r>
              <a:rPr lang="en-US" altLang="zh-CN" sz="1200" b="0" kern="1200" dirty="0" err="1">
                <a:solidFill>
                  <a:schemeClr val="tx1"/>
                </a:solidFill>
                <a:effectLst/>
                <a:latin typeface="+mn-lt"/>
                <a:ea typeface="+mn-ea"/>
                <a:cs typeface="+mn-cs"/>
              </a:rPr>
              <a:t>interllectual</a:t>
            </a:r>
            <a:r>
              <a:rPr lang="en-US" altLang="zh-CN" sz="1200" b="0" kern="1200" dirty="0">
                <a:solidFill>
                  <a:schemeClr val="tx1"/>
                </a:solidFill>
                <a:effectLst/>
                <a:latin typeface="+mn-lt"/>
                <a:ea typeface="+mn-ea"/>
                <a:cs typeface="+mn-cs"/>
              </a:rPr>
              <a:t> property</a:t>
            </a:r>
            <a:r>
              <a:rPr lang="zh-CN" altLang="en-US" sz="1200" b="0" kern="1200" dirty="0">
                <a:solidFill>
                  <a:schemeClr val="tx1"/>
                </a:solidFill>
                <a:effectLst/>
                <a:latin typeface="+mn-lt"/>
                <a:ea typeface="+mn-ea"/>
                <a:cs typeface="+mn-cs"/>
              </a:rPr>
              <a:t>的缩写，知识产权的意思，在一个知识产权下可以开发各种产品，衍生出各种文化行业。这些行业有电影，电视剧行业；比如前几年的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最终幻想</a:t>
            </a:r>
            <a:r>
              <a:rPr lang="en-US" altLang="zh-CN" sz="1200" b="0" kern="1200" dirty="0">
                <a:solidFill>
                  <a:schemeClr val="tx1"/>
                </a:solidFill>
                <a:effectLst/>
                <a:latin typeface="+mn-lt"/>
                <a:ea typeface="+mn-ea"/>
                <a:cs typeface="+mn-cs"/>
              </a:rPr>
              <a:t>15》</a:t>
            </a:r>
            <a:r>
              <a:rPr lang="zh-CN" altLang="en-US" sz="1200" b="0" kern="1200" dirty="0">
                <a:solidFill>
                  <a:schemeClr val="tx1"/>
                </a:solidFill>
                <a:effectLst/>
                <a:latin typeface="+mn-lt"/>
                <a:ea typeface="+mn-ea"/>
                <a:cs typeface="+mn-cs"/>
              </a:rPr>
              <a:t>出来前，就有相关的电影</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最终幻想：王者之剑</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上映，</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魔兽世界</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也在</a:t>
            </a:r>
            <a:r>
              <a:rPr lang="en-US" altLang="zh-CN" sz="1200" b="0" kern="1200" dirty="0">
                <a:solidFill>
                  <a:schemeClr val="tx1"/>
                </a:solidFill>
                <a:effectLst/>
                <a:latin typeface="+mn-lt"/>
                <a:ea typeface="+mn-ea"/>
                <a:cs typeface="+mn-cs"/>
              </a:rPr>
              <a:t>16</a:t>
            </a:r>
            <a:r>
              <a:rPr lang="zh-CN" altLang="en-US" sz="1200" b="0" kern="1200" dirty="0">
                <a:solidFill>
                  <a:schemeClr val="tx1"/>
                </a:solidFill>
                <a:effectLst/>
                <a:latin typeface="+mn-lt"/>
                <a:ea typeface="+mn-ea"/>
                <a:cs typeface="+mn-cs"/>
              </a:rPr>
              <a:t>年上映了他的同名电影，包括我的老东家</a:t>
            </a:r>
            <a:r>
              <a:rPr lang="en-US" altLang="zh-CN" sz="1200" b="0" kern="1200" dirty="0">
                <a:solidFill>
                  <a:schemeClr val="tx1"/>
                </a:solidFill>
                <a:effectLst/>
                <a:latin typeface="+mn-lt"/>
                <a:ea typeface="+mn-ea"/>
                <a:cs typeface="+mn-cs"/>
              </a:rPr>
              <a:t>4399</a:t>
            </a:r>
            <a:r>
              <a:rPr lang="zh-CN" altLang="en-US" sz="1200" b="0" kern="1200" dirty="0">
                <a:solidFill>
                  <a:schemeClr val="tx1"/>
                </a:solidFill>
                <a:effectLst/>
                <a:latin typeface="+mn-lt"/>
                <a:ea typeface="+mn-ea"/>
                <a:cs typeface="+mn-cs"/>
              </a:rPr>
              <a:t>之前和姜文的电影</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一步之遥</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合作出了同名的手游，正所谓“影游联动”，网络游戏每年有千亿的市场</a:t>
            </a:r>
            <a:r>
              <a:rPr lang="en-US" altLang="zh-CN" sz="1200" b="0" kern="1200" dirty="0">
                <a:solidFill>
                  <a:schemeClr val="tx1"/>
                </a:solidFill>
                <a:effectLst/>
                <a:latin typeface="+mn-lt"/>
                <a:ea typeface="+mn-ea"/>
                <a:cs typeface="+mn-cs"/>
              </a:rPr>
              <a:t>(17</a:t>
            </a:r>
            <a:r>
              <a:rPr lang="zh-CN" altLang="en-US" sz="1200" b="0" kern="1200" dirty="0">
                <a:solidFill>
                  <a:schemeClr val="tx1"/>
                </a:solidFill>
                <a:effectLst/>
                <a:latin typeface="+mn-lt"/>
                <a:ea typeface="+mn-ea"/>
                <a:cs typeface="+mn-cs"/>
              </a:rPr>
              <a:t>年大概</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千亿</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电影每年大概有百亿的市场</a:t>
            </a:r>
            <a:r>
              <a:rPr lang="en-US" altLang="zh-CN" sz="1200" b="0" kern="1200" dirty="0">
                <a:solidFill>
                  <a:schemeClr val="tx1"/>
                </a:solidFill>
                <a:effectLst/>
                <a:latin typeface="+mn-lt"/>
                <a:ea typeface="+mn-ea"/>
                <a:cs typeface="+mn-cs"/>
              </a:rPr>
              <a:t>(16</a:t>
            </a:r>
            <a:r>
              <a:rPr lang="zh-CN" altLang="en-US" sz="1200" b="0" kern="1200" dirty="0">
                <a:solidFill>
                  <a:schemeClr val="tx1"/>
                </a:solidFill>
                <a:effectLst/>
                <a:latin typeface="+mn-lt"/>
                <a:ea typeface="+mn-ea"/>
                <a:cs typeface="+mn-cs"/>
              </a:rPr>
              <a:t>年大概</a:t>
            </a:r>
            <a:r>
              <a:rPr lang="en-US" altLang="zh-CN" sz="1200" b="0" kern="1200" dirty="0">
                <a:solidFill>
                  <a:schemeClr val="tx1"/>
                </a:solidFill>
                <a:effectLst/>
                <a:latin typeface="+mn-lt"/>
                <a:ea typeface="+mn-ea"/>
                <a:cs typeface="+mn-cs"/>
              </a:rPr>
              <a:t>450</a:t>
            </a:r>
            <a:r>
              <a:rPr lang="zh-CN" altLang="en-US" sz="1200" b="0" kern="1200" dirty="0">
                <a:solidFill>
                  <a:schemeClr val="tx1"/>
                </a:solidFill>
                <a:effectLst/>
                <a:latin typeface="+mn-lt"/>
                <a:ea typeface="+mn-ea"/>
                <a:cs typeface="+mn-cs"/>
              </a:rPr>
              <a:t>亿</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，两者结合产生化学反应将带来万亿的全新市场，当年我还在广州的时候就有华谊兄弟斥资</a:t>
            </a:r>
            <a:r>
              <a:rPr lang="en-US" altLang="zh-CN" sz="1200" b="0" kern="1200" dirty="0">
                <a:solidFill>
                  <a:schemeClr val="tx1"/>
                </a:solidFill>
                <a:effectLst/>
                <a:latin typeface="+mn-lt"/>
                <a:ea typeface="+mn-ea"/>
                <a:cs typeface="+mn-cs"/>
              </a:rPr>
              <a:t>6.72</a:t>
            </a:r>
            <a:r>
              <a:rPr lang="zh-CN" altLang="en-US" sz="1200" b="0" kern="1200" dirty="0">
                <a:solidFill>
                  <a:schemeClr val="tx1"/>
                </a:solidFill>
                <a:effectLst/>
                <a:latin typeface="+mn-lt"/>
                <a:ea typeface="+mn-ea"/>
                <a:cs typeface="+mn-cs"/>
              </a:rPr>
              <a:t>个亿收购</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时空猎人</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厂商银汉；下面一个就是文学，现在网络小说的市场也是很大，积累了一大批忠实的粉丝，当前粉丝经济盛行，我上一家公司的老板就在早期把马伯庸的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三国机密</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的改编手游权买了下来出了一款三国类的</a:t>
            </a:r>
            <a:r>
              <a:rPr lang="en-US" altLang="zh-CN" sz="1200" b="0" kern="1200" dirty="0">
                <a:solidFill>
                  <a:schemeClr val="tx1"/>
                </a:solidFill>
                <a:effectLst/>
                <a:latin typeface="+mn-lt"/>
                <a:ea typeface="+mn-ea"/>
                <a:cs typeface="+mn-cs"/>
              </a:rPr>
              <a:t>SLG</a:t>
            </a:r>
            <a:r>
              <a:rPr lang="zh-CN" altLang="en-US" sz="1200" b="0" kern="1200" dirty="0">
                <a:solidFill>
                  <a:schemeClr val="tx1"/>
                </a:solidFill>
                <a:effectLst/>
                <a:latin typeface="+mn-lt"/>
                <a:ea typeface="+mn-ea"/>
                <a:cs typeface="+mn-cs"/>
              </a:rPr>
              <a:t>游戏，前段时间我之前</a:t>
            </a:r>
            <a:r>
              <a:rPr lang="en-US" altLang="zh-CN" sz="1200" b="0" kern="1200" dirty="0">
                <a:solidFill>
                  <a:schemeClr val="tx1"/>
                </a:solidFill>
                <a:effectLst/>
                <a:latin typeface="+mn-lt"/>
                <a:ea typeface="+mn-ea"/>
                <a:cs typeface="+mn-cs"/>
              </a:rPr>
              <a:t>4399</a:t>
            </a:r>
            <a:r>
              <a:rPr lang="zh-CN" altLang="en-US" sz="1200" b="0" kern="1200" dirty="0">
                <a:solidFill>
                  <a:schemeClr val="tx1"/>
                </a:solidFill>
                <a:effectLst/>
                <a:latin typeface="+mn-lt"/>
                <a:ea typeface="+mn-ea"/>
                <a:cs typeface="+mn-cs"/>
              </a:rPr>
              <a:t>的同事的产品</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不朽凡人</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流水过了</a:t>
            </a:r>
            <a:r>
              <a:rPr lang="en-US" altLang="zh-CN" sz="1200" b="0" kern="1200" dirty="0">
                <a:solidFill>
                  <a:schemeClr val="tx1"/>
                </a:solidFill>
                <a:effectLst/>
                <a:latin typeface="+mn-lt"/>
                <a:ea typeface="+mn-ea"/>
                <a:cs typeface="+mn-cs"/>
              </a:rPr>
              <a:t>1kw</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不朽凡人</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也是一部小说；下面一个是音乐，当下已经越来越规范的音乐行业，国内三大听歌软件为了版权争得不亦乐乎，张杰为腾讯同名枪战网游演唱的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逆战</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已经成了</a:t>
            </a:r>
            <a:r>
              <a:rPr lang="en-US" altLang="zh-CN" sz="1200" b="0" kern="1200" dirty="0">
                <a:solidFill>
                  <a:schemeClr val="tx1"/>
                </a:solidFill>
                <a:effectLst/>
                <a:latin typeface="+mn-lt"/>
                <a:ea typeface="+mn-ea"/>
                <a:cs typeface="+mn-cs"/>
              </a:rPr>
              <a:t>KTV</a:t>
            </a:r>
            <a:r>
              <a:rPr lang="zh-CN" altLang="en-US" sz="1200" b="0" kern="1200" dirty="0">
                <a:solidFill>
                  <a:schemeClr val="tx1"/>
                </a:solidFill>
                <a:effectLst/>
                <a:latin typeface="+mn-lt"/>
                <a:ea typeface="+mn-ea"/>
                <a:cs typeface="+mn-cs"/>
              </a:rPr>
              <a:t>常见曲目；接下来说说动漫，我们隔壁国家日本作为全世界最大的动漫输出大国，创造了一大批经典的动漫</a:t>
            </a:r>
            <a:r>
              <a:rPr lang="en-US" altLang="zh-CN" sz="1200" b="0" kern="1200" dirty="0">
                <a:solidFill>
                  <a:schemeClr val="tx1"/>
                </a:solidFill>
                <a:effectLst/>
                <a:latin typeface="+mn-lt"/>
                <a:ea typeface="+mn-ea"/>
                <a:cs typeface="+mn-cs"/>
              </a:rPr>
              <a:t>IP</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火影忍者</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海贼王</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全职猎人</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龙珠</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灌篮高手</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数不胜数，我们这一代人对日本绝大多数的好感可能来自这些童年的回忆了。而动漫和手游的用户又有超高的重合度，这也导致动漫改编手游的价钱已经都到天价了。再一个领域就是直播了，直播伴随着移动端网速的飙升以及资费的下降，在这几年非常冒尖，甚至是资本市场的宠儿。最后我们来说说游戏，其实其他的还有方方面面，比如体育，电竞这些都算大文娱，不再展开。</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5</a:t>
            </a:fld>
            <a:endParaRPr lang="zh-CN" altLang="en-US"/>
          </a:p>
        </p:txBody>
      </p:sp>
    </p:spTree>
    <p:extLst>
      <p:ext uri="{BB962C8B-B14F-4D97-AF65-F5344CB8AC3E}">
        <p14:creationId xmlns:p14="http://schemas.microsoft.com/office/powerpoint/2010/main" val="352315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这里笼统的按照是否是电子游戏分为两块。第一块非电子游戏，比如</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三国杀</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狼人杀</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，我们前段时间刚玩过的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矮人矿工</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这些桌游；还有户外的比如</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撕名牌</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，甚至小时候玩过的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老鹰捉小鸡</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这些运动类的游戏；还有诸如</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真心话大冒险</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。这些可能是游戏最初的形式。随着科技的发展，</a:t>
            </a:r>
            <a:r>
              <a:rPr lang="en-US" altLang="zh-CN" sz="1200" b="0" kern="1200" dirty="0">
                <a:solidFill>
                  <a:schemeClr val="tx1"/>
                </a:solidFill>
                <a:effectLst/>
                <a:latin typeface="+mn-lt"/>
                <a:ea typeface="+mn-ea"/>
                <a:cs typeface="+mn-cs"/>
              </a:rPr>
              <a:t>1946</a:t>
            </a:r>
            <a:r>
              <a:rPr lang="zh-CN" altLang="en-US" sz="1200" b="0" kern="1200" dirty="0">
                <a:solidFill>
                  <a:schemeClr val="tx1"/>
                </a:solidFill>
                <a:effectLst/>
                <a:latin typeface="+mn-lt"/>
                <a:ea typeface="+mn-ea"/>
                <a:cs typeface="+mn-cs"/>
              </a:rPr>
              <a:t>年第一台计算机出现，然后在</a:t>
            </a:r>
            <a:r>
              <a:rPr lang="en-US" altLang="zh-CN" sz="1200" b="0" kern="1200" dirty="0">
                <a:solidFill>
                  <a:schemeClr val="tx1"/>
                </a:solidFill>
                <a:effectLst/>
                <a:latin typeface="+mn-lt"/>
                <a:ea typeface="+mn-ea"/>
                <a:cs typeface="+mn-cs"/>
              </a:rPr>
              <a:t>20</a:t>
            </a:r>
            <a:r>
              <a:rPr lang="zh-CN" altLang="en-US" sz="1200" b="0" kern="1200" dirty="0">
                <a:solidFill>
                  <a:schemeClr val="tx1"/>
                </a:solidFill>
                <a:effectLst/>
                <a:latin typeface="+mn-lt"/>
                <a:ea typeface="+mn-ea"/>
                <a:cs typeface="+mn-cs"/>
              </a:rPr>
              <a:t>世纪</a:t>
            </a:r>
            <a:r>
              <a:rPr lang="en-US" altLang="zh-CN" sz="1200" b="0" kern="1200" dirty="0">
                <a:solidFill>
                  <a:schemeClr val="tx1"/>
                </a:solidFill>
                <a:effectLst/>
                <a:latin typeface="+mn-lt"/>
                <a:ea typeface="+mn-ea"/>
                <a:cs typeface="+mn-cs"/>
              </a:rPr>
              <a:t>60</a:t>
            </a:r>
            <a:r>
              <a:rPr lang="zh-CN" altLang="en-US" sz="1200" b="0" kern="1200" dirty="0">
                <a:solidFill>
                  <a:schemeClr val="tx1"/>
                </a:solidFill>
                <a:effectLst/>
                <a:latin typeface="+mn-lt"/>
                <a:ea typeface="+mn-ea"/>
                <a:cs typeface="+mn-cs"/>
              </a:rPr>
              <a:t>年代诞生了电子游戏。</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6</a:t>
            </a:fld>
            <a:endParaRPr lang="zh-CN" altLang="en-US"/>
          </a:p>
        </p:txBody>
      </p:sp>
    </p:spTree>
    <p:extLst>
      <p:ext uri="{BB962C8B-B14F-4D97-AF65-F5344CB8AC3E}">
        <p14:creationId xmlns:p14="http://schemas.microsoft.com/office/powerpoint/2010/main" val="212795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这里笼统的按照是否联网把电子游戏分为两块。这里先给一些年轻的同学讲一个在中国游戏历史上影响深远的事件。大约在</a:t>
            </a:r>
            <a:r>
              <a:rPr lang="en-US" altLang="zh-CN" sz="1200" b="0" kern="1200" dirty="0">
                <a:solidFill>
                  <a:schemeClr val="tx1"/>
                </a:solidFill>
                <a:effectLst/>
                <a:latin typeface="+mn-lt"/>
                <a:ea typeface="+mn-ea"/>
                <a:cs typeface="+mn-cs"/>
              </a:rPr>
              <a:t>2000</a:t>
            </a:r>
            <a:r>
              <a:rPr lang="zh-CN" altLang="en-US" sz="1200" b="0" kern="1200" dirty="0">
                <a:solidFill>
                  <a:schemeClr val="tx1"/>
                </a:solidFill>
                <a:effectLst/>
                <a:latin typeface="+mn-lt"/>
                <a:ea typeface="+mn-ea"/>
                <a:cs typeface="+mn-cs"/>
              </a:rPr>
              <a:t>年</a:t>
            </a:r>
            <a:r>
              <a:rPr lang="en-US" altLang="zh-CN" sz="1200" b="0" kern="1200" dirty="0">
                <a:solidFill>
                  <a:schemeClr val="tx1"/>
                </a:solidFill>
                <a:effectLst/>
                <a:latin typeface="+mn-lt"/>
                <a:ea typeface="+mn-ea"/>
                <a:cs typeface="+mn-cs"/>
              </a:rPr>
              <a:t>6</a:t>
            </a:r>
            <a:r>
              <a:rPr lang="zh-CN" altLang="en-US" sz="1200" b="0" kern="1200" dirty="0">
                <a:solidFill>
                  <a:schemeClr val="tx1"/>
                </a:solidFill>
                <a:effectLst/>
                <a:latin typeface="+mn-lt"/>
                <a:ea typeface="+mn-ea"/>
                <a:cs typeface="+mn-cs"/>
              </a:rPr>
              <a:t>月，文化部，公安部联合海关总署发布</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关于开展电子游戏经营场所专项治理的意见</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，为了防止青少年沉迷游戏，停止一切关于游戏机的生产、销售、经营活动。直到</a:t>
            </a:r>
            <a:r>
              <a:rPr lang="en-US" altLang="zh-CN" sz="1200" b="0" kern="1200" dirty="0">
                <a:solidFill>
                  <a:schemeClr val="tx1"/>
                </a:solidFill>
                <a:effectLst/>
                <a:latin typeface="+mn-lt"/>
                <a:ea typeface="+mn-ea"/>
                <a:cs typeface="+mn-cs"/>
              </a:rPr>
              <a:t>2014</a:t>
            </a:r>
            <a:r>
              <a:rPr lang="zh-CN" altLang="en-US" sz="1200" b="0" kern="1200" dirty="0">
                <a:solidFill>
                  <a:schemeClr val="tx1"/>
                </a:solidFill>
                <a:effectLst/>
                <a:latin typeface="+mn-lt"/>
                <a:ea typeface="+mn-ea"/>
                <a:cs typeface="+mn-cs"/>
              </a:rPr>
              <a:t>年</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月</a:t>
            </a:r>
            <a:r>
              <a:rPr lang="en-US" altLang="zh-CN" sz="1200" b="0" kern="1200" dirty="0">
                <a:solidFill>
                  <a:schemeClr val="tx1"/>
                </a:solidFill>
                <a:effectLst/>
                <a:latin typeface="+mn-lt"/>
                <a:ea typeface="+mn-ea"/>
                <a:cs typeface="+mn-cs"/>
              </a:rPr>
              <a:t>6</a:t>
            </a:r>
            <a:r>
              <a:rPr lang="zh-CN" altLang="en-US" sz="1200" b="0" kern="1200" dirty="0">
                <a:solidFill>
                  <a:schemeClr val="tx1"/>
                </a:solidFill>
                <a:effectLst/>
                <a:latin typeface="+mn-lt"/>
                <a:ea typeface="+mn-ea"/>
                <a:cs typeface="+mn-cs"/>
              </a:rPr>
              <a:t>日随着国务院办公厅的一则通知正式解禁。这个长达</a:t>
            </a:r>
            <a:r>
              <a:rPr lang="en-US" altLang="zh-CN" sz="1200" b="0" kern="1200" dirty="0">
                <a:solidFill>
                  <a:schemeClr val="tx1"/>
                </a:solidFill>
                <a:effectLst/>
                <a:latin typeface="+mn-lt"/>
                <a:ea typeface="+mn-ea"/>
                <a:cs typeface="+mn-cs"/>
              </a:rPr>
              <a:t>13</a:t>
            </a:r>
            <a:r>
              <a:rPr lang="zh-CN" altLang="en-US" sz="1200" b="0" kern="1200" dirty="0">
                <a:solidFill>
                  <a:schemeClr val="tx1"/>
                </a:solidFill>
                <a:effectLst/>
                <a:latin typeface="+mn-lt"/>
                <a:ea typeface="+mn-ea"/>
                <a:cs typeface="+mn-cs"/>
              </a:rPr>
              <a:t>年的禁令直接导致了两个恶果：</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）索尼，任天堂这些老牌游戏机厂商无法在中国大陆公开销售，但是玩家对游戏的需求或者游戏机的需求却真实存在，所以催生了大量水货游戏机，大量山寨游戏机，盗版游戏；</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）中国的游戏厂商彻底畸形，网游迅速发展，免费网游大行其道，走出了一个完全“中国特色的游戏发展道路”。回过来，我们说单机领域，现在比较大的就四个平台：</a:t>
            </a:r>
            <a:r>
              <a:rPr lang="en-US" altLang="zh-CN" sz="1200" b="0" kern="12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）索尼的</a:t>
            </a:r>
            <a:r>
              <a:rPr lang="en-US" altLang="zh-CN" sz="1200" b="0" kern="1200" dirty="0">
                <a:solidFill>
                  <a:schemeClr val="tx1"/>
                </a:solidFill>
                <a:effectLst/>
                <a:latin typeface="+mn-lt"/>
                <a:ea typeface="+mn-ea"/>
                <a:cs typeface="+mn-cs"/>
              </a:rPr>
              <a:t>PS4</a:t>
            </a:r>
            <a:r>
              <a:rPr lang="zh-CN" altLang="en-US" sz="1200" b="0" kern="1200" dirty="0">
                <a:solidFill>
                  <a:schemeClr val="tx1"/>
                </a:solidFill>
                <a:effectLst/>
                <a:latin typeface="+mn-lt"/>
                <a:ea typeface="+mn-ea"/>
                <a:cs typeface="+mn-cs"/>
              </a:rPr>
              <a:t>平台，代表作</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战神</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2</a:t>
            </a:r>
            <a:r>
              <a:rPr lang="zh-CN" altLang="en-US" sz="1200" b="0" kern="1200" dirty="0">
                <a:solidFill>
                  <a:schemeClr val="tx1"/>
                </a:solidFill>
                <a:effectLst/>
                <a:latin typeface="+mn-lt"/>
                <a:ea typeface="+mn-ea"/>
                <a:cs typeface="+mn-cs"/>
              </a:rPr>
              <a:t>）微软的</a:t>
            </a:r>
            <a:r>
              <a:rPr lang="en-US" altLang="zh-CN" sz="1200" b="0" kern="1200" dirty="0">
                <a:solidFill>
                  <a:schemeClr val="tx1"/>
                </a:solidFill>
                <a:effectLst/>
                <a:latin typeface="+mn-lt"/>
                <a:ea typeface="+mn-ea"/>
                <a:cs typeface="+mn-cs"/>
              </a:rPr>
              <a:t>Xbox</a:t>
            </a:r>
            <a:r>
              <a:rPr lang="zh-CN" altLang="en-US" sz="1200" b="0" kern="1200" dirty="0">
                <a:solidFill>
                  <a:schemeClr val="tx1"/>
                </a:solidFill>
                <a:effectLst/>
                <a:latin typeface="+mn-lt"/>
                <a:ea typeface="+mn-ea"/>
                <a:cs typeface="+mn-cs"/>
              </a:rPr>
              <a:t>平台，代表作</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战争机器</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，是的你没有看错，就是微软，我最开始小学的时候知道微软是一个操作系统厂商，后来初中学</a:t>
            </a:r>
            <a:r>
              <a:rPr lang="en-US" altLang="zh-CN" sz="1200" b="0" kern="1200" dirty="0">
                <a:solidFill>
                  <a:schemeClr val="tx1"/>
                </a:solidFill>
                <a:effectLst/>
                <a:latin typeface="+mn-lt"/>
                <a:ea typeface="+mn-ea"/>
                <a:cs typeface="+mn-cs"/>
              </a:rPr>
              <a:t>Office</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IE</a:t>
            </a:r>
            <a:r>
              <a:rPr lang="zh-CN" altLang="en-US" sz="1200" b="0" kern="1200" dirty="0">
                <a:solidFill>
                  <a:schemeClr val="tx1"/>
                </a:solidFill>
                <a:effectLst/>
                <a:latin typeface="+mn-lt"/>
                <a:ea typeface="+mn-ea"/>
                <a:cs typeface="+mn-cs"/>
              </a:rPr>
              <a:t>网上冲浪，知道微软还做应用软件，大学的时候发现微软真的是一个伟大的公司，除了前面说的操作系统，应用软件，他还做数据库，他还做硬件</a:t>
            </a:r>
            <a:r>
              <a:rPr lang="en-US" altLang="zh-CN" sz="1200" b="0" kern="1200" dirty="0">
                <a:solidFill>
                  <a:schemeClr val="tx1"/>
                </a:solidFill>
                <a:effectLst/>
                <a:latin typeface="+mn-lt"/>
                <a:ea typeface="+mn-ea"/>
                <a:cs typeface="+mn-cs"/>
              </a:rPr>
              <a:t>——Xbox</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3</a:t>
            </a:r>
            <a:r>
              <a:rPr lang="zh-CN" altLang="en-US" sz="1200" b="0" kern="1200" dirty="0">
                <a:solidFill>
                  <a:schemeClr val="tx1"/>
                </a:solidFill>
                <a:effectLst/>
                <a:latin typeface="+mn-lt"/>
                <a:ea typeface="+mn-ea"/>
                <a:cs typeface="+mn-cs"/>
              </a:rPr>
              <a:t>）任天堂的</a:t>
            </a:r>
            <a:r>
              <a:rPr lang="en-US" altLang="zh-CN" sz="1200" b="0" kern="1200" dirty="0">
                <a:solidFill>
                  <a:schemeClr val="tx1"/>
                </a:solidFill>
                <a:effectLst/>
                <a:latin typeface="+mn-lt"/>
                <a:ea typeface="+mn-ea"/>
                <a:cs typeface="+mn-cs"/>
              </a:rPr>
              <a:t>Switch</a:t>
            </a:r>
            <a:r>
              <a:rPr lang="zh-CN" altLang="en-US" sz="1200" b="0" kern="1200" dirty="0">
                <a:solidFill>
                  <a:schemeClr val="tx1"/>
                </a:solidFill>
                <a:effectLst/>
                <a:latin typeface="+mn-lt"/>
                <a:ea typeface="+mn-ea"/>
                <a:cs typeface="+mn-cs"/>
              </a:rPr>
              <a:t>，代表作</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塞尔达传说</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旷野之息</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Switch</a:t>
            </a:r>
            <a:r>
              <a:rPr lang="zh-CN" altLang="en-US" sz="1200" b="0" kern="1200" dirty="0">
                <a:solidFill>
                  <a:schemeClr val="tx1"/>
                </a:solidFill>
                <a:effectLst/>
                <a:latin typeface="+mn-lt"/>
                <a:ea typeface="+mn-ea"/>
                <a:cs typeface="+mn-cs"/>
              </a:rPr>
              <a:t>在</a:t>
            </a:r>
            <a:r>
              <a:rPr lang="en-US" altLang="zh-CN" sz="1200" b="0" kern="1200" dirty="0">
                <a:solidFill>
                  <a:schemeClr val="tx1"/>
                </a:solidFill>
                <a:effectLst/>
                <a:latin typeface="+mn-lt"/>
                <a:ea typeface="+mn-ea"/>
                <a:cs typeface="+mn-cs"/>
              </a:rPr>
              <a:t>2017</a:t>
            </a:r>
            <a:r>
              <a:rPr lang="zh-CN" altLang="en-US" sz="1200" b="0" kern="1200" dirty="0">
                <a:solidFill>
                  <a:schemeClr val="tx1"/>
                </a:solidFill>
                <a:effectLst/>
                <a:latin typeface="+mn-lt"/>
                <a:ea typeface="+mn-ea"/>
                <a:cs typeface="+mn-cs"/>
              </a:rPr>
              <a:t>年年初发售，到年底出货量达到</a:t>
            </a:r>
            <a:r>
              <a:rPr lang="en-US" altLang="zh-CN" sz="1200" b="0" kern="1200" dirty="0">
                <a:solidFill>
                  <a:schemeClr val="tx1"/>
                </a:solidFill>
                <a:effectLst/>
                <a:latin typeface="+mn-lt"/>
                <a:ea typeface="+mn-ea"/>
                <a:cs typeface="+mn-cs"/>
              </a:rPr>
              <a:t>1500</a:t>
            </a:r>
            <a:r>
              <a:rPr lang="zh-CN" altLang="en-US" sz="1200" b="0" kern="1200" dirty="0">
                <a:solidFill>
                  <a:schemeClr val="tx1"/>
                </a:solidFill>
                <a:effectLst/>
                <a:latin typeface="+mn-lt"/>
                <a:ea typeface="+mn-ea"/>
                <a:cs typeface="+mn-cs"/>
              </a:rPr>
              <a:t>万；</a:t>
            </a:r>
            <a:r>
              <a:rPr lang="en-US" altLang="zh-CN" sz="1200" b="0" kern="1200" dirty="0">
                <a:solidFill>
                  <a:schemeClr val="tx1"/>
                </a:solidFill>
                <a:effectLst/>
                <a:latin typeface="+mn-lt"/>
                <a:ea typeface="+mn-ea"/>
                <a:cs typeface="+mn-cs"/>
              </a:rPr>
              <a:t>4</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PC</a:t>
            </a:r>
            <a:r>
              <a:rPr lang="zh-CN" altLang="en-US" sz="1200" b="0" kern="1200" dirty="0">
                <a:solidFill>
                  <a:schemeClr val="tx1"/>
                </a:solidFill>
                <a:effectLst/>
                <a:latin typeface="+mn-lt"/>
                <a:ea typeface="+mn-ea"/>
                <a:cs typeface="+mn-cs"/>
              </a:rPr>
              <a:t>上的</a:t>
            </a:r>
            <a:r>
              <a:rPr lang="en-US" altLang="zh-CN" sz="1200" b="0" kern="1200" dirty="0">
                <a:solidFill>
                  <a:schemeClr val="tx1"/>
                </a:solidFill>
                <a:effectLst/>
                <a:latin typeface="+mn-lt"/>
                <a:ea typeface="+mn-ea"/>
                <a:cs typeface="+mn-cs"/>
              </a:rPr>
              <a:t>Steam</a:t>
            </a:r>
            <a:r>
              <a:rPr lang="zh-CN" altLang="en-US" sz="1200" b="0" kern="1200" dirty="0">
                <a:solidFill>
                  <a:schemeClr val="tx1"/>
                </a:solidFill>
                <a:effectLst/>
                <a:latin typeface="+mn-lt"/>
                <a:ea typeface="+mn-ea"/>
                <a:cs typeface="+mn-cs"/>
              </a:rPr>
              <a:t>平台，</a:t>
            </a:r>
            <a:r>
              <a:rPr lang="en-US" altLang="zh-CN" sz="1200" b="0" kern="1200" dirty="0">
                <a:solidFill>
                  <a:schemeClr val="tx1"/>
                </a:solidFill>
                <a:effectLst/>
                <a:latin typeface="+mn-lt"/>
                <a:ea typeface="+mn-ea"/>
                <a:cs typeface="+mn-cs"/>
              </a:rPr>
              <a:t>G</a:t>
            </a:r>
            <a:r>
              <a:rPr lang="zh-CN" altLang="en-US" sz="1200" b="0" kern="1200" dirty="0">
                <a:solidFill>
                  <a:schemeClr val="tx1"/>
                </a:solidFill>
                <a:effectLst/>
                <a:latin typeface="+mn-lt"/>
                <a:ea typeface="+mn-ea"/>
                <a:cs typeface="+mn-cs"/>
              </a:rPr>
              <a:t>胖请了</a:t>
            </a:r>
            <a:r>
              <a:rPr lang="en-US" altLang="zh-CN" sz="1200" b="0" kern="1200" dirty="0">
                <a:solidFill>
                  <a:schemeClr val="tx1"/>
                </a:solidFill>
                <a:effectLst/>
                <a:latin typeface="+mn-lt"/>
                <a:ea typeface="+mn-ea"/>
                <a:cs typeface="+mn-cs"/>
              </a:rPr>
              <a:t>BT</a:t>
            </a:r>
            <a:r>
              <a:rPr lang="zh-CN" altLang="en-US" sz="1200" b="0" kern="1200" dirty="0">
                <a:solidFill>
                  <a:schemeClr val="tx1"/>
                </a:solidFill>
                <a:effectLst/>
                <a:latin typeface="+mn-lt"/>
                <a:ea typeface="+mn-ea"/>
                <a:cs typeface="+mn-cs"/>
              </a:rPr>
              <a:t>下载的发明者布拉姆科恩亲自开发的游戏平台，</a:t>
            </a:r>
            <a:r>
              <a:rPr lang="en-US" altLang="zh-CN" sz="1200" b="0" kern="1200" dirty="0">
                <a:solidFill>
                  <a:schemeClr val="tx1"/>
                </a:solidFill>
                <a:effectLst/>
                <a:latin typeface="+mn-lt"/>
                <a:ea typeface="+mn-ea"/>
                <a:cs typeface="+mn-cs"/>
              </a:rPr>
              <a:t>G</a:t>
            </a:r>
            <a:r>
              <a:rPr lang="zh-CN" altLang="en-US" sz="1200" b="0" kern="1200" dirty="0">
                <a:solidFill>
                  <a:schemeClr val="tx1"/>
                </a:solidFill>
                <a:effectLst/>
                <a:latin typeface="+mn-lt"/>
                <a:ea typeface="+mn-ea"/>
                <a:cs typeface="+mn-cs"/>
              </a:rPr>
              <a:t>胖由于长得可爱，加上</a:t>
            </a:r>
            <a:r>
              <a:rPr lang="en-US" altLang="zh-CN" sz="1200" b="0" kern="1200" dirty="0">
                <a:solidFill>
                  <a:schemeClr val="tx1"/>
                </a:solidFill>
                <a:effectLst/>
                <a:latin typeface="+mn-lt"/>
                <a:ea typeface="+mn-ea"/>
                <a:cs typeface="+mn-cs"/>
              </a:rPr>
              <a:t>Steam</a:t>
            </a:r>
            <a:r>
              <a:rPr lang="zh-CN" altLang="en-US" sz="1200" b="0" kern="1200" dirty="0">
                <a:solidFill>
                  <a:schemeClr val="tx1"/>
                </a:solidFill>
                <a:effectLst/>
                <a:latin typeface="+mn-lt"/>
                <a:ea typeface="+mn-ea"/>
                <a:cs typeface="+mn-cs"/>
              </a:rPr>
              <a:t>常年又折扣优惠活动，收割玩家钱包，所以常年被玩家调侃。</a:t>
            </a: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7</a:t>
            </a:fld>
            <a:endParaRPr lang="zh-CN" altLang="en-US"/>
          </a:p>
        </p:txBody>
      </p:sp>
    </p:spTree>
    <p:extLst>
      <p:ext uri="{BB962C8B-B14F-4D97-AF65-F5344CB8AC3E}">
        <p14:creationId xmlns:p14="http://schemas.microsoft.com/office/powerpoint/2010/main" val="3883625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上面说到了“游戏禁令”导致了中国网游迅速发展，这一节我们就来说说网游。这里我按照一个网游比较明显的</a:t>
            </a:r>
            <a:r>
              <a:rPr lang="en-US" altLang="zh-CN" sz="1200" b="0" kern="1200" dirty="0">
                <a:solidFill>
                  <a:schemeClr val="tx1"/>
                </a:solidFill>
                <a:effectLst/>
                <a:latin typeface="+mn-lt"/>
                <a:ea typeface="+mn-ea"/>
                <a:cs typeface="+mn-cs"/>
              </a:rPr>
              <a:t>Tag</a:t>
            </a:r>
            <a:r>
              <a:rPr lang="zh-CN" altLang="en-US" sz="1200" b="0" kern="1200" dirty="0">
                <a:solidFill>
                  <a:schemeClr val="tx1"/>
                </a:solidFill>
                <a:effectLst/>
                <a:latin typeface="+mn-lt"/>
                <a:ea typeface="+mn-ea"/>
                <a:cs typeface="+mn-cs"/>
              </a:rPr>
              <a:t>来讲几个类型。大型多人在线角色扮演游戏，</a:t>
            </a:r>
            <a:r>
              <a:rPr lang="en-US" altLang="zh-CN" sz="1200" b="0" kern="1200" dirty="0">
                <a:solidFill>
                  <a:schemeClr val="tx1"/>
                </a:solidFill>
                <a:effectLst/>
                <a:latin typeface="+mn-lt"/>
                <a:ea typeface="+mn-ea"/>
                <a:cs typeface="+mn-cs"/>
              </a:rPr>
              <a:t>MMORPG</a:t>
            </a:r>
            <a:r>
              <a:rPr lang="zh-CN" altLang="en-US" sz="1200" b="0" kern="1200" dirty="0">
                <a:solidFill>
                  <a:schemeClr val="tx1"/>
                </a:solidFill>
                <a:effectLst/>
                <a:latin typeface="+mn-lt"/>
                <a:ea typeface="+mn-ea"/>
                <a:cs typeface="+mn-cs"/>
              </a:rPr>
              <a:t>的代表作</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魔兽世界</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，所以角色扮演玩家就是以自己在经历的视角玩游戏，游戏主角既玩家，玩家和玩家之间又社交有活动，形成一个和现实世界相对的虚拟世界。多人在线战术竞技游戏，</a:t>
            </a:r>
            <a:r>
              <a:rPr lang="en-US" altLang="zh-CN" sz="1200" b="0" kern="1200" dirty="0" err="1">
                <a:solidFill>
                  <a:schemeClr val="tx1"/>
                </a:solidFill>
                <a:effectLst/>
                <a:latin typeface="+mn-lt"/>
                <a:ea typeface="+mn-ea"/>
                <a:cs typeface="+mn-cs"/>
              </a:rPr>
              <a:t>Moba</a:t>
            </a:r>
            <a:r>
              <a:rPr lang="zh-CN" altLang="en-US" sz="1200" b="0" kern="1200" dirty="0">
                <a:solidFill>
                  <a:schemeClr val="tx1"/>
                </a:solidFill>
                <a:effectLst/>
                <a:latin typeface="+mn-lt"/>
                <a:ea typeface="+mn-ea"/>
                <a:cs typeface="+mn-cs"/>
              </a:rPr>
              <a:t>游戏的代表作就是至今红得发紫的</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王者荣耀</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，这类游戏强调对抗，强调队友间配合，所以很多电竞都使用这种类型。再一个就是棋牌游戏了。</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8</a:t>
            </a:fld>
            <a:endParaRPr lang="zh-CN" altLang="en-US"/>
          </a:p>
        </p:txBody>
      </p:sp>
    </p:spTree>
    <p:extLst>
      <p:ext uri="{BB962C8B-B14F-4D97-AF65-F5344CB8AC3E}">
        <p14:creationId xmlns:p14="http://schemas.microsoft.com/office/powerpoint/2010/main" val="124024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棋牌游戏，顾名思义，棋类和牌类，这两个存在很久的游戏，中国古时候就有象棋，围棋，，玩家基数大，老少咸宜，并且在开发者口中一直被作为回合制游戏的代表在不同场合屡屡提起。下面说说网络棋牌游戏的发展历史。</a:t>
            </a:r>
            <a:r>
              <a:rPr lang="en-US" altLang="zh-CN" sz="1200" b="0" kern="1200" dirty="0">
                <a:solidFill>
                  <a:schemeClr val="tx1"/>
                </a:solidFill>
                <a:effectLst/>
                <a:latin typeface="+mn-lt"/>
                <a:ea typeface="+mn-ea"/>
                <a:cs typeface="+mn-cs"/>
              </a:rPr>
              <a:t>1998</a:t>
            </a:r>
            <a:r>
              <a:rPr lang="zh-CN" altLang="en-US" sz="1200" b="0" kern="1200" dirty="0">
                <a:solidFill>
                  <a:schemeClr val="tx1"/>
                </a:solidFill>
                <a:effectLst/>
                <a:latin typeface="+mn-lt"/>
                <a:ea typeface="+mn-ea"/>
                <a:cs typeface="+mn-cs"/>
              </a:rPr>
              <a:t>年，鲍岳桥在北京成立联众，马上联众成为最大的棋牌游戏平台。</a:t>
            </a:r>
            <a:r>
              <a:rPr lang="en-US" altLang="zh-CN" sz="1200" b="0" kern="1200" dirty="0">
                <a:solidFill>
                  <a:schemeClr val="tx1"/>
                </a:solidFill>
                <a:effectLst/>
                <a:latin typeface="+mn-lt"/>
                <a:ea typeface="+mn-ea"/>
                <a:cs typeface="+mn-cs"/>
              </a:rPr>
              <a:t>1999</a:t>
            </a:r>
            <a:r>
              <a:rPr lang="zh-CN" altLang="en-US" sz="1200" b="0" kern="1200" dirty="0">
                <a:solidFill>
                  <a:schemeClr val="tx1"/>
                </a:solidFill>
                <a:effectLst/>
                <a:latin typeface="+mn-lt"/>
                <a:ea typeface="+mn-ea"/>
                <a:cs typeface="+mn-cs"/>
              </a:rPr>
              <a:t>年，浙大毕业的</a:t>
            </a:r>
            <a:r>
              <a:rPr lang="en-US" altLang="zh-CN" sz="1200" b="0" kern="1200" dirty="0">
                <a:solidFill>
                  <a:schemeClr val="tx1"/>
                </a:solidFill>
                <a:effectLst/>
                <a:latin typeface="+mn-lt"/>
                <a:ea typeface="+mn-ea"/>
                <a:cs typeface="+mn-cs"/>
              </a:rPr>
              <a:t>4</a:t>
            </a:r>
            <a:r>
              <a:rPr lang="zh-CN" altLang="en-US" sz="1200" b="0" kern="1200" dirty="0">
                <a:solidFill>
                  <a:schemeClr val="tx1"/>
                </a:solidFill>
                <a:effectLst/>
                <a:latin typeface="+mn-lt"/>
                <a:ea typeface="+mn-ea"/>
                <a:cs typeface="+mn-cs"/>
              </a:rPr>
              <a:t>个小伙子一起成立了边锋，江湖人称“边锋四少”，</a:t>
            </a:r>
            <a:r>
              <a:rPr lang="en-US" altLang="zh-CN" sz="1200" b="0" kern="1200" dirty="0">
                <a:solidFill>
                  <a:schemeClr val="tx1"/>
                </a:solidFill>
                <a:effectLst/>
                <a:latin typeface="+mn-lt"/>
                <a:ea typeface="+mn-ea"/>
                <a:cs typeface="+mn-cs"/>
              </a:rPr>
              <a:t>2004</a:t>
            </a:r>
            <a:r>
              <a:rPr lang="zh-CN" altLang="en-US" sz="1200" b="0" kern="1200" dirty="0">
                <a:solidFill>
                  <a:schemeClr val="tx1"/>
                </a:solidFill>
                <a:effectLst/>
                <a:latin typeface="+mn-lt"/>
                <a:ea typeface="+mn-ea"/>
                <a:cs typeface="+mn-cs"/>
              </a:rPr>
              <a:t>年被盛大收购，</a:t>
            </a:r>
            <a:r>
              <a:rPr lang="en-US" altLang="zh-CN" sz="1200" b="0" kern="1200" dirty="0">
                <a:solidFill>
                  <a:schemeClr val="tx1"/>
                </a:solidFill>
                <a:effectLst/>
                <a:latin typeface="+mn-lt"/>
                <a:ea typeface="+mn-ea"/>
                <a:cs typeface="+mn-cs"/>
              </a:rPr>
              <a:t>2015</a:t>
            </a:r>
            <a:r>
              <a:rPr lang="zh-CN" altLang="en-US" sz="1200" b="0" kern="1200" dirty="0">
                <a:solidFill>
                  <a:schemeClr val="tx1"/>
                </a:solidFill>
                <a:effectLst/>
                <a:latin typeface="+mn-lt"/>
                <a:ea typeface="+mn-ea"/>
                <a:cs typeface="+mn-cs"/>
              </a:rPr>
              <a:t>年整合另一个棋牌游戏平台</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游戏茶苑</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，使得杭州边锋成为最大的棋牌平台之一；</a:t>
            </a:r>
            <a:r>
              <a:rPr lang="en-US" altLang="zh-CN" sz="1200" b="0" kern="1200" dirty="0">
                <a:solidFill>
                  <a:schemeClr val="tx1"/>
                </a:solidFill>
                <a:effectLst/>
                <a:latin typeface="+mn-lt"/>
                <a:ea typeface="+mn-ea"/>
                <a:cs typeface="+mn-cs"/>
              </a:rPr>
              <a:t>2003</a:t>
            </a:r>
            <a:r>
              <a:rPr lang="zh-CN" altLang="en-US" sz="1200" b="0" kern="1200" dirty="0">
                <a:solidFill>
                  <a:schemeClr val="tx1"/>
                </a:solidFill>
                <a:effectLst/>
                <a:latin typeface="+mn-lt"/>
                <a:ea typeface="+mn-ea"/>
                <a:cs typeface="+mn-cs"/>
              </a:rPr>
              <a:t>年，“旷世奇作”</a:t>
            </a:r>
            <a:r>
              <a:rPr lang="en-US" altLang="zh-CN" sz="1200" b="0" kern="1200" dirty="0">
                <a:solidFill>
                  <a:schemeClr val="tx1"/>
                </a:solidFill>
                <a:effectLst/>
                <a:latin typeface="+mn-lt"/>
                <a:ea typeface="+mn-ea"/>
                <a:cs typeface="+mn-cs"/>
              </a:rPr>
              <a:t>QQ</a:t>
            </a:r>
            <a:r>
              <a:rPr lang="zh-CN" altLang="en-US" sz="1200" b="0" kern="1200" dirty="0">
                <a:solidFill>
                  <a:schemeClr val="tx1"/>
                </a:solidFill>
                <a:effectLst/>
                <a:latin typeface="+mn-lt"/>
                <a:ea typeface="+mn-ea"/>
                <a:cs typeface="+mn-cs"/>
              </a:rPr>
              <a:t>游戏大厅出现，凭借着</a:t>
            </a:r>
            <a:r>
              <a:rPr lang="en-US" altLang="zh-CN" sz="1200" b="0" kern="1200" dirty="0">
                <a:solidFill>
                  <a:schemeClr val="tx1"/>
                </a:solidFill>
                <a:effectLst/>
                <a:latin typeface="+mn-lt"/>
                <a:ea typeface="+mn-ea"/>
                <a:cs typeface="+mn-cs"/>
              </a:rPr>
              <a:t>QQ</a:t>
            </a:r>
            <a:r>
              <a:rPr lang="zh-CN" altLang="en-US" sz="1200" b="0" kern="1200" dirty="0">
                <a:solidFill>
                  <a:schemeClr val="tx1"/>
                </a:solidFill>
                <a:effectLst/>
                <a:latin typeface="+mn-lt"/>
                <a:ea typeface="+mn-ea"/>
                <a:cs typeface="+mn-cs"/>
              </a:rPr>
              <a:t>庞大的用户基数，迅速成为最大棋牌平台之一。我自己读高中的时候，有一段时间就非常痴迷</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四国军棋</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，每周回家都要在</a:t>
            </a:r>
            <a:r>
              <a:rPr lang="en-US" altLang="zh-CN" sz="1200" b="0" kern="1200" dirty="0">
                <a:solidFill>
                  <a:schemeClr val="tx1"/>
                </a:solidFill>
                <a:effectLst/>
                <a:latin typeface="+mn-lt"/>
                <a:ea typeface="+mn-ea"/>
                <a:cs typeface="+mn-cs"/>
              </a:rPr>
              <a:t>QQ</a:t>
            </a:r>
            <a:r>
              <a:rPr lang="zh-CN" altLang="en-US" sz="1200" b="0" kern="1200" dirty="0">
                <a:solidFill>
                  <a:schemeClr val="tx1"/>
                </a:solidFill>
                <a:effectLst/>
                <a:latin typeface="+mn-lt"/>
                <a:ea typeface="+mn-ea"/>
                <a:cs typeface="+mn-cs"/>
              </a:rPr>
              <a:t>游戏大厅玩上一把。在棋牌游戏中，有一类游戏非常特殊，它既不是棋类，也不是牌类，那就是下面要讲的捕鱼类游戏。</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CB304D-5901-4A41-B6C3-094B01348769}" type="slidenum">
              <a:rPr lang="zh-CN" altLang="en-US" smtClean="0"/>
              <a:t>9</a:t>
            </a:fld>
            <a:endParaRPr lang="zh-CN" altLang="en-US"/>
          </a:p>
        </p:txBody>
      </p:sp>
    </p:spTree>
    <p:extLst>
      <p:ext uri="{BB962C8B-B14F-4D97-AF65-F5344CB8AC3E}">
        <p14:creationId xmlns:p14="http://schemas.microsoft.com/office/powerpoint/2010/main" val="11926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483A5-DFE7-4B35-8CCB-271B54A233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99225-321A-4CA5-BDED-98BAD5A9B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68378F-DF13-449F-91F9-D68A875333A7}"/>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5" name="页脚占位符 4">
            <a:extLst>
              <a:ext uri="{FF2B5EF4-FFF2-40B4-BE49-F238E27FC236}">
                <a16:creationId xmlns:a16="http://schemas.microsoft.com/office/drawing/2014/main" id="{D3AF3774-D196-4DAA-A0E3-319B0C896E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EA865D-CB15-435E-94B7-F2A8426428AB}"/>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354101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736B-DD68-45B5-A652-7F4B963AF59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6A45A-D086-4A53-936F-E7557BD692D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FFC95E-B61C-4D07-B703-4300B9837B53}"/>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5" name="页脚占位符 4">
            <a:extLst>
              <a:ext uri="{FF2B5EF4-FFF2-40B4-BE49-F238E27FC236}">
                <a16:creationId xmlns:a16="http://schemas.microsoft.com/office/drawing/2014/main" id="{4D948563-BEE3-4B6A-A248-FB90F88BFF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D2F98F-5A80-442A-8A48-323547C51DC5}"/>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73704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33AE8D-9202-4C84-A6FF-B6FF134C36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78CD8D-3822-4D28-A2BA-E14400AF1F4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23980A-C616-41E7-935F-37FF8EF1D229}"/>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5" name="页脚占位符 4">
            <a:extLst>
              <a:ext uri="{FF2B5EF4-FFF2-40B4-BE49-F238E27FC236}">
                <a16:creationId xmlns:a16="http://schemas.microsoft.com/office/drawing/2014/main" id="{A21DD9E1-9724-43BA-B1AA-87E1B14682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030E6C-7963-4AF7-9EBE-0E981C4E1F46}"/>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78997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A7118-4FF8-4331-A0A6-73402E49D5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DE6DF6-D0AA-468A-85DB-36CBB388496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A9D2F7-3D45-4996-937A-6431060C9D65}"/>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5" name="页脚占位符 4">
            <a:extLst>
              <a:ext uri="{FF2B5EF4-FFF2-40B4-BE49-F238E27FC236}">
                <a16:creationId xmlns:a16="http://schemas.microsoft.com/office/drawing/2014/main" id="{EA78C2D1-0E1E-4129-A2D0-57CD2B274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5853B2-8D76-42A2-A59D-134AEA6F7F2C}"/>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85283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BD107-A69C-4EB4-8F1E-A5A2978DAC6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BEA72C-4B4B-469A-A346-F43456A50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B2334BB-A0BF-4303-AB35-A5E07D3DE751}"/>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5" name="页脚占位符 4">
            <a:extLst>
              <a:ext uri="{FF2B5EF4-FFF2-40B4-BE49-F238E27FC236}">
                <a16:creationId xmlns:a16="http://schemas.microsoft.com/office/drawing/2014/main" id="{79782F71-8D27-4662-810F-4E31057E07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B15A91-9C97-4507-895D-36F7E700B610}"/>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309236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611B-2B61-4EE9-B39A-2766F60A26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EF0526-75E6-4070-88F7-129014A382D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6770BC6-FCF5-437D-A78A-6190DB6CFD6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AA87912-832D-4F90-8BB5-D8AC18394591}"/>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6" name="页脚占位符 5">
            <a:extLst>
              <a:ext uri="{FF2B5EF4-FFF2-40B4-BE49-F238E27FC236}">
                <a16:creationId xmlns:a16="http://schemas.microsoft.com/office/drawing/2014/main" id="{144CD226-8F31-4E6E-9EB9-CABFCFB6D9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C61218-DBD1-47AF-8231-BD1CAED611CA}"/>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373268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70E9A-1811-4074-AE07-B67A600FF7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0FDF34-FBF7-49D2-AA08-7ED26D7FE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0618CCC-8579-4D79-8334-627FE3435A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015D9D-B7CE-494F-A84A-02974914B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60824DB-D00B-4481-8181-A7E0D3FC6A2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087E0C7-E053-4D19-9DD5-FC07EC3B2AFE}"/>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8" name="页脚占位符 7">
            <a:extLst>
              <a:ext uri="{FF2B5EF4-FFF2-40B4-BE49-F238E27FC236}">
                <a16:creationId xmlns:a16="http://schemas.microsoft.com/office/drawing/2014/main" id="{75C8E97B-FA48-4B41-B76F-4C8E58422B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27FC9E-FCA7-4918-B28D-29F20E51E187}"/>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166639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9E2E5-F4E0-44A4-8933-D1217CD14F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4204D1-2323-4B5E-A056-3F0DAE5F5C78}"/>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4" name="页脚占位符 3">
            <a:extLst>
              <a:ext uri="{FF2B5EF4-FFF2-40B4-BE49-F238E27FC236}">
                <a16:creationId xmlns:a16="http://schemas.microsoft.com/office/drawing/2014/main" id="{374C7603-4406-43A0-BE77-0DE56E7699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5426EC-2E00-4D2C-90A8-96A424198D18}"/>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212936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93291-F5F4-4565-8FF4-AC7E46BE2886}"/>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3" name="页脚占位符 2">
            <a:extLst>
              <a:ext uri="{FF2B5EF4-FFF2-40B4-BE49-F238E27FC236}">
                <a16:creationId xmlns:a16="http://schemas.microsoft.com/office/drawing/2014/main" id="{3A7DBDE9-D559-4893-92A4-06C13F9E0B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0CC9DC-810E-42A4-81EA-F72B042E2A92}"/>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134576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7D641-2229-45C3-8DAE-670E840C44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D1BBC7-EF78-4E02-8A20-E53FBD036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66DDDC8-28D9-4867-A8F6-5D2253F1A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8342F8-2CD8-4654-9285-A8C1804C19E3}"/>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6" name="页脚占位符 5">
            <a:extLst>
              <a:ext uri="{FF2B5EF4-FFF2-40B4-BE49-F238E27FC236}">
                <a16:creationId xmlns:a16="http://schemas.microsoft.com/office/drawing/2014/main" id="{1572A239-0297-4B9A-BE15-A549869421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C9274B-B31A-404B-B404-65B202481EFA}"/>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86774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B49B7-2D57-4B91-A0A8-D192D9175D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07E8A1-3B39-4841-A7F6-7F08E571C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493704-7460-438D-A403-EC1BF08E9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00D34C2-99B3-4B30-A12D-6969E8F73B97}"/>
              </a:ext>
            </a:extLst>
          </p:cNvPr>
          <p:cNvSpPr>
            <a:spLocks noGrp="1"/>
          </p:cNvSpPr>
          <p:nvPr>
            <p:ph type="dt" sz="half" idx="10"/>
          </p:nvPr>
        </p:nvSpPr>
        <p:spPr/>
        <p:txBody>
          <a:bodyPr/>
          <a:lstStyle/>
          <a:p>
            <a:fld id="{58B29B58-8210-42CB-B13B-D1FF4DBBAA3F}" type="datetimeFigureOut">
              <a:rPr lang="zh-CN" altLang="en-US" smtClean="0"/>
              <a:t>2018/6/30</a:t>
            </a:fld>
            <a:endParaRPr lang="zh-CN" altLang="en-US"/>
          </a:p>
        </p:txBody>
      </p:sp>
      <p:sp>
        <p:nvSpPr>
          <p:cNvPr id="6" name="页脚占位符 5">
            <a:extLst>
              <a:ext uri="{FF2B5EF4-FFF2-40B4-BE49-F238E27FC236}">
                <a16:creationId xmlns:a16="http://schemas.microsoft.com/office/drawing/2014/main" id="{29CDCD9F-9DC9-4C62-8060-95A4574AC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6910A-2B38-47CB-AA90-19418DC4F927}"/>
              </a:ext>
            </a:extLst>
          </p:cNvPr>
          <p:cNvSpPr>
            <a:spLocks noGrp="1"/>
          </p:cNvSpPr>
          <p:nvPr>
            <p:ph type="sldNum" sz="quarter" idx="12"/>
          </p:nvPr>
        </p:nvSpPr>
        <p:spPr/>
        <p:txBody>
          <a:body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346037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B89AE0-164C-4835-AB4A-F90056B6A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C39461-8B5B-4401-983D-ED67A7277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52DFAA-2258-43E5-831C-2A4A05DAEA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29B58-8210-42CB-B13B-D1FF4DBBAA3F}" type="datetimeFigureOut">
              <a:rPr lang="zh-CN" altLang="en-US" smtClean="0"/>
              <a:t>2018/6/30</a:t>
            </a:fld>
            <a:endParaRPr lang="zh-CN" altLang="en-US"/>
          </a:p>
        </p:txBody>
      </p:sp>
      <p:sp>
        <p:nvSpPr>
          <p:cNvPr id="5" name="页脚占位符 4">
            <a:extLst>
              <a:ext uri="{FF2B5EF4-FFF2-40B4-BE49-F238E27FC236}">
                <a16:creationId xmlns:a16="http://schemas.microsoft.com/office/drawing/2014/main" id="{1329D6C4-822B-4D7A-A307-104AD29EB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90850B-8382-47AE-A757-9C66B55B3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5119E-4DB6-4C20-AB5D-E159C29234E6}" type="slidenum">
              <a:rPr lang="zh-CN" altLang="en-US" smtClean="0"/>
              <a:t>‹#›</a:t>
            </a:fld>
            <a:endParaRPr lang="zh-CN" altLang="en-US"/>
          </a:p>
        </p:txBody>
      </p:sp>
    </p:spTree>
    <p:extLst>
      <p:ext uri="{BB962C8B-B14F-4D97-AF65-F5344CB8AC3E}">
        <p14:creationId xmlns:p14="http://schemas.microsoft.com/office/powerpoint/2010/main" val="350157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D49F5-7D02-4690-ACCD-003604A161EF}"/>
              </a:ext>
            </a:extLst>
          </p:cNvPr>
          <p:cNvSpPr>
            <a:spLocks noGrp="1"/>
          </p:cNvSpPr>
          <p:nvPr>
            <p:ph type="ctrTitle"/>
          </p:nvPr>
        </p:nvSpPr>
        <p:spPr/>
        <p:txBody>
          <a:bodyPr/>
          <a:lstStyle/>
          <a:p>
            <a:r>
              <a:rPr lang="zh-CN" altLang="en-US" b="1" dirty="0"/>
              <a:t>说说我们的行业</a:t>
            </a:r>
          </a:p>
        </p:txBody>
      </p:sp>
      <p:sp>
        <p:nvSpPr>
          <p:cNvPr id="3" name="副标题 2">
            <a:extLst>
              <a:ext uri="{FF2B5EF4-FFF2-40B4-BE49-F238E27FC236}">
                <a16:creationId xmlns:a16="http://schemas.microsoft.com/office/drawing/2014/main" id="{2F2FA482-09B4-4F85-A901-FEB6064A5F8B}"/>
              </a:ext>
            </a:extLst>
          </p:cNvPr>
          <p:cNvSpPr>
            <a:spLocks noGrp="1"/>
          </p:cNvSpPr>
          <p:nvPr>
            <p:ph type="subTitle" idx="1"/>
          </p:nvPr>
        </p:nvSpPr>
        <p:spPr/>
        <p:txBody>
          <a:bodyPr/>
          <a:lstStyle/>
          <a:p>
            <a:r>
              <a:rPr lang="en-US" altLang="zh-CN" dirty="0"/>
              <a:t>					</a:t>
            </a:r>
            <a:r>
              <a:rPr lang="zh-CN" altLang="en-US" dirty="0"/>
              <a:t>严明超</a:t>
            </a:r>
            <a:endParaRPr lang="en-US" altLang="zh-CN" dirty="0"/>
          </a:p>
        </p:txBody>
      </p:sp>
    </p:spTree>
    <p:extLst>
      <p:ext uri="{BB962C8B-B14F-4D97-AF65-F5344CB8AC3E}">
        <p14:creationId xmlns:p14="http://schemas.microsoft.com/office/powerpoint/2010/main" val="1653712962"/>
      </p:ext>
    </p:extLst>
  </p:cSld>
  <p:clrMapOvr>
    <a:masterClrMapping/>
  </p:clrMapOvr>
  <mc:AlternateContent xmlns:mc="http://schemas.openxmlformats.org/markup-compatibility/2006" xmlns:p14="http://schemas.microsoft.com/office/powerpoint/2010/main">
    <mc:Choice Requires="p14">
      <p:transition spd="slow" p14:dur="2000" advTm="2611"/>
    </mc:Choice>
    <mc:Fallback xmlns="">
      <p:transition spd="slow" advTm="26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A4F59-5FF1-43F7-925E-E5BBCC68E736}"/>
              </a:ext>
            </a:extLst>
          </p:cNvPr>
          <p:cNvSpPr>
            <a:spLocks noGrp="1"/>
          </p:cNvSpPr>
          <p:nvPr>
            <p:ph type="title"/>
          </p:nvPr>
        </p:nvSpPr>
        <p:spPr/>
        <p:txBody>
          <a:bodyPr>
            <a:normAutofit/>
          </a:bodyPr>
          <a:lstStyle/>
          <a:p>
            <a:r>
              <a:rPr lang="zh-CN" altLang="en-US" sz="3200" b="1" dirty="0"/>
              <a:t>一 行业</a:t>
            </a:r>
            <a:r>
              <a:rPr lang="en-US" altLang="zh-CN" sz="3200" b="1" dirty="0"/>
              <a:t>-</a:t>
            </a:r>
            <a:r>
              <a:rPr lang="zh-CN" altLang="en-US" sz="3200" b="1" dirty="0"/>
              <a:t>大文娱</a:t>
            </a:r>
            <a:r>
              <a:rPr lang="en-US" altLang="zh-CN" sz="3200" b="1" dirty="0"/>
              <a:t>-</a:t>
            </a:r>
            <a:r>
              <a:rPr lang="zh-CN" altLang="en-US" sz="3200" b="1" dirty="0"/>
              <a:t>游戏</a:t>
            </a:r>
            <a:r>
              <a:rPr lang="en-US" altLang="zh-CN" sz="3200" b="1" dirty="0"/>
              <a:t>-</a:t>
            </a:r>
            <a:r>
              <a:rPr lang="zh-CN" altLang="en-US" sz="3200" b="1" dirty="0"/>
              <a:t>电子游戏</a:t>
            </a:r>
            <a:r>
              <a:rPr lang="en-US" altLang="zh-CN" sz="3200" b="1" dirty="0"/>
              <a:t>-</a:t>
            </a:r>
            <a:r>
              <a:rPr lang="zh-CN" altLang="en-US" sz="3200" b="1" dirty="0"/>
              <a:t>网游</a:t>
            </a:r>
            <a:r>
              <a:rPr lang="en-US" altLang="zh-CN" sz="3200" b="1" dirty="0"/>
              <a:t>-</a:t>
            </a:r>
            <a:r>
              <a:rPr lang="zh-CN" altLang="en-US" sz="3200" b="1" dirty="0"/>
              <a:t>棋牌游戏</a:t>
            </a:r>
            <a:r>
              <a:rPr lang="en-US" altLang="zh-CN" sz="3200" b="1" dirty="0"/>
              <a:t>-</a:t>
            </a:r>
            <a:r>
              <a:rPr lang="zh-CN" altLang="en-US" sz="3200" b="1" dirty="0"/>
              <a:t>捕鱼游戏</a:t>
            </a:r>
          </a:p>
        </p:txBody>
      </p:sp>
      <p:sp>
        <p:nvSpPr>
          <p:cNvPr id="3" name="内容占位符 2">
            <a:extLst>
              <a:ext uri="{FF2B5EF4-FFF2-40B4-BE49-F238E27FC236}">
                <a16:creationId xmlns:a16="http://schemas.microsoft.com/office/drawing/2014/main" id="{2FF7FF1A-8A7E-454E-862A-6889507F7F19}"/>
              </a:ext>
            </a:extLst>
          </p:cNvPr>
          <p:cNvSpPr>
            <a:spLocks noGrp="1"/>
          </p:cNvSpPr>
          <p:nvPr>
            <p:ph idx="1"/>
          </p:nvPr>
        </p:nvSpPr>
        <p:spPr/>
        <p:txBody>
          <a:bodyPr/>
          <a:lstStyle/>
          <a:p>
            <a:r>
              <a:rPr lang="zh-CN" altLang="en-US" dirty="0"/>
              <a:t>历史</a:t>
            </a:r>
            <a:endParaRPr lang="en-US" altLang="zh-CN" dirty="0"/>
          </a:p>
          <a:p>
            <a:pPr lvl="1"/>
            <a:r>
              <a:rPr lang="zh-CN" altLang="en-US" dirty="0"/>
              <a:t>起源 </a:t>
            </a:r>
            <a:r>
              <a:rPr lang="en-US" altLang="zh-CN" dirty="0"/>
              <a:t>2009</a:t>
            </a:r>
            <a:r>
              <a:rPr lang="zh-CN" altLang="en-US" dirty="0"/>
              <a:t>年</a:t>
            </a:r>
            <a:r>
              <a:rPr lang="en-US" altLang="zh-CN" dirty="0"/>
              <a:t>2</a:t>
            </a:r>
            <a:r>
              <a:rPr lang="zh-CN" altLang="en-US" dirty="0"/>
              <a:t>月 广西老</a:t>
            </a:r>
            <a:r>
              <a:rPr lang="en-US" altLang="zh-CN" dirty="0"/>
              <a:t>K</a:t>
            </a:r>
            <a:r>
              <a:rPr lang="zh-CN" altLang="en-US" dirty="0"/>
              <a:t>棋牌 </a:t>
            </a:r>
            <a:r>
              <a:rPr lang="en-US" altLang="zh-CN" dirty="0"/>
              <a:t>《</a:t>
            </a:r>
            <a:r>
              <a:rPr lang="zh-CN" altLang="en-US" dirty="0"/>
              <a:t>捕鱼达人之深海狩猎</a:t>
            </a:r>
            <a:r>
              <a:rPr lang="en-US" altLang="zh-CN" dirty="0"/>
              <a:t>》</a:t>
            </a:r>
          </a:p>
          <a:p>
            <a:pPr lvl="1"/>
            <a:r>
              <a:rPr lang="zh-CN" altLang="en-US" dirty="0"/>
              <a:t>发扬光大 </a:t>
            </a:r>
            <a:r>
              <a:rPr lang="en-US" altLang="zh-CN" dirty="0"/>
              <a:t>2011</a:t>
            </a:r>
            <a:r>
              <a:rPr lang="zh-CN" altLang="en-US" dirty="0"/>
              <a:t>年  威趣游戏 </a:t>
            </a:r>
            <a:r>
              <a:rPr lang="en-US" altLang="zh-CN" dirty="0"/>
              <a:t>PC</a:t>
            </a:r>
            <a:r>
              <a:rPr lang="zh-CN" altLang="en-US" dirty="0"/>
              <a:t>版</a:t>
            </a:r>
          </a:p>
          <a:p>
            <a:r>
              <a:rPr lang="zh-CN" altLang="en-US" dirty="0"/>
              <a:t>原因</a:t>
            </a:r>
            <a:endParaRPr lang="en-US" altLang="zh-CN" dirty="0"/>
          </a:p>
          <a:p>
            <a:pPr lvl="1"/>
            <a:r>
              <a:rPr lang="zh-CN" altLang="en-US" dirty="0"/>
              <a:t>群众基础</a:t>
            </a:r>
            <a:endParaRPr lang="en-US" altLang="zh-CN" dirty="0"/>
          </a:p>
          <a:p>
            <a:pPr lvl="1"/>
            <a:r>
              <a:rPr lang="zh-CN" altLang="en-US" dirty="0"/>
              <a:t>不一把输光，能一把大赢</a:t>
            </a:r>
            <a:endParaRPr lang="en-US" altLang="zh-CN" dirty="0"/>
          </a:p>
          <a:p>
            <a:pPr lvl="1"/>
            <a:r>
              <a:rPr lang="zh-CN" altLang="en-US" dirty="0"/>
              <a:t>创新</a:t>
            </a:r>
            <a:endParaRPr lang="en-US" altLang="zh-CN" dirty="0"/>
          </a:p>
        </p:txBody>
      </p:sp>
    </p:spTree>
    <p:extLst>
      <p:ext uri="{BB962C8B-B14F-4D97-AF65-F5344CB8AC3E}">
        <p14:creationId xmlns:p14="http://schemas.microsoft.com/office/powerpoint/2010/main" val="184739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412C6-9618-4342-AC63-689358FEDF88}"/>
              </a:ext>
            </a:extLst>
          </p:cNvPr>
          <p:cNvSpPr>
            <a:spLocks noGrp="1"/>
          </p:cNvSpPr>
          <p:nvPr>
            <p:ph type="title"/>
          </p:nvPr>
        </p:nvSpPr>
        <p:spPr/>
        <p:txBody>
          <a:bodyPr/>
          <a:lstStyle/>
          <a:p>
            <a:r>
              <a:rPr lang="zh-CN" altLang="en-US" dirty="0"/>
              <a:t>二 游戏公司</a:t>
            </a:r>
          </a:p>
        </p:txBody>
      </p:sp>
      <p:sp>
        <p:nvSpPr>
          <p:cNvPr id="3" name="内容占位符 2">
            <a:extLst>
              <a:ext uri="{FF2B5EF4-FFF2-40B4-BE49-F238E27FC236}">
                <a16:creationId xmlns:a16="http://schemas.microsoft.com/office/drawing/2014/main" id="{DC5F439A-4C92-488C-A3FF-74FC35BBD621}"/>
              </a:ext>
            </a:extLst>
          </p:cNvPr>
          <p:cNvSpPr>
            <a:spLocks noGrp="1"/>
          </p:cNvSpPr>
          <p:nvPr>
            <p:ph idx="1"/>
          </p:nvPr>
        </p:nvSpPr>
        <p:spPr/>
        <p:txBody>
          <a:bodyPr/>
          <a:lstStyle/>
          <a:p>
            <a:r>
              <a:rPr lang="en-US" altLang="zh-CN" dirty="0"/>
              <a:t>CP</a:t>
            </a:r>
          </a:p>
          <a:p>
            <a:endParaRPr lang="en-US" altLang="zh-CN" dirty="0"/>
          </a:p>
          <a:p>
            <a:r>
              <a:rPr lang="zh-CN" altLang="en-US" dirty="0"/>
              <a:t>渠道</a:t>
            </a:r>
            <a:endParaRPr lang="en-US" altLang="zh-CN" dirty="0"/>
          </a:p>
          <a:p>
            <a:endParaRPr lang="en-US" altLang="zh-CN" dirty="0"/>
          </a:p>
          <a:p>
            <a:r>
              <a:rPr lang="zh-CN" altLang="en-US" dirty="0"/>
              <a:t>发行</a:t>
            </a:r>
            <a:endParaRPr lang="en-US" altLang="zh-CN" dirty="0"/>
          </a:p>
          <a:p>
            <a:endParaRPr lang="en-US" altLang="zh-CN" dirty="0"/>
          </a:p>
          <a:p>
            <a:r>
              <a:rPr lang="zh-CN" altLang="en-US" dirty="0"/>
              <a:t>周边</a:t>
            </a:r>
          </a:p>
        </p:txBody>
      </p:sp>
    </p:spTree>
    <p:extLst>
      <p:ext uri="{BB962C8B-B14F-4D97-AF65-F5344CB8AC3E}">
        <p14:creationId xmlns:p14="http://schemas.microsoft.com/office/powerpoint/2010/main" val="40167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327BC-8913-4640-9E36-7A950A5CAFCE}"/>
              </a:ext>
            </a:extLst>
          </p:cNvPr>
          <p:cNvSpPr>
            <a:spLocks noGrp="1"/>
          </p:cNvSpPr>
          <p:nvPr>
            <p:ph type="title"/>
          </p:nvPr>
        </p:nvSpPr>
        <p:spPr/>
        <p:txBody>
          <a:bodyPr/>
          <a:lstStyle/>
          <a:p>
            <a:r>
              <a:rPr lang="zh-CN" altLang="en-US" dirty="0"/>
              <a:t>二 游戏公司</a:t>
            </a:r>
            <a:r>
              <a:rPr lang="en-US" altLang="zh-CN" dirty="0"/>
              <a:t>-CP</a:t>
            </a:r>
            <a:endParaRPr lang="zh-CN" altLang="en-US" dirty="0"/>
          </a:p>
        </p:txBody>
      </p:sp>
      <p:sp>
        <p:nvSpPr>
          <p:cNvPr id="3" name="内容占位符 2">
            <a:extLst>
              <a:ext uri="{FF2B5EF4-FFF2-40B4-BE49-F238E27FC236}">
                <a16:creationId xmlns:a16="http://schemas.microsoft.com/office/drawing/2014/main" id="{49116A6F-C93B-4E01-A4B5-44146D3D76D5}"/>
              </a:ext>
            </a:extLst>
          </p:cNvPr>
          <p:cNvSpPr>
            <a:spLocks noGrp="1"/>
          </p:cNvSpPr>
          <p:nvPr>
            <p:ph idx="1"/>
          </p:nvPr>
        </p:nvSpPr>
        <p:spPr/>
        <p:txBody>
          <a:bodyPr/>
          <a:lstStyle/>
          <a:p>
            <a:r>
              <a:rPr lang="en-US" altLang="zh-CN" dirty="0"/>
              <a:t>Content Provider</a:t>
            </a:r>
          </a:p>
          <a:p>
            <a:endParaRPr lang="en-US" altLang="zh-CN" dirty="0"/>
          </a:p>
          <a:p>
            <a:r>
              <a:rPr lang="zh-CN" altLang="en-US" dirty="0"/>
              <a:t>乐动卓越 </a:t>
            </a:r>
            <a:r>
              <a:rPr lang="en-US" altLang="zh-CN" dirty="0"/>
              <a:t>《</a:t>
            </a:r>
            <a:r>
              <a:rPr lang="zh-CN" altLang="en-US" dirty="0"/>
              <a:t>我叫</a:t>
            </a:r>
            <a:r>
              <a:rPr lang="en-US" altLang="zh-CN" dirty="0"/>
              <a:t>MT》</a:t>
            </a:r>
          </a:p>
          <a:p>
            <a:endParaRPr lang="en-US" altLang="zh-CN" dirty="0"/>
          </a:p>
          <a:p>
            <a:r>
              <a:rPr lang="zh-CN" altLang="en-US" dirty="0"/>
              <a:t>莉莉丝 </a:t>
            </a:r>
            <a:r>
              <a:rPr lang="en-US" altLang="zh-CN" dirty="0"/>
              <a:t>《</a:t>
            </a:r>
            <a:r>
              <a:rPr lang="zh-CN" altLang="en-US" dirty="0"/>
              <a:t>刀塔传奇</a:t>
            </a:r>
            <a:r>
              <a:rPr lang="en-US" altLang="zh-CN" dirty="0"/>
              <a:t>》</a:t>
            </a:r>
          </a:p>
        </p:txBody>
      </p:sp>
    </p:spTree>
    <p:extLst>
      <p:ext uri="{BB962C8B-B14F-4D97-AF65-F5344CB8AC3E}">
        <p14:creationId xmlns:p14="http://schemas.microsoft.com/office/powerpoint/2010/main" val="137375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CA536-AA14-49A1-AF21-C802E13FE6CD}"/>
              </a:ext>
            </a:extLst>
          </p:cNvPr>
          <p:cNvSpPr>
            <a:spLocks noGrp="1"/>
          </p:cNvSpPr>
          <p:nvPr>
            <p:ph type="title"/>
          </p:nvPr>
        </p:nvSpPr>
        <p:spPr/>
        <p:txBody>
          <a:bodyPr/>
          <a:lstStyle/>
          <a:p>
            <a:r>
              <a:rPr lang="zh-CN" altLang="en-US" dirty="0"/>
              <a:t>二 游戏公司</a:t>
            </a:r>
            <a:r>
              <a:rPr lang="en-US" altLang="zh-CN" dirty="0"/>
              <a:t>-</a:t>
            </a:r>
            <a:r>
              <a:rPr lang="zh-CN" altLang="en-US" dirty="0"/>
              <a:t>渠道</a:t>
            </a:r>
          </a:p>
        </p:txBody>
      </p:sp>
      <p:sp>
        <p:nvSpPr>
          <p:cNvPr id="3" name="内容占位符 2">
            <a:extLst>
              <a:ext uri="{FF2B5EF4-FFF2-40B4-BE49-F238E27FC236}">
                <a16:creationId xmlns:a16="http://schemas.microsoft.com/office/drawing/2014/main" id="{08E1E1A0-D149-4310-B435-3F3926E2153F}"/>
              </a:ext>
            </a:extLst>
          </p:cNvPr>
          <p:cNvSpPr>
            <a:spLocks noGrp="1"/>
          </p:cNvSpPr>
          <p:nvPr>
            <p:ph idx="1"/>
          </p:nvPr>
        </p:nvSpPr>
        <p:spPr/>
        <p:txBody>
          <a:bodyPr/>
          <a:lstStyle/>
          <a:p>
            <a:r>
              <a:rPr lang="en-US" altLang="zh-CN" dirty="0"/>
              <a:t>360</a:t>
            </a:r>
          </a:p>
          <a:p>
            <a:r>
              <a:rPr lang="zh-CN" altLang="en-US" dirty="0"/>
              <a:t>腾讯</a:t>
            </a:r>
            <a:endParaRPr lang="en-US" altLang="zh-CN" dirty="0"/>
          </a:p>
          <a:p>
            <a:r>
              <a:rPr lang="zh-CN" altLang="en-US" dirty="0"/>
              <a:t>华为</a:t>
            </a:r>
            <a:endParaRPr lang="en-US" altLang="zh-CN" dirty="0"/>
          </a:p>
          <a:p>
            <a:r>
              <a:rPr lang="zh-CN" altLang="en-US" dirty="0"/>
              <a:t>小米</a:t>
            </a:r>
            <a:endParaRPr lang="en-US" altLang="zh-CN" dirty="0"/>
          </a:p>
          <a:p>
            <a:r>
              <a:rPr lang="zh-CN" altLang="en-US" dirty="0"/>
              <a:t>硬核联盟</a:t>
            </a:r>
            <a:endParaRPr lang="en-US" altLang="zh-CN" dirty="0"/>
          </a:p>
          <a:p>
            <a:endParaRPr lang="en-US" altLang="zh-CN" dirty="0"/>
          </a:p>
        </p:txBody>
      </p:sp>
    </p:spTree>
    <p:extLst>
      <p:ext uri="{BB962C8B-B14F-4D97-AF65-F5344CB8AC3E}">
        <p14:creationId xmlns:p14="http://schemas.microsoft.com/office/powerpoint/2010/main" val="142024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FECBC-F063-4951-820A-CF25555BDC73}"/>
              </a:ext>
            </a:extLst>
          </p:cNvPr>
          <p:cNvSpPr>
            <a:spLocks noGrp="1"/>
          </p:cNvSpPr>
          <p:nvPr>
            <p:ph type="title"/>
          </p:nvPr>
        </p:nvSpPr>
        <p:spPr/>
        <p:txBody>
          <a:bodyPr/>
          <a:lstStyle/>
          <a:p>
            <a:r>
              <a:rPr lang="zh-CN" altLang="en-US" dirty="0"/>
              <a:t>二 游戏公司</a:t>
            </a:r>
            <a:r>
              <a:rPr lang="en-US" altLang="zh-CN" dirty="0"/>
              <a:t>-</a:t>
            </a:r>
            <a:r>
              <a:rPr lang="zh-CN" altLang="en-US" dirty="0"/>
              <a:t>发行</a:t>
            </a:r>
          </a:p>
        </p:txBody>
      </p:sp>
      <p:sp>
        <p:nvSpPr>
          <p:cNvPr id="3" name="内容占位符 2">
            <a:extLst>
              <a:ext uri="{FF2B5EF4-FFF2-40B4-BE49-F238E27FC236}">
                <a16:creationId xmlns:a16="http://schemas.microsoft.com/office/drawing/2014/main" id="{EE5B164E-9381-4D28-9355-3E84DB1A1191}"/>
              </a:ext>
            </a:extLst>
          </p:cNvPr>
          <p:cNvSpPr>
            <a:spLocks noGrp="1"/>
          </p:cNvSpPr>
          <p:nvPr>
            <p:ph idx="1"/>
          </p:nvPr>
        </p:nvSpPr>
        <p:spPr/>
        <p:txBody>
          <a:bodyPr/>
          <a:lstStyle/>
          <a:p>
            <a:r>
              <a:rPr lang="zh-CN" altLang="en-US" dirty="0"/>
              <a:t>连接</a:t>
            </a:r>
            <a:r>
              <a:rPr lang="en-US" altLang="zh-CN" dirty="0"/>
              <a:t>CP</a:t>
            </a:r>
            <a:r>
              <a:rPr lang="zh-CN" altLang="en-US" dirty="0"/>
              <a:t>和渠道的中介</a:t>
            </a:r>
            <a:endParaRPr lang="en-US" altLang="zh-CN" dirty="0"/>
          </a:p>
          <a:p>
            <a:endParaRPr lang="en-US" altLang="zh-CN" dirty="0"/>
          </a:p>
          <a:p>
            <a:r>
              <a:rPr lang="en-US" altLang="zh-CN" dirty="0"/>
              <a:t>CP</a:t>
            </a:r>
            <a:r>
              <a:rPr lang="zh-CN" altLang="en-US" dirty="0"/>
              <a:t>公司老板有情怀</a:t>
            </a:r>
            <a:endParaRPr lang="en-US" altLang="zh-CN" dirty="0"/>
          </a:p>
          <a:p>
            <a:endParaRPr lang="en-US" altLang="zh-CN" dirty="0"/>
          </a:p>
          <a:p>
            <a:r>
              <a:rPr lang="zh-CN" altLang="en-US" dirty="0"/>
              <a:t>发行公司老板有关系</a:t>
            </a:r>
            <a:endParaRPr lang="en-US" altLang="zh-CN" dirty="0"/>
          </a:p>
          <a:p>
            <a:endParaRPr lang="zh-CN" altLang="en-US" dirty="0"/>
          </a:p>
        </p:txBody>
      </p:sp>
    </p:spTree>
    <p:extLst>
      <p:ext uri="{BB962C8B-B14F-4D97-AF65-F5344CB8AC3E}">
        <p14:creationId xmlns:p14="http://schemas.microsoft.com/office/powerpoint/2010/main" val="36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C23FA-C841-4760-AEAB-E8A8537EBC50}"/>
              </a:ext>
            </a:extLst>
          </p:cNvPr>
          <p:cNvSpPr>
            <a:spLocks noGrp="1"/>
          </p:cNvSpPr>
          <p:nvPr>
            <p:ph type="title"/>
          </p:nvPr>
        </p:nvSpPr>
        <p:spPr/>
        <p:txBody>
          <a:bodyPr/>
          <a:lstStyle/>
          <a:p>
            <a:r>
              <a:rPr lang="zh-CN" altLang="en-US" dirty="0"/>
              <a:t>二 游戏公司</a:t>
            </a:r>
            <a:r>
              <a:rPr lang="en-US" altLang="zh-CN" dirty="0"/>
              <a:t>-</a:t>
            </a:r>
            <a:r>
              <a:rPr lang="zh-CN" altLang="en-US" dirty="0"/>
              <a:t>周边</a:t>
            </a:r>
          </a:p>
        </p:txBody>
      </p:sp>
      <p:sp>
        <p:nvSpPr>
          <p:cNvPr id="3" name="内容占位符 2">
            <a:extLst>
              <a:ext uri="{FF2B5EF4-FFF2-40B4-BE49-F238E27FC236}">
                <a16:creationId xmlns:a16="http://schemas.microsoft.com/office/drawing/2014/main" id="{0684DF81-6947-44BC-82FD-807999B0D701}"/>
              </a:ext>
            </a:extLst>
          </p:cNvPr>
          <p:cNvSpPr>
            <a:spLocks noGrp="1"/>
          </p:cNvSpPr>
          <p:nvPr>
            <p:ph idx="1"/>
          </p:nvPr>
        </p:nvSpPr>
        <p:spPr/>
        <p:txBody>
          <a:bodyPr/>
          <a:lstStyle/>
          <a:p>
            <a:r>
              <a:rPr lang="zh-CN" altLang="en-US" dirty="0"/>
              <a:t>游戏媒体</a:t>
            </a:r>
            <a:endParaRPr lang="en-US" altLang="zh-CN" dirty="0"/>
          </a:p>
          <a:p>
            <a:pPr lvl="1"/>
            <a:r>
              <a:rPr lang="zh-CN" altLang="en-US" dirty="0"/>
              <a:t>游研社</a:t>
            </a:r>
            <a:endParaRPr lang="en-US" altLang="zh-CN" dirty="0"/>
          </a:p>
          <a:p>
            <a:pPr lvl="1"/>
            <a:r>
              <a:rPr lang="zh-CN" altLang="en-US" dirty="0"/>
              <a:t>触乐</a:t>
            </a:r>
            <a:endParaRPr lang="en-US" altLang="zh-CN" dirty="0"/>
          </a:p>
          <a:p>
            <a:pPr lvl="1"/>
            <a:r>
              <a:rPr lang="en-US" altLang="zh-CN" dirty="0"/>
              <a:t>NGA</a:t>
            </a:r>
          </a:p>
          <a:p>
            <a:r>
              <a:rPr lang="zh-CN" altLang="en-US" dirty="0"/>
              <a:t>游戏公会</a:t>
            </a:r>
            <a:r>
              <a:rPr lang="en-US" altLang="zh-CN" dirty="0"/>
              <a:t>/</a:t>
            </a:r>
            <a:r>
              <a:rPr lang="zh-CN" altLang="en-US" dirty="0"/>
              <a:t>工作室</a:t>
            </a:r>
            <a:endParaRPr lang="en-US" altLang="zh-CN" dirty="0"/>
          </a:p>
          <a:p>
            <a:r>
              <a:rPr lang="zh-CN" altLang="en-US" dirty="0"/>
              <a:t>专项服务</a:t>
            </a:r>
            <a:endParaRPr lang="en-US" altLang="zh-CN" dirty="0"/>
          </a:p>
          <a:p>
            <a:pPr lvl="1"/>
            <a:r>
              <a:rPr lang="zh-CN" altLang="en-US" dirty="0"/>
              <a:t>云测</a:t>
            </a:r>
            <a:endParaRPr lang="en-US" altLang="zh-CN" dirty="0"/>
          </a:p>
          <a:p>
            <a:pPr lvl="1"/>
            <a:r>
              <a:rPr lang="en-US" altLang="zh-CN" dirty="0"/>
              <a:t>UWA</a:t>
            </a:r>
          </a:p>
          <a:p>
            <a:pPr lvl="1"/>
            <a:r>
              <a:rPr lang="zh-CN" altLang="en-US" dirty="0"/>
              <a:t>攻防</a:t>
            </a:r>
            <a:endParaRPr lang="en-US" altLang="zh-CN" dirty="0"/>
          </a:p>
          <a:p>
            <a:pPr lvl="1"/>
            <a:endParaRPr lang="en-US" altLang="zh-CN" dirty="0"/>
          </a:p>
        </p:txBody>
      </p:sp>
    </p:spTree>
    <p:extLst>
      <p:ext uri="{BB962C8B-B14F-4D97-AF65-F5344CB8AC3E}">
        <p14:creationId xmlns:p14="http://schemas.microsoft.com/office/powerpoint/2010/main" val="90093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7F40E-A8A8-46AE-8584-9C6A9D8B46EC}"/>
              </a:ext>
            </a:extLst>
          </p:cNvPr>
          <p:cNvSpPr>
            <a:spLocks noGrp="1"/>
          </p:cNvSpPr>
          <p:nvPr>
            <p:ph type="title"/>
          </p:nvPr>
        </p:nvSpPr>
        <p:spPr/>
        <p:txBody>
          <a:bodyPr/>
          <a:lstStyle/>
          <a:p>
            <a:r>
              <a:rPr lang="zh-CN" altLang="en-US" dirty="0"/>
              <a:t>三 部门</a:t>
            </a:r>
          </a:p>
        </p:txBody>
      </p:sp>
      <p:sp>
        <p:nvSpPr>
          <p:cNvPr id="3" name="内容占位符 2">
            <a:extLst>
              <a:ext uri="{FF2B5EF4-FFF2-40B4-BE49-F238E27FC236}">
                <a16:creationId xmlns:a16="http://schemas.microsoft.com/office/drawing/2014/main" id="{B567AD54-0D69-4201-B121-3BE7E57E0BA6}"/>
              </a:ext>
            </a:extLst>
          </p:cNvPr>
          <p:cNvSpPr>
            <a:spLocks noGrp="1"/>
          </p:cNvSpPr>
          <p:nvPr>
            <p:ph idx="1"/>
          </p:nvPr>
        </p:nvSpPr>
        <p:spPr/>
        <p:txBody>
          <a:bodyPr/>
          <a:lstStyle/>
          <a:p>
            <a:r>
              <a:rPr lang="zh-CN" altLang="en-US" dirty="0"/>
              <a:t>运营</a:t>
            </a:r>
            <a:endParaRPr lang="en-US" altLang="zh-CN" dirty="0"/>
          </a:p>
          <a:p>
            <a:r>
              <a:rPr lang="zh-CN" altLang="en-US" dirty="0"/>
              <a:t>运维</a:t>
            </a:r>
            <a:endParaRPr lang="en-US" altLang="zh-CN" dirty="0"/>
          </a:p>
          <a:p>
            <a:r>
              <a:rPr lang="zh-CN" altLang="en-US" dirty="0"/>
              <a:t>推广</a:t>
            </a:r>
            <a:endParaRPr lang="en-US" altLang="zh-CN" dirty="0"/>
          </a:p>
          <a:p>
            <a:r>
              <a:rPr lang="zh-CN" altLang="en-US" dirty="0"/>
              <a:t>客服</a:t>
            </a:r>
            <a:endParaRPr lang="en-US" altLang="zh-CN" dirty="0"/>
          </a:p>
          <a:p>
            <a:r>
              <a:rPr lang="zh-CN" altLang="en-US" dirty="0"/>
              <a:t>风控</a:t>
            </a:r>
            <a:endParaRPr lang="en-US" altLang="zh-CN" dirty="0"/>
          </a:p>
          <a:p>
            <a:r>
              <a:rPr lang="zh-CN" altLang="en-US" dirty="0"/>
              <a:t>公关</a:t>
            </a:r>
            <a:endParaRPr lang="en-US" altLang="zh-CN" dirty="0"/>
          </a:p>
          <a:p>
            <a:r>
              <a:rPr lang="en-US" altLang="zh-CN" dirty="0"/>
              <a:t>HR</a:t>
            </a:r>
            <a:r>
              <a:rPr lang="zh-CN" altLang="en-US" dirty="0"/>
              <a:t>，行政，财务</a:t>
            </a:r>
            <a:endParaRPr lang="en-US" altLang="zh-CN" dirty="0"/>
          </a:p>
          <a:p>
            <a:r>
              <a:rPr lang="zh-CN" altLang="en-US" dirty="0"/>
              <a:t>研发</a:t>
            </a:r>
          </a:p>
        </p:txBody>
      </p:sp>
    </p:spTree>
    <p:extLst>
      <p:ext uri="{BB962C8B-B14F-4D97-AF65-F5344CB8AC3E}">
        <p14:creationId xmlns:p14="http://schemas.microsoft.com/office/powerpoint/2010/main" val="240305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733F9-D2A4-451A-88C8-868C86A21B30}"/>
              </a:ext>
            </a:extLst>
          </p:cNvPr>
          <p:cNvSpPr>
            <a:spLocks noGrp="1"/>
          </p:cNvSpPr>
          <p:nvPr>
            <p:ph type="title"/>
          </p:nvPr>
        </p:nvSpPr>
        <p:spPr/>
        <p:txBody>
          <a:bodyPr/>
          <a:lstStyle/>
          <a:p>
            <a:r>
              <a:rPr lang="zh-CN" altLang="en-US" dirty="0"/>
              <a:t>三 部门</a:t>
            </a:r>
            <a:r>
              <a:rPr lang="en-US" altLang="zh-CN" dirty="0"/>
              <a:t>-</a:t>
            </a:r>
            <a:r>
              <a:rPr lang="zh-CN" altLang="en-US" dirty="0"/>
              <a:t>运营</a:t>
            </a:r>
          </a:p>
        </p:txBody>
      </p:sp>
      <p:sp>
        <p:nvSpPr>
          <p:cNvPr id="3" name="内容占位符 2">
            <a:extLst>
              <a:ext uri="{FF2B5EF4-FFF2-40B4-BE49-F238E27FC236}">
                <a16:creationId xmlns:a16="http://schemas.microsoft.com/office/drawing/2014/main" id="{653E2206-BA03-4F10-953A-49EB94716B84}"/>
              </a:ext>
            </a:extLst>
          </p:cNvPr>
          <p:cNvSpPr>
            <a:spLocks noGrp="1"/>
          </p:cNvSpPr>
          <p:nvPr>
            <p:ph idx="1"/>
          </p:nvPr>
        </p:nvSpPr>
        <p:spPr/>
        <p:txBody>
          <a:bodyPr/>
          <a:lstStyle/>
          <a:p>
            <a:r>
              <a:rPr lang="zh-CN" altLang="en-US" dirty="0"/>
              <a:t>公众号运营</a:t>
            </a:r>
            <a:endParaRPr lang="en-US" altLang="zh-CN" dirty="0"/>
          </a:p>
          <a:p>
            <a:endParaRPr lang="en-US" altLang="zh-CN" dirty="0"/>
          </a:p>
          <a:p>
            <a:endParaRPr lang="en-US" altLang="zh-CN" dirty="0"/>
          </a:p>
          <a:p>
            <a:endParaRPr lang="en-US" altLang="zh-CN" dirty="0"/>
          </a:p>
          <a:p>
            <a:r>
              <a:rPr lang="zh-CN" altLang="en-US" dirty="0"/>
              <a:t>活动运营</a:t>
            </a:r>
          </a:p>
        </p:txBody>
      </p:sp>
    </p:spTree>
    <p:extLst>
      <p:ext uri="{BB962C8B-B14F-4D97-AF65-F5344CB8AC3E}">
        <p14:creationId xmlns:p14="http://schemas.microsoft.com/office/powerpoint/2010/main" val="37798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DABB2-4A8C-49BE-BB3A-CFED8396B717}"/>
              </a:ext>
            </a:extLst>
          </p:cNvPr>
          <p:cNvSpPr>
            <a:spLocks noGrp="1"/>
          </p:cNvSpPr>
          <p:nvPr>
            <p:ph type="title"/>
          </p:nvPr>
        </p:nvSpPr>
        <p:spPr/>
        <p:txBody>
          <a:bodyPr/>
          <a:lstStyle/>
          <a:p>
            <a:r>
              <a:rPr lang="zh-CN" altLang="en-US" dirty="0"/>
              <a:t>三 部门</a:t>
            </a:r>
            <a:r>
              <a:rPr lang="en-US" altLang="zh-CN" dirty="0"/>
              <a:t>-</a:t>
            </a:r>
            <a:r>
              <a:rPr lang="zh-CN" altLang="en-US" dirty="0"/>
              <a:t>运维</a:t>
            </a:r>
          </a:p>
        </p:txBody>
      </p:sp>
      <p:sp>
        <p:nvSpPr>
          <p:cNvPr id="3" name="内容占位符 2">
            <a:extLst>
              <a:ext uri="{FF2B5EF4-FFF2-40B4-BE49-F238E27FC236}">
                <a16:creationId xmlns:a16="http://schemas.microsoft.com/office/drawing/2014/main" id="{D2C13E07-85A2-45DE-8C83-6C806CB4FD7A}"/>
              </a:ext>
            </a:extLst>
          </p:cNvPr>
          <p:cNvSpPr>
            <a:spLocks noGrp="1"/>
          </p:cNvSpPr>
          <p:nvPr>
            <p:ph idx="1"/>
          </p:nvPr>
        </p:nvSpPr>
        <p:spPr/>
        <p:txBody>
          <a:bodyPr/>
          <a:lstStyle/>
          <a:p>
            <a:r>
              <a:rPr lang="zh-CN" altLang="en-US" dirty="0"/>
              <a:t>机房</a:t>
            </a:r>
            <a:endParaRPr lang="en-US" altLang="zh-CN" dirty="0"/>
          </a:p>
          <a:p>
            <a:endParaRPr lang="en-US" altLang="zh-CN" dirty="0"/>
          </a:p>
          <a:p>
            <a:r>
              <a:rPr lang="en-US" altLang="zh-CN" dirty="0"/>
              <a:t>IP</a:t>
            </a:r>
            <a:r>
              <a:rPr lang="zh-CN" altLang="en-US"/>
              <a:t>分配</a:t>
            </a:r>
            <a:endParaRPr lang="en-US" altLang="zh-CN" dirty="0"/>
          </a:p>
          <a:p>
            <a:endParaRPr lang="en-US" altLang="zh-CN" dirty="0"/>
          </a:p>
          <a:p>
            <a:r>
              <a:rPr lang="en-US" altLang="zh-CN" dirty="0"/>
              <a:t>CDN</a:t>
            </a:r>
          </a:p>
          <a:p>
            <a:endParaRPr lang="en-US" altLang="zh-CN" dirty="0"/>
          </a:p>
          <a:p>
            <a:r>
              <a:rPr lang="zh-CN" altLang="en-US" dirty="0"/>
              <a:t>防攻击</a:t>
            </a:r>
          </a:p>
        </p:txBody>
      </p:sp>
    </p:spTree>
    <p:extLst>
      <p:ext uri="{BB962C8B-B14F-4D97-AF65-F5344CB8AC3E}">
        <p14:creationId xmlns:p14="http://schemas.microsoft.com/office/powerpoint/2010/main" val="90668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39C77-1876-4E70-B218-60C119AAF3F8}"/>
              </a:ext>
            </a:extLst>
          </p:cNvPr>
          <p:cNvSpPr>
            <a:spLocks noGrp="1"/>
          </p:cNvSpPr>
          <p:nvPr>
            <p:ph type="title"/>
          </p:nvPr>
        </p:nvSpPr>
        <p:spPr/>
        <p:txBody>
          <a:bodyPr/>
          <a:lstStyle/>
          <a:p>
            <a:r>
              <a:rPr lang="zh-CN" altLang="en-US" dirty="0"/>
              <a:t>三 部门 </a:t>
            </a:r>
            <a:r>
              <a:rPr lang="en-US" altLang="zh-CN" dirty="0"/>
              <a:t>-</a:t>
            </a:r>
            <a:r>
              <a:rPr lang="zh-CN" altLang="en-US" dirty="0"/>
              <a:t>推广</a:t>
            </a:r>
          </a:p>
        </p:txBody>
      </p:sp>
      <p:sp>
        <p:nvSpPr>
          <p:cNvPr id="3" name="内容占位符 2">
            <a:extLst>
              <a:ext uri="{FF2B5EF4-FFF2-40B4-BE49-F238E27FC236}">
                <a16:creationId xmlns:a16="http://schemas.microsoft.com/office/drawing/2014/main" id="{3971F1AA-F5A5-47E7-B315-246CACECBB3D}"/>
              </a:ext>
            </a:extLst>
          </p:cNvPr>
          <p:cNvSpPr>
            <a:spLocks noGrp="1"/>
          </p:cNvSpPr>
          <p:nvPr>
            <p:ph idx="1"/>
          </p:nvPr>
        </p:nvSpPr>
        <p:spPr/>
        <p:txBody>
          <a:bodyPr/>
          <a:lstStyle/>
          <a:p>
            <a:r>
              <a:rPr lang="zh-CN" altLang="en-US" dirty="0"/>
              <a:t>商务对接</a:t>
            </a:r>
            <a:endParaRPr lang="en-US" altLang="zh-CN" dirty="0"/>
          </a:p>
          <a:p>
            <a:endParaRPr lang="en-US" altLang="zh-CN" dirty="0"/>
          </a:p>
          <a:p>
            <a:r>
              <a:rPr lang="en-US" altLang="zh-CN" dirty="0"/>
              <a:t>CPS </a:t>
            </a:r>
            <a:r>
              <a:rPr lang="zh-CN" altLang="en-US" dirty="0"/>
              <a:t>（</a:t>
            </a:r>
            <a:r>
              <a:rPr lang="en-US" altLang="zh-CN" dirty="0"/>
              <a:t>Cost Per Sale</a:t>
            </a:r>
            <a:r>
              <a:rPr lang="zh-CN" altLang="en-US" dirty="0"/>
              <a:t>）</a:t>
            </a:r>
            <a:endParaRPr lang="en-US" altLang="zh-CN" dirty="0"/>
          </a:p>
          <a:p>
            <a:pPr lvl="1"/>
            <a:r>
              <a:rPr lang="zh-CN" altLang="en-US" dirty="0"/>
              <a:t>按照流水分成</a:t>
            </a:r>
            <a:endParaRPr lang="en-US" altLang="zh-CN" dirty="0"/>
          </a:p>
          <a:p>
            <a:r>
              <a:rPr lang="en-US" altLang="zh-CN" dirty="0"/>
              <a:t>CPA</a:t>
            </a:r>
            <a:r>
              <a:rPr lang="zh-CN" altLang="en-US" dirty="0"/>
              <a:t>（</a:t>
            </a:r>
            <a:r>
              <a:rPr lang="en-US" altLang="zh-CN" dirty="0"/>
              <a:t>Cost Per Action</a:t>
            </a:r>
            <a:r>
              <a:rPr lang="zh-CN" altLang="en-US" dirty="0"/>
              <a:t>）</a:t>
            </a:r>
            <a:endParaRPr lang="en-US" altLang="zh-CN" dirty="0"/>
          </a:p>
          <a:p>
            <a:pPr lvl="1"/>
            <a:r>
              <a:rPr lang="zh-CN" altLang="en-US" dirty="0"/>
              <a:t>按照玩家行为付费，行为可以是点击，注册，关注等</a:t>
            </a:r>
            <a:endParaRPr lang="en-US" altLang="zh-CN" dirty="0"/>
          </a:p>
          <a:p>
            <a:r>
              <a:rPr lang="en-US" altLang="zh-CN" dirty="0"/>
              <a:t>CPM </a:t>
            </a:r>
            <a:r>
              <a:rPr lang="zh-CN" altLang="en-US" dirty="0"/>
              <a:t>（</a:t>
            </a:r>
            <a:r>
              <a:rPr lang="en-US" altLang="zh-CN" dirty="0"/>
              <a:t>Cost Per Mile</a:t>
            </a:r>
            <a:r>
              <a:rPr lang="zh-CN" altLang="en-US" dirty="0"/>
              <a:t>）</a:t>
            </a:r>
            <a:endParaRPr lang="en-US" altLang="zh-CN" dirty="0"/>
          </a:p>
          <a:p>
            <a:pPr lvl="1"/>
            <a:r>
              <a:rPr lang="zh-CN" altLang="en-US" dirty="0"/>
              <a:t>按照千人曝光付费</a:t>
            </a:r>
            <a:endParaRPr lang="en-US" altLang="zh-CN" dirty="0"/>
          </a:p>
          <a:p>
            <a:pPr marL="0" indent="0">
              <a:buNone/>
            </a:pPr>
            <a:endParaRPr lang="zh-CN" altLang="en-US" dirty="0"/>
          </a:p>
        </p:txBody>
      </p:sp>
    </p:spTree>
    <p:extLst>
      <p:ext uri="{BB962C8B-B14F-4D97-AF65-F5344CB8AC3E}">
        <p14:creationId xmlns:p14="http://schemas.microsoft.com/office/powerpoint/2010/main" val="9956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13A4C-4F54-4CE4-BE6E-8B42AD63F7CF}"/>
              </a:ext>
            </a:extLst>
          </p:cNvPr>
          <p:cNvSpPr>
            <a:spLocks noGrp="1"/>
          </p:cNvSpPr>
          <p:nvPr>
            <p:ph type="title"/>
          </p:nvPr>
        </p:nvSpPr>
        <p:spPr/>
        <p:txBody>
          <a:bodyPr/>
          <a:lstStyle/>
          <a:p>
            <a:r>
              <a:rPr lang="zh-CN" altLang="en-US" dirty="0"/>
              <a:t>目的</a:t>
            </a:r>
          </a:p>
        </p:txBody>
      </p:sp>
      <p:sp>
        <p:nvSpPr>
          <p:cNvPr id="3" name="内容占位符 2">
            <a:extLst>
              <a:ext uri="{FF2B5EF4-FFF2-40B4-BE49-F238E27FC236}">
                <a16:creationId xmlns:a16="http://schemas.microsoft.com/office/drawing/2014/main" id="{B5BC7FF3-D33F-4ACC-A80B-CA9451B75787}"/>
              </a:ext>
            </a:extLst>
          </p:cNvPr>
          <p:cNvSpPr>
            <a:spLocks noGrp="1"/>
          </p:cNvSpPr>
          <p:nvPr>
            <p:ph idx="1"/>
          </p:nvPr>
        </p:nvSpPr>
        <p:spPr/>
        <p:txBody>
          <a:bodyPr/>
          <a:lstStyle/>
          <a:p>
            <a:r>
              <a:rPr lang="zh-CN" altLang="en-US" dirty="0"/>
              <a:t>行业新人知识普及</a:t>
            </a:r>
            <a:endParaRPr lang="en-US" altLang="zh-CN" dirty="0"/>
          </a:p>
          <a:p>
            <a:pPr marL="0" indent="0">
              <a:buNone/>
            </a:pPr>
            <a:endParaRPr lang="en-US" altLang="zh-CN" dirty="0"/>
          </a:p>
          <a:p>
            <a:r>
              <a:rPr lang="zh-CN" altLang="en-US" dirty="0"/>
              <a:t>行业老兵知识系统化</a:t>
            </a:r>
            <a:endParaRPr lang="en-US" altLang="zh-CN" dirty="0"/>
          </a:p>
          <a:p>
            <a:pPr marL="0" indent="0">
              <a:buNone/>
            </a:pPr>
            <a:endParaRPr lang="en-US" altLang="zh-CN" dirty="0"/>
          </a:p>
          <a:p>
            <a:r>
              <a:rPr lang="zh-CN" altLang="en-US" dirty="0"/>
              <a:t>了解我们所处的市场环境</a:t>
            </a:r>
          </a:p>
        </p:txBody>
      </p:sp>
    </p:spTree>
    <p:extLst>
      <p:ext uri="{BB962C8B-B14F-4D97-AF65-F5344CB8AC3E}">
        <p14:creationId xmlns:p14="http://schemas.microsoft.com/office/powerpoint/2010/main" val="265846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83582-EF2E-4C36-B12D-264A009A631F}"/>
              </a:ext>
            </a:extLst>
          </p:cNvPr>
          <p:cNvSpPr>
            <a:spLocks noGrp="1"/>
          </p:cNvSpPr>
          <p:nvPr>
            <p:ph type="title"/>
          </p:nvPr>
        </p:nvSpPr>
        <p:spPr/>
        <p:txBody>
          <a:bodyPr/>
          <a:lstStyle/>
          <a:p>
            <a:r>
              <a:rPr lang="zh-CN" altLang="en-US" dirty="0"/>
              <a:t>三 部门</a:t>
            </a:r>
            <a:r>
              <a:rPr lang="en-US" altLang="zh-CN" dirty="0"/>
              <a:t>-</a:t>
            </a:r>
            <a:r>
              <a:rPr lang="zh-CN" altLang="en-US" dirty="0"/>
              <a:t>客服</a:t>
            </a:r>
          </a:p>
        </p:txBody>
      </p:sp>
      <p:sp>
        <p:nvSpPr>
          <p:cNvPr id="3" name="内容占位符 2">
            <a:extLst>
              <a:ext uri="{FF2B5EF4-FFF2-40B4-BE49-F238E27FC236}">
                <a16:creationId xmlns:a16="http://schemas.microsoft.com/office/drawing/2014/main" id="{DA8D518A-3E8A-4855-BAA0-9FE017969E20}"/>
              </a:ext>
            </a:extLst>
          </p:cNvPr>
          <p:cNvSpPr>
            <a:spLocks noGrp="1"/>
          </p:cNvSpPr>
          <p:nvPr>
            <p:ph idx="1"/>
          </p:nvPr>
        </p:nvSpPr>
        <p:spPr/>
        <p:txBody>
          <a:bodyPr/>
          <a:lstStyle/>
          <a:p>
            <a:r>
              <a:rPr lang="en-US" altLang="zh-CN" dirty="0"/>
              <a:t>7*24*365</a:t>
            </a:r>
          </a:p>
          <a:p>
            <a:endParaRPr lang="en-US" altLang="zh-CN" dirty="0"/>
          </a:p>
          <a:p>
            <a:endParaRPr lang="en-US" altLang="zh-CN" dirty="0"/>
          </a:p>
          <a:p>
            <a:r>
              <a:rPr lang="zh-CN" altLang="en-US" dirty="0"/>
              <a:t>直接面向玩家</a:t>
            </a:r>
          </a:p>
        </p:txBody>
      </p:sp>
    </p:spTree>
    <p:extLst>
      <p:ext uri="{BB962C8B-B14F-4D97-AF65-F5344CB8AC3E}">
        <p14:creationId xmlns:p14="http://schemas.microsoft.com/office/powerpoint/2010/main" val="324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A74DD-745D-41C1-BC73-75D48E6D83D9}"/>
              </a:ext>
            </a:extLst>
          </p:cNvPr>
          <p:cNvSpPr>
            <a:spLocks noGrp="1"/>
          </p:cNvSpPr>
          <p:nvPr>
            <p:ph type="title"/>
          </p:nvPr>
        </p:nvSpPr>
        <p:spPr/>
        <p:txBody>
          <a:bodyPr/>
          <a:lstStyle/>
          <a:p>
            <a:r>
              <a:rPr lang="zh-CN" altLang="en-US" dirty="0"/>
              <a:t>三 部门</a:t>
            </a:r>
            <a:r>
              <a:rPr lang="en-US" altLang="zh-CN" dirty="0"/>
              <a:t>-</a:t>
            </a:r>
            <a:r>
              <a:rPr lang="zh-CN" altLang="en-US" dirty="0"/>
              <a:t>风控</a:t>
            </a:r>
          </a:p>
        </p:txBody>
      </p:sp>
      <p:sp>
        <p:nvSpPr>
          <p:cNvPr id="3" name="内容占位符 2">
            <a:extLst>
              <a:ext uri="{FF2B5EF4-FFF2-40B4-BE49-F238E27FC236}">
                <a16:creationId xmlns:a16="http://schemas.microsoft.com/office/drawing/2014/main" id="{65A1263A-883C-41C3-9653-5B13B9438B9B}"/>
              </a:ext>
            </a:extLst>
          </p:cNvPr>
          <p:cNvSpPr>
            <a:spLocks noGrp="1"/>
          </p:cNvSpPr>
          <p:nvPr>
            <p:ph idx="1"/>
          </p:nvPr>
        </p:nvSpPr>
        <p:spPr/>
        <p:txBody>
          <a:bodyPr/>
          <a:lstStyle/>
          <a:p>
            <a:r>
              <a:rPr lang="zh-CN" altLang="en-US" dirty="0"/>
              <a:t>风险控制</a:t>
            </a:r>
            <a:endParaRPr lang="en-US" altLang="zh-CN" dirty="0"/>
          </a:p>
          <a:p>
            <a:endParaRPr lang="en-US" altLang="zh-CN" dirty="0"/>
          </a:p>
          <a:p>
            <a:endParaRPr lang="en-US" altLang="zh-CN" dirty="0"/>
          </a:p>
          <a:p>
            <a:r>
              <a:rPr lang="zh-CN" altLang="en-US" dirty="0"/>
              <a:t>规范玩家</a:t>
            </a:r>
            <a:endParaRPr lang="en-US" altLang="zh-CN" dirty="0"/>
          </a:p>
          <a:p>
            <a:pPr marL="0" indent="0">
              <a:buNone/>
            </a:pPr>
            <a:endParaRPr lang="zh-CN" altLang="en-US" dirty="0"/>
          </a:p>
        </p:txBody>
      </p:sp>
    </p:spTree>
    <p:extLst>
      <p:ext uri="{BB962C8B-B14F-4D97-AF65-F5344CB8AC3E}">
        <p14:creationId xmlns:p14="http://schemas.microsoft.com/office/powerpoint/2010/main" val="80436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4CCD7-A613-4593-ABB4-59515CC4AAAB}"/>
              </a:ext>
            </a:extLst>
          </p:cNvPr>
          <p:cNvSpPr>
            <a:spLocks noGrp="1"/>
          </p:cNvSpPr>
          <p:nvPr>
            <p:ph type="title"/>
          </p:nvPr>
        </p:nvSpPr>
        <p:spPr/>
        <p:txBody>
          <a:bodyPr/>
          <a:lstStyle/>
          <a:p>
            <a:r>
              <a:rPr lang="zh-CN" altLang="en-US" dirty="0"/>
              <a:t>三 部门</a:t>
            </a:r>
            <a:r>
              <a:rPr lang="en-US" altLang="zh-CN" dirty="0"/>
              <a:t>-</a:t>
            </a:r>
            <a:r>
              <a:rPr lang="zh-CN" altLang="en-US" dirty="0"/>
              <a:t>公关</a:t>
            </a:r>
          </a:p>
        </p:txBody>
      </p:sp>
      <p:sp>
        <p:nvSpPr>
          <p:cNvPr id="3" name="内容占位符 2">
            <a:extLst>
              <a:ext uri="{FF2B5EF4-FFF2-40B4-BE49-F238E27FC236}">
                <a16:creationId xmlns:a16="http://schemas.microsoft.com/office/drawing/2014/main" id="{966CF24D-09C8-4C35-956C-48A68F8A5038}"/>
              </a:ext>
            </a:extLst>
          </p:cNvPr>
          <p:cNvSpPr>
            <a:spLocks noGrp="1"/>
          </p:cNvSpPr>
          <p:nvPr>
            <p:ph idx="1"/>
          </p:nvPr>
        </p:nvSpPr>
        <p:spPr/>
        <p:txBody>
          <a:bodyPr/>
          <a:lstStyle/>
          <a:p>
            <a:r>
              <a:rPr lang="zh-CN" altLang="en-US" dirty="0"/>
              <a:t>“黑公关”</a:t>
            </a:r>
            <a:endParaRPr lang="en-US" altLang="zh-CN" dirty="0"/>
          </a:p>
          <a:p>
            <a:endParaRPr lang="en-US" altLang="zh-CN" dirty="0"/>
          </a:p>
          <a:p>
            <a:endParaRPr lang="en-US" altLang="zh-CN" dirty="0"/>
          </a:p>
          <a:p>
            <a:r>
              <a:rPr lang="zh-CN" altLang="en-US" dirty="0"/>
              <a:t>公关黄金</a:t>
            </a:r>
            <a:r>
              <a:rPr lang="en-US" altLang="zh-CN" dirty="0"/>
              <a:t>4</a:t>
            </a:r>
            <a:r>
              <a:rPr lang="zh-CN" altLang="en-US" dirty="0"/>
              <a:t>小时</a:t>
            </a:r>
          </a:p>
        </p:txBody>
      </p:sp>
    </p:spTree>
    <p:extLst>
      <p:ext uri="{BB962C8B-B14F-4D97-AF65-F5344CB8AC3E}">
        <p14:creationId xmlns:p14="http://schemas.microsoft.com/office/powerpoint/2010/main" val="192515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9E1-98B5-4436-B0BD-8CF809F5B900}"/>
              </a:ext>
            </a:extLst>
          </p:cNvPr>
          <p:cNvSpPr>
            <a:spLocks noGrp="1"/>
          </p:cNvSpPr>
          <p:nvPr>
            <p:ph type="title"/>
          </p:nvPr>
        </p:nvSpPr>
        <p:spPr/>
        <p:txBody>
          <a:bodyPr/>
          <a:lstStyle/>
          <a:p>
            <a:r>
              <a:rPr lang="zh-CN" altLang="en-US" dirty="0"/>
              <a:t>三 部门</a:t>
            </a:r>
            <a:r>
              <a:rPr lang="en-US" altLang="zh-CN" dirty="0"/>
              <a:t>-HR</a:t>
            </a:r>
            <a:r>
              <a:rPr lang="zh-CN" altLang="en-US" dirty="0"/>
              <a:t>，行政，财务</a:t>
            </a:r>
          </a:p>
        </p:txBody>
      </p:sp>
      <p:sp>
        <p:nvSpPr>
          <p:cNvPr id="3" name="内容占位符 2">
            <a:extLst>
              <a:ext uri="{FF2B5EF4-FFF2-40B4-BE49-F238E27FC236}">
                <a16:creationId xmlns:a16="http://schemas.microsoft.com/office/drawing/2014/main" id="{750C8013-8415-4536-8BC9-CC6B57D70A18}"/>
              </a:ext>
            </a:extLst>
          </p:cNvPr>
          <p:cNvSpPr>
            <a:spLocks noGrp="1"/>
          </p:cNvSpPr>
          <p:nvPr>
            <p:ph idx="1"/>
          </p:nvPr>
        </p:nvSpPr>
        <p:spPr/>
        <p:txBody>
          <a:bodyPr/>
          <a:lstStyle/>
          <a:p>
            <a:r>
              <a:rPr lang="zh-CN" altLang="en-US" dirty="0"/>
              <a:t>后勤部门</a:t>
            </a:r>
            <a:endParaRPr lang="en-US" altLang="zh-CN" dirty="0"/>
          </a:p>
        </p:txBody>
      </p:sp>
    </p:spTree>
    <p:extLst>
      <p:ext uri="{BB962C8B-B14F-4D97-AF65-F5344CB8AC3E}">
        <p14:creationId xmlns:p14="http://schemas.microsoft.com/office/powerpoint/2010/main" val="245846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D6987-AA1D-468A-A707-8FA9A20DE80F}"/>
              </a:ext>
            </a:extLst>
          </p:cNvPr>
          <p:cNvSpPr>
            <a:spLocks noGrp="1"/>
          </p:cNvSpPr>
          <p:nvPr>
            <p:ph type="title"/>
          </p:nvPr>
        </p:nvSpPr>
        <p:spPr/>
        <p:txBody>
          <a:bodyPr/>
          <a:lstStyle/>
          <a:p>
            <a:r>
              <a:rPr lang="zh-CN" altLang="en-US" dirty="0"/>
              <a:t>三 部门</a:t>
            </a:r>
            <a:r>
              <a:rPr lang="en-US" altLang="zh-CN" dirty="0"/>
              <a:t>-</a:t>
            </a:r>
            <a:r>
              <a:rPr lang="zh-CN" altLang="en-US" dirty="0"/>
              <a:t>研发</a:t>
            </a:r>
          </a:p>
        </p:txBody>
      </p:sp>
      <p:sp>
        <p:nvSpPr>
          <p:cNvPr id="3" name="内容占位符 2">
            <a:extLst>
              <a:ext uri="{FF2B5EF4-FFF2-40B4-BE49-F238E27FC236}">
                <a16:creationId xmlns:a16="http://schemas.microsoft.com/office/drawing/2014/main" id="{A648971A-6AD3-417C-A2AC-E93CA594761C}"/>
              </a:ext>
            </a:extLst>
          </p:cNvPr>
          <p:cNvSpPr>
            <a:spLocks noGrp="1"/>
          </p:cNvSpPr>
          <p:nvPr>
            <p:ph idx="1"/>
          </p:nvPr>
        </p:nvSpPr>
        <p:spPr/>
        <p:txBody>
          <a:bodyPr/>
          <a:lstStyle/>
          <a:p>
            <a:r>
              <a:rPr lang="zh-CN" altLang="en-US" dirty="0"/>
              <a:t>策划</a:t>
            </a:r>
            <a:endParaRPr lang="en-US" altLang="zh-CN" dirty="0"/>
          </a:p>
          <a:p>
            <a:endParaRPr lang="en-US" altLang="zh-CN" dirty="0"/>
          </a:p>
          <a:p>
            <a:r>
              <a:rPr lang="zh-CN" altLang="en-US" dirty="0"/>
              <a:t>程序</a:t>
            </a:r>
            <a:endParaRPr lang="en-US" altLang="zh-CN" dirty="0"/>
          </a:p>
          <a:p>
            <a:endParaRPr lang="en-US" altLang="zh-CN" dirty="0"/>
          </a:p>
          <a:p>
            <a:r>
              <a:rPr lang="zh-CN" altLang="en-US" dirty="0"/>
              <a:t>美术</a:t>
            </a:r>
            <a:endParaRPr lang="en-US" altLang="zh-CN" dirty="0"/>
          </a:p>
          <a:p>
            <a:endParaRPr lang="en-US" altLang="zh-CN" dirty="0"/>
          </a:p>
          <a:p>
            <a:r>
              <a:rPr lang="zh-CN" altLang="en-US" dirty="0"/>
              <a:t>测试</a:t>
            </a:r>
            <a:endParaRPr lang="en-US" altLang="zh-CN" dirty="0"/>
          </a:p>
        </p:txBody>
      </p:sp>
    </p:spTree>
    <p:extLst>
      <p:ext uri="{BB962C8B-B14F-4D97-AF65-F5344CB8AC3E}">
        <p14:creationId xmlns:p14="http://schemas.microsoft.com/office/powerpoint/2010/main" val="414739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A15F1-0867-4E6F-B79E-A275A22C1B9A}"/>
              </a:ext>
            </a:extLst>
          </p:cNvPr>
          <p:cNvSpPr>
            <a:spLocks noGrp="1"/>
          </p:cNvSpPr>
          <p:nvPr>
            <p:ph type="title"/>
          </p:nvPr>
        </p:nvSpPr>
        <p:spPr/>
        <p:txBody>
          <a:bodyPr/>
          <a:lstStyle/>
          <a:p>
            <a:r>
              <a:rPr lang="zh-CN" altLang="en-US" dirty="0"/>
              <a:t>四 岗位</a:t>
            </a:r>
            <a:r>
              <a:rPr lang="en-US" altLang="zh-CN" dirty="0"/>
              <a:t>-</a:t>
            </a:r>
            <a:r>
              <a:rPr lang="zh-CN" altLang="en-US" dirty="0"/>
              <a:t>策划</a:t>
            </a:r>
          </a:p>
        </p:txBody>
      </p:sp>
      <p:sp>
        <p:nvSpPr>
          <p:cNvPr id="3" name="内容占位符 2">
            <a:extLst>
              <a:ext uri="{FF2B5EF4-FFF2-40B4-BE49-F238E27FC236}">
                <a16:creationId xmlns:a16="http://schemas.microsoft.com/office/drawing/2014/main" id="{5FC1C562-4ABC-491F-8C78-8E939A773617}"/>
              </a:ext>
            </a:extLst>
          </p:cNvPr>
          <p:cNvSpPr>
            <a:spLocks noGrp="1"/>
          </p:cNvSpPr>
          <p:nvPr>
            <p:ph idx="1"/>
          </p:nvPr>
        </p:nvSpPr>
        <p:spPr/>
        <p:txBody>
          <a:bodyPr/>
          <a:lstStyle/>
          <a:p>
            <a:r>
              <a:rPr lang="zh-CN" altLang="en-US" dirty="0"/>
              <a:t>技术已经不是壁垒</a:t>
            </a:r>
            <a:endParaRPr lang="en-US" altLang="zh-CN" dirty="0"/>
          </a:p>
          <a:p>
            <a:endParaRPr lang="en-US" altLang="zh-CN" dirty="0"/>
          </a:p>
          <a:p>
            <a:endParaRPr lang="en-US" altLang="zh-CN" dirty="0"/>
          </a:p>
          <a:p>
            <a:r>
              <a:rPr lang="zh-CN" altLang="en-US" dirty="0"/>
              <a:t>玩家驱动</a:t>
            </a:r>
            <a:endParaRPr lang="en-US" altLang="zh-CN" dirty="0"/>
          </a:p>
          <a:p>
            <a:endParaRPr lang="en-US" altLang="zh-CN" dirty="0"/>
          </a:p>
          <a:p>
            <a:endParaRPr lang="en-US" altLang="zh-CN" dirty="0"/>
          </a:p>
          <a:p>
            <a:r>
              <a:rPr lang="zh-CN" altLang="en-US" dirty="0"/>
              <a:t>规划思维</a:t>
            </a:r>
            <a:endParaRPr lang="en-US" altLang="zh-CN" dirty="0"/>
          </a:p>
        </p:txBody>
      </p:sp>
    </p:spTree>
    <p:extLst>
      <p:ext uri="{BB962C8B-B14F-4D97-AF65-F5344CB8AC3E}">
        <p14:creationId xmlns:p14="http://schemas.microsoft.com/office/powerpoint/2010/main" val="181755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2DD6F-2A27-4365-96A7-567C83B84A9E}"/>
              </a:ext>
            </a:extLst>
          </p:cNvPr>
          <p:cNvSpPr>
            <a:spLocks noGrp="1"/>
          </p:cNvSpPr>
          <p:nvPr>
            <p:ph type="title"/>
          </p:nvPr>
        </p:nvSpPr>
        <p:spPr/>
        <p:txBody>
          <a:bodyPr/>
          <a:lstStyle/>
          <a:p>
            <a:r>
              <a:rPr lang="zh-CN" altLang="en-US" dirty="0"/>
              <a:t>四 岗位</a:t>
            </a:r>
            <a:r>
              <a:rPr lang="en-US" altLang="zh-CN" dirty="0"/>
              <a:t>-</a:t>
            </a:r>
            <a:r>
              <a:rPr lang="zh-CN" altLang="en-US" dirty="0"/>
              <a:t>技术</a:t>
            </a:r>
          </a:p>
        </p:txBody>
      </p:sp>
      <p:sp>
        <p:nvSpPr>
          <p:cNvPr id="3" name="内容占位符 2">
            <a:extLst>
              <a:ext uri="{FF2B5EF4-FFF2-40B4-BE49-F238E27FC236}">
                <a16:creationId xmlns:a16="http://schemas.microsoft.com/office/drawing/2014/main" id="{EF9771EE-AA98-466E-A430-D64EE690D55B}"/>
              </a:ext>
            </a:extLst>
          </p:cNvPr>
          <p:cNvSpPr>
            <a:spLocks noGrp="1"/>
          </p:cNvSpPr>
          <p:nvPr>
            <p:ph idx="1"/>
          </p:nvPr>
        </p:nvSpPr>
        <p:spPr/>
        <p:txBody>
          <a:bodyPr/>
          <a:lstStyle/>
          <a:p>
            <a:r>
              <a:rPr lang="zh-CN" altLang="en-US" dirty="0"/>
              <a:t>逻辑驱动</a:t>
            </a:r>
            <a:endParaRPr lang="en-US" altLang="zh-CN" dirty="0"/>
          </a:p>
          <a:p>
            <a:pPr lvl="1"/>
            <a:r>
              <a:rPr lang="zh-CN" altLang="en-US" dirty="0"/>
              <a:t>布尔逻辑和二进制数学</a:t>
            </a:r>
            <a:endParaRPr lang="en-US" altLang="zh-CN" dirty="0"/>
          </a:p>
          <a:p>
            <a:r>
              <a:rPr lang="zh-CN" altLang="en-US" dirty="0"/>
              <a:t>线形思维</a:t>
            </a:r>
            <a:endParaRPr lang="en-US" altLang="zh-CN" dirty="0"/>
          </a:p>
          <a:p>
            <a:pPr lvl="1"/>
            <a:r>
              <a:rPr lang="zh-CN" altLang="en-US" dirty="0"/>
              <a:t>不愿意被打断工作</a:t>
            </a:r>
            <a:endParaRPr lang="en-US" altLang="zh-CN" dirty="0"/>
          </a:p>
          <a:p>
            <a:r>
              <a:rPr lang="zh-CN" altLang="en-US" dirty="0"/>
              <a:t>自豪感</a:t>
            </a:r>
            <a:endParaRPr lang="en-US" altLang="zh-CN" dirty="0"/>
          </a:p>
          <a:p>
            <a:pPr lvl="1"/>
            <a:r>
              <a:rPr lang="zh-CN" altLang="en-US" dirty="0"/>
              <a:t>长期从事创造性工作并能亲自实现的人</a:t>
            </a:r>
            <a:endParaRPr lang="en-US" altLang="zh-CN" dirty="0"/>
          </a:p>
          <a:p>
            <a:r>
              <a:rPr lang="zh-CN" altLang="en-US" dirty="0"/>
              <a:t>执行力</a:t>
            </a:r>
            <a:endParaRPr lang="en-US" altLang="zh-CN" dirty="0"/>
          </a:p>
          <a:p>
            <a:pPr lvl="1"/>
            <a:r>
              <a:rPr lang="zh-CN" altLang="en-US" dirty="0"/>
              <a:t>确定的事物有很高的执行力，无法确定的事物本能产生恐惧</a:t>
            </a:r>
            <a:endParaRPr lang="en-US" altLang="zh-CN" dirty="0"/>
          </a:p>
          <a:p>
            <a:pPr lvl="1"/>
            <a:r>
              <a:rPr lang="zh-CN" altLang="en-US" dirty="0"/>
              <a:t>克服顽固性格的同时保持强大执行力的技术将会有极大的发展空间</a:t>
            </a:r>
            <a:endParaRPr lang="en-US" altLang="zh-CN" dirty="0"/>
          </a:p>
          <a:p>
            <a:endParaRPr lang="en-US" altLang="zh-CN" dirty="0"/>
          </a:p>
          <a:p>
            <a:pPr marL="457200" lvl="1" indent="0">
              <a:buNone/>
            </a:pPr>
            <a:endParaRPr lang="en-US" altLang="zh-CN" dirty="0"/>
          </a:p>
          <a:p>
            <a:pPr lvl="1"/>
            <a:endParaRPr lang="en-US" altLang="zh-CN" dirty="0"/>
          </a:p>
        </p:txBody>
      </p:sp>
    </p:spTree>
    <p:extLst>
      <p:ext uri="{BB962C8B-B14F-4D97-AF65-F5344CB8AC3E}">
        <p14:creationId xmlns:p14="http://schemas.microsoft.com/office/powerpoint/2010/main" val="28645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269C5-7B9C-4F9D-96AD-9ADC282912D4}"/>
              </a:ext>
            </a:extLst>
          </p:cNvPr>
          <p:cNvSpPr>
            <a:spLocks noGrp="1"/>
          </p:cNvSpPr>
          <p:nvPr>
            <p:ph type="title"/>
          </p:nvPr>
        </p:nvSpPr>
        <p:spPr/>
        <p:txBody>
          <a:bodyPr/>
          <a:lstStyle/>
          <a:p>
            <a:r>
              <a:rPr lang="zh-CN" altLang="en-US" dirty="0"/>
              <a:t>四 岗位</a:t>
            </a:r>
            <a:r>
              <a:rPr lang="en-US" altLang="zh-CN" dirty="0"/>
              <a:t>-</a:t>
            </a:r>
            <a:r>
              <a:rPr lang="zh-CN" altLang="en-US" dirty="0"/>
              <a:t>美术</a:t>
            </a:r>
          </a:p>
        </p:txBody>
      </p:sp>
      <p:sp>
        <p:nvSpPr>
          <p:cNvPr id="3" name="内容占位符 2">
            <a:extLst>
              <a:ext uri="{FF2B5EF4-FFF2-40B4-BE49-F238E27FC236}">
                <a16:creationId xmlns:a16="http://schemas.microsoft.com/office/drawing/2014/main" id="{1E974AFF-CA03-48D4-AD23-EB699648D6CF}"/>
              </a:ext>
            </a:extLst>
          </p:cNvPr>
          <p:cNvSpPr>
            <a:spLocks noGrp="1"/>
          </p:cNvSpPr>
          <p:nvPr>
            <p:ph idx="1"/>
          </p:nvPr>
        </p:nvSpPr>
        <p:spPr/>
        <p:txBody>
          <a:bodyPr>
            <a:normAutofit lnSpcReduction="10000"/>
          </a:bodyPr>
          <a:lstStyle/>
          <a:p>
            <a:r>
              <a:rPr lang="zh-CN" altLang="en-US" dirty="0"/>
              <a:t>原画</a:t>
            </a:r>
            <a:endParaRPr lang="en-US" altLang="zh-CN" dirty="0"/>
          </a:p>
          <a:p>
            <a:pPr lvl="1"/>
            <a:r>
              <a:rPr lang="zh-CN" altLang="en-US" dirty="0"/>
              <a:t>角色</a:t>
            </a:r>
            <a:endParaRPr lang="en-US" altLang="zh-CN" dirty="0"/>
          </a:p>
          <a:p>
            <a:pPr lvl="1"/>
            <a:r>
              <a:rPr lang="zh-CN" altLang="en-US" dirty="0"/>
              <a:t>场景</a:t>
            </a:r>
            <a:endParaRPr lang="en-US" altLang="zh-CN" dirty="0"/>
          </a:p>
          <a:p>
            <a:r>
              <a:rPr lang="zh-CN" altLang="en-US" dirty="0"/>
              <a:t>模型</a:t>
            </a:r>
            <a:endParaRPr lang="en-US" altLang="zh-CN" dirty="0"/>
          </a:p>
          <a:p>
            <a:pPr lvl="1"/>
            <a:r>
              <a:rPr lang="zh-CN" altLang="en-US" dirty="0"/>
              <a:t>角色</a:t>
            </a:r>
            <a:endParaRPr lang="en-US" altLang="zh-CN" dirty="0"/>
          </a:p>
          <a:p>
            <a:pPr lvl="2"/>
            <a:r>
              <a:rPr lang="zh-CN" altLang="en-US" dirty="0"/>
              <a:t>动作</a:t>
            </a:r>
            <a:endParaRPr lang="en-US" altLang="zh-CN" dirty="0"/>
          </a:p>
          <a:p>
            <a:pPr lvl="1"/>
            <a:r>
              <a:rPr lang="zh-CN" altLang="en-US" dirty="0"/>
              <a:t>场景</a:t>
            </a:r>
            <a:endParaRPr lang="en-US" altLang="zh-CN" dirty="0"/>
          </a:p>
          <a:p>
            <a:r>
              <a:rPr lang="zh-CN" altLang="en-US" dirty="0"/>
              <a:t>特效</a:t>
            </a:r>
            <a:endParaRPr lang="en-US" altLang="zh-CN" dirty="0"/>
          </a:p>
          <a:p>
            <a:r>
              <a:rPr lang="en-US" altLang="zh-CN" dirty="0"/>
              <a:t>UI</a:t>
            </a:r>
          </a:p>
          <a:p>
            <a:r>
              <a:rPr lang="zh-CN" altLang="en-US" dirty="0"/>
              <a:t>音乐</a:t>
            </a:r>
            <a:r>
              <a:rPr lang="en-US" altLang="zh-CN" dirty="0"/>
              <a:t>/</a:t>
            </a:r>
            <a:r>
              <a:rPr lang="zh-CN" altLang="en-US" dirty="0"/>
              <a:t>音效</a:t>
            </a:r>
            <a:endParaRPr lang="en-US" altLang="zh-CN" dirty="0"/>
          </a:p>
        </p:txBody>
      </p:sp>
    </p:spTree>
    <p:extLst>
      <p:ext uri="{BB962C8B-B14F-4D97-AF65-F5344CB8AC3E}">
        <p14:creationId xmlns:p14="http://schemas.microsoft.com/office/powerpoint/2010/main" val="104493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BD50A-2218-4D24-B354-746E156E0ACC}"/>
              </a:ext>
            </a:extLst>
          </p:cNvPr>
          <p:cNvSpPr>
            <a:spLocks noGrp="1"/>
          </p:cNvSpPr>
          <p:nvPr>
            <p:ph type="title"/>
          </p:nvPr>
        </p:nvSpPr>
        <p:spPr/>
        <p:txBody>
          <a:bodyPr/>
          <a:lstStyle/>
          <a:p>
            <a:r>
              <a:rPr lang="zh-CN" altLang="en-US" dirty="0"/>
              <a:t>四 岗位</a:t>
            </a:r>
            <a:r>
              <a:rPr lang="en-US" altLang="zh-CN" dirty="0"/>
              <a:t>-</a:t>
            </a:r>
            <a:r>
              <a:rPr lang="zh-CN" altLang="en-US" dirty="0"/>
              <a:t>测试</a:t>
            </a:r>
          </a:p>
        </p:txBody>
      </p:sp>
      <p:sp>
        <p:nvSpPr>
          <p:cNvPr id="3" name="内容占位符 2">
            <a:extLst>
              <a:ext uri="{FF2B5EF4-FFF2-40B4-BE49-F238E27FC236}">
                <a16:creationId xmlns:a16="http://schemas.microsoft.com/office/drawing/2014/main" id="{5674862D-1813-4637-828F-AE50DBFADCC9}"/>
              </a:ext>
            </a:extLst>
          </p:cNvPr>
          <p:cNvSpPr>
            <a:spLocks noGrp="1"/>
          </p:cNvSpPr>
          <p:nvPr>
            <p:ph idx="1"/>
          </p:nvPr>
        </p:nvSpPr>
        <p:spPr/>
        <p:txBody>
          <a:bodyPr/>
          <a:lstStyle/>
          <a:p>
            <a:r>
              <a:rPr lang="en-US" altLang="zh-CN" dirty="0"/>
              <a:t>QC</a:t>
            </a:r>
          </a:p>
          <a:p>
            <a:pPr lvl="1"/>
            <a:r>
              <a:rPr lang="zh-CN" altLang="en-US" dirty="0"/>
              <a:t>警察</a:t>
            </a:r>
            <a:endParaRPr lang="en-US" altLang="zh-CN" dirty="0"/>
          </a:p>
          <a:p>
            <a:r>
              <a:rPr lang="en-US" altLang="zh-CN" dirty="0"/>
              <a:t>QA</a:t>
            </a:r>
          </a:p>
          <a:p>
            <a:pPr lvl="1"/>
            <a:r>
              <a:rPr lang="zh-CN" altLang="en-US" dirty="0"/>
              <a:t>法官</a:t>
            </a:r>
            <a:endParaRPr lang="en-US" altLang="zh-CN" dirty="0"/>
          </a:p>
          <a:p>
            <a:r>
              <a:rPr lang="en-US" altLang="zh-CN" dirty="0"/>
              <a:t>TDD</a:t>
            </a:r>
          </a:p>
          <a:p>
            <a:pPr lvl="1"/>
            <a:r>
              <a:rPr lang="en-US" altLang="zh-CN" dirty="0"/>
              <a:t>Test-Driven Development</a:t>
            </a:r>
            <a:endParaRPr lang="zh-CN" altLang="en-US" dirty="0"/>
          </a:p>
        </p:txBody>
      </p:sp>
    </p:spTree>
    <p:extLst>
      <p:ext uri="{BB962C8B-B14F-4D97-AF65-F5344CB8AC3E}">
        <p14:creationId xmlns:p14="http://schemas.microsoft.com/office/powerpoint/2010/main" val="421415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C895A-A782-4578-B7A2-2A1BE298D409}"/>
              </a:ext>
            </a:extLst>
          </p:cNvPr>
          <p:cNvSpPr>
            <a:spLocks noGrp="1"/>
          </p:cNvSpPr>
          <p:nvPr>
            <p:ph type="title"/>
          </p:nvPr>
        </p:nvSpPr>
        <p:spPr/>
        <p:txBody>
          <a:bodyPr/>
          <a:lstStyle/>
          <a:p>
            <a:r>
              <a:rPr lang="zh-CN" altLang="en-US" dirty="0"/>
              <a:t>五</a:t>
            </a:r>
            <a:r>
              <a:rPr lang="en-US" altLang="zh-CN" dirty="0"/>
              <a:t>-</a:t>
            </a:r>
            <a:r>
              <a:rPr lang="zh-CN" altLang="en-US" dirty="0"/>
              <a:t>政府机构</a:t>
            </a:r>
          </a:p>
        </p:txBody>
      </p:sp>
      <p:sp>
        <p:nvSpPr>
          <p:cNvPr id="3" name="内容占位符 2">
            <a:extLst>
              <a:ext uri="{FF2B5EF4-FFF2-40B4-BE49-F238E27FC236}">
                <a16:creationId xmlns:a16="http://schemas.microsoft.com/office/drawing/2014/main" id="{D34AFE18-58A1-4AA1-99A3-4CF669C4A5CE}"/>
              </a:ext>
            </a:extLst>
          </p:cNvPr>
          <p:cNvSpPr>
            <a:spLocks noGrp="1"/>
          </p:cNvSpPr>
          <p:nvPr>
            <p:ph idx="1"/>
          </p:nvPr>
        </p:nvSpPr>
        <p:spPr/>
        <p:txBody>
          <a:bodyPr/>
          <a:lstStyle/>
          <a:p>
            <a:r>
              <a:rPr lang="zh-CN" altLang="en-US" dirty="0"/>
              <a:t>国家新闻出版广电总局</a:t>
            </a:r>
            <a:endParaRPr lang="en-US" altLang="zh-CN" dirty="0"/>
          </a:p>
          <a:p>
            <a:endParaRPr lang="en-US" altLang="zh-CN" dirty="0"/>
          </a:p>
          <a:p>
            <a:r>
              <a:rPr lang="zh-CN" altLang="en-US" dirty="0"/>
              <a:t>文化部</a:t>
            </a:r>
            <a:endParaRPr lang="en-US" altLang="zh-CN" dirty="0"/>
          </a:p>
          <a:p>
            <a:endParaRPr lang="en-US" altLang="zh-CN" dirty="0"/>
          </a:p>
          <a:p>
            <a:r>
              <a:rPr lang="zh-CN" altLang="en-US" dirty="0"/>
              <a:t>公安部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6002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1AA1-1EBE-44AF-AB74-83BE6E061A03}"/>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DD03524-B551-4C8F-81D4-D754C6212C75}"/>
              </a:ext>
            </a:extLst>
          </p:cNvPr>
          <p:cNvSpPr>
            <a:spLocks noGrp="1"/>
          </p:cNvSpPr>
          <p:nvPr>
            <p:ph idx="1"/>
          </p:nvPr>
        </p:nvSpPr>
        <p:spPr/>
        <p:txBody>
          <a:bodyPr>
            <a:normAutofit/>
          </a:bodyPr>
          <a:lstStyle/>
          <a:p>
            <a:r>
              <a:rPr lang="zh-CN" altLang="en-US" dirty="0"/>
              <a:t>行业</a:t>
            </a:r>
            <a:endParaRPr lang="en-US" altLang="zh-CN" dirty="0"/>
          </a:p>
          <a:p>
            <a:pPr lvl="1"/>
            <a:r>
              <a:rPr lang="zh-CN" altLang="en-US" dirty="0"/>
              <a:t>自上而下阐述捕鱼游戏行业</a:t>
            </a:r>
            <a:endParaRPr lang="en-US" altLang="zh-CN" dirty="0"/>
          </a:p>
          <a:p>
            <a:r>
              <a:rPr lang="zh-CN" altLang="en-US" dirty="0"/>
              <a:t>公司</a:t>
            </a:r>
            <a:endParaRPr lang="en-US" altLang="zh-CN" dirty="0"/>
          </a:p>
          <a:p>
            <a:pPr lvl="1"/>
            <a:r>
              <a:rPr lang="zh-CN" altLang="en-US" dirty="0"/>
              <a:t>和游戏相关的公司</a:t>
            </a:r>
            <a:endParaRPr lang="en-US" altLang="zh-CN" dirty="0"/>
          </a:p>
          <a:p>
            <a:r>
              <a:rPr lang="zh-CN" altLang="en-US" dirty="0"/>
              <a:t>部门</a:t>
            </a:r>
            <a:endParaRPr lang="en-US" altLang="zh-CN" dirty="0"/>
          </a:p>
          <a:p>
            <a:pPr lvl="1"/>
            <a:r>
              <a:rPr lang="zh-CN" altLang="en-US" dirty="0"/>
              <a:t>游戏公司的部门设置</a:t>
            </a:r>
            <a:endParaRPr lang="en-US" altLang="zh-CN" dirty="0"/>
          </a:p>
          <a:p>
            <a:r>
              <a:rPr lang="zh-CN" altLang="en-US" dirty="0"/>
              <a:t>岗位</a:t>
            </a:r>
            <a:endParaRPr lang="en-US" altLang="zh-CN" dirty="0"/>
          </a:p>
          <a:p>
            <a:pPr lvl="1"/>
            <a:r>
              <a:rPr lang="zh-CN" altLang="en-US" dirty="0"/>
              <a:t>游戏研发部门常见的岗位</a:t>
            </a:r>
            <a:endParaRPr lang="en-US" altLang="zh-CN" dirty="0"/>
          </a:p>
          <a:p>
            <a:r>
              <a:rPr lang="zh-CN" altLang="en-US" dirty="0"/>
              <a:t>政府机构</a:t>
            </a:r>
            <a:endParaRPr lang="en-US" altLang="zh-CN" dirty="0"/>
          </a:p>
          <a:p>
            <a:pPr marL="457200" lvl="1" indent="0">
              <a:buNone/>
            </a:pPr>
            <a:endParaRPr lang="en-US" altLang="zh-CN" dirty="0"/>
          </a:p>
        </p:txBody>
      </p:sp>
    </p:spTree>
    <p:extLst>
      <p:ext uri="{BB962C8B-B14F-4D97-AF65-F5344CB8AC3E}">
        <p14:creationId xmlns:p14="http://schemas.microsoft.com/office/powerpoint/2010/main" val="31188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33D8C-3E17-4441-895A-A149012D376F}"/>
              </a:ext>
            </a:extLst>
          </p:cNvPr>
          <p:cNvSpPr>
            <a:spLocks noGrp="1"/>
          </p:cNvSpPr>
          <p:nvPr>
            <p:ph type="title"/>
          </p:nvPr>
        </p:nvSpPr>
        <p:spPr/>
        <p:txBody>
          <a:bodyPr/>
          <a:lstStyle/>
          <a:p>
            <a:r>
              <a:rPr lang="zh-CN" altLang="en-US" dirty="0"/>
              <a:t>五</a:t>
            </a:r>
            <a:r>
              <a:rPr lang="en-US" altLang="zh-CN" dirty="0"/>
              <a:t>-</a:t>
            </a:r>
            <a:r>
              <a:rPr lang="zh-CN" altLang="en-US" dirty="0"/>
              <a:t>政府机构</a:t>
            </a:r>
            <a:r>
              <a:rPr lang="en-US" altLang="zh-CN" dirty="0"/>
              <a:t>-</a:t>
            </a:r>
            <a:r>
              <a:rPr lang="zh-CN" altLang="en-US" dirty="0"/>
              <a:t>国家新闻出版广电总局</a:t>
            </a:r>
          </a:p>
        </p:txBody>
      </p:sp>
      <p:sp>
        <p:nvSpPr>
          <p:cNvPr id="3" name="内容占位符 2">
            <a:extLst>
              <a:ext uri="{FF2B5EF4-FFF2-40B4-BE49-F238E27FC236}">
                <a16:creationId xmlns:a16="http://schemas.microsoft.com/office/drawing/2014/main" id="{12754A2E-D8EF-417A-A430-A5A2FECB18A4}"/>
              </a:ext>
            </a:extLst>
          </p:cNvPr>
          <p:cNvSpPr>
            <a:spLocks noGrp="1"/>
          </p:cNvSpPr>
          <p:nvPr>
            <p:ph idx="1"/>
          </p:nvPr>
        </p:nvSpPr>
        <p:spPr/>
        <p:txBody>
          <a:bodyPr/>
          <a:lstStyle/>
          <a:p>
            <a:r>
              <a:rPr lang="zh-CN" altLang="en-US" dirty="0"/>
              <a:t>软著</a:t>
            </a:r>
            <a:endParaRPr lang="en-US" altLang="zh-CN" dirty="0"/>
          </a:p>
          <a:p>
            <a:endParaRPr lang="en-US" altLang="zh-CN" dirty="0"/>
          </a:p>
          <a:p>
            <a:r>
              <a:rPr lang="zh-CN" altLang="en-US" dirty="0"/>
              <a:t>版号</a:t>
            </a:r>
          </a:p>
        </p:txBody>
      </p:sp>
    </p:spTree>
    <p:extLst>
      <p:ext uri="{BB962C8B-B14F-4D97-AF65-F5344CB8AC3E}">
        <p14:creationId xmlns:p14="http://schemas.microsoft.com/office/powerpoint/2010/main" val="1886158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8CF8C-E2AE-4EE1-B3C9-B40E88C9D9E6}"/>
              </a:ext>
            </a:extLst>
          </p:cNvPr>
          <p:cNvSpPr>
            <a:spLocks noGrp="1"/>
          </p:cNvSpPr>
          <p:nvPr>
            <p:ph type="title"/>
          </p:nvPr>
        </p:nvSpPr>
        <p:spPr/>
        <p:txBody>
          <a:bodyPr/>
          <a:lstStyle/>
          <a:p>
            <a:r>
              <a:rPr lang="zh-CN" altLang="en-US" dirty="0"/>
              <a:t>五</a:t>
            </a:r>
            <a:r>
              <a:rPr lang="en-US" altLang="zh-CN" dirty="0"/>
              <a:t>-</a:t>
            </a:r>
            <a:r>
              <a:rPr lang="zh-CN" altLang="en-US" dirty="0"/>
              <a:t>政府机构</a:t>
            </a:r>
            <a:r>
              <a:rPr lang="en-US" altLang="zh-CN" dirty="0"/>
              <a:t>-</a:t>
            </a:r>
            <a:r>
              <a:rPr lang="zh-CN" altLang="en-US" dirty="0"/>
              <a:t>文化部</a:t>
            </a:r>
          </a:p>
        </p:txBody>
      </p:sp>
      <p:sp>
        <p:nvSpPr>
          <p:cNvPr id="3" name="内容占位符 2">
            <a:extLst>
              <a:ext uri="{FF2B5EF4-FFF2-40B4-BE49-F238E27FC236}">
                <a16:creationId xmlns:a16="http://schemas.microsoft.com/office/drawing/2014/main" id="{C563237A-B609-46E2-BA12-E47BFEB468F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6391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BE7CE-48C0-4F66-8ADA-546640E8D264}"/>
              </a:ext>
            </a:extLst>
          </p:cNvPr>
          <p:cNvSpPr>
            <a:spLocks noGrp="1"/>
          </p:cNvSpPr>
          <p:nvPr>
            <p:ph type="title"/>
          </p:nvPr>
        </p:nvSpPr>
        <p:spPr/>
        <p:txBody>
          <a:bodyPr/>
          <a:lstStyle/>
          <a:p>
            <a:r>
              <a:rPr lang="zh-CN" altLang="en-US" dirty="0"/>
              <a:t>五</a:t>
            </a:r>
            <a:r>
              <a:rPr lang="en-US" altLang="zh-CN" dirty="0"/>
              <a:t>-</a:t>
            </a:r>
            <a:r>
              <a:rPr lang="zh-CN" altLang="en-US" dirty="0"/>
              <a:t>政府机构</a:t>
            </a:r>
            <a:r>
              <a:rPr lang="en-US" altLang="zh-CN" dirty="0"/>
              <a:t>-</a:t>
            </a:r>
            <a:r>
              <a:rPr lang="zh-CN" altLang="en-US" dirty="0"/>
              <a:t>公安部</a:t>
            </a:r>
          </a:p>
        </p:txBody>
      </p:sp>
      <p:sp>
        <p:nvSpPr>
          <p:cNvPr id="3" name="内容占位符 2">
            <a:extLst>
              <a:ext uri="{FF2B5EF4-FFF2-40B4-BE49-F238E27FC236}">
                <a16:creationId xmlns:a16="http://schemas.microsoft.com/office/drawing/2014/main" id="{E3510D57-F924-4895-BD1E-1D103E4F3B7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721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225E6-004C-4F85-8366-21876A363F61}"/>
              </a:ext>
            </a:extLst>
          </p:cNvPr>
          <p:cNvSpPr>
            <a:spLocks noGrp="1"/>
          </p:cNvSpPr>
          <p:nvPr>
            <p:ph type="title"/>
          </p:nvPr>
        </p:nvSpPr>
        <p:spPr>
          <a:xfrm>
            <a:off x="1143000" y="185371"/>
            <a:ext cx="10515600" cy="1325563"/>
          </a:xfrm>
        </p:spPr>
        <p:txBody>
          <a:bodyPr/>
          <a:lstStyle/>
          <a:p>
            <a:endParaRPr lang="zh-CN" altLang="en-US" dirty="0"/>
          </a:p>
        </p:txBody>
      </p:sp>
      <p:sp>
        <p:nvSpPr>
          <p:cNvPr id="3" name="内容占位符 2">
            <a:extLst>
              <a:ext uri="{FF2B5EF4-FFF2-40B4-BE49-F238E27FC236}">
                <a16:creationId xmlns:a16="http://schemas.microsoft.com/office/drawing/2014/main" id="{35C3E2E2-52CF-494B-B21E-E9A97E7F7565}"/>
              </a:ext>
            </a:extLst>
          </p:cNvPr>
          <p:cNvSpPr>
            <a:spLocks noGrp="1"/>
          </p:cNvSpPr>
          <p:nvPr>
            <p:ph idx="1"/>
          </p:nvPr>
        </p:nvSpPr>
        <p:spPr>
          <a:xfrm>
            <a:off x="4678484" y="2661872"/>
            <a:ext cx="2835031" cy="1769452"/>
          </a:xfrm>
        </p:spPr>
        <p:txBody>
          <a:bodyPr>
            <a:normAutofit/>
          </a:bodyPr>
          <a:lstStyle/>
          <a:p>
            <a:pPr marL="0" indent="0">
              <a:buNone/>
            </a:pPr>
            <a:r>
              <a:rPr lang="zh-CN" altLang="en-US" sz="9600" b="1" dirty="0"/>
              <a:t>谢谢！</a:t>
            </a:r>
          </a:p>
        </p:txBody>
      </p:sp>
    </p:spTree>
    <p:extLst>
      <p:ext uri="{BB962C8B-B14F-4D97-AF65-F5344CB8AC3E}">
        <p14:creationId xmlns:p14="http://schemas.microsoft.com/office/powerpoint/2010/main" val="181972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4FED1-2CDE-4040-80C8-D4E4FC16004F}"/>
              </a:ext>
            </a:extLst>
          </p:cNvPr>
          <p:cNvSpPr>
            <a:spLocks noGrp="1"/>
          </p:cNvSpPr>
          <p:nvPr>
            <p:ph type="title"/>
          </p:nvPr>
        </p:nvSpPr>
        <p:spPr/>
        <p:txBody>
          <a:bodyPr>
            <a:normAutofit/>
          </a:bodyPr>
          <a:lstStyle/>
          <a:p>
            <a:r>
              <a:rPr lang="zh-CN" altLang="en-US" sz="3200" b="1" dirty="0"/>
              <a:t>一 行业</a:t>
            </a:r>
          </a:p>
        </p:txBody>
      </p:sp>
      <p:sp>
        <p:nvSpPr>
          <p:cNvPr id="3" name="内容占位符 2">
            <a:extLst>
              <a:ext uri="{FF2B5EF4-FFF2-40B4-BE49-F238E27FC236}">
                <a16:creationId xmlns:a16="http://schemas.microsoft.com/office/drawing/2014/main" id="{CF68C9DE-74ED-4A6A-B588-566AA0F9D472}"/>
              </a:ext>
            </a:extLst>
          </p:cNvPr>
          <p:cNvSpPr>
            <a:spLocks noGrp="1"/>
          </p:cNvSpPr>
          <p:nvPr>
            <p:ph idx="1"/>
          </p:nvPr>
        </p:nvSpPr>
        <p:spPr/>
        <p:txBody>
          <a:bodyPr/>
          <a:lstStyle/>
          <a:p>
            <a:r>
              <a:rPr lang="zh-CN" altLang="en-US" dirty="0"/>
              <a:t>大文娱</a:t>
            </a:r>
            <a:endParaRPr lang="en-US" altLang="zh-CN" dirty="0"/>
          </a:p>
          <a:p>
            <a:r>
              <a:rPr lang="zh-CN" altLang="en-US" dirty="0"/>
              <a:t>游戏</a:t>
            </a:r>
            <a:endParaRPr lang="en-US" altLang="zh-CN" dirty="0"/>
          </a:p>
          <a:p>
            <a:r>
              <a:rPr lang="zh-CN" altLang="en-US" dirty="0"/>
              <a:t>电子游戏</a:t>
            </a:r>
            <a:endParaRPr lang="en-US" altLang="zh-CN" dirty="0"/>
          </a:p>
          <a:p>
            <a:r>
              <a:rPr lang="zh-CN" altLang="en-US" dirty="0"/>
              <a:t>网游</a:t>
            </a:r>
            <a:endParaRPr lang="en-US" altLang="zh-CN" dirty="0"/>
          </a:p>
          <a:p>
            <a:r>
              <a:rPr lang="zh-CN" altLang="en-US" dirty="0"/>
              <a:t>棋牌游戏</a:t>
            </a:r>
            <a:endParaRPr lang="en-US" altLang="zh-CN" dirty="0"/>
          </a:p>
          <a:p>
            <a:r>
              <a:rPr lang="zh-CN" altLang="en-US" dirty="0"/>
              <a:t>捕鱼游戏</a:t>
            </a:r>
            <a:endParaRPr lang="en-US" altLang="zh-CN" dirty="0"/>
          </a:p>
        </p:txBody>
      </p:sp>
    </p:spTree>
    <p:extLst>
      <p:ext uri="{BB962C8B-B14F-4D97-AF65-F5344CB8AC3E}">
        <p14:creationId xmlns:p14="http://schemas.microsoft.com/office/powerpoint/2010/main" val="65466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57969-13DE-49FC-9963-8EB0878D1F02}"/>
              </a:ext>
            </a:extLst>
          </p:cNvPr>
          <p:cNvSpPr>
            <a:spLocks noGrp="1"/>
          </p:cNvSpPr>
          <p:nvPr>
            <p:ph type="title"/>
          </p:nvPr>
        </p:nvSpPr>
        <p:spPr/>
        <p:txBody>
          <a:bodyPr>
            <a:normAutofit/>
          </a:bodyPr>
          <a:lstStyle/>
          <a:p>
            <a:r>
              <a:rPr lang="zh-CN" altLang="en-US" sz="3200" b="1" dirty="0"/>
              <a:t>一 行业 大文娱</a:t>
            </a:r>
          </a:p>
        </p:txBody>
      </p:sp>
      <p:sp>
        <p:nvSpPr>
          <p:cNvPr id="3" name="内容占位符 2">
            <a:extLst>
              <a:ext uri="{FF2B5EF4-FFF2-40B4-BE49-F238E27FC236}">
                <a16:creationId xmlns:a16="http://schemas.microsoft.com/office/drawing/2014/main" id="{9582C37A-4056-4FB8-9F6B-534F2564E649}"/>
              </a:ext>
            </a:extLst>
          </p:cNvPr>
          <p:cNvSpPr>
            <a:spLocks noGrp="1"/>
          </p:cNvSpPr>
          <p:nvPr>
            <p:ph idx="1"/>
          </p:nvPr>
        </p:nvSpPr>
        <p:spPr>
          <a:xfrm>
            <a:off x="824345" y="1797915"/>
            <a:ext cx="10515600" cy="4351338"/>
          </a:xfrm>
        </p:spPr>
        <p:txBody>
          <a:bodyPr>
            <a:normAutofit fontScale="85000" lnSpcReduction="20000"/>
          </a:bodyPr>
          <a:lstStyle/>
          <a:p>
            <a:pPr marL="0" indent="0">
              <a:buNone/>
            </a:pPr>
            <a:endParaRPr lang="en-US" altLang="zh-CN" dirty="0"/>
          </a:p>
          <a:p>
            <a:r>
              <a:rPr lang="zh-CN" altLang="en-US" dirty="0"/>
              <a:t>电影</a:t>
            </a:r>
            <a:r>
              <a:rPr lang="en-US" altLang="zh-CN" dirty="0"/>
              <a:t>/</a:t>
            </a:r>
            <a:r>
              <a:rPr lang="zh-CN" altLang="en-US" dirty="0"/>
              <a:t>电视剧</a:t>
            </a:r>
            <a:endParaRPr lang="en-US" altLang="zh-CN" dirty="0"/>
          </a:p>
          <a:p>
            <a:pPr lvl="1"/>
            <a:r>
              <a:rPr lang="en-US" altLang="zh-CN" dirty="0"/>
              <a:t>《</a:t>
            </a:r>
            <a:r>
              <a:rPr lang="zh-CN" altLang="en-US" dirty="0"/>
              <a:t>最终幻想</a:t>
            </a:r>
            <a:r>
              <a:rPr lang="en-US" altLang="zh-CN" dirty="0"/>
              <a:t>15</a:t>
            </a:r>
            <a:r>
              <a:rPr lang="zh-CN" altLang="en-US" dirty="0"/>
              <a:t>：王者之剑</a:t>
            </a:r>
            <a:r>
              <a:rPr lang="en-US" altLang="zh-CN" dirty="0"/>
              <a:t>》</a:t>
            </a:r>
            <a:r>
              <a:rPr lang="zh-CN" altLang="en-US" dirty="0"/>
              <a:t>，</a:t>
            </a:r>
            <a:r>
              <a:rPr lang="en-US" altLang="zh-CN" dirty="0"/>
              <a:t>《</a:t>
            </a:r>
            <a:r>
              <a:rPr lang="zh-CN" altLang="en-US" dirty="0"/>
              <a:t>魔兽世界</a:t>
            </a:r>
            <a:r>
              <a:rPr lang="en-US" altLang="zh-CN" dirty="0"/>
              <a:t>》</a:t>
            </a:r>
          </a:p>
          <a:p>
            <a:r>
              <a:rPr lang="en-US" altLang="zh-CN" dirty="0"/>
              <a:t>IP</a:t>
            </a:r>
            <a:r>
              <a:rPr lang="zh-CN" altLang="en-US" dirty="0"/>
              <a:t>（</a:t>
            </a:r>
            <a:r>
              <a:rPr lang="en-US" altLang="zh-CN" dirty="0" err="1"/>
              <a:t>Interllectual</a:t>
            </a:r>
            <a:r>
              <a:rPr lang="en-US" altLang="zh-CN" dirty="0"/>
              <a:t> Property </a:t>
            </a:r>
            <a:r>
              <a:rPr lang="zh-CN" altLang="en-US" dirty="0"/>
              <a:t>） 知识产权</a:t>
            </a:r>
            <a:endParaRPr lang="en-US" altLang="zh-CN" dirty="0"/>
          </a:p>
          <a:p>
            <a:r>
              <a:rPr lang="zh-CN" altLang="en-US" dirty="0"/>
              <a:t>文学</a:t>
            </a:r>
            <a:endParaRPr lang="en-US" altLang="zh-CN" dirty="0"/>
          </a:p>
          <a:p>
            <a:pPr lvl="1"/>
            <a:r>
              <a:rPr lang="en-US" altLang="zh-CN" dirty="0"/>
              <a:t>《</a:t>
            </a:r>
            <a:r>
              <a:rPr lang="zh-CN" altLang="en-US" dirty="0"/>
              <a:t>三国机密</a:t>
            </a:r>
            <a:r>
              <a:rPr lang="en-US" altLang="zh-CN" dirty="0"/>
              <a:t>》</a:t>
            </a:r>
            <a:r>
              <a:rPr lang="zh-CN" altLang="en-US" dirty="0"/>
              <a:t>，</a:t>
            </a:r>
            <a:r>
              <a:rPr lang="en-US" altLang="zh-CN" dirty="0"/>
              <a:t>《</a:t>
            </a:r>
            <a:r>
              <a:rPr lang="zh-CN" altLang="en-US" dirty="0"/>
              <a:t>不朽凡人</a:t>
            </a:r>
            <a:r>
              <a:rPr lang="en-US" altLang="zh-CN" dirty="0"/>
              <a:t>》</a:t>
            </a:r>
          </a:p>
          <a:p>
            <a:r>
              <a:rPr lang="zh-CN" altLang="en-US" dirty="0"/>
              <a:t>音乐</a:t>
            </a:r>
            <a:endParaRPr lang="en-US" altLang="zh-CN" dirty="0"/>
          </a:p>
          <a:p>
            <a:pPr lvl="1"/>
            <a:r>
              <a:rPr lang="en-US" altLang="zh-CN" dirty="0"/>
              <a:t>《</a:t>
            </a:r>
            <a:r>
              <a:rPr lang="zh-CN" altLang="en-US" dirty="0"/>
              <a:t>逆战</a:t>
            </a:r>
            <a:r>
              <a:rPr lang="en-US" altLang="zh-CN" dirty="0"/>
              <a:t>》</a:t>
            </a:r>
          </a:p>
          <a:p>
            <a:r>
              <a:rPr lang="zh-CN" altLang="en-US" dirty="0"/>
              <a:t>动漫</a:t>
            </a:r>
            <a:endParaRPr lang="en-US" altLang="zh-CN" dirty="0"/>
          </a:p>
          <a:p>
            <a:r>
              <a:rPr lang="zh-CN" altLang="en-US" dirty="0"/>
              <a:t>直播</a:t>
            </a:r>
            <a:endParaRPr lang="en-US" altLang="zh-CN" dirty="0"/>
          </a:p>
          <a:p>
            <a:pPr lvl="1"/>
            <a:r>
              <a:rPr lang="zh-CN" altLang="en-US" dirty="0"/>
              <a:t>斗鱼，虎牙</a:t>
            </a:r>
            <a:endParaRPr lang="en-US" altLang="zh-CN" dirty="0"/>
          </a:p>
          <a:p>
            <a:r>
              <a:rPr lang="zh-CN" altLang="en-US" dirty="0"/>
              <a:t>游戏</a:t>
            </a:r>
            <a:endParaRPr lang="en-US" altLang="zh-CN" dirty="0"/>
          </a:p>
        </p:txBody>
      </p:sp>
      <p:sp>
        <p:nvSpPr>
          <p:cNvPr id="4" name="Rectangle 1">
            <a:extLst>
              <a:ext uri="{FF2B5EF4-FFF2-40B4-BE49-F238E27FC236}">
                <a16:creationId xmlns:a16="http://schemas.microsoft.com/office/drawing/2014/main" id="{D7B0A514-0937-4545-B08D-E84CF4EF4DB3}"/>
              </a:ext>
            </a:extLst>
          </p:cNvPr>
          <p:cNvSpPr>
            <a:spLocks noChangeArrowheads="1"/>
          </p:cNvSpPr>
          <p:nvPr/>
        </p:nvSpPr>
        <p:spPr bwMode="auto">
          <a:xfrm>
            <a:off x="-13855" y="-2771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intellectual property</a:t>
            </a: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687CFC1-7A76-4867-BD47-36634B1BC87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intellectual property</a:t>
            </a: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67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6CD87-EF43-4773-81F9-8CD698320A80}"/>
              </a:ext>
            </a:extLst>
          </p:cNvPr>
          <p:cNvSpPr>
            <a:spLocks noGrp="1"/>
          </p:cNvSpPr>
          <p:nvPr>
            <p:ph type="title"/>
          </p:nvPr>
        </p:nvSpPr>
        <p:spPr/>
        <p:txBody>
          <a:bodyPr>
            <a:normAutofit/>
          </a:bodyPr>
          <a:lstStyle/>
          <a:p>
            <a:r>
              <a:rPr lang="zh-CN" altLang="en-US" sz="3200" b="1" dirty="0"/>
              <a:t>一 行业 大文娱 游戏</a:t>
            </a:r>
          </a:p>
        </p:txBody>
      </p:sp>
      <p:sp>
        <p:nvSpPr>
          <p:cNvPr id="3" name="内容占位符 2">
            <a:extLst>
              <a:ext uri="{FF2B5EF4-FFF2-40B4-BE49-F238E27FC236}">
                <a16:creationId xmlns:a16="http://schemas.microsoft.com/office/drawing/2014/main" id="{6C825F73-FE2F-4B64-8F23-C7C0EBAE6955}"/>
              </a:ext>
            </a:extLst>
          </p:cNvPr>
          <p:cNvSpPr>
            <a:spLocks noGrp="1"/>
          </p:cNvSpPr>
          <p:nvPr>
            <p:ph idx="1"/>
          </p:nvPr>
        </p:nvSpPr>
        <p:spPr/>
        <p:txBody>
          <a:bodyPr/>
          <a:lstStyle/>
          <a:p>
            <a:r>
              <a:rPr lang="zh-CN" altLang="en-US" dirty="0"/>
              <a:t>非电子游戏</a:t>
            </a:r>
            <a:endParaRPr lang="en-US" altLang="zh-CN" dirty="0"/>
          </a:p>
          <a:p>
            <a:pPr lvl="1"/>
            <a:r>
              <a:rPr lang="zh-CN" altLang="en-US" dirty="0"/>
              <a:t>桌游</a:t>
            </a:r>
            <a:endParaRPr lang="en-US" altLang="zh-CN" dirty="0"/>
          </a:p>
          <a:p>
            <a:pPr lvl="1"/>
            <a:r>
              <a:rPr lang="zh-CN" altLang="en-US" dirty="0"/>
              <a:t>撕名牌</a:t>
            </a:r>
            <a:endParaRPr lang="en-US" altLang="zh-CN" dirty="0"/>
          </a:p>
          <a:p>
            <a:pPr lvl="1"/>
            <a:r>
              <a:rPr lang="zh-CN" altLang="en-US"/>
              <a:t>真心话大冒险</a:t>
            </a:r>
            <a:endParaRPr lang="en-US" altLang="zh-CN" dirty="0"/>
          </a:p>
          <a:p>
            <a:pPr lvl="1"/>
            <a:endParaRPr lang="en-US" altLang="zh-CN" dirty="0"/>
          </a:p>
          <a:p>
            <a:r>
              <a:rPr lang="zh-CN" altLang="en-US" dirty="0"/>
              <a:t>电子游戏</a:t>
            </a:r>
            <a:endParaRPr lang="en-US" altLang="zh-CN" dirty="0"/>
          </a:p>
          <a:p>
            <a:pPr lvl="1"/>
            <a:r>
              <a:rPr lang="zh-CN" altLang="en-US" dirty="0"/>
              <a:t>出现于</a:t>
            </a:r>
            <a:r>
              <a:rPr lang="en-US" altLang="zh-CN" dirty="0"/>
              <a:t>20</a:t>
            </a:r>
            <a:r>
              <a:rPr lang="zh-CN" altLang="en-US" dirty="0"/>
              <a:t>世纪</a:t>
            </a:r>
            <a:r>
              <a:rPr lang="en-US" altLang="zh-CN" dirty="0"/>
              <a:t>60</a:t>
            </a:r>
            <a:r>
              <a:rPr lang="zh-CN" altLang="en-US" dirty="0"/>
              <a:t>年代末</a:t>
            </a:r>
          </a:p>
        </p:txBody>
      </p:sp>
    </p:spTree>
    <p:extLst>
      <p:ext uri="{BB962C8B-B14F-4D97-AF65-F5344CB8AC3E}">
        <p14:creationId xmlns:p14="http://schemas.microsoft.com/office/powerpoint/2010/main" val="15537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D1B3D-3319-441D-88B8-16C0B89B2D69}"/>
              </a:ext>
            </a:extLst>
          </p:cNvPr>
          <p:cNvSpPr>
            <a:spLocks noGrp="1"/>
          </p:cNvSpPr>
          <p:nvPr>
            <p:ph type="title"/>
          </p:nvPr>
        </p:nvSpPr>
        <p:spPr/>
        <p:txBody>
          <a:bodyPr>
            <a:normAutofit/>
          </a:bodyPr>
          <a:lstStyle/>
          <a:p>
            <a:r>
              <a:rPr lang="zh-CN" altLang="en-US" sz="3200" b="1" dirty="0"/>
              <a:t>一 行业</a:t>
            </a:r>
            <a:r>
              <a:rPr lang="en-US" altLang="zh-CN" sz="3200" b="1" dirty="0"/>
              <a:t>-</a:t>
            </a:r>
            <a:r>
              <a:rPr lang="zh-CN" altLang="en-US" sz="3200" b="1" dirty="0"/>
              <a:t>大文娱</a:t>
            </a:r>
            <a:r>
              <a:rPr lang="en-US" altLang="zh-CN" sz="3200" b="1" dirty="0"/>
              <a:t>-</a:t>
            </a:r>
            <a:r>
              <a:rPr lang="zh-CN" altLang="en-US" sz="3200" b="1" dirty="0"/>
              <a:t>游戏</a:t>
            </a:r>
            <a:r>
              <a:rPr lang="en-US" altLang="zh-CN" sz="3200" b="1" dirty="0"/>
              <a:t>-</a:t>
            </a:r>
            <a:r>
              <a:rPr lang="zh-CN" altLang="en-US" sz="3200" b="1" dirty="0"/>
              <a:t>电子游戏</a:t>
            </a:r>
          </a:p>
        </p:txBody>
      </p:sp>
      <p:sp>
        <p:nvSpPr>
          <p:cNvPr id="3" name="内容占位符 2">
            <a:extLst>
              <a:ext uri="{FF2B5EF4-FFF2-40B4-BE49-F238E27FC236}">
                <a16:creationId xmlns:a16="http://schemas.microsoft.com/office/drawing/2014/main" id="{1266D6C5-CEA7-421A-A3D8-4C7D6D206D69}"/>
              </a:ext>
            </a:extLst>
          </p:cNvPr>
          <p:cNvSpPr>
            <a:spLocks noGrp="1"/>
          </p:cNvSpPr>
          <p:nvPr>
            <p:ph idx="1"/>
          </p:nvPr>
        </p:nvSpPr>
        <p:spPr/>
        <p:txBody>
          <a:bodyPr/>
          <a:lstStyle/>
          <a:p>
            <a:r>
              <a:rPr lang="zh-CN" altLang="en-US" dirty="0"/>
              <a:t>单机</a:t>
            </a:r>
            <a:endParaRPr lang="en-US" altLang="zh-CN" dirty="0"/>
          </a:p>
          <a:p>
            <a:pPr lvl="1"/>
            <a:r>
              <a:rPr lang="en-US" altLang="zh-CN" dirty="0"/>
              <a:t>PS4 《</a:t>
            </a:r>
            <a:r>
              <a:rPr lang="zh-CN" altLang="en-US" dirty="0"/>
              <a:t>战神</a:t>
            </a:r>
            <a:r>
              <a:rPr lang="en-US" altLang="zh-CN" dirty="0"/>
              <a:t>》</a:t>
            </a:r>
          </a:p>
          <a:p>
            <a:pPr lvl="1"/>
            <a:r>
              <a:rPr lang="en-US" altLang="zh-CN" dirty="0"/>
              <a:t>Xbox 《</a:t>
            </a:r>
            <a:r>
              <a:rPr lang="zh-CN" altLang="en-US" dirty="0"/>
              <a:t>战争机器</a:t>
            </a:r>
            <a:r>
              <a:rPr lang="en-US" altLang="zh-CN" dirty="0"/>
              <a:t>》</a:t>
            </a:r>
          </a:p>
          <a:p>
            <a:pPr lvl="1"/>
            <a:r>
              <a:rPr lang="en-US" altLang="zh-CN" dirty="0"/>
              <a:t>Switch 《</a:t>
            </a:r>
            <a:r>
              <a:rPr lang="zh-CN" altLang="en-US" dirty="0"/>
              <a:t>塞尔达传说</a:t>
            </a:r>
            <a:r>
              <a:rPr lang="en-US" altLang="zh-CN" dirty="0"/>
              <a:t>-</a:t>
            </a:r>
            <a:r>
              <a:rPr lang="zh-CN" altLang="en-US" dirty="0"/>
              <a:t>旷野之息</a:t>
            </a:r>
            <a:r>
              <a:rPr lang="en-US" altLang="zh-CN" dirty="0"/>
              <a:t>》</a:t>
            </a:r>
          </a:p>
          <a:p>
            <a:pPr lvl="1"/>
            <a:r>
              <a:rPr lang="en-US" altLang="zh-CN" dirty="0"/>
              <a:t>Steam《GTA5》</a:t>
            </a:r>
          </a:p>
          <a:p>
            <a:pPr lvl="1"/>
            <a:endParaRPr lang="en-US" altLang="zh-CN" dirty="0"/>
          </a:p>
          <a:p>
            <a:pPr lvl="1"/>
            <a:r>
              <a:rPr lang="en-US" altLang="zh-CN" dirty="0"/>
              <a:t>2000</a:t>
            </a:r>
            <a:r>
              <a:rPr lang="zh-CN" altLang="en-US" dirty="0"/>
              <a:t>年</a:t>
            </a:r>
            <a:r>
              <a:rPr lang="en-US" altLang="zh-CN" dirty="0"/>
              <a:t>6</a:t>
            </a:r>
            <a:r>
              <a:rPr lang="zh-CN" altLang="en-US" dirty="0"/>
              <a:t>月</a:t>
            </a:r>
            <a:r>
              <a:rPr lang="en-US" altLang="zh-CN" dirty="0"/>
              <a:t>-2014</a:t>
            </a:r>
            <a:r>
              <a:rPr lang="zh-CN" altLang="en-US" dirty="0"/>
              <a:t>年</a:t>
            </a:r>
            <a:r>
              <a:rPr lang="en-US" altLang="zh-CN" dirty="0"/>
              <a:t>1</a:t>
            </a:r>
            <a:r>
              <a:rPr lang="zh-CN" altLang="en-US" dirty="0"/>
              <a:t>月 游戏机销售禁令</a:t>
            </a:r>
            <a:endParaRPr lang="en-US" altLang="zh-CN" dirty="0"/>
          </a:p>
          <a:p>
            <a:r>
              <a:rPr lang="zh-CN" altLang="en-US" dirty="0"/>
              <a:t>网游</a:t>
            </a:r>
          </a:p>
        </p:txBody>
      </p:sp>
    </p:spTree>
    <p:extLst>
      <p:ext uri="{BB962C8B-B14F-4D97-AF65-F5344CB8AC3E}">
        <p14:creationId xmlns:p14="http://schemas.microsoft.com/office/powerpoint/2010/main" val="590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99ECF-D7FB-4E4E-B710-CBCCAB042088}"/>
              </a:ext>
            </a:extLst>
          </p:cNvPr>
          <p:cNvSpPr>
            <a:spLocks noGrp="1"/>
          </p:cNvSpPr>
          <p:nvPr>
            <p:ph type="title"/>
          </p:nvPr>
        </p:nvSpPr>
        <p:spPr/>
        <p:txBody>
          <a:bodyPr>
            <a:normAutofit/>
          </a:bodyPr>
          <a:lstStyle/>
          <a:p>
            <a:r>
              <a:rPr lang="zh-CN" altLang="en-US" sz="3200" b="1" dirty="0"/>
              <a:t>一 行业</a:t>
            </a:r>
            <a:r>
              <a:rPr lang="en-US" altLang="zh-CN" sz="3200" b="1" dirty="0"/>
              <a:t>-</a:t>
            </a:r>
            <a:r>
              <a:rPr lang="zh-CN" altLang="en-US" sz="3200" b="1" dirty="0"/>
              <a:t>大文娱</a:t>
            </a:r>
            <a:r>
              <a:rPr lang="en-US" altLang="zh-CN" sz="3200" b="1" dirty="0"/>
              <a:t>-</a:t>
            </a:r>
            <a:r>
              <a:rPr lang="zh-CN" altLang="en-US" sz="3200" b="1" dirty="0"/>
              <a:t>游戏</a:t>
            </a:r>
            <a:r>
              <a:rPr lang="en-US" altLang="zh-CN" sz="3200" b="1" dirty="0"/>
              <a:t>-</a:t>
            </a:r>
            <a:r>
              <a:rPr lang="zh-CN" altLang="en-US" sz="3200" b="1" dirty="0"/>
              <a:t>电子游戏</a:t>
            </a:r>
            <a:r>
              <a:rPr lang="en-US" altLang="zh-CN" sz="3200" b="1" dirty="0"/>
              <a:t>-</a:t>
            </a:r>
            <a:r>
              <a:rPr lang="zh-CN" altLang="en-US" sz="3200" b="1" dirty="0"/>
              <a:t>网游</a:t>
            </a:r>
          </a:p>
        </p:txBody>
      </p:sp>
      <p:sp>
        <p:nvSpPr>
          <p:cNvPr id="3" name="内容占位符 2">
            <a:extLst>
              <a:ext uri="{FF2B5EF4-FFF2-40B4-BE49-F238E27FC236}">
                <a16:creationId xmlns:a16="http://schemas.microsoft.com/office/drawing/2014/main" id="{EB855411-7CA9-4E31-A8C7-F5F2E172ADD6}"/>
              </a:ext>
            </a:extLst>
          </p:cNvPr>
          <p:cNvSpPr>
            <a:spLocks noGrp="1"/>
          </p:cNvSpPr>
          <p:nvPr>
            <p:ph idx="1"/>
          </p:nvPr>
        </p:nvSpPr>
        <p:spPr/>
        <p:txBody>
          <a:bodyPr/>
          <a:lstStyle/>
          <a:p>
            <a:r>
              <a:rPr lang="en-US" altLang="zh-CN" dirty="0"/>
              <a:t>Massive Multiplayer Online Role-</a:t>
            </a:r>
            <a:r>
              <a:rPr lang="en-US" altLang="zh-CN" dirty="0" err="1"/>
              <a:t>PlayingGame</a:t>
            </a:r>
            <a:r>
              <a:rPr lang="en-US" altLang="zh-CN" dirty="0"/>
              <a:t> </a:t>
            </a:r>
            <a:r>
              <a:rPr lang="zh-CN" altLang="en-US" dirty="0"/>
              <a:t>（</a:t>
            </a:r>
            <a:r>
              <a:rPr lang="en-US" altLang="zh-CN" dirty="0"/>
              <a:t>MMORPG</a:t>
            </a:r>
            <a:r>
              <a:rPr lang="zh-CN" altLang="en-US" dirty="0"/>
              <a:t>）</a:t>
            </a:r>
            <a:endParaRPr lang="en-US" altLang="zh-CN" dirty="0"/>
          </a:p>
          <a:p>
            <a:pPr lvl="1"/>
            <a:r>
              <a:rPr lang="zh-CN" altLang="en-US" dirty="0"/>
              <a:t>大型多人在线角色扮演游戏</a:t>
            </a:r>
            <a:endParaRPr lang="en-US" altLang="zh-CN" dirty="0"/>
          </a:p>
          <a:p>
            <a:pPr lvl="1"/>
            <a:r>
              <a:rPr lang="en-US" altLang="zh-CN" dirty="0"/>
              <a:t>《</a:t>
            </a:r>
            <a:r>
              <a:rPr lang="zh-CN" altLang="en-US" dirty="0"/>
              <a:t>魔兽世界</a:t>
            </a:r>
            <a:r>
              <a:rPr lang="en-US" altLang="zh-CN" dirty="0"/>
              <a:t>》</a:t>
            </a:r>
          </a:p>
          <a:p>
            <a:r>
              <a:rPr lang="en-US" altLang="zh-CN" dirty="0"/>
              <a:t>Multiplayer Online Battle Arena</a:t>
            </a:r>
            <a:r>
              <a:rPr lang="zh-CN" altLang="en-US" dirty="0"/>
              <a:t>（</a:t>
            </a:r>
            <a:r>
              <a:rPr lang="en-US" altLang="zh-CN" dirty="0"/>
              <a:t>MOBA</a:t>
            </a:r>
            <a:r>
              <a:rPr lang="zh-CN" altLang="en-US" dirty="0"/>
              <a:t>）</a:t>
            </a:r>
            <a:endParaRPr lang="en-US" altLang="zh-CN" dirty="0"/>
          </a:p>
          <a:p>
            <a:pPr lvl="1"/>
            <a:r>
              <a:rPr lang="zh-CN" altLang="en-US" dirty="0"/>
              <a:t>多人在线战术竞技游戏</a:t>
            </a:r>
            <a:endParaRPr lang="en-US" altLang="zh-CN" dirty="0"/>
          </a:p>
          <a:p>
            <a:pPr lvl="1"/>
            <a:r>
              <a:rPr lang="en-US" altLang="zh-CN" dirty="0"/>
              <a:t>《</a:t>
            </a:r>
            <a:r>
              <a:rPr lang="zh-CN" altLang="en-US" dirty="0"/>
              <a:t>王者荣耀</a:t>
            </a:r>
            <a:r>
              <a:rPr lang="en-US" altLang="zh-CN" dirty="0"/>
              <a:t>》</a:t>
            </a:r>
          </a:p>
          <a:p>
            <a:r>
              <a:rPr lang="en-US" altLang="zh-CN" dirty="0"/>
              <a:t>…</a:t>
            </a:r>
          </a:p>
          <a:p>
            <a:r>
              <a:rPr lang="zh-CN" altLang="en-US" dirty="0"/>
              <a:t>棋牌游戏</a:t>
            </a:r>
            <a:endParaRPr lang="en-US" altLang="zh-CN" dirty="0"/>
          </a:p>
        </p:txBody>
      </p:sp>
    </p:spTree>
    <p:extLst>
      <p:ext uri="{BB962C8B-B14F-4D97-AF65-F5344CB8AC3E}">
        <p14:creationId xmlns:p14="http://schemas.microsoft.com/office/powerpoint/2010/main" val="209323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2A9B8-48DE-47A1-9155-473B9E273514}"/>
              </a:ext>
            </a:extLst>
          </p:cNvPr>
          <p:cNvSpPr>
            <a:spLocks noGrp="1"/>
          </p:cNvSpPr>
          <p:nvPr>
            <p:ph type="title"/>
          </p:nvPr>
        </p:nvSpPr>
        <p:spPr/>
        <p:txBody>
          <a:bodyPr>
            <a:normAutofit/>
          </a:bodyPr>
          <a:lstStyle/>
          <a:p>
            <a:r>
              <a:rPr lang="zh-CN" altLang="en-US" sz="3200" b="1" dirty="0"/>
              <a:t>一 行业</a:t>
            </a:r>
            <a:r>
              <a:rPr lang="en-US" altLang="zh-CN" sz="3200" b="1" dirty="0"/>
              <a:t>-</a:t>
            </a:r>
            <a:r>
              <a:rPr lang="zh-CN" altLang="en-US" sz="3200" b="1" dirty="0"/>
              <a:t>大文娱</a:t>
            </a:r>
            <a:r>
              <a:rPr lang="en-US" altLang="zh-CN" sz="3200" b="1" dirty="0"/>
              <a:t>-</a:t>
            </a:r>
            <a:r>
              <a:rPr lang="zh-CN" altLang="en-US" sz="3200" b="1" dirty="0"/>
              <a:t>游戏</a:t>
            </a:r>
            <a:r>
              <a:rPr lang="en-US" altLang="zh-CN" sz="3200" b="1" dirty="0"/>
              <a:t>-</a:t>
            </a:r>
            <a:r>
              <a:rPr lang="zh-CN" altLang="en-US" sz="3200" b="1" dirty="0"/>
              <a:t>电子游戏</a:t>
            </a:r>
            <a:r>
              <a:rPr lang="en-US" altLang="zh-CN" sz="3200" b="1" dirty="0"/>
              <a:t>-</a:t>
            </a:r>
            <a:r>
              <a:rPr lang="zh-CN" altLang="en-US" sz="3200" b="1" dirty="0"/>
              <a:t>网游</a:t>
            </a:r>
            <a:r>
              <a:rPr lang="en-US" altLang="zh-CN" sz="3200" b="1" dirty="0"/>
              <a:t>-</a:t>
            </a:r>
            <a:r>
              <a:rPr lang="zh-CN" altLang="en-US" sz="3200" b="1" dirty="0"/>
              <a:t>棋牌游戏</a:t>
            </a:r>
          </a:p>
        </p:txBody>
      </p:sp>
      <p:sp>
        <p:nvSpPr>
          <p:cNvPr id="3" name="内容占位符 2">
            <a:extLst>
              <a:ext uri="{FF2B5EF4-FFF2-40B4-BE49-F238E27FC236}">
                <a16:creationId xmlns:a16="http://schemas.microsoft.com/office/drawing/2014/main" id="{0DC22870-0F26-4532-A17B-9D185EF5A418}"/>
              </a:ext>
            </a:extLst>
          </p:cNvPr>
          <p:cNvSpPr>
            <a:spLocks noGrp="1"/>
          </p:cNvSpPr>
          <p:nvPr>
            <p:ph idx="1"/>
          </p:nvPr>
        </p:nvSpPr>
        <p:spPr/>
        <p:txBody>
          <a:bodyPr>
            <a:normAutofit lnSpcReduction="10000"/>
          </a:bodyPr>
          <a:lstStyle/>
          <a:p>
            <a:r>
              <a:rPr lang="zh-CN" altLang="en-US" dirty="0"/>
              <a:t>棋类</a:t>
            </a:r>
            <a:endParaRPr lang="en-US" altLang="zh-CN" dirty="0"/>
          </a:p>
          <a:p>
            <a:pPr lvl="1"/>
            <a:r>
              <a:rPr lang="en-US" altLang="zh-CN" dirty="0"/>
              <a:t>《</a:t>
            </a:r>
            <a:r>
              <a:rPr lang="zh-CN" altLang="en-US" dirty="0"/>
              <a:t>四国军棋</a:t>
            </a:r>
            <a:r>
              <a:rPr lang="en-US" altLang="zh-CN" dirty="0"/>
              <a:t>》</a:t>
            </a:r>
          </a:p>
          <a:p>
            <a:r>
              <a:rPr lang="zh-CN" altLang="en-US" dirty="0"/>
              <a:t>牌类</a:t>
            </a:r>
            <a:endParaRPr lang="en-US" altLang="zh-CN" dirty="0"/>
          </a:p>
          <a:p>
            <a:pPr lvl="1"/>
            <a:r>
              <a:rPr lang="en-US" altLang="zh-CN" dirty="0"/>
              <a:t>《</a:t>
            </a:r>
            <a:r>
              <a:rPr lang="zh-CN" altLang="en-US" dirty="0"/>
              <a:t>欢乐斗地主</a:t>
            </a:r>
            <a:r>
              <a:rPr lang="en-US" altLang="zh-CN" dirty="0"/>
              <a:t>》</a:t>
            </a:r>
          </a:p>
          <a:p>
            <a:endParaRPr lang="en-US" altLang="zh-CN" dirty="0"/>
          </a:p>
          <a:p>
            <a:pPr lvl="1"/>
            <a:r>
              <a:rPr lang="en-US" altLang="zh-CN" dirty="0"/>
              <a:t>1998</a:t>
            </a:r>
            <a:r>
              <a:rPr lang="zh-CN" altLang="en-US" dirty="0"/>
              <a:t>年 </a:t>
            </a:r>
            <a:r>
              <a:rPr lang="zh-CN" altLang="en-US" b="1" dirty="0"/>
              <a:t>鲍岳桥 </a:t>
            </a:r>
            <a:r>
              <a:rPr lang="zh-CN" altLang="en-US" dirty="0"/>
              <a:t>联众 </a:t>
            </a:r>
            <a:endParaRPr lang="en-US" altLang="zh-CN" dirty="0"/>
          </a:p>
          <a:p>
            <a:pPr lvl="1"/>
            <a:r>
              <a:rPr lang="en-US" altLang="zh-CN" dirty="0"/>
              <a:t>2000</a:t>
            </a:r>
            <a:r>
              <a:rPr lang="zh-CN" altLang="en-US" dirty="0"/>
              <a:t>年 边锋四少 边锋</a:t>
            </a:r>
            <a:endParaRPr lang="en-US" altLang="zh-CN" dirty="0"/>
          </a:p>
          <a:p>
            <a:pPr lvl="1"/>
            <a:r>
              <a:rPr lang="en-US" altLang="zh-CN" dirty="0"/>
              <a:t>2003</a:t>
            </a:r>
            <a:r>
              <a:rPr lang="zh-CN" altLang="en-US" dirty="0"/>
              <a:t>年 </a:t>
            </a:r>
            <a:r>
              <a:rPr lang="en-US" altLang="zh-CN" dirty="0"/>
              <a:t>QQ</a:t>
            </a:r>
            <a:r>
              <a:rPr lang="zh-CN" altLang="en-US" dirty="0"/>
              <a:t>游戏大厅</a:t>
            </a:r>
            <a:endParaRPr lang="en-US" altLang="zh-CN" dirty="0"/>
          </a:p>
          <a:p>
            <a:endParaRPr lang="en-US" altLang="zh-CN" dirty="0"/>
          </a:p>
          <a:p>
            <a:r>
              <a:rPr lang="zh-CN" altLang="en-US" dirty="0"/>
              <a:t>捕鱼游戏</a:t>
            </a:r>
          </a:p>
        </p:txBody>
      </p:sp>
    </p:spTree>
    <p:extLst>
      <p:ext uri="{BB962C8B-B14F-4D97-AF65-F5344CB8AC3E}">
        <p14:creationId xmlns:p14="http://schemas.microsoft.com/office/powerpoint/2010/main" val="15086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3489</TotalTime>
  <Words>5146</Words>
  <Application>Microsoft Office PowerPoint</Application>
  <PresentationFormat>宽屏</PresentationFormat>
  <Paragraphs>326</Paragraphs>
  <Slides>33</Slides>
  <Notes>33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等线</vt:lpstr>
      <vt:lpstr>等线 Light</vt:lpstr>
      <vt:lpstr>Arial</vt:lpstr>
      <vt:lpstr>Office 主题​​</vt:lpstr>
      <vt:lpstr>说说我们的行业</vt:lpstr>
      <vt:lpstr>目的</vt:lpstr>
      <vt:lpstr>提纲</vt:lpstr>
      <vt:lpstr>一 行业</vt:lpstr>
      <vt:lpstr>一 行业 大文娱</vt:lpstr>
      <vt:lpstr>一 行业 大文娱 游戏</vt:lpstr>
      <vt:lpstr>一 行业-大文娱-游戏-电子游戏</vt:lpstr>
      <vt:lpstr>一 行业-大文娱-游戏-电子游戏-网游</vt:lpstr>
      <vt:lpstr>一 行业-大文娱-游戏-电子游戏-网游-棋牌游戏</vt:lpstr>
      <vt:lpstr>一 行业-大文娱-游戏-电子游戏-网游-棋牌游戏-捕鱼游戏</vt:lpstr>
      <vt:lpstr>二 游戏公司</vt:lpstr>
      <vt:lpstr>二 游戏公司-CP</vt:lpstr>
      <vt:lpstr>二 游戏公司-渠道</vt:lpstr>
      <vt:lpstr>二 游戏公司-发行</vt:lpstr>
      <vt:lpstr>二 游戏公司-周边</vt:lpstr>
      <vt:lpstr>三 部门</vt:lpstr>
      <vt:lpstr>三 部门-运营</vt:lpstr>
      <vt:lpstr>三 部门-运维</vt:lpstr>
      <vt:lpstr>三 部门 -推广</vt:lpstr>
      <vt:lpstr>三 部门-客服</vt:lpstr>
      <vt:lpstr>三 部门-风控</vt:lpstr>
      <vt:lpstr>三 部门-公关</vt:lpstr>
      <vt:lpstr>三 部门-HR，行政，财务</vt:lpstr>
      <vt:lpstr>三 部门-研发</vt:lpstr>
      <vt:lpstr>四 岗位-策划</vt:lpstr>
      <vt:lpstr>四 岗位-技术</vt:lpstr>
      <vt:lpstr>四 岗位-美术</vt:lpstr>
      <vt:lpstr>四 岗位-测试</vt:lpstr>
      <vt:lpstr>五-政府机构</vt:lpstr>
      <vt:lpstr>五-政府机构-国家新闻出版广电总局</vt:lpstr>
      <vt:lpstr>五-政府机构-文化部</vt:lpstr>
      <vt:lpstr>五-政府机构-公安部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说说我们这个行业</dc:title>
  <dc:creator>严 明超</dc:creator>
  <cp:lastModifiedBy>严 明超</cp:lastModifiedBy>
  <cp:revision>86</cp:revision>
  <dcterms:created xsi:type="dcterms:W3CDTF">2018-06-20T09:28:27Z</dcterms:created>
  <dcterms:modified xsi:type="dcterms:W3CDTF">2018-06-30T10:26:36Z</dcterms:modified>
</cp:coreProperties>
</file>