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5.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9" r:id="rId3"/>
    <p:sldId id="298" r:id="rId4"/>
    <p:sldId id="284" r:id="rId5"/>
    <p:sldId id="263" r:id="rId6"/>
    <p:sldId id="290" r:id="rId7"/>
    <p:sldId id="292" r:id="rId8"/>
    <p:sldId id="294" r:id="rId9"/>
    <p:sldId id="293" r:id="rId10"/>
    <p:sldId id="295" r:id="rId11"/>
    <p:sldId id="300" r:id="rId12"/>
    <p:sldId id="296" r:id="rId13"/>
    <p:sldId id="288" r:id="rId14"/>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8" autoAdjust="0"/>
    <p:restoredTop sz="94660" autoAdjust="0"/>
  </p:normalViewPr>
  <p:slideViewPr>
    <p:cSldViewPr snapToGrid="0">
      <p:cViewPr>
        <p:scale>
          <a:sx n="116" d="100"/>
          <a:sy n="116" d="100"/>
        </p:scale>
        <p:origin x="-192" y="-35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00" d="100"/>
          <a:sy n="100" d="100"/>
        </p:scale>
        <p:origin x="-206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2019/01/15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2019/01/15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目前的前后端分离存在逻辑代码的重合，前后端校验逻辑不能复用</a:t>
            </a:r>
            <a:endParaRPr lang="en-US" altLang="zh-CN" dirty="0" smtClean="0"/>
          </a:p>
          <a:p>
            <a:r>
              <a:rPr lang="en-US" altLang="zh-CN" dirty="0" smtClean="0"/>
              <a:t>2.</a:t>
            </a:r>
            <a:r>
              <a:rPr lang="zh-CN" altLang="en-US" dirty="0" smtClean="0"/>
              <a:t>那就在这之间再弄一层，即</a:t>
            </a:r>
            <a:r>
              <a:rPr lang="en-US" altLang="zh-CN" dirty="0" err="1" smtClean="0"/>
              <a:t>nodejs</a:t>
            </a:r>
            <a:r>
              <a:rPr lang="zh-CN" altLang="en-US" dirty="0" smtClean="0"/>
              <a:t>所开发的中间层</a:t>
            </a:r>
            <a:endParaRPr lang="en-US" altLang="zh-CN" dirty="0" smtClean="0"/>
          </a:p>
          <a:p>
            <a:r>
              <a:rPr lang="en-US" altLang="zh-CN" dirty="0" smtClean="0"/>
              <a:t>3.</a:t>
            </a:r>
            <a:r>
              <a:rPr lang="zh-CN" altLang="en-US" dirty="0" smtClean="0"/>
              <a:t>用途：将</a:t>
            </a:r>
            <a:r>
              <a:rPr lang="en-US" altLang="zh-CN" dirty="0" smtClean="0"/>
              <a:t>controller</a:t>
            </a:r>
            <a:r>
              <a:rPr lang="zh-CN" altLang="en-US" dirty="0" smtClean="0"/>
              <a:t>交给这一层，即交给前端</a:t>
            </a:r>
            <a:r>
              <a:rPr lang="zh-CN" altLang="en-US" dirty="0" smtClean="0"/>
              <a:t>，老的项目相当于后端逻辑要重写了呀，并且前端</a:t>
            </a:r>
            <a:r>
              <a:rPr lang="zh-CN" altLang="en-US" dirty="0" smtClean="0"/>
              <a:t>的权利增加了呢？（后端同学肯定不愿意呀）</a:t>
            </a:r>
            <a:endParaRPr lang="en-US" altLang="zh-CN" dirty="0" smtClean="0"/>
          </a:p>
          <a:p>
            <a:r>
              <a:rPr lang="en-US" altLang="zh-CN" dirty="0" smtClean="0"/>
              <a:t>4.</a:t>
            </a:r>
            <a:r>
              <a:rPr lang="zh-CN" altLang="en-US" dirty="0" smtClean="0"/>
              <a:t>入门困难</a:t>
            </a:r>
            <a:endParaRPr lang="en-US" altLang="zh-CN" dirty="0" smtClean="0"/>
          </a:p>
          <a:p>
            <a:r>
              <a:rPr lang="en-US" altLang="zh-CN" dirty="0" smtClean="0"/>
              <a:t>5.</a:t>
            </a:r>
            <a:r>
              <a:rPr lang="zh-CN" altLang="en-US" dirty="0" smtClean="0"/>
              <a:t>不</a:t>
            </a:r>
            <a:r>
              <a:rPr lang="zh-CN" altLang="en-US" dirty="0"/>
              <a:t>具备</a:t>
            </a:r>
            <a:r>
              <a:rPr lang="zh-CN" altLang="en-US" dirty="0" smtClean="0"/>
              <a:t>通用性</a:t>
            </a:r>
            <a:endParaRPr lang="en-US" altLang="zh-CN" dirty="0" smtClean="0"/>
          </a:p>
          <a:p>
            <a:r>
              <a:rPr lang="en-US" altLang="zh-CN" dirty="0" smtClean="0"/>
              <a:t>6.</a:t>
            </a:r>
            <a:r>
              <a:rPr lang="zh-CN" altLang="en-US" dirty="0" smtClean="0"/>
              <a:t>所以目前还不能广泛被使用，各大厂商都在摸索自己的开发</a:t>
            </a:r>
            <a:r>
              <a:rPr lang="zh-CN" altLang="en-US" dirty="0" smtClean="0"/>
              <a:t>流程</a:t>
            </a:r>
            <a:endParaRPr lang="en-US" altLang="zh-CN" dirty="0" smtClean="0"/>
          </a:p>
          <a:p>
            <a:endParaRPr lang="en-US" altLang="zh-CN" dirty="0"/>
          </a:p>
          <a:p>
            <a:endParaRPr lang="en-US" altLang="zh-CN" dirty="0" smtClean="0"/>
          </a:p>
          <a:p>
            <a:r>
              <a:rPr lang="zh-CN" altLang="en-US" dirty="0" smtClean="0"/>
              <a:t>优点详解</a:t>
            </a:r>
            <a:endParaRPr lang="en-US" altLang="zh-CN" dirty="0" smtClean="0"/>
          </a:p>
          <a:p>
            <a:r>
              <a:rPr lang="en-US" altLang="zh-CN" dirty="0" smtClean="0"/>
              <a:t>1.</a:t>
            </a:r>
            <a:r>
              <a:rPr lang="zh-CN" altLang="en-US" dirty="0" smtClean="0"/>
              <a:t>数据的处理交由前端，前端想要什么数据就自己弄，只要后端把基础数据给到，那基本就做到了前后端的完全分离</a:t>
            </a:r>
            <a:endParaRPr lang="en-US" altLang="zh-CN" dirty="0" smtClean="0"/>
          </a:p>
          <a:p>
            <a:endParaRPr lang="en-US" altLang="zh-CN" dirty="0"/>
          </a:p>
          <a:p>
            <a:r>
              <a:rPr lang="en-US" altLang="zh-CN" dirty="0" smtClean="0"/>
              <a:t>2.SEO</a:t>
            </a:r>
            <a:r>
              <a:rPr lang="zh-CN" altLang="en-US" dirty="0" smtClean="0"/>
              <a:t>问题同样得到解决，在</a:t>
            </a:r>
            <a:r>
              <a:rPr lang="en-US" altLang="zh-CN" dirty="0" err="1" smtClean="0"/>
              <a:t>NodeJS</a:t>
            </a:r>
            <a:r>
              <a:rPr lang="zh-CN" altLang="en-US" dirty="0" smtClean="0"/>
              <a:t>层控制首页服务端渲染</a:t>
            </a:r>
            <a:endParaRPr lang="en-US" altLang="zh-CN" dirty="0" smtClean="0"/>
          </a:p>
          <a:p>
            <a:endParaRPr lang="zh-CN" altLang="en-US" b="1" dirty="0"/>
          </a:p>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447870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未接触过，应该是在架构设计尚未出现之前的一种全栈式开发模式</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未接触过，应该是在架构设计尚未出现之前的一种全栈式开发模式</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实习时接触过一点点类似的开发模式，往往为了配置开发环境就会抓耳挠腮</a:t>
            </a:r>
            <a:endParaRPr lang="en-US" altLang="zh-CN" dirty="0" smtClean="0"/>
          </a:p>
          <a:p>
            <a:r>
              <a:rPr lang="en-US" altLang="zh-CN" dirty="0" smtClean="0"/>
              <a:t>2.ASP</a:t>
            </a:r>
            <a:r>
              <a:rPr lang="zh-CN" altLang="en-US" dirty="0" smtClean="0"/>
              <a:t>，</a:t>
            </a:r>
            <a:r>
              <a:rPr lang="en-US" altLang="zh-CN" dirty="0" smtClean="0"/>
              <a:t>JSP</a:t>
            </a:r>
            <a:r>
              <a:rPr lang="zh-CN" altLang="en-US" dirty="0" smtClean="0"/>
              <a:t>，</a:t>
            </a:r>
            <a:r>
              <a:rPr lang="en-US" altLang="zh-CN" dirty="0" smtClean="0"/>
              <a:t>PHP</a:t>
            </a:r>
            <a:r>
              <a:rPr lang="zh-CN" altLang="en-US" dirty="0" smtClean="0"/>
              <a:t>等</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1.16</a:t>
            </a:r>
            <a:r>
              <a:rPr lang="zh-CN" altLang="en-US" dirty="0" smtClean="0"/>
              <a:t>年刚毕业时接触到的最多的就是这种开发模式</a:t>
            </a:r>
            <a:endParaRPr lang="en-US" altLang="zh-CN" dirty="0" smtClean="0"/>
          </a:p>
          <a:p>
            <a:r>
              <a:rPr lang="en-US" altLang="zh-CN" dirty="0" smtClean="0"/>
              <a:t>2.</a:t>
            </a:r>
            <a:r>
              <a:rPr lang="zh-CN" altLang="en-US" dirty="0" smtClean="0"/>
              <a:t>门槛大大</a:t>
            </a:r>
            <a:r>
              <a:rPr lang="zh-CN" altLang="en-US" dirty="0" smtClean="0"/>
              <a:t>降低</a:t>
            </a:r>
            <a:endParaRPr lang="en-US" altLang="zh-CN" dirty="0" smtClean="0"/>
          </a:p>
          <a:p>
            <a:endParaRPr lang="en-US" altLang="zh-CN" dirty="0"/>
          </a:p>
          <a:p>
            <a:r>
              <a:rPr lang="zh-CN" altLang="en-US" dirty="0" smtClean="0"/>
              <a:t>前端包含大量业务逻辑（如数据的格式转化）</a:t>
            </a: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这里更多的是上一个模式发展更加成熟的体现，</a:t>
            </a:r>
            <a:r>
              <a:rPr lang="en-US" altLang="zh-CN" dirty="0" smtClean="0"/>
              <a:t>ajax</a:t>
            </a:r>
            <a:r>
              <a:rPr lang="zh-CN" altLang="en-US" dirty="0" smtClean="0"/>
              <a:t>时代具有的优点，此时同样具有，并且。。。。</a:t>
            </a:r>
            <a:endParaRPr lang="en-US" altLang="zh-CN" dirty="0" smtClean="0"/>
          </a:p>
          <a:p>
            <a:endParaRPr lang="en-US" altLang="zh-CN" dirty="0"/>
          </a:p>
          <a:p>
            <a:r>
              <a:rPr lang="en-US" altLang="zh-CN" dirty="0" smtClean="0"/>
              <a:t>1.</a:t>
            </a:r>
            <a:r>
              <a:rPr lang="zh-CN" altLang="en-US" dirty="0" smtClean="0"/>
              <a:t>更加趋于</a:t>
            </a:r>
            <a:r>
              <a:rPr lang="zh-CN" altLang="en-US" dirty="0" smtClean="0"/>
              <a:t>稳定，目前使用最广泛的前后端分离模式</a:t>
            </a:r>
            <a:endParaRPr lang="en-US" altLang="zh-CN" dirty="0" smtClean="0"/>
          </a:p>
          <a:p>
            <a:r>
              <a:rPr lang="en-US" altLang="zh-CN" dirty="0" smtClean="0"/>
              <a:t>2</a:t>
            </a:r>
            <a:r>
              <a:rPr lang="en-US" altLang="zh-CN" dirty="0" smtClean="0"/>
              <a:t>.</a:t>
            </a:r>
            <a:r>
              <a:rPr lang="zh-CN" altLang="en-US" dirty="0" smtClean="0"/>
              <a:t>但是同样存在一些缺陷，还是不够完美，那么历史</a:t>
            </a:r>
            <a:r>
              <a:rPr lang="zh-CN" altLang="en-US" dirty="0" smtClean="0"/>
              <a:t>的</a:t>
            </a:r>
            <a:r>
              <a:rPr lang="zh-CN" altLang="en-US" dirty="0" smtClean="0"/>
              <a:t>车轮继续前进吧，继续</a:t>
            </a:r>
            <a:r>
              <a:rPr lang="zh-CN" altLang="en-US" dirty="0" smtClean="0"/>
              <a:t>探索吧</a:t>
            </a:r>
            <a:endParaRPr lang="en-US" altLang="zh-CN" dirty="0" smtClean="0"/>
          </a:p>
          <a:p>
            <a:r>
              <a:rPr lang="en-US" altLang="zh-CN" dirty="0" smtClean="0"/>
              <a:t>3</a:t>
            </a:r>
            <a:r>
              <a:rPr lang="en-US" altLang="zh-CN" dirty="0" smtClean="0"/>
              <a:t>.</a:t>
            </a:r>
            <a:r>
              <a:rPr lang="zh-CN" altLang="en-US" dirty="0" smtClean="0"/>
              <a:t>到底怎么</a:t>
            </a:r>
            <a:r>
              <a:rPr lang="zh-CN" altLang="en-US" dirty="0" smtClean="0"/>
              <a:t>才能做到完全的前后端分离呢</a:t>
            </a:r>
            <a:r>
              <a:rPr lang="zh-CN" altLang="en-US" dirty="0" smtClean="0"/>
              <a:t>，随着</a:t>
            </a:r>
            <a:r>
              <a:rPr lang="en-US" altLang="zh-CN" dirty="0" err="1" smtClean="0"/>
              <a:t>NodeJS</a:t>
            </a:r>
            <a:r>
              <a:rPr lang="zh-CN" altLang="en-US" dirty="0" smtClean="0"/>
              <a:t>的出现，前端</a:t>
            </a:r>
            <a:r>
              <a:rPr lang="zh-CN" altLang="en-US" dirty="0" smtClean="0"/>
              <a:t>大</a:t>
            </a:r>
            <a:r>
              <a:rPr lang="zh-CN" altLang="en-US" dirty="0" smtClean="0"/>
              <a:t>佬</a:t>
            </a:r>
            <a:r>
              <a:rPr lang="zh-CN" altLang="en-US" dirty="0" smtClean="0"/>
              <a:t>们慢慢的就又发现了一种新的开发模式</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2019/01/15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2019/01/15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2019/01/15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2019/01/15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2019/01/15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2019/01/15</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231057" y="1952106"/>
            <a:ext cx="5340191" cy="715581"/>
          </a:xfrm>
          <a:prstGeom prst="rect">
            <a:avLst/>
          </a:prstGeom>
          <a:noFill/>
        </p:spPr>
        <p:txBody>
          <a:bodyPr wrap="square" lIns="68580" tIns="34290" rIns="68580" bIns="34290" rtlCol="0">
            <a:spAutoFit/>
          </a:bodyPr>
          <a:lstStyle/>
          <a:p>
            <a:r>
              <a:rPr lang="zh-CN" altLang="en-US" sz="4200" b="1" dirty="0" smtClean="0">
                <a:solidFill>
                  <a:srgbClr val="1B4367"/>
                </a:solidFill>
                <a:cs typeface="+mn-ea"/>
                <a:sym typeface="+mn-lt"/>
              </a:rPr>
              <a:t>前后端分离了吗？</a:t>
            </a:r>
            <a:endParaRPr lang="zh-CN" altLang="en-US" sz="4200" b="1" dirty="0">
              <a:solidFill>
                <a:srgbClr val="1B4367"/>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3270422" y="1033692"/>
            <a:ext cx="5873579"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3480013" y="1680611"/>
            <a:ext cx="3417595" cy="122341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smtClean="0">
                <a:solidFill>
                  <a:schemeClr val="bg1"/>
                </a:solidFill>
                <a:cs typeface="+mn-ea"/>
              </a:rPr>
              <a:t>目前比较成熟的前后端分离模式即前面所提到的以各个框架为主的开发模式</a:t>
            </a:r>
            <a:r>
              <a:rPr lang="zh-CN" altLang="en-US" sz="1000" dirty="0" smtClean="0">
                <a:solidFill>
                  <a:schemeClr val="bg1"/>
                </a:solidFill>
                <a:cs typeface="+mn-ea"/>
              </a:rPr>
              <a:t>，</a:t>
            </a:r>
            <a:r>
              <a:rPr lang="zh-CN" altLang="en-US" sz="1000" dirty="0" smtClean="0">
                <a:solidFill>
                  <a:schemeClr val="bg1"/>
                </a:solidFill>
                <a:cs typeface="+mn-ea"/>
              </a:rPr>
              <a:t>但是同样</a:t>
            </a:r>
            <a:r>
              <a:rPr lang="zh-CN" altLang="en-US" sz="1000" dirty="0" smtClean="0">
                <a:solidFill>
                  <a:schemeClr val="bg1"/>
                </a:solidFill>
                <a:cs typeface="+mn-ea"/>
              </a:rPr>
              <a:t>存在前面所提到的一些</a:t>
            </a:r>
            <a:r>
              <a:rPr lang="zh-CN" altLang="en-US" sz="1000" dirty="0" smtClean="0">
                <a:solidFill>
                  <a:schemeClr val="bg1"/>
                </a:solidFill>
                <a:cs typeface="+mn-ea"/>
              </a:rPr>
              <a:t>问题，没有达到前后端的完全</a:t>
            </a:r>
            <a:r>
              <a:rPr lang="zh-CN" altLang="en-US" sz="1000" dirty="0" smtClean="0">
                <a:solidFill>
                  <a:schemeClr val="bg1"/>
                </a:solidFill>
                <a:cs typeface="+mn-ea"/>
              </a:rPr>
              <a:t>分离</a:t>
            </a:r>
            <a:endParaRPr lang="en-US" altLang="zh-CN" sz="1000" dirty="0">
              <a:solidFill>
                <a:schemeClr val="bg1"/>
              </a:solidFill>
              <a:cs typeface="+mn-ea"/>
            </a:endParaRPr>
          </a:p>
          <a:p>
            <a:pPr>
              <a:lnSpc>
                <a:spcPts val="1500"/>
              </a:lnSpc>
            </a:pPr>
            <a:endParaRPr lang="en-US" altLang="zh-CN" sz="1000" dirty="0">
              <a:solidFill>
                <a:schemeClr val="bg1"/>
              </a:solidFill>
              <a:cs typeface="+mn-ea"/>
            </a:endParaRPr>
          </a:p>
          <a:p>
            <a:pPr>
              <a:lnSpc>
                <a:spcPts val="1500"/>
              </a:lnSpc>
            </a:pPr>
            <a:r>
              <a:rPr lang="zh-CN" altLang="en-US" sz="1000" dirty="0" smtClean="0">
                <a:solidFill>
                  <a:schemeClr val="bg1"/>
                </a:solidFill>
                <a:cs typeface="+mn-ea"/>
              </a:rPr>
              <a:t>引入</a:t>
            </a:r>
            <a:r>
              <a:rPr lang="en-US" altLang="zh-CN" sz="1000" dirty="0" err="1" smtClean="0">
                <a:solidFill>
                  <a:schemeClr val="bg1"/>
                </a:solidFill>
                <a:cs typeface="+mn-ea"/>
              </a:rPr>
              <a:t>NodeJS</a:t>
            </a:r>
            <a:r>
              <a:rPr lang="zh-CN" altLang="en-US" sz="1000" dirty="0" smtClean="0">
                <a:solidFill>
                  <a:schemeClr val="bg1"/>
                </a:solidFill>
                <a:cs typeface="+mn-ea"/>
              </a:rPr>
              <a:t>作为中间层进行数据逻辑的处理，</a:t>
            </a:r>
            <a:r>
              <a:rPr lang="zh-CN" altLang="en-US" sz="1000" dirty="0" smtClean="0">
                <a:solidFill>
                  <a:schemeClr val="bg1"/>
                </a:solidFill>
                <a:cs typeface="+mn-ea"/>
              </a:rPr>
              <a:t>即数据</a:t>
            </a:r>
            <a:r>
              <a:rPr lang="en-US" altLang="zh-CN" sz="1000" dirty="0" smtClean="0">
                <a:solidFill>
                  <a:schemeClr val="bg1"/>
                </a:solidFill>
                <a:cs typeface="+mn-ea"/>
              </a:rPr>
              <a:t>Controller</a:t>
            </a:r>
            <a:r>
              <a:rPr lang="zh-CN" altLang="en-US" sz="1000" dirty="0" smtClean="0">
                <a:solidFill>
                  <a:schemeClr val="bg1"/>
                </a:solidFill>
                <a:cs typeface="+mn-ea"/>
              </a:rPr>
              <a:t>层。</a:t>
            </a:r>
            <a:endParaRPr lang="en-US" altLang="zh-CN" sz="1000" dirty="0" smtClean="0">
              <a:solidFill>
                <a:schemeClr val="bg1"/>
              </a:solidFill>
              <a:cs typeface="+mn-ea"/>
            </a:endParaRPr>
          </a:p>
        </p:txBody>
      </p:sp>
      <p:sp>
        <p:nvSpPr>
          <p:cNvPr id="106" name="TextBox 1210"/>
          <p:cNvSpPr/>
          <p:nvPr/>
        </p:nvSpPr>
        <p:spPr>
          <a:xfrm>
            <a:off x="1204070" y="3685791"/>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优点</a:t>
            </a:r>
          </a:p>
        </p:txBody>
      </p:sp>
      <p:sp>
        <p:nvSpPr>
          <p:cNvPr id="107" name="文本框 11"/>
          <p:cNvSpPr txBox="1"/>
          <p:nvPr/>
        </p:nvSpPr>
        <p:spPr>
          <a:xfrm>
            <a:off x="1204069" y="3970982"/>
            <a:ext cx="3106095" cy="8386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前后端实现逻辑上的完全分离</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通过中间层，前端可以自由调控，同时也可以解决</a:t>
            </a:r>
            <a:r>
              <a:rPr lang="en-US" altLang="zh-CN" sz="1000" dirty="0" smtClean="0">
                <a:solidFill>
                  <a:schemeClr val="tx1">
                    <a:lumMod val="75000"/>
                    <a:lumOff val="25000"/>
                  </a:schemeClr>
                </a:solidFill>
                <a:cs typeface="+mn-ea"/>
                <a:sym typeface="+mn-lt"/>
              </a:rPr>
              <a:t>SEO</a:t>
            </a:r>
            <a:r>
              <a:rPr lang="zh-CN" altLang="en-US" sz="1000" dirty="0" smtClean="0">
                <a:solidFill>
                  <a:schemeClr val="tx1">
                    <a:lumMod val="75000"/>
                    <a:lumOff val="25000"/>
                  </a:schemeClr>
                </a:solidFill>
                <a:cs typeface="+mn-ea"/>
                <a:sym typeface="+mn-lt"/>
              </a:rPr>
              <a:t>优化的问题</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3.</a:t>
            </a:r>
            <a:r>
              <a:rPr lang="zh-CN" altLang="en-US" sz="1000" dirty="0" smtClean="0">
                <a:solidFill>
                  <a:schemeClr val="tx1">
                    <a:lumMod val="75000"/>
                    <a:lumOff val="25000"/>
                  </a:schemeClr>
                </a:solidFill>
                <a:cs typeface="+mn-ea"/>
                <a:sym typeface="+mn-lt"/>
              </a:rPr>
              <a:t>后端可以更关注于自身业务逻辑和数据库的开发</a:t>
            </a:r>
            <a:endParaRPr lang="en-US" altLang="zh-CN" sz="1000" dirty="0">
              <a:solidFill>
                <a:schemeClr val="tx1">
                  <a:lumMod val="75000"/>
                  <a:lumOff val="25000"/>
                </a:schemeClr>
              </a:solidFill>
              <a:cs typeface="+mn-ea"/>
              <a:sym typeface="+mn-lt"/>
            </a:endParaRPr>
          </a:p>
        </p:txBody>
      </p:sp>
      <p:sp>
        <p:nvSpPr>
          <p:cNvPr id="111" name="TextBox 1210"/>
          <p:cNvSpPr/>
          <p:nvPr/>
        </p:nvSpPr>
        <p:spPr>
          <a:xfrm>
            <a:off x="5344562" y="3679857"/>
            <a:ext cx="6771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smtClean="0">
                <a:solidFill>
                  <a:srgbClr val="1B4367"/>
                </a:solidFill>
                <a:cs typeface="+mn-ea"/>
                <a:sym typeface="+mn-lt"/>
              </a:rPr>
              <a:t>缺点？</a:t>
            </a:r>
            <a:endParaRPr lang="zh-CN" altLang="en-US" b="1" dirty="0">
              <a:solidFill>
                <a:srgbClr val="1B4367"/>
              </a:solidFill>
              <a:cs typeface="+mn-ea"/>
              <a:sym typeface="+mn-lt"/>
            </a:endParaRPr>
          </a:p>
        </p:txBody>
      </p:sp>
      <p:sp>
        <p:nvSpPr>
          <p:cNvPr id="112" name="文本框 11"/>
          <p:cNvSpPr txBox="1"/>
          <p:nvPr/>
        </p:nvSpPr>
        <p:spPr>
          <a:xfrm>
            <a:off x="5344561" y="3965048"/>
            <a:ext cx="31060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en-US" altLang="zh-CN" sz="1000" dirty="0" smtClean="0">
                <a:solidFill>
                  <a:schemeClr val="tx1">
                    <a:lumMod val="75000"/>
                    <a:lumOff val="25000"/>
                  </a:schemeClr>
                </a:solidFill>
                <a:cs typeface="+mn-ea"/>
                <a:sym typeface="+mn-lt"/>
              </a:rPr>
              <a:t>.</a:t>
            </a:r>
            <a:r>
              <a:rPr lang="zh-CN" altLang="en-US" sz="1000" dirty="0" smtClean="0">
                <a:solidFill>
                  <a:schemeClr val="tx1">
                    <a:lumMod val="75000"/>
                    <a:lumOff val="25000"/>
                  </a:schemeClr>
                </a:solidFill>
                <a:cs typeface="+mn-ea"/>
                <a:sym typeface="+mn-lt"/>
              </a:rPr>
              <a:t>有人说这</a:t>
            </a:r>
            <a:r>
              <a:rPr lang="zh-CN" altLang="en-US" sz="1000" dirty="0" smtClean="0">
                <a:solidFill>
                  <a:schemeClr val="tx1">
                    <a:lumMod val="75000"/>
                    <a:lumOff val="25000"/>
                  </a:schemeClr>
                </a:solidFill>
                <a:cs typeface="+mn-ea"/>
                <a:sym typeface="+mn-lt"/>
              </a:rPr>
              <a:t>是一种向原始开发模式的回归 </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对于前端开发人员来说，需要对服务端有一定的</a:t>
            </a:r>
            <a:r>
              <a:rPr lang="zh-CN" altLang="en-US" sz="1000" dirty="0" smtClean="0">
                <a:solidFill>
                  <a:schemeClr val="tx1">
                    <a:lumMod val="75000"/>
                    <a:lumOff val="25000"/>
                  </a:schemeClr>
                </a:solidFill>
                <a:cs typeface="+mn-ea"/>
                <a:sym typeface="+mn-lt"/>
              </a:rPr>
              <a:t>了解（安全验证、服务器等）</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3.</a:t>
            </a:r>
            <a:r>
              <a:rPr lang="zh-CN" altLang="en-US" sz="1000" dirty="0" smtClean="0">
                <a:solidFill>
                  <a:schemeClr val="tx1">
                    <a:lumMod val="75000"/>
                    <a:lumOff val="25000"/>
                  </a:schemeClr>
                </a:solidFill>
                <a:cs typeface="+mn-ea"/>
                <a:sym typeface="+mn-lt"/>
              </a:rPr>
              <a:t>对于历史遗留项目来说，想要进行过度，势必会造成很大的阻力</a:t>
            </a:r>
            <a:endParaRPr lang="en-US" altLang="zh-CN" sz="1000" dirty="0" smtClean="0">
              <a:solidFill>
                <a:schemeClr val="tx1">
                  <a:lumMod val="75000"/>
                  <a:lumOff val="25000"/>
                </a:schemeClr>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0" name="文本框 15"/>
          <p:cNvSpPr txBox="1"/>
          <p:nvPr/>
        </p:nvSpPr>
        <p:spPr>
          <a:xfrm>
            <a:off x="709386" y="309785"/>
            <a:ext cx="2561036" cy="330860"/>
          </a:xfrm>
          <a:prstGeom prst="rect">
            <a:avLst/>
          </a:prstGeom>
          <a:noFill/>
        </p:spPr>
        <p:txBody>
          <a:bodyPr wrap="square" lIns="68580" tIns="34290" rIns="68580" bIns="34290" rtlCol="0">
            <a:spAutoFit/>
          </a:bodyPr>
          <a:lstStyle/>
          <a:p>
            <a:r>
              <a:rPr lang="en-US" altLang="zh-CN" sz="1700" b="1" dirty="0" err="1" smtClean="0">
                <a:solidFill>
                  <a:srgbClr val="1B4367"/>
                </a:solidFill>
                <a:cs typeface="+mn-ea"/>
                <a:sym typeface="+mn-lt"/>
              </a:rPr>
              <a:t>NodeJS</a:t>
            </a:r>
            <a:r>
              <a:rPr lang="zh-CN" altLang="en-US" sz="1700" b="1" dirty="0" smtClean="0">
                <a:solidFill>
                  <a:srgbClr val="1B4367"/>
                </a:solidFill>
                <a:cs typeface="+mn-ea"/>
                <a:sym typeface="+mn-lt"/>
              </a:rPr>
              <a:t>带来的全栈时代</a:t>
            </a:r>
            <a:endParaRPr lang="zh-CN" altLang="en-US" sz="1700" b="1" dirty="0">
              <a:solidFill>
                <a:srgbClr val="1B4367"/>
              </a:solidFill>
              <a:cs typeface="+mn-ea"/>
              <a:sym typeface="+mn-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78" y="1023571"/>
            <a:ext cx="2339805" cy="2423086"/>
          </a:xfrm>
          <a:prstGeom prst="rect">
            <a:avLst/>
          </a:prstGeom>
        </p:spPr>
      </p:pic>
    </p:spTree>
    <p:extLst>
      <p:ext uri="{BB962C8B-B14F-4D97-AF65-F5344CB8AC3E}">
        <p14:creationId xmlns:p14="http://schemas.microsoft.com/office/powerpoint/2010/main" val="32104911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additive="base">
                                        <p:cTn id="10" dur="500" fill="hold"/>
                                        <p:tgtEl>
                                          <p:spTgt spid="23"/>
                                        </p:tgtEl>
                                        <p:attrNameLst>
                                          <p:attrName>ppt_x</p:attrName>
                                        </p:attrNameLst>
                                      </p:cBhvr>
                                      <p:tavLst>
                                        <p:tav tm="0">
                                          <p:val>
                                            <p:strVal val="1+#ppt_w/2"/>
                                          </p:val>
                                        </p:tav>
                                        <p:tav tm="100000">
                                          <p:val>
                                            <p:strVal val="#ppt_x"/>
                                          </p:val>
                                        </p:tav>
                                      </p:tavLst>
                                    </p:anim>
                                    <p:anim calcmode="lin" valueType="num">
                                      <p:cBhvr additive="base">
                                        <p:cTn id="11" dur="500" fill="hold"/>
                                        <p:tgtEl>
                                          <p:spTgt spid="2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 calcmode="lin" valueType="num">
                                      <p:cBhvr additive="base">
                                        <p:cTn id="20" dur="500"/>
                                        <p:tgtEl>
                                          <p:spTgt spid="106"/>
                                        </p:tgtEl>
                                        <p:attrNameLst>
                                          <p:attrName>ppt_y</p:attrName>
                                        </p:attrNameLst>
                                      </p:cBhvr>
                                      <p:tavLst>
                                        <p:tav tm="0">
                                          <p:val>
                                            <p:strVal val="#ppt_y-#ppt_h*1.125000"/>
                                          </p:val>
                                        </p:tav>
                                        <p:tav tm="100000">
                                          <p:val>
                                            <p:strVal val="#ppt_y"/>
                                          </p:val>
                                        </p:tav>
                                      </p:tavLst>
                                    </p:anim>
                                    <p:animEffect transition="in" filter="wipe(down)">
                                      <p:cBhvr>
                                        <p:cTn id="21" dur="500"/>
                                        <p:tgtEl>
                                          <p:spTgt spid="106"/>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107"/>
                                        </p:tgtEl>
                                        <p:attrNameLst>
                                          <p:attrName>style.visibility</p:attrName>
                                        </p:attrNameLst>
                                      </p:cBhvr>
                                      <p:to>
                                        <p:strVal val="visible"/>
                                      </p:to>
                                    </p:set>
                                    <p:anim calcmode="lin" valueType="num">
                                      <p:cBhvr additive="base">
                                        <p:cTn id="25" dur="500" fill="hold"/>
                                        <p:tgtEl>
                                          <p:spTgt spid="107"/>
                                        </p:tgtEl>
                                        <p:attrNameLst>
                                          <p:attrName>ppt_x</p:attrName>
                                        </p:attrNameLst>
                                      </p:cBhvr>
                                      <p:tavLst>
                                        <p:tav tm="0">
                                          <p:val>
                                            <p:strVal val="1+#ppt_w/2"/>
                                          </p:val>
                                        </p:tav>
                                        <p:tav tm="100000">
                                          <p:val>
                                            <p:strVal val="#ppt_x"/>
                                          </p:val>
                                        </p:tav>
                                      </p:tavLst>
                                    </p:anim>
                                    <p:anim calcmode="lin" valueType="num">
                                      <p:cBhvr additive="base">
                                        <p:cTn id="26" dur="500" fill="hold"/>
                                        <p:tgtEl>
                                          <p:spTgt spid="107"/>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12" presetClass="entr" presetSubtype="1" fill="hold" grpId="0" nodeType="afterEffect">
                                  <p:stCondLst>
                                    <p:cond delay="0"/>
                                  </p:stCondLst>
                                  <p:childTnLst>
                                    <p:set>
                                      <p:cBhvr>
                                        <p:cTn id="29" dur="1" fill="hold">
                                          <p:stCondLst>
                                            <p:cond delay="0"/>
                                          </p:stCondLst>
                                        </p:cTn>
                                        <p:tgtEl>
                                          <p:spTgt spid="111"/>
                                        </p:tgtEl>
                                        <p:attrNameLst>
                                          <p:attrName>style.visibility</p:attrName>
                                        </p:attrNameLst>
                                      </p:cBhvr>
                                      <p:to>
                                        <p:strVal val="visible"/>
                                      </p:to>
                                    </p:set>
                                    <p:anim calcmode="lin" valueType="num">
                                      <p:cBhvr additive="base">
                                        <p:cTn id="30" dur="500"/>
                                        <p:tgtEl>
                                          <p:spTgt spid="111"/>
                                        </p:tgtEl>
                                        <p:attrNameLst>
                                          <p:attrName>ppt_y</p:attrName>
                                        </p:attrNameLst>
                                      </p:cBhvr>
                                      <p:tavLst>
                                        <p:tav tm="0">
                                          <p:val>
                                            <p:strVal val="#ppt_y-#ppt_h*1.125000"/>
                                          </p:val>
                                        </p:tav>
                                        <p:tav tm="100000">
                                          <p:val>
                                            <p:strVal val="#ppt_y"/>
                                          </p:val>
                                        </p:tav>
                                      </p:tavLst>
                                    </p:anim>
                                    <p:animEffect transition="in" filter="wipe(down)">
                                      <p:cBhvr>
                                        <p:cTn id="31" dur="500"/>
                                        <p:tgtEl>
                                          <p:spTgt spid="111"/>
                                        </p:tgtEl>
                                      </p:cBhvr>
                                    </p:animEffect>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112"/>
                                        </p:tgtEl>
                                        <p:attrNameLst>
                                          <p:attrName>style.visibility</p:attrName>
                                        </p:attrNameLst>
                                      </p:cBhvr>
                                      <p:to>
                                        <p:strVal val="visible"/>
                                      </p:to>
                                    </p:set>
                                    <p:anim calcmode="lin" valueType="num">
                                      <p:cBhvr additive="base">
                                        <p:cTn id="35" dur="500" fill="hold"/>
                                        <p:tgtEl>
                                          <p:spTgt spid="112"/>
                                        </p:tgtEl>
                                        <p:attrNameLst>
                                          <p:attrName>ppt_x</p:attrName>
                                        </p:attrNameLst>
                                      </p:cBhvr>
                                      <p:tavLst>
                                        <p:tav tm="0">
                                          <p:val>
                                            <p:strVal val="1+#ppt_w/2"/>
                                          </p:val>
                                        </p:tav>
                                        <p:tav tm="100000">
                                          <p:val>
                                            <p:strVal val="#ppt_x"/>
                                          </p:val>
                                        </p:tav>
                                      </p:tavLst>
                                    </p:anim>
                                    <p:anim calcmode="lin" valueType="num">
                                      <p:cBhvr additive="base">
                                        <p:cTn id="36" dur="500" fill="hold"/>
                                        <p:tgtEl>
                                          <p:spTgt spid="11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20"/>
                                        </p:tgtEl>
                                        <p:attrNameLst>
                                          <p:attrName>ppt_y</p:attrName>
                                        </p:attrNameLst>
                                      </p:cBhvr>
                                      <p:tavLst>
                                        <p:tav tm="0">
                                          <p:val>
                                            <p:strVal val="#ppt_y"/>
                                          </p:val>
                                        </p:tav>
                                        <p:tav tm="100000">
                                          <p:val>
                                            <p:strVal val="#ppt_y"/>
                                          </p:val>
                                        </p:tav>
                                      </p:tavLst>
                                    </p:anim>
                                    <p:anim calcmode="lin" valueType="num">
                                      <p:cBhvr>
                                        <p:cTn id="4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106" grpId="0"/>
      <p:bldP spid="107" grpId="0"/>
      <p:bldP spid="111" grpId="0"/>
      <p:bldP spid="112"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r>
              <a:rPr lang="zh-CN" altLang="en-US" sz="3400" b="1" dirty="0" smtClean="0">
                <a:solidFill>
                  <a:srgbClr val="1B4367"/>
                </a:solidFill>
                <a:cs typeface="+mn-ea"/>
                <a:sym typeface="+mn-lt"/>
              </a:rPr>
              <a:t>前后端分离现状</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18382429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983338"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前</a:t>
            </a:r>
            <a:r>
              <a:rPr lang="zh-CN" altLang="en-US" sz="1700" b="1" dirty="0" smtClean="0">
                <a:solidFill>
                  <a:srgbClr val="1B4367"/>
                </a:solidFill>
                <a:cs typeface="+mn-ea"/>
                <a:sym typeface="+mn-lt"/>
              </a:rPr>
              <a:t>后端分离现状</a:t>
            </a:r>
            <a:endParaRPr lang="zh-CN" altLang="en-US" sz="1700" b="1" dirty="0">
              <a:solidFill>
                <a:srgbClr val="1B4367"/>
              </a:solidFill>
              <a:cs typeface="+mn-ea"/>
              <a:sym typeface="+mn-lt"/>
            </a:endParaRPr>
          </a:p>
        </p:txBody>
      </p:sp>
      <p:sp>
        <p:nvSpPr>
          <p:cNvPr id="53" name="TextBox 30"/>
          <p:cNvSpPr txBox="1">
            <a:spLocks noChangeArrowheads="1"/>
          </p:cNvSpPr>
          <p:nvPr/>
        </p:nvSpPr>
        <p:spPr bwMode="auto">
          <a:xfrm>
            <a:off x="1267010" y="862974"/>
            <a:ext cx="1868090" cy="83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a:lnSpc>
                <a:spcPts val="1500"/>
              </a:lnSpc>
            </a:pPr>
            <a:r>
              <a:rPr lang="en-US" altLang="zh-CN" sz="1000" dirty="0" smtClean="0">
                <a:solidFill>
                  <a:schemeClr val="tx1">
                    <a:lumMod val="75000"/>
                    <a:lumOff val="25000"/>
                  </a:schemeClr>
                </a:solidFill>
              </a:rPr>
              <a:t>Ajax</a:t>
            </a:r>
            <a:r>
              <a:rPr lang="zh-CN" altLang="en-US" sz="1000" dirty="0" smtClean="0">
                <a:solidFill>
                  <a:schemeClr val="tx1">
                    <a:lumMod val="75000"/>
                    <a:lumOff val="25000"/>
                  </a:schemeClr>
                </a:solidFill>
              </a:rPr>
              <a:t>开发暂时还会占有一定的比例，但是随着三大框架以及其他框架的不断成熟，此种开发模式的比例势必会大大下降</a:t>
            </a:r>
            <a:endParaRPr lang="zh-CN" altLang="en-US" sz="1000" dirty="0">
              <a:solidFill>
                <a:schemeClr val="tx1">
                  <a:lumMod val="75000"/>
                  <a:lumOff val="25000"/>
                </a:schemeClr>
              </a:solidFill>
            </a:endParaRPr>
          </a:p>
        </p:txBody>
      </p:sp>
      <p:sp>
        <p:nvSpPr>
          <p:cNvPr id="54" name="TextBox 31"/>
          <p:cNvSpPr txBox="1">
            <a:spLocks noChangeArrowheads="1"/>
          </p:cNvSpPr>
          <p:nvPr/>
        </p:nvSpPr>
        <p:spPr bwMode="auto">
          <a:xfrm>
            <a:off x="774478" y="2808178"/>
            <a:ext cx="1868090"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a:lnSpc>
                <a:spcPts val="1500"/>
              </a:lnSpc>
            </a:pPr>
            <a:r>
              <a:rPr lang="zh-CN" altLang="en-US" sz="1000" dirty="0" smtClean="0">
                <a:solidFill>
                  <a:schemeClr val="tx1">
                    <a:lumMod val="75000"/>
                    <a:lumOff val="25000"/>
                  </a:schemeClr>
                </a:solidFill>
              </a:rPr>
              <a:t>至于</a:t>
            </a:r>
            <a:r>
              <a:rPr lang="en-US" altLang="zh-CN" sz="1000" dirty="0" err="1" smtClean="0">
                <a:solidFill>
                  <a:schemeClr val="tx1">
                    <a:lumMod val="75000"/>
                    <a:lumOff val="25000"/>
                  </a:schemeClr>
                </a:solidFill>
              </a:rPr>
              <a:t>NodeJS</a:t>
            </a:r>
            <a:r>
              <a:rPr lang="zh-CN" altLang="en-US" sz="1000" dirty="0" smtClean="0">
                <a:solidFill>
                  <a:schemeClr val="tx1">
                    <a:lumMod val="75000"/>
                    <a:lumOff val="25000"/>
                  </a:schemeClr>
                </a:solidFill>
              </a:rPr>
              <a:t>所带来的全栈式开发，技术方面相对困难，目前来看很难普及，每个团队至少需要一名熟悉前端和后端的开发人员来进行技术架构等</a:t>
            </a:r>
            <a:endParaRPr lang="zh-CN" altLang="en-US" sz="1000" dirty="0">
              <a:solidFill>
                <a:schemeClr val="tx1">
                  <a:lumMod val="75000"/>
                  <a:lumOff val="25000"/>
                </a:schemeClr>
              </a:solidFill>
            </a:endParaRPr>
          </a:p>
        </p:txBody>
      </p:sp>
      <p:sp>
        <p:nvSpPr>
          <p:cNvPr id="55" name="TextBox 32"/>
          <p:cNvSpPr txBox="1">
            <a:spLocks noChangeArrowheads="1"/>
          </p:cNvSpPr>
          <p:nvPr/>
        </p:nvSpPr>
        <p:spPr bwMode="auto">
          <a:xfrm>
            <a:off x="6255158" y="2491979"/>
            <a:ext cx="1866900" cy="83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ts val="1500"/>
              </a:lnSpc>
            </a:pPr>
            <a:r>
              <a:rPr lang="zh-CN" altLang="en-US" sz="1000" dirty="0">
                <a:solidFill>
                  <a:schemeClr val="tx1">
                    <a:lumMod val="75000"/>
                    <a:lumOff val="25000"/>
                  </a:schemeClr>
                </a:solidFill>
              </a:rPr>
              <a:t>以</a:t>
            </a:r>
            <a:r>
              <a:rPr lang="en-US" altLang="zh-CN" sz="1000" dirty="0" err="1" smtClean="0">
                <a:solidFill>
                  <a:schemeClr val="tx1">
                    <a:lumMod val="75000"/>
                    <a:lumOff val="25000"/>
                  </a:schemeClr>
                </a:solidFill>
              </a:rPr>
              <a:t>Vue,React,Angular</a:t>
            </a:r>
            <a:r>
              <a:rPr lang="zh-CN" altLang="en-US" sz="1000" dirty="0" smtClean="0">
                <a:solidFill>
                  <a:schemeClr val="tx1">
                    <a:lumMod val="75000"/>
                    <a:lumOff val="25000"/>
                  </a:schemeClr>
                </a:solidFill>
              </a:rPr>
              <a:t>三大框架为主的开发模式会占有更大的比例，具体哪个框架能够独占鳌头，让我们拭目以待</a:t>
            </a:r>
            <a:endParaRPr lang="zh-CN" altLang="en-US" sz="1000" dirty="0">
              <a:solidFill>
                <a:schemeClr val="tx1">
                  <a:lumMod val="75000"/>
                  <a:lumOff val="25000"/>
                </a:schemeClr>
              </a:solidFill>
            </a:endParaRPr>
          </a:p>
        </p:txBody>
      </p:sp>
      <p:sp>
        <p:nvSpPr>
          <p:cNvPr id="57" name="环形箭头 15"/>
          <p:cNvSpPr>
            <a:spLocks/>
          </p:cNvSpPr>
          <p:nvPr/>
        </p:nvSpPr>
        <p:spPr bwMode="auto">
          <a:xfrm>
            <a:off x="3118247" y="990601"/>
            <a:ext cx="2870597" cy="2870597"/>
          </a:xfrm>
          <a:custGeom>
            <a:avLst/>
            <a:gdLst>
              <a:gd name="T0" fmla="*/ 3447338 w 3827462"/>
              <a:gd name="T1" fmla="*/ 1008122 h 3827463"/>
              <a:gd name="T2" fmla="*/ 3688519 w 3827462"/>
              <a:gd name="T3" fmla="*/ 1764717 h 3827463"/>
              <a:gd name="T4" fmla="*/ 3820762 w 3827462"/>
              <a:gd name="T5" fmla="*/ 1765838 h 3827463"/>
              <a:gd name="T6" fmla="*/ 3595190 w 3827462"/>
              <a:gd name="T7" fmla="*/ 1927981 h 3827463"/>
              <a:gd name="T8" fmla="*/ 3356355 w 3827462"/>
              <a:gd name="T9" fmla="*/ 1761902 h 3827463"/>
              <a:gd name="T10" fmla="*/ 3488541 w 3827462"/>
              <a:gd name="T11" fmla="*/ 1763023 h 3827463"/>
              <a:gd name="T12" fmla="*/ 3275959 w 3827462"/>
              <a:gd name="T13" fmla="*/ 1109323 h 3827463"/>
              <a:gd name="T14" fmla="*/ 3447338 w 3827462"/>
              <a:gd name="T15" fmla="*/ 1008122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447338" y="1008122"/>
                </a:moveTo>
                <a:cubicBezTo>
                  <a:pt x="3583647" y="1238955"/>
                  <a:pt x="3666090" y="1497582"/>
                  <a:pt x="3688519" y="1764717"/>
                </a:cubicBezTo>
                <a:lnTo>
                  <a:pt x="3820762" y="1765838"/>
                </a:lnTo>
                <a:lnTo>
                  <a:pt x="3595190" y="1927981"/>
                </a:lnTo>
                <a:lnTo>
                  <a:pt x="3356355" y="1761902"/>
                </a:lnTo>
                <a:lnTo>
                  <a:pt x="3488541" y="1763023"/>
                </a:lnTo>
                <a:cubicBezTo>
                  <a:pt x="3466449" y="1532176"/>
                  <a:pt x="3393875" y="1309009"/>
                  <a:pt x="3275959" y="1109323"/>
                </a:cubicBezTo>
                <a:lnTo>
                  <a:pt x="3447338" y="1008122"/>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58" name="环形箭头 17"/>
          <p:cNvSpPr>
            <a:spLocks/>
          </p:cNvSpPr>
          <p:nvPr/>
        </p:nvSpPr>
        <p:spPr bwMode="auto">
          <a:xfrm>
            <a:off x="3118247" y="990601"/>
            <a:ext cx="2870597" cy="2870597"/>
          </a:xfrm>
          <a:custGeom>
            <a:avLst/>
            <a:gdLst>
              <a:gd name="T0" fmla="*/ 3325627 w 3827462"/>
              <a:gd name="T1" fmla="*/ 2999378 h 3827463"/>
              <a:gd name="T2" fmla="*/ 2603197 w 3827462"/>
              <a:gd name="T3" fmla="*/ 3555900 h 3827463"/>
              <a:gd name="T4" fmla="*/ 2642943 w 3827462"/>
              <a:gd name="T5" fmla="*/ 3682034 h 3827463"/>
              <a:gd name="T6" fmla="*/ 2419100 w 3827462"/>
              <a:gd name="T7" fmla="*/ 3517511 h 3827463"/>
              <a:gd name="T8" fmla="*/ 2503364 w 3827462"/>
              <a:gd name="T9" fmla="*/ 3239081 h 3827463"/>
              <a:gd name="T10" fmla="*/ 2543093 w 3827462"/>
              <a:gd name="T11" fmla="*/ 3365160 h 3827463"/>
              <a:gd name="T12" fmla="*/ 3167850 w 3827462"/>
              <a:gd name="T13" fmla="*/ 2878059 h 3827463"/>
              <a:gd name="T14" fmla="*/ 3325627 w 3827462"/>
              <a:gd name="T15" fmla="*/ 2999378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325627" y="2999378"/>
                </a:moveTo>
                <a:cubicBezTo>
                  <a:pt x="3137195" y="3244437"/>
                  <a:pt x="2888223" y="3436231"/>
                  <a:pt x="2603197" y="3555900"/>
                </a:cubicBezTo>
                <a:lnTo>
                  <a:pt x="2642943" y="3682034"/>
                </a:lnTo>
                <a:lnTo>
                  <a:pt x="2419100" y="3517511"/>
                </a:lnTo>
                <a:lnTo>
                  <a:pt x="2503364" y="3239081"/>
                </a:lnTo>
                <a:lnTo>
                  <a:pt x="2543093" y="3365160"/>
                </a:lnTo>
                <a:cubicBezTo>
                  <a:pt x="2789286" y="3258407"/>
                  <a:pt x="3004279" y="3090784"/>
                  <a:pt x="3167850" y="2878059"/>
                </a:cubicBezTo>
                <a:lnTo>
                  <a:pt x="3325627" y="2999378"/>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59" name="环形箭头 19"/>
          <p:cNvSpPr>
            <a:spLocks/>
          </p:cNvSpPr>
          <p:nvPr/>
        </p:nvSpPr>
        <p:spPr bwMode="auto">
          <a:xfrm>
            <a:off x="3118247" y="990601"/>
            <a:ext cx="2870597" cy="2870597"/>
          </a:xfrm>
          <a:custGeom>
            <a:avLst/>
            <a:gdLst>
              <a:gd name="T0" fmla="*/ 1378454 w 3827462"/>
              <a:gd name="T1" fmla="*/ 3612425 h 3827463"/>
              <a:gd name="T2" fmla="*/ 607834 w 3827462"/>
              <a:gd name="T3" fmla="*/ 3124811 h 3827463"/>
              <a:gd name="T4" fmla="*/ 502996 w 3827462"/>
              <a:gd name="T5" fmla="*/ 3205424 h 3827463"/>
              <a:gd name="T6" fmla="*/ 580723 w 3827462"/>
              <a:gd name="T7" fmla="*/ 2938718 h 3827463"/>
              <a:gd name="T8" fmla="*/ 871164 w 3827462"/>
              <a:gd name="T9" fmla="*/ 2922329 h 3827463"/>
              <a:gd name="T10" fmla="*/ 766371 w 3827462"/>
              <a:gd name="T11" fmla="*/ 3002907 h 3827463"/>
              <a:gd name="T12" fmla="*/ 1438271 w 3827462"/>
              <a:gd name="T13" fmla="*/ 3422597 h 3827463"/>
              <a:gd name="T14" fmla="*/ 1378454 w 3827462"/>
              <a:gd name="T15" fmla="*/ 36124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78454" y="3612425"/>
                </a:moveTo>
                <a:cubicBezTo>
                  <a:pt x="1083617" y="3519519"/>
                  <a:pt x="818037" y="3351472"/>
                  <a:pt x="607834" y="3124811"/>
                </a:cubicBezTo>
                <a:lnTo>
                  <a:pt x="502996" y="3205424"/>
                </a:lnTo>
                <a:lnTo>
                  <a:pt x="580723" y="2938718"/>
                </a:lnTo>
                <a:lnTo>
                  <a:pt x="871164" y="2922329"/>
                </a:lnTo>
                <a:lnTo>
                  <a:pt x="766371" y="3002907"/>
                </a:lnTo>
                <a:cubicBezTo>
                  <a:pt x="951119" y="3197524"/>
                  <a:pt x="1182335" y="3341949"/>
                  <a:pt x="1438271" y="3422597"/>
                </a:cubicBezTo>
                <a:lnTo>
                  <a:pt x="1378454" y="3612425"/>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60" name="环形箭头 21"/>
          <p:cNvSpPr>
            <a:spLocks/>
          </p:cNvSpPr>
          <p:nvPr/>
        </p:nvSpPr>
        <p:spPr bwMode="auto">
          <a:xfrm>
            <a:off x="3118247" y="990601"/>
            <a:ext cx="2870597" cy="2870597"/>
          </a:xfrm>
          <a:custGeom>
            <a:avLst/>
            <a:gdLst>
              <a:gd name="T0" fmla="*/ 132762 w 3827462"/>
              <a:gd name="T1" fmla="*/ 1928825 h 3827463"/>
              <a:gd name="T2" fmla="*/ 303229 w 3827462"/>
              <a:gd name="T3" fmla="*/ 1153231 h 3827463"/>
              <a:gd name="T4" fmla="*/ 189353 w 3827462"/>
              <a:gd name="T5" fmla="*/ 1085986 h 3827463"/>
              <a:gd name="T6" fmla="*/ 465813 w 3827462"/>
              <a:gd name="T7" fmla="*/ 1058722 h 3827463"/>
              <a:gd name="T8" fmla="*/ 589258 w 3827462"/>
              <a:gd name="T9" fmla="*/ 1322134 h 3827463"/>
              <a:gd name="T10" fmla="*/ 475432 w 3827462"/>
              <a:gd name="T11" fmla="*/ 1254918 h 3827463"/>
              <a:gd name="T12" fmla="*/ 331783 w 3827462"/>
              <a:gd name="T13" fmla="*/ 1927138 h 3827463"/>
              <a:gd name="T14" fmla="*/ 132762 w 3827462"/>
              <a:gd name="T15" fmla="*/ 19288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2762" y="1928825"/>
                </a:moveTo>
                <a:cubicBezTo>
                  <a:pt x="130490" y="1660759"/>
                  <a:pt x="188761" y="1395639"/>
                  <a:pt x="303229" y="1153231"/>
                </a:cubicBezTo>
                <a:lnTo>
                  <a:pt x="189353" y="1085986"/>
                </a:lnTo>
                <a:lnTo>
                  <a:pt x="465813" y="1058722"/>
                </a:lnTo>
                <a:lnTo>
                  <a:pt x="589258" y="1322134"/>
                </a:lnTo>
                <a:lnTo>
                  <a:pt x="475432" y="1254918"/>
                </a:lnTo>
                <a:cubicBezTo>
                  <a:pt x="378858" y="1465754"/>
                  <a:pt x="329818" y="1695244"/>
                  <a:pt x="331783" y="1927138"/>
                </a:cubicBezTo>
                <a:lnTo>
                  <a:pt x="132762" y="1928825"/>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61" name="环形箭头 23"/>
          <p:cNvSpPr>
            <a:spLocks/>
          </p:cNvSpPr>
          <p:nvPr/>
        </p:nvSpPr>
        <p:spPr bwMode="auto">
          <a:xfrm>
            <a:off x="3118247" y="990601"/>
            <a:ext cx="2870597" cy="2870597"/>
          </a:xfrm>
          <a:custGeom>
            <a:avLst/>
            <a:gdLst>
              <a:gd name="T0" fmla="*/ 1402143 w 3827462"/>
              <a:gd name="T1" fmla="*/ 207755 h 3827463"/>
              <a:gd name="T2" fmla="*/ 2266009 w 3827462"/>
              <a:gd name="T3" fmla="*/ 167885 h 3827463"/>
              <a:gd name="T4" fmla="*/ 2303996 w 3827462"/>
              <a:gd name="T5" fmla="*/ 41210 h 3827463"/>
              <a:gd name="T6" fmla="*/ 2396735 w 3827462"/>
              <a:gd name="T7" fmla="*/ 303075 h 3827463"/>
              <a:gd name="T8" fmla="*/ 2170594 w 3827462"/>
              <a:gd name="T9" fmla="*/ 486063 h 3827463"/>
              <a:gd name="T10" fmla="*/ 2208565 w 3827462"/>
              <a:gd name="T11" fmla="*/ 359443 h 3827463"/>
              <a:gd name="T12" fmla="*/ 1459312 w 3827462"/>
              <a:gd name="T13" fmla="*/ 398396 h 3827463"/>
              <a:gd name="T14" fmla="*/ 1402143 w 3827462"/>
              <a:gd name="T15" fmla="*/ 20775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402143" y="207755"/>
                </a:moveTo>
                <a:cubicBezTo>
                  <a:pt x="1682450" y="123697"/>
                  <a:pt x="1979151" y="110003"/>
                  <a:pt x="2266009" y="167885"/>
                </a:cubicBezTo>
                <a:lnTo>
                  <a:pt x="2303996" y="41210"/>
                </a:lnTo>
                <a:lnTo>
                  <a:pt x="2396735" y="303075"/>
                </a:lnTo>
                <a:lnTo>
                  <a:pt x="2170594" y="486063"/>
                </a:lnTo>
                <a:lnTo>
                  <a:pt x="2208565" y="359443"/>
                </a:lnTo>
                <a:cubicBezTo>
                  <a:pt x="1959304" y="312161"/>
                  <a:pt x="1702327" y="325520"/>
                  <a:pt x="1459312" y="398396"/>
                </a:cubicBezTo>
                <a:lnTo>
                  <a:pt x="1402143" y="207755"/>
                </a:lnTo>
                <a:close/>
              </a:path>
            </a:pathLst>
          </a:custGeom>
          <a:solidFill>
            <a:srgbClr val="1B4367"/>
          </a:solidFill>
          <a:ln w="9525">
            <a:noFill/>
          </a:ln>
        </p:spPr>
        <p:txBody>
          <a:bodyPr lIns="68580" tIns="34290" rIns="68580" bIns="34290"/>
          <a:lstStyle/>
          <a:p>
            <a:endParaRPr lang="zh-CN" altLang="en-US">
              <a:solidFill>
                <a:schemeClr val="bg1"/>
              </a:solidFill>
            </a:endParaRPr>
          </a:p>
        </p:txBody>
      </p:sp>
      <p:grpSp>
        <p:nvGrpSpPr>
          <p:cNvPr id="62" name="组合 35"/>
          <p:cNvGrpSpPr>
            <a:grpSpLocks/>
          </p:cNvGrpSpPr>
          <p:nvPr/>
        </p:nvGrpSpPr>
        <p:grpSpPr bwMode="auto">
          <a:xfrm>
            <a:off x="3373042" y="1102519"/>
            <a:ext cx="639365" cy="639366"/>
            <a:chOff x="0" y="0"/>
            <a:chExt cx="914400" cy="914400"/>
          </a:xfrm>
        </p:grpSpPr>
        <p:sp>
          <p:nvSpPr>
            <p:cNvPr id="63" name="椭圆 34"/>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64" name="TextBox 24"/>
            <p:cNvSpPr txBox="1">
              <a:spLocks noChangeArrowheads="1"/>
            </p:cNvSpPr>
            <p:nvPr/>
          </p:nvSpPr>
          <p:spPr bwMode="auto">
            <a:xfrm>
              <a:off x="93645" y="257145"/>
              <a:ext cx="727111" cy="44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en-US" altLang="zh-CN" b="1" dirty="0" smtClean="0">
                  <a:solidFill>
                    <a:schemeClr val="bg1"/>
                  </a:solidFill>
                </a:rPr>
                <a:t>Ajax</a:t>
              </a:r>
              <a:endParaRPr lang="zh-CN" b="1" dirty="0">
                <a:solidFill>
                  <a:schemeClr val="bg1"/>
                </a:solidFill>
              </a:endParaRPr>
            </a:p>
          </p:txBody>
        </p:sp>
      </p:grpSp>
      <p:grpSp>
        <p:nvGrpSpPr>
          <p:cNvPr id="65" name="组合 36"/>
          <p:cNvGrpSpPr>
            <a:grpSpLocks/>
          </p:cNvGrpSpPr>
          <p:nvPr/>
        </p:nvGrpSpPr>
        <p:grpSpPr bwMode="auto">
          <a:xfrm>
            <a:off x="5050631" y="1102519"/>
            <a:ext cx="639366" cy="639366"/>
            <a:chOff x="0" y="0"/>
            <a:chExt cx="914400" cy="914400"/>
          </a:xfrm>
        </p:grpSpPr>
        <p:sp>
          <p:nvSpPr>
            <p:cNvPr id="66" name="椭圆 37"/>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67" name="TextBox 38"/>
            <p:cNvSpPr txBox="1">
              <a:spLocks noChangeArrowheads="1"/>
            </p:cNvSpPr>
            <p:nvPr/>
          </p:nvSpPr>
          <p:spPr bwMode="auto">
            <a:xfrm>
              <a:off x="120148" y="257145"/>
              <a:ext cx="674105" cy="44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en-US" altLang="zh-CN" b="1" dirty="0" err="1" smtClean="0">
                  <a:solidFill>
                    <a:schemeClr val="bg1"/>
                  </a:solidFill>
                </a:rPr>
                <a:t>Vue</a:t>
              </a:r>
              <a:endParaRPr lang="zh-CN" b="1" dirty="0">
                <a:solidFill>
                  <a:schemeClr val="bg1"/>
                </a:solidFill>
              </a:endParaRPr>
            </a:p>
          </p:txBody>
        </p:sp>
      </p:grpSp>
      <p:grpSp>
        <p:nvGrpSpPr>
          <p:cNvPr id="68" name="组合 39"/>
          <p:cNvGrpSpPr>
            <a:grpSpLocks/>
          </p:cNvGrpSpPr>
          <p:nvPr/>
        </p:nvGrpSpPr>
        <p:grpSpPr bwMode="auto">
          <a:xfrm>
            <a:off x="5441156" y="2491979"/>
            <a:ext cx="639366" cy="639365"/>
            <a:chOff x="0" y="0"/>
            <a:chExt cx="914400" cy="914400"/>
          </a:xfrm>
        </p:grpSpPr>
        <p:sp>
          <p:nvSpPr>
            <p:cNvPr id="69" name="椭圆 40"/>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70" name="TextBox 41"/>
            <p:cNvSpPr txBox="1">
              <a:spLocks noChangeArrowheads="1"/>
            </p:cNvSpPr>
            <p:nvPr/>
          </p:nvSpPr>
          <p:spPr bwMode="auto">
            <a:xfrm>
              <a:off x="28998" y="257144"/>
              <a:ext cx="856410"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en-US" altLang="zh-CN" b="1" dirty="0" smtClean="0">
                  <a:solidFill>
                    <a:schemeClr val="bg1"/>
                  </a:solidFill>
                </a:rPr>
                <a:t>React</a:t>
              </a:r>
              <a:endParaRPr lang="zh-CN" b="1" dirty="0">
                <a:solidFill>
                  <a:schemeClr val="bg1"/>
                </a:solidFill>
              </a:endParaRPr>
            </a:p>
          </p:txBody>
        </p:sp>
      </p:grpSp>
      <p:grpSp>
        <p:nvGrpSpPr>
          <p:cNvPr id="71" name="组合 42"/>
          <p:cNvGrpSpPr>
            <a:grpSpLocks/>
          </p:cNvGrpSpPr>
          <p:nvPr/>
        </p:nvGrpSpPr>
        <p:grpSpPr bwMode="auto">
          <a:xfrm>
            <a:off x="2942120" y="2491979"/>
            <a:ext cx="729688" cy="639365"/>
            <a:chOff x="-64585" y="0"/>
            <a:chExt cx="1043577" cy="914400"/>
          </a:xfrm>
        </p:grpSpPr>
        <p:sp>
          <p:nvSpPr>
            <p:cNvPr id="72" name="椭圆 43"/>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73" name="TextBox 44"/>
            <p:cNvSpPr txBox="1">
              <a:spLocks noChangeArrowheads="1"/>
            </p:cNvSpPr>
            <p:nvPr/>
          </p:nvSpPr>
          <p:spPr bwMode="auto">
            <a:xfrm>
              <a:off x="-64585" y="257144"/>
              <a:ext cx="1043577"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en-US" altLang="zh-CN" b="1" dirty="0" err="1" smtClean="0">
                  <a:solidFill>
                    <a:schemeClr val="bg1"/>
                  </a:solidFill>
                </a:rPr>
                <a:t>NodeJS</a:t>
              </a:r>
              <a:endParaRPr lang="zh-CN" b="1" dirty="0">
                <a:solidFill>
                  <a:schemeClr val="bg1"/>
                </a:solidFill>
              </a:endParaRPr>
            </a:p>
          </p:txBody>
        </p:sp>
      </p:grpSp>
      <p:grpSp>
        <p:nvGrpSpPr>
          <p:cNvPr id="74" name="组合 45"/>
          <p:cNvGrpSpPr>
            <a:grpSpLocks/>
          </p:cNvGrpSpPr>
          <p:nvPr/>
        </p:nvGrpSpPr>
        <p:grpSpPr bwMode="auto">
          <a:xfrm>
            <a:off x="4169468" y="3311129"/>
            <a:ext cx="768159" cy="639365"/>
            <a:chOff x="-92096" y="0"/>
            <a:chExt cx="1098596" cy="914400"/>
          </a:xfrm>
        </p:grpSpPr>
        <p:sp>
          <p:nvSpPr>
            <p:cNvPr id="75" name="椭圆 46"/>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76" name="TextBox 47"/>
            <p:cNvSpPr txBox="1">
              <a:spLocks noChangeArrowheads="1"/>
            </p:cNvSpPr>
            <p:nvPr/>
          </p:nvSpPr>
          <p:spPr bwMode="auto">
            <a:xfrm>
              <a:off x="-92096" y="257144"/>
              <a:ext cx="1098596"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a:r>
                <a:rPr lang="en-US" altLang="zh-CN" b="1" dirty="0">
                  <a:solidFill>
                    <a:schemeClr val="bg1"/>
                  </a:solidFill>
                </a:rPr>
                <a:t>Angular</a:t>
              </a:r>
              <a:endParaRPr lang="zh-CN" altLang="zh-CN" b="1" dirty="0">
                <a:solidFill>
                  <a:schemeClr val="bg1"/>
                </a:solidFill>
              </a:endParaRPr>
            </a:p>
          </p:txBody>
        </p:sp>
      </p:grpSp>
      <p:sp>
        <p:nvSpPr>
          <p:cNvPr id="77" name="Freeform 711"/>
          <p:cNvSpPr>
            <a:spLocks/>
          </p:cNvSpPr>
          <p:nvPr/>
        </p:nvSpPr>
        <p:spPr bwMode="auto">
          <a:xfrm>
            <a:off x="4042172" y="2088357"/>
            <a:ext cx="984647" cy="675085"/>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2553730" y="774357"/>
            <a:ext cx="2319499" cy="4102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5620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77"/>
                                        </p:tgtEl>
                                        <p:attrNameLst>
                                          <p:attrName>style.visibility</p:attrName>
                                        </p:attrNameLst>
                                      </p:cBhvr>
                                      <p:to>
                                        <p:strVal val="visible"/>
                                      </p:to>
                                    </p:set>
                                    <p:anim calcmode="lin" valueType="num">
                                      <p:cBhvr>
                                        <p:cTn id="19" dur="500" fill="hold"/>
                                        <p:tgtEl>
                                          <p:spTgt spid="77"/>
                                        </p:tgtEl>
                                        <p:attrNameLst>
                                          <p:attrName>ppt_w</p:attrName>
                                        </p:attrNameLst>
                                      </p:cBhvr>
                                      <p:tavLst>
                                        <p:tav tm="0">
                                          <p:val>
                                            <p:fltVal val="0"/>
                                          </p:val>
                                        </p:tav>
                                        <p:tav tm="100000">
                                          <p:val>
                                            <p:strVal val="#ppt_w"/>
                                          </p:val>
                                        </p:tav>
                                      </p:tavLst>
                                    </p:anim>
                                    <p:anim calcmode="lin" valueType="num">
                                      <p:cBhvr>
                                        <p:cTn id="20" dur="500" fill="hold"/>
                                        <p:tgtEl>
                                          <p:spTgt spid="77"/>
                                        </p:tgtEl>
                                        <p:attrNameLst>
                                          <p:attrName>ppt_h</p:attrName>
                                        </p:attrNameLst>
                                      </p:cBhvr>
                                      <p:tavLst>
                                        <p:tav tm="0">
                                          <p:val>
                                            <p:fltVal val="0"/>
                                          </p:val>
                                        </p:tav>
                                        <p:tav tm="100000">
                                          <p:val>
                                            <p:strVal val="#ppt_h"/>
                                          </p:val>
                                        </p:tav>
                                      </p:tavLst>
                                    </p:anim>
                                    <p:animEffect transition="in" filter="fade">
                                      <p:cBhvr>
                                        <p:cTn id="21" dur="500"/>
                                        <p:tgtEl>
                                          <p:spTgt spid="77"/>
                                        </p:tgtEl>
                                      </p:cBhvr>
                                    </p:animEffect>
                                  </p:childTnLst>
                                </p:cTn>
                              </p:par>
                            </p:childTnLst>
                          </p:cTn>
                        </p:par>
                        <p:par>
                          <p:cTn id="22" fill="hold">
                            <p:stCondLst>
                              <p:cond delay="1600"/>
                            </p:stCondLst>
                            <p:childTnLst>
                              <p:par>
                                <p:cTn id="23" presetID="10" presetClass="entr" presetSubtype="0"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p:cTn id="25" dur="500" fill="hold"/>
                                        <p:tgtEl>
                                          <p:spTgt spid="62"/>
                                        </p:tgtEl>
                                        <p:attrNameLst>
                                          <p:attrName>ppt_w</p:attrName>
                                        </p:attrNameLst>
                                      </p:cBhvr>
                                      <p:tavLst>
                                        <p:tav tm="0">
                                          <p:val>
                                            <p:fltVal val="0"/>
                                          </p:val>
                                        </p:tav>
                                        <p:tav tm="100000">
                                          <p:val>
                                            <p:strVal val="#ppt_w"/>
                                          </p:val>
                                        </p:tav>
                                      </p:tavLst>
                                    </p:anim>
                                    <p:anim calcmode="lin" valueType="num">
                                      <p:cBhvr>
                                        <p:cTn id="26" dur="500" fill="hold"/>
                                        <p:tgtEl>
                                          <p:spTgt spid="62"/>
                                        </p:tgtEl>
                                        <p:attrNameLst>
                                          <p:attrName>ppt_h</p:attrName>
                                        </p:attrNameLst>
                                      </p:cBhvr>
                                      <p:tavLst>
                                        <p:tav tm="0">
                                          <p:val>
                                            <p:fltVal val="0"/>
                                          </p:val>
                                        </p:tav>
                                        <p:tav tm="100000">
                                          <p:val>
                                            <p:strVal val="#ppt_h"/>
                                          </p:val>
                                        </p:tav>
                                      </p:tavLst>
                                    </p:anim>
                                    <p:animEffect transition="in" filter="fade">
                                      <p:cBhvr>
                                        <p:cTn id="27" dur="500"/>
                                        <p:tgtEl>
                                          <p:spTgt spid="62"/>
                                        </p:tgtEl>
                                      </p:cBhvr>
                                    </p:animEffect>
                                  </p:childTnLst>
                                </p:cTn>
                              </p:par>
                            </p:childTnLst>
                          </p:cTn>
                        </p:par>
                        <p:par>
                          <p:cTn id="28" fill="hold">
                            <p:stCondLst>
                              <p:cond delay="2100"/>
                            </p:stCondLst>
                            <p:childTnLst>
                              <p:par>
                                <p:cTn id="29" presetID="22" presetClass="entr" presetSubtype="8"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left)">
                                      <p:cBhvr>
                                        <p:cTn id="31" dur="500"/>
                                        <p:tgtEl>
                                          <p:spTgt spid="61"/>
                                        </p:tgtEl>
                                      </p:cBhvr>
                                    </p:animEffect>
                                  </p:childTnLst>
                                </p:cTn>
                              </p:par>
                            </p:childTnLst>
                          </p:cTn>
                        </p:par>
                        <p:par>
                          <p:cTn id="32" fill="hold">
                            <p:stCondLst>
                              <p:cond delay="2600"/>
                            </p:stCondLst>
                            <p:childTnLst>
                              <p:par>
                                <p:cTn id="33" presetID="10" presetClass="entr" presetSubtype="0" fill="hold" nodeType="after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p:cTn id="35" dur="500" fill="hold"/>
                                        <p:tgtEl>
                                          <p:spTgt spid="65"/>
                                        </p:tgtEl>
                                        <p:attrNameLst>
                                          <p:attrName>ppt_w</p:attrName>
                                        </p:attrNameLst>
                                      </p:cBhvr>
                                      <p:tavLst>
                                        <p:tav tm="0">
                                          <p:val>
                                            <p:fltVal val="0"/>
                                          </p:val>
                                        </p:tav>
                                        <p:tav tm="100000">
                                          <p:val>
                                            <p:strVal val="#ppt_w"/>
                                          </p:val>
                                        </p:tav>
                                      </p:tavLst>
                                    </p:anim>
                                    <p:anim calcmode="lin" valueType="num">
                                      <p:cBhvr>
                                        <p:cTn id="36" dur="500" fill="hold"/>
                                        <p:tgtEl>
                                          <p:spTgt spid="65"/>
                                        </p:tgtEl>
                                        <p:attrNameLst>
                                          <p:attrName>ppt_h</p:attrName>
                                        </p:attrNameLst>
                                      </p:cBhvr>
                                      <p:tavLst>
                                        <p:tav tm="0">
                                          <p:val>
                                            <p:fltVal val="0"/>
                                          </p:val>
                                        </p:tav>
                                        <p:tav tm="100000">
                                          <p:val>
                                            <p:strVal val="#ppt_h"/>
                                          </p:val>
                                        </p:tav>
                                      </p:tavLst>
                                    </p:anim>
                                    <p:animEffect transition="in" filter="fade">
                                      <p:cBhvr>
                                        <p:cTn id="37" dur="500"/>
                                        <p:tgtEl>
                                          <p:spTgt spid="65"/>
                                        </p:tgtEl>
                                      </p:cBhvr>
                                    </p:animEffect>
                                  </p:childTnLst>
                                </p:cTn>
                              </p:par>
                            </p:childTnLst>
                          </p:cTn>
                        </p:par>
                        <p:par>
                          <p:cTn id="38" fill="hold">
                            <p:stCondLst>
                              <p:cond delay="3100"/>
                            </p:stCondLst>
                            <p:childTnLst>
                              <p:par>
                                <p:cTn id="39" presetID="22" presetClass="entr" presetSubtype="1" fill="hold" grpId="0" nodeType="after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up)">
                                      <p:cBhvr>
                                        <p:cTn id="41" dur="500"/>
                                        <p:tgtEl>
                                          <p:spTgt spid="57"/>
                                        </p:tgtEl>
                                      </p:cBhvr>
                                    </p:animEffect>
                                  </p:childTnLst>
                                </p:cTn>
                              </p:par>
                            </p:childTnLst>
                          </p:cTn>
                        </p:par>
                        <p:par>
                          <p:cTn id="42" fill="hold">
                            <p:stCondLst>
                              <p:cond delay="3600"/>
                            </p:stCondLst>
                            <p:childTnLst>
                              <p:par>
                                <p:cTn id="43" presetID="10" presetClass="entr" presetSubtype="0"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p:cTn id="45" dur="500" fill="hold"/>
                                        <p:tgtEl>
                                          <p:spTgt spid="68"/>
                                        </p:tgtEl>
                                        <p:attrNameLst>
                                          <p:attrName>ppt_w</p:attrName>
                                        </p:attrNameLst>
                                      </p:cBhvr>
                                      <p:tavLst>
                                        <p:tav tm="0">
                                          <p:val>
                                            <p:fltVal val="0"/>
                                          </p:val>
                                        </p:tav>
                                        <p:tav tm="100000">
                                          <p:val>
                                            <p:strVal val="#ppt_w"/>
                                          </p:val>
                                        </p:tav>
                                      </p:tavLst>
                                    </p:anim>
                                    <p:anim calcmode="lin" valueType="num">
                                      <p:cBhvr>
                                        <p:cTn id="46" dur="500" fill="hold"/>
                                        <p:tgtEl>
                                          <p:spTgt spid="68"/>
                                        </p:tgtEl>
                                        <p:attrNameLst>
                                          <p:attrName>ppt_h</p:attrName>
                                        </p:attrNameLst>
                                      </p:cBhvr>
                                      <p:tavLst>
                                        <p:tav tm="0">
                                          <p:val>
                                            <p:fltVal val="0"/>
                                          </p:val>
                                        </p:tav>
                                        <p:tav tm="100000">
                                          <p:val>
                                            <p:strVal val="#ppt_h"/>
                                          </p:val>
                                        </p:tav>
                                      </p:tavLst>
                                    </p:anim>
                                    <p:animEffect transition="in" filter="fade">
                                      <p:cBhvr>
                                        <p:cTn id="47" dur="500"/>
                                        <p:tgtEl>
                                          <p:spTgt spid="68"/>
                                        </p:tgtEl>
                                      </p:cBhvr>
                                    </p:animEffect>
                                  </p:childTnLst>
                                </p:cTn>
                              </p:par>
                            </p:childTnLst>
                          </p:cTn>
                        </p:par>
                        <p:par>
                          <p:cTn id="48" fill="hold">
                            <p:stCondLst>
                              <p:cond delay="4100"/>
                            </p:stCondLst>
                            <p:childTnLst>
                              <p:par>
                                <p:cTn id="49" presetID="22" presetClass="entr" presetSubtype="1"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up)">
                                      <p:cBhvr>
                                        <p:cTn id="51" dur="500"/>
                                        <p:tgtEl>
                                          <p:spTgt spid="58"/>
                                        </p:tgtEl>
                                      </p:cBhvr>
                                    </p:animEffect>
                                  </p:childTnLst>
                                </p:cTn>
                              </p:par>
                            </p:childTnLst>
                          </p:cTn>
                        </p:par>
                        <p:par>
                          <p:cTn id="52" fill="hold">
                            <p:stCondLst>
                              <p:cond delay="4600"/>
                            </p:stCondLst>
                            <p:childTnLst>
                              <p:par>
                                <p:cTn id="53" presetID="10" presetClass="entr" presetSubtype="0" fill="hold" nodeType="after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p:cTn id="55" dur="500" fill="hold"/>
                                        <p:tgtEl>
                                          <p:spTgt spid="74"/>
                                        </p:tgtEl>
                                        <p:attrNameLst>
                                          <p:attrName>ppt_w</p:attrName>
                                        </p:attrNameLst>
                                      </p:cBhvr>
                                      <p:tavLst>
                                        <p:tav tm="0">
                                          <p:val>
                                            <p:fltVal val="0"/>
                                          </p:val>
                                        </p:tav>
                                        <p:tav tm="100000">
                                          <p:val>
                                            <p:strVal val="#ppt_w"/>
                                          </p:val>
                                        </p:tav>
                                      </p:tavLst>
                                    </p:anim>
                                    <p:anim calcmode="lin" valueType="num">
                                      <p:cBhvr>
                                        <p:cTn id="56" dur="500" fill="hold"/>
                                        <p:tgtEl>
                                          <p:spTgt spid="74"/>
                                        </p:tgtEl>
                                        <p:attrNameLst>
                                          <p:attrName>ppt_h</p:attrName>
                                        </p:attrNameLst>
                                      </p:cBhvr>
                                      <p:tavLst>
                                        <p:tav tm="0">
                                          <p:val>
                                            <p:fltVal val="0"/>
                                          </p:val>
                                        </p:tav>
                                        <p:tav tm="100000">
                                          <p:val>
                                            <p:strVal val="#ppt_h"/>
                                          </p:val>
                                        </p:tav>
                                      </p:tavLst>
                                    </p:anim>
                                    <p:animEffect transition="in" filter="fade">
                                      <p:cBhvr>
                                        <p:cTn id="57" dur="500"/>
                                        <p:tgtEl>
                                          <p:spTgt spid="74"/>
                                        </p:tgtEl>
                                      </p:cBhvr>
                                    </p:animEffect>
                                  </p:childTnLst>
                                </p:cTn>
                              </p:par>
                            </p:childTnLst>
                          </p:cTn>
                        </p:par>
                        <p:par>
                          <p:cTn id="58" fill="hold">
                            <p:stCondLst>
                              <p:cond delay="5100"/>
                            </p:stCondLst>
                            <p:childTnLst>
                              <p:par>
                                <p:cTn id="59" presetID="22" presetClass="entr" presetSubtype="2" fill="hold" grpId="0" nodeType="after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right)">
                                      <p:cBhvr>
                                        <p:cTn id="61" dur="500"/>
                                        <p:tgtEl>
                                          <p:spTgt spid="59"/>
                                        </p:tgtEl>
                                      </p:cBhvr>
                                    </p:animEffect>
                                  </p:childTnLst>
                                </p:cTn>
                              </p:par>
                            </p:childTnLst>
                          </p:cTn>
                        </p:par>
                        <p:par>
                          <p:cTn id="62" fill="hold">
                            <p:stCondLst>
                              <p:cond delay="5600"/>
                            </p:stCondLst>
                            <p:childTnLst>
                              <p:par>
                                <p:cTn id="63" presetID="10" presetClass="entr" presetSubtype="0" fill="hold" nodeType="afterEffect">
                                  <p:stCondLst>
                                    <p:cond delay="0"/>
                                  </p:stCondLst>
                                  <p:childTnLst>
                                    <p:set>
                                      <p:cBhvr>
                                        <p:cTn id="64" dur="1" fill="hold">
                                          <p:stCondLst>
                                            <p:cond delay="0"/>
                                          </p:stCondLst>
                                        </p:cTn>
                                        <p:tgtEl>
                                          <p:spTgt spid="71"/>
                                        </p:tgtEl>
                                        <p:attrNameLst>
                                          <p:attrName>style.visibility</p:attrName>
                                        </p:attrNameLst>
                                      </p:cBhvr>
                                      <p:to>
                                        <p:strVal val="visible"/>
                                      </p:to>
                                    </p:set>
                                    <p:anim calcmode="lin" valueType="num">
                                      <p:cBhvr>
                                        <p:cTn id="65" dur="500" fill="hold"/>
                                        <p:tgtEl>
                                          <p:spTgt spid="71"/>
                                        </p:tgtEl>
                                        <p:attrNameLst>
                                          <p:attrName>ppt_w</p:attrName>
                                        </p:attrNameLst>
                                      </p:cBhvr>
                                      <p:tavLst>
                                        <p:tav tm="0">
                                          <p:val>
                                            <p:fltVal val="0"/>
                                          </p:val>
                                        </p:tav>
                                        <p:tav tm="100000">
                                          <p:val>
                                            <p:strVal val="#ppt_w"/>
                                          </p:val>
                                        </p:tav>
                                      </p:tavLst>
                                    </p:anim>
                                    <p:anim calcmode="lin" valueType="num">
                                      <p:cBhvr>
                                        <p:cTn id="66" dur="500" fill="hold"/>
                                        <p:tgtEl>
                                          <p:spTgt spid="71"/>
                                        </p:tgtEl>
                                        <p:attrNameLst>
                                          <p:attrName>ppt_h</p:attrName>
                                        </p:attrNameLst>
                                      </p:cBhvr>
                                      <p:tavLst>
                                        <p:tav tm="0">
                                          <p:val>
                                            <p:fltVal val="0"/>
                                          </p:val>
                                        </p:tav>
                                        <p:tav tm="100000">
                                          <p:val>
                                            <p:strVal val="#ppt_h"/>
                                          </p:val>
                                        </p:tav>
                                      </p:tavLst>
                                    </p:anim>
                                    <p:animEffect transition="in" filter="fade">
                                      <p:cBhvr>
                                        <p:cTn id="67" dur="500"/>
                                        <p:tgtEl>
                                          <p:spTgt spid="71"/>
                                        </p:tgtEl>
                                      </p:cBhvr>
                                    </p:animEffect>
                                  </p:childTnLst>
                                </p:cTn>
                              </p:par>
                            </p:childTnLst>
                          </p:cTn>
                        </p:par>
                        <p:par>
                          <p:cTn id="68" fill="hold">
                            <p:stCondLst>
                              <p:cond delay="6100"/>
                            </p:stCondLst>
                            <p:childTnLst>
                              <p:par>
                                <p:cTn id="69" presetID="22" presetClass="entr" presetSubtype="4"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down)">
                                      <p:cBhvr>
                                        <p:cTn id="71" dur="500"/>
                                        <p:tgtEl>
                                          <p:spTgt spid="60"/>
                                        </p:tgtEl>
                                      </p:cBhvr>
                                    </p:animEffect>
                                  </p:childTnLst>
                                </p:cTn>
                              </p:par>
                            </p:childTnLst>
                          </p:cTn>
                        </p:par>
                        <p:par>
                          <p:cTn id="72" fill="hold">
                            <p:stCondLst>
                              <p:cond delay="6600"/>
                            </p:stCondLst>
                            <p:childTnLst>
                              <p:par>
                                <p:cTn id="73" presetID="10" presetClass="entr" presetSubtype="0" fill="hold" grpId="0" nodeType="after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childTnLst>
                          </p:cTn>
                        </p:par>
                        <p:par>
                          <p:cTn id="76" fill="hold">
                            <p:stCondLst>
                              <p:cond delay="7100"/>
                            </p:stCondLst>
                            <p:childTnLst>
                              <p:par>
                                <p:cTn id="77" presetID="10" presetClass="entr" presetSubtype="0" fill="hold" grpId="0" nodeType="after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fade">
                                      <p:cBhvr>
                                        <p:cTn id="79" dur="500"/>
                                        <p:tgtEl>
                                          <p:spTgt spid="55"/>
                                        </p:tgtEl>
                                      </p:cBhvr>
                                    </p:animEffect>
                                  </p:childTnLst>
                                </p:cTn>
                              </p:par>
                            </p:childTnLst>
                          </p:cTn>
                        </p:par>
                        <p:par>
                          <p:cTn id="80" fill="hold">
                            <p:stCondLst>
                              <p:cond delay="7600"/>
                            </p:stCondLst>
                            <p:childTnLst>
                              <p:par>
                                <p:cTn id="81" presetID="10" presetClass="entr" presetSubtype="0" fill="hold" grpId="0" nodeType="after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fade">
                                      <p:cBhvr>
                                        <p:cTn id="83" dur="500"/>
                                        <p:tgtEl>
                                          <p:spTgt spid="54"/>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6"/>
                                        </p:tgtEl>
                                        <p:attrNameLst>
                                          <p:attrName>style.visibility</p:attrName>
                                        </p:attrNameLst>
                                      </p:cBhvr>
                                      <p:to>
                                        <p:strVal val="visible"/>
                                      </p:to>
                                    </p:set>
                                    <p:anim calcmode="lin" valueType="num">
                                      <p:cBhvr additive="base">
                                        <p:cTn id="88" dur="500" fill="hold"/>
                                        <p:tgtEl>
                                          <p:spTgt spid="6"/>
                                        </p:tgtEl>
                                        <p:attrNameLst>
                                          <p:attrName>ppt_x</p:attrName>
                                        </p:attrNameLst>
                                      </p:cBhvr>
                                      <p:tavLst>
                                        <p:tav tm="0">
                                          <p:val>
                                            <p:strVal val="#ppt_x"/>
                                          </p:val>
                                        </p:tav>
                                        <p:tav tm="100000">
                                          <p:val>
                                            <p:strVal val="#ppt_x"/>
                                          </p:val>
                                        </p:tav>
                                      </p:tavLst>
                                    </p:anim>
                                    <p:anim calcmode="lin" valueType="num">
                                      <p:cBhvr additive="base">
                                        <p:cTn id="8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3" grpId="0" autoUpdateAnimBg="0"/>
      <p:bldP spid="54" grpId="0" autoUpdateAnimBg="0"/>
      <p:bldP spid="55" grpId="0" autoUpdateAnimBg="0"/>
      <p:bldP spid="57" grpId="0" animBg="1"/>
      <p:bldP spid="58" grpId="0" animBg="1"/>
      <p:bldP spid="59" grpId="0" animBg="1"/>
      <p:bldP spid="60" grpId="0" animBg="1"/>
      <p:bldP spid="61" grpId="0" animBg="1"/>
      <p:bldP spid="7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377153"/>
            <a:ext cx="2996460" cy="391597"/>
          </a:xfrm>
          <a:prstGeom prst="roundRect">
            <a:avLst/>
          </a:prstGeom>
          <a:solidFill>
            <a:srgbClr val="1B4367"/>
          </a:solidFill>
        </p:spPr>
        <p:txBody>
          <a:bodyPr wrap="square" rtlCol="0">
            <a:spAutoFit/>
          </a:bodyPr>
          <a:lstStyle/>
          <a:p>
            <a:r>
              <a:rPr lang="en-US" altLang="zh-CN" sz="1700" dirty="0" smtClean="0">
                <a:solidFill>
                  <a:schemeClr val="bg1"/>
                </a:solidFill>
                <a:cs typeface="+mn-ea"/>
                <a:sym typeface="+mn-lt"/>
              </a:rPr>
              <a:t>Web</a:t>
            </a:r>
            <a:r>
              <a:rPr lang="zh-CN" altLang="en-US" sz="1700" dirty="0" smtClean="0">
                <a:solidFill>
                  <a:schemeClr val="bg1"/>
                </a:solidFill>
                <a:cs typeface="+mn-ea"/>
                <a:sym typeface="+mn-lt"/>
              </a:rPr>
              <a:t>研发模式的演变</a:t>
            </a:r>
            <a:endParaRPr lang="zh-CN" altLang="en-US" sz="1700" dirty="0">
              <a:solidFill>
                <a:schemeClr val="bg1"/>
              </a:solidFill>
              <a:cs typeface="+mn-ea"/>
              <a:sym typeface="+mn-lt"/>
            </a:endParaRPr>
          </a:p>
        </p:txBody>
      </p:sp>
      <p:grpSp>
        <p:nvGrpSpPr>
          <p:cNvPr id="2" name="组合 1"/>
          <p:cNvGrpSpPr/>
          <p:nvPr/>
        </p:nvGrpSpPr>
        <p:grpSpPr>
          <a:xfrm>
            <a:off x="5135755" y="1357339"/>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094697"/>
            <a:ext cx="2996460" cy="391597"/>
          </a:xfrm>
          <a:prstGeom prst="roundRect">
            <a:avLst/>
          </a:prstGeom>
          <a:solidFill>
            <a:srgbClr val="1B4367"/>
          </a:solidFill>
        </p:spPr>
        <p:txBody>
          <a:bodyPr wrap="square" rtlCol="0">
            <a:spAutoFit/>
          </a:bodyPr>
          <a:lstStyle/>
          <a:p>
            <a:r>
              <a:rPr lang="en-US" altLang="zh-CN" sz="1700" dirty="0" err="1" smtClean="0">
                <a:solidFill>
                  <a:schemeClr val="bg1"/>
                </a:solidFill>
                <a:cs typeface="+mn-ea"/>
                <a:sym typeface="+mn-lt"/>
              </a:rPr>
              <a:t>NodeJS</a:t>
            </a:r>
            <a:r>
              <a:rPr lang="zh-CN" altLang="en-US" sz="1700" dirty="0" smtClean="0">
                <a:solidFill>
                  <a:schemeClr val="bg1"/>
                </a:solidFill>
                <a:cs typeface="+mn-ea"/>
                <a:sym typeface="+mn-lt"/>
              </a:rPr>
              <a:t>带来的全栈时代</a:t>
            </a:r>
            <a:endParaRPr lang="zh-CN" altLang="en-US" sz="1700" dirty="0">
              <a:solidFill>
                <a:schemeClr val="bg1"/>
              </a:solidFill>
              <a:cs typeface="+mn-ea"/>
              <a:sym typeface="+mn-lt"/>
            </a:endParaRPr>
          </a:p>
        </p:txBody>
      </p:sp>
      <p:grpSp>
        <p:nvGrpSpPr>
          <p:cNvPr id="80" name="组合 79"/>
          <p:cNvGrpSpPr/>
          <p:nvPr/>
        </p:nvGrpSpPr>
        <p:grpSpPr>
          <a:xfrm>
            <a:off x="5135755" y="2074883"/>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812241"/>
            <a:ext cx="2996460"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前后端分离</a:t>
            </a:r>
            <a:r>
              <a:rPr lang="zh-CN" altLang="en-US" sz="1700" dirty="0" smtClean="0">
                <a:solidFill>
                  <a:schemeClr val="bg1"/>
                </a:solidFill>
                <a:cs typeface="+mn-ea"/>
                <a:sym typeface="+mn-lt"/>
              </a:rPr>
              <a:t>现状</a:t>
            </a:r>
            <a:endParaRPr lang="zh-CN" altLang="en-US" sz="1700" dirty="0">
              <a:solidFill>
                <a:schemeClr val="bg1"/>
              </a:solidFill>
              <a:cs typeface="+mn-ea"/>
              <a:sym typeface="+mn-lt"/>
            </a:endParaRPr>
          </a:p>
        </p:txBody>
      </p:sp>
      <p:grpSp>
        <p:nvGrpSpPr>
          <p:cNvPr id="84" name="组合 83"/>
          <p:cNvGrpSpPr/>
          <p:nvPr/>
        </p:nvGrpSpPr>
        <p:grpSpPr>
          <a:xfrm>
            <a:off x="5135755" y="2792427"/>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fltVal val="0.5"/>
                                          </p:val>
                                        </p:tav>
                                        <p:tav tm="100000">
                                          <p:val>
                                            <p:strVal val="#ppt_x"/>
                                          </p:val>
                                        </p:tav>
                                      </p:tavLst>
                                    </p:anim>
                                    <p:anim calcmode="lin" valueType="num">
                                      <p:cBhvr>
                                        <p:cTn id="39" dur="500" fill="hold"/>
                                        <p:tgtEl>
                                          <p:spTgt spid="80"/>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528" fill="hold" nodeType="after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anim calcmode="lin" valueType="num">
                                      <p:cBhvr>
                                        <p:cTn id="51" dur="500" fill="hold"/>
                                        <p:tgtEl>
                                          <p:spTgt spid="84"/>
                                        </p:tgtEl>
                                        <p:attrNameLst>
                                          <p:attrName>ppt_x</p:attrName>
                                        </p:attrNameLst>
                                      </p:cBhvr>
                                      <p:tavLst>
                                        <p:tav tm="0">
                                          <p:val>
                                            <p:fltVal val="0.5"/>
                                          </p:val>
                                        </p:tav>
                                        <p:tav tm="100000">
                                          <p:val>
                                            <p:strVal val="#ppt_x"/>
                                          </p:val>
                                        </p:tav>
                                      </p:tavLst>
                                    </p:anim>
                                    <p:anim calcmode="lin" valueType="num">
                                      <p:cBhvr>
                                        <p:cTn id="52" dur="500" fill="hold"/>
                                        <p:tgtEl>
                                          <p:spTgt spid="84"/>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p:bldP spid="3" grpId="0"/>
      <p:bldP spid="79" grpId="0" animBg="1"/>
      <p:bldP spid="8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774479" y="1033692"/>
            <a:ext cx="8369522" cy="3233508"/>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1014607" y="1357252"/>
            <a:ext cx="7676312" cy="68480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228600" indent="-228600">
              <a:buFont typeface="+mj-lt"/>
              <a:buAutoNum type="arabicPeriod"/>
            </a:pPr>
            <a:r>
              <a:rPr lang="en-US" altLang="zh-CN" sz="1000" dirty="0" smtClean="0">
                <a:solidFill>
                  <a:schemeClr val="bg1"/>
                </a:solidFill>
                <a:cs typeface="+mn-ea"/>
              </a:rPr>
              <a:t>1994</a:t>
            </a:r>
            <a:r>
              <a:rPr lang="zh-CN" altLang="en-US" sz="1000" dirty="0" smtClean="0">
                <a:solidFill>
                  <a:schemeClr val="bg1"/>
                </a:solidFill>
                <a:cs typeface="+mn-ea"/>
              </a:rPr>
              <a:t>年</a:t>
            </a:r>
            <a:r>
              <a:rPr lang="en-US" altLang="zh-CN" sz="1000" dirty="0" smtClean="0">
                <a:solidFill>
                  <a:schemeClr val="bg1"/>
                </a:solidFill>
                <a:cs typeface="+mn-ea"/>
              </a:rPr>
              <a:t>10</a:t>
            </a:r>
            <a:r>
              <a:rPr lang="zh-CN" altLang="en-US" sz="1000" dirty="0">
                <a:solidFill>
                  <a:schemeClr val="bg1"/>
                </a:solidFill>
                <a:cs typeface="+mn-ea"/>
              </a:rPr>
              <a:t>月</a:t>
            </a:r>
            <a:r>
              <a:rPr lang="en-US" altLang="zh-CN" sz="1000" dirty="0">
                <a:solidFill>
                  <a:schemeClr val="bg1"/>
                </a:solidFill>
                <a:cs typeface="+mn-ea"/>
              </a:rPr>
              <a:t>13</a:t>
            </a:r>
            <a:r>
              <a:rPr lang="zh-CN" altLang="en-US" sz="1000" dirty="0">
                <a:solidFill>
                  <a:schemeClr val="bg1"/>
                </a:solidFill>
                <a:cs typeface="+mn-ea"/>
              </a:rPr>
              <a:t>日网景推出了第一版</a:t>
            </a:r>
            <a:r>
              <a:rPr lang="en-US" altLang="zh-CN" sz="1000" dirty="0" smtClean="0">
                <a:solidFill>
                  <a:schemeClr val="bg1"/>
                </a:solidFill>
                <a:cs typeface="+mn-ea"/>
              </a:rPr>
              <a:t>Navigator</a:t>
            </a:r>
          </a:p>
          <a:p>
            <a:pPr marL="228600" indent="-228600">
              <a:buFont typeface="+mj-lt"/>
              <a:buAutoNum type="arabicPeriod"/>
            </a:pPr>
            <a:r>
              <a:rPr lang="en-US" altLang="zh-CN" sz="1000" dirty="0" smtClean="0">
                <a:solidFill>
                  <a:schemeClr val="bg1"/>
                </a:solidFill>
                <a:cs typeface="+mn-ea"/>
              </a:rPr>
              <a:t>Tim </a:t>
            </a:r>
            <a:r>
              <a:rPr lang="en-US" altLang="zh-CN" sz="1000" dirty="0" smtClean="0">
                <a:solidFill>
                  <a:schemeClr val="bg1"/>
                </a:solidFill>
                <a:cs typeface="+mn-ea"/>
              </a:rPr>
              <a:t>Berners-Lee</a:t>
            </a:r>
            <a:r>
              <a:rPr lang="zh-CN" altLang="en-US" sz="1000" dirty="0" smtClean="0">
                <a:solidFill>
                  <a:schemeClr val="bg1"/>
                </a:solidFill>
                <a:cs typeface="+mn-ea"/>
              </a:rPr>
              <a:t>创建了</a:t>
            </a:r>
            <a:r>
              <a:rPr lang="en-US" altLang="zh-CN" sz="1000" dirty="0" smtClean="0">
                <a:solidFill>
                  <a:schemeClr val="bg1"/>
                </a:solidFill>
                <a:cs typeface="+mn-ea"/>
              </a:rPr>
              <a:t>W3C</a:t>
            </a:r>
          </a:p>
          <a:p>
            <a:pPr marL="228600" indent="-228600">
              <a:buFont typeface="+mj-lt"/>
              <a:buAutoNum type="arabicPeriod"/>
            </a:pPr>
            <a:r>
              <a:rPr lang="en-US" altLang="zh-CN" sz="1000" dirty="0" smtClean="0">
                <a:solidFill>
                  <a:schemeClr val="bg1"/>
                </a:solidFill>
                <a:cs typeface="+mn-ea"/>
              </a:rPr>
              <a:t>Tim</a:t>
            </a:r>
            <a:r>
              <a:rPr lang="zh-CN" altLang="en-US" sz="1000" dirty="0">
                <a:solidFill>
                  <a:schemeClr val="bg1"/>
                </a:solidFill>
                <a:cs typeface="+mn-ea"/>
              </a:rPr>
              <a:t>的基友发布了</a:t>
            </a:r>
            <a:r>
              <a:rPr lang="en-US" altLang="zh-CN" sz="1000" dirty="0">
                <a:solidFill>
                  <a:schemeClr val="bg1"/>
                </a:solidFill>
                <a:cs typeface="+mn-ea"/>
              </a:rPr>
              <a:t>CSS</a:t>
            </a:r>
          </a:p>
          <a:p>
            <a:pPr marL="228600" indent="-228600">
              <a:buFont typeface="+mj-lt"/>
              <a:buAutoNum type="arabicPeriod"/>
            </a:pPr>
            <a:r>
              <a:rPr lang="zh-CN" altLang="en-US" sz="1000" dirty="0" smtClean="0">
                <a:solidFill>
                  <a:schemeClr val="bg1"/>
                </a:solidFill>
                <a:cs typeface="+mn-ea"/>
              </a:rPr>
              <a:t>为</a:t>
            </a:r>
            <a:r>
              <a:rPr lang="zh-CN" altLang="en-US" sz="1000" dirty="0">
                <a:solidFill>
                  <a:schemeClr val="bg1"/>
                </a:solidFill>
                <a:cs typeface="+mn-ea"/>
              </a:rPr>
              <a:t>动态</a:t>
            </a:r>
            <a:r>
              <a:rPr lang="en-US" altLang="zh-CN" sz="1000" dirty="0">
                <a:solidFill>
                  <a:schemeClr val="bg1"/>
                </a:solidFill>
                <a:cs typeface="+mn-ea"/>
              </a:rPr>
              <a:t>web</a:t>
            </a:r>
            <a:r>
              <a:rPr lang="zh-CN" altLang="en-US" sz="1000" dirty="0">
                <a:solidFill>
                  <a:schemeClr val="bg1"/>
                </a:solidFill>
                <a:cs typeface="+mn-ea"/>
              </a:rPr>
              <a:t>网页设计的服务端脚本</a:t>
            </a:r>
            <a:r>
              <a:rPr lang="en-US" altLang="zh-CN" sz="1000" dirty="0">
                <a:solidFill>
                  <a:schemeClr val="bg1"/>
                </a:solidFill>
                <a:cs typeface="+mn-ea"/>
              </a:rPr>
              <a:t>PHP</a:t>
            </a:r>
            <a:r>
              <a:rPr lang="zh-CN" altLang="en-US" sz="1000" dirty="0">
                <a:solidFill>
                  <a:schemeClr val="bg1"/>
                </a:solidFill>
                <a:cs typeface="+mn-ea"/>
              </a:rPr>
              <a:t>诞生</a:t>
            </a:r>
            <a:endParaRPr lang="en-US" altLang="zh-CN" sz="1000" dirty="0">
              <a:solidFill>
                <a:schemeClr val="bg1"/>
              </a:solidFill>
              <a:cs typeface="+mn-ea"/>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0" name="文本框 15"/>
          <p:cNvSpPr txBox="1"/>
          <p:nvPr/>
        </p:nvSpPr>
        <p:spPr>
          <a:xfrm>
            <a:off x="709386" y="309785"/>
            <a:ext cx="2420992"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前端历史的起点</a:t>
            </a:r>
            <a:r>
              <a:rPr lang="en-US" altLang="zh-CN" sz="1700" b="1" dirty="0" smtClean="0">
                <a:solidFill>
                  <a:srgbClr val="1B4367"/>
                </a:solidFill>
                <a:cs typeface="+mn-ea"/>
                <a:sym typeface="+mn-lt"/>
              </a:rPr>
              <a:t>-1994</a:t>
            </a:r>
            <a:endParaRPr lang="zh-CN" altLang="en-US" sz="1700" b="1" dirty="0">
              <a:solidFill>
                <a:srgbClr val="1B4367"/>
              </a:solidFill>
              <a:cs typeface="+mn-ea"/>
              <a:sym typeface="+mn-lt"/>
            </a:endParaRPr>
          </a:p>
        </p:txBody>
      </p:sp>
      <p:sp>
        <p:nvSpPr>
          <p:cNvPr id="11" name="文本框 11"/>
          <p:cNvSpPr txBox="1"/>
          <p:nvPr/>
        </p:nvSpPr>
        <p:spPr>
          <a:xfrm>
            <a:off x="1014607" y="2432290"/>
            <a:ext cx="7676312" cy="1454244"/>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228600" indent="-228600">
              <a:buFont typeface="+mj-lt"/>
              <a:buAutoNum type="arabicPeriod"/>
            </a:pPr>
            <a:r>
              <a:rPr lang="en-US" altLang="zh-CN" sz="1000" dirty="0">
                <a:solidFill>
                  <a:schemeClr val="bg1"/>
                </a:solidFill>
                <a:cs typeface="+mn-ea"/>
              </a:rPr>
              <a:t>1995</a:t>
            </a:r>
            <a:r>
              <a:rPr lang="zh-CN" altLang="en-US" sz="1000" dirty="0">
                <a:solidFill>
                  <a:schemeClr val="bg1"/>
                </a:solidFill>
                <a:cs typeface="+mn-ea"/>
              </a:rPr>
              <a:t>年网景推出了</a:t>
            </a:r>
            <a:r>
              <a:rPr lang="en-US" altLang="zh-CN" sz="1000" dirty="0">
                <a:solidFill>
                  <a:schemeClr val="bg1"/>
                </a:solidFill>
                <a:cs typeface="+mn-ea"/>
              </a:rPr>
              <a:t>JavaScript</a:t>
            </a:r>
            <a:r>
              <a:rPr lang="zh-CN" altLang="en-US" sz="1000" dirty="0">
                <a:solidFill>
                  <a:schemeClr val="bg1"/>
                </a:solidFill>
                <a:cs typeface="+mn-ea"/>
              </a:rPr>
              <a:t>，实现了客户端的计算</a:t>
            </a:r>
            <a:r>
              <a:rPr lang="zh-CN" altLang="en-US" sz="1000" dirty="0" smtClean="0">
                <a:solidFill>
                  <a:schemeClr val="bg1"/>
                </a:solidFill>
                <a:cs typeface="+mn-ea"/>
              </a:rPr>
              <a:t>任务。</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1996</a:t>
            </a:r>
            <a:r>
              <a:rPr lang="zh-CN" altLang="en-US" sz="1000" dirty="0">
                <a:solidFill>
                  <a:schemeClr val="bg1"/>
                </a:solidFill>
                <a:cs typeface="+mn-ea"/>
              </a:rPr>
              <a:t>年微软推出了</a:t>
            </a:r>
            <a:r>
              <a:rPr lang="en-US" altLang="zh-CN" sz="1000" dirty="0" err="1">
                <a:solidFill>
                  <a:schemeClr val="bg1"/>
                </a:solidFill>
                <a:cs typeface="+mn-ea"/>
              </a:rPr>
              <a:t>iframe</a:t>
            </a:r>
            <a:r>
              <a:rPr lang="zh-CN" altLang="en-US" sz="1000" dirty="0">
                <a:solidFill>
                  <a:schemeClr val="bg1"/>
                </a:solidFill>
                <a:cs typeface="+mn-ea"/>
              </a:rPr>
              <a:t>标签，实现了异步的局部</a:t>
            </a:r>
            <a:r>
              <a:rPr lang="zh-CN" altLang="en-US" sz="1000" dirty="0" smtClean="0">
                <a:solidFill>
                  <a:schemeClr val="bg1"/>
                </a:solidFill>
                <a:cs typeface="+mn-ea"/>
              </a:rPr>
              <a:t>加载。</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1999</a:t>
            </a:r>
            <a:r>
              <a:rPr lang="zh-CN" altLang="en-US" sz="1000" dirty="0">
                <a:solidFill>
                  <a:schemeClr val="bg1"/>
                </a:solidFill>
                <a:cs typeface="+mn-ea"/>
              </a:rPr>
              <a:t>年</a:t>
            </a:r>
            <a:r>
              <a:rPr lang="en-US" altLang="zh-CN" sz="1000" dirty="0">
                <a:solidFill>
                  <a:schemeClr val="bg1"/>
                </a:solidFill>
                <a:cs typeface="+mn-ea"/>
              </a:rPr>
              <a:t>W3C</a:t>
            </a:r>
            <a:r>
              <a:rPr lang="zh-CN" altLang="en-US" sz="1000" dirty="0">
                <a:solidFill>
                  <a:schemeClr val="bg1"/>
                </a:solidFill>
                <a:cs typeface="+mn-ea"/>
              </a:rPr>
              <a:t>发布第四代</a:t>
            </a:r>
            <a:r>
              <a:rPr lang="en-US" altLang="zh-CN" sz="1000" dirty="0">
                <a:solidFill>
                  <a:schemeClr val="bg1"/>
                </a:solidFill>
                <a:cs typeface="+mn-ea"/>
              </a:rPr>
              <a:t>HTML</a:t>
            </a:r>
            <a:r>
              <a:rPr lang="zh-CN" altLang="en-US" sz="1000" dirty="0">
                <a:solidFill>
                  <a:schemeClr val="bg1"/>
                </a:solidFill>
                <a:cs typeface="+mn-ea"/>
              </a:rPr>
              <a:t>标准，同年微软推出用于异步数据传输的</a:t>
            </a:r>
            <a:r>
              <a:rPr lang="en-US" altLang="zh-CN" sz="1000" dirty="0">
                <a:solidFill>
                  <a:schemeClr val="bg1"/>
                </a:solidFill>
                <a:cs typeface="+mn-ea"/>
              </a:rPr>
              <a:t>ActiveX</a:t>
            </a:r>
            <a:r>
              <a:rPr lang="zh-CN" altLang="en-US" sz="1000" dirty="0">
                <a:solidFill>
                  <a:schemeClr val="bg1"/>
                </a:solidFill>
                <a:cs typeface="+mn-ea"/>
              </a:rPr>
              <a:t>，随即各大浏览器厂商模仿实现了</a:t>
            </a:r>
            <a:r>
              <a:rPr lang="en-US" altLang="zh-CN" sz="1000" dirty="0" err="1" smtClean="0">
                <a:solidFill>
                  <a:schemeClr val="bg1"/>
                </a:solidFill>
                <a:cs typeface="+mn-ea"/>
              </a:rPr>
              <a:t>XMLHttpRequest</a:t>
            </a:r>
            <a:r>
              <a:rPr lang="zh-CN" altLang="en-US" sz="1000" dirty="0" smtClean="0">
                <a:solidFill>
                  <a:schemeClr val="bg1"/>
                </a:solidFill>
                <a:cs typeface="+mn-ea"/>
              </a:rPr>
              <a:t>。</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2006</a:t>
            </a:r>
            <a:r>
              <a:rPr lang="zh-CN" altLang="en-US" sz="1000" dirty="0">
                <a:solidFill>
                  <a:schemeClr val="bg1"/>
                </a:solidFill>
                <a:cs typeface="+mn-ea"/>
              </a:rPr>
              <a:t>年，</a:t>
            </a:r>
            <a:r>
              <a:rPr lang="en-US" altLang="zh-CN" sz="1000" dirty="0" err="1">
                <a:solidFill>
                  <a:schemeClr val="bg1"/>
                </a:solidFill>
                <a:cs typeface="+mn-ea"/>
              </a:rPr>
              <a:t>XMLHttpRequest</a:t>
            </a:r>
            <a:r>
              <a:rPr lang="zh-CN" altLang="en-US" sz="1000" dirty="0">
                <a:solidFill>
                  <a:schemeClr val="bg1"/>
                </a:solidFill>
                <a:cs typeface="+mn-ea"/>
              </a:rPr>
              <a:t>被</a:t>
            </a:r>
            <a:r>
              <a:rPr lang="en-US" altLang="zh-CN" sz="1000" dirty="0">
                <a:solidFill>
                  <a:schemeClr val="bg1"/>
                </a:solidFill>
                <a:cs typeface="+mn-ea"/>
              </a:rPr>
              <a:t>W3C</a:t>
            </a:r>
            <a:r>
              <a:rPr lang="zh-CN" altLang="en-US" sz="1000" dirty="0">
                <a:solidFill>
                  <a:schemeClr val="bg1"/>
                </a:solidFill>
                <a:cs typeface="+mn-ea"/>
              </a:rPr>
              <a:t>正式纳入</a:t>
            </a:r>
            <a:r>
              <a:rPr lang="zh-CN" altLang="en-US" sz="1000" dirty="0" smtClean="0">
                <a:solidFill>
                  <a:schemeClr val="bg1"/>
                </a:solidFill>
                <a:cs typeface="+mn-ea"/>
              </a:rPr>
              <a:t>标准。</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2008</a:t>
            </a:r>
            <a:r>
              <a:rPr lang="zh-CN" altLang="en-US" sz="1000" dirty="0">
                <a:solidFill>
                  <a:schemeClr val="bg1"/>
                </a:solidFill>
                <a:cs typeface="+mn-ea"/>
              </a:rPr>
              <a:t>年谷歌</a:t>
            </a:r>
            <a:r>
              <a:rPr lang="en-US" altLang="zh-CN" sz="1000" dirty="0">
                <a:solidFill>
                  <a:schemeClr val="bg1"/>
                </a:solidFill>
                <a:cs typeface="+mn-ea"/>
              </a:rPr>
              <a:t>V8</a:t>
            </a:r>
            <a:r>
              <a:rPr lang="zh-CN" altLang="en-US" sz="1000" dirty="0">
                <a:solidFill>
                  <a:schemeClr val="bg1"/>
                </a:solidFill>
                <a:cs typeface="+mn-ea"/>
              </a:rPr>
              <a:t>引擎</a:t>
            </a:r>
            <a:r>
              <a:rPr lang="zh-CN" altLang="en-US" sz="1000" dirty="0" smtClean="0">
                <a:solidFill>
                  <a:schemeClr val="bg1"/>
                </a:solidFill>
                <a:cs typeface="+mn-ea"/>
              </a:rPr>
              <a:t>问世。</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2009</a:t>
            </a:r>
            <a:r>
              <a:rPr lang="zh-CN" altLang="en-US" sz="1000" dirty="0">
                <a:solidFill>
                  <a:schemeClr val="bg1"/>
                </a:solidFill>
                <a:cs typeface="+mn-ea"/>
              </a:rPr>
              <a:t>年</a:t>
            </a:r>
            <a:r>
              <a:rPr lang="en-US" altLang="zh-CN" sz="1000" dirty="0" err="1">
                <a:solidFill>
                  <a:schemeClr val="bg1"/>
                </a:solidFill>
                <a:cs typeface="+mn-ea"/>
              </a:rPr>
              <a:t>AngularJS</a:t>
            </a:r>
            <a:r>
              <a:rPr lang="zh-CN" altLang="en-US" sz="1000" dirty="0" smtClean="0">
                <a:solidFill>
                  <a:schemeClr val="bg1"/>
                </a:solidFill>
                <a:cs typeface="+mn-ea"/>
              </a:rPr>
              <a:t>诞生。</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2011</a:t>
            </a:r>
            <a:r>
              <a:rPr lang="zh-CN" altLang="en-US" sz="1000" dirty="0">
                <a:solidFill>
                  <a:schemeClr val="bg1"/>
                </a:solidFill>
                <a:cs typeface="+mn-ea"/>
              </a:rPr>
              <a:t>年</a:t>
            </a:r>
            <a:r>
              <a:rPr lang="en-US" altLang="zh-CN" sz="1000" dirty="0" err="1">
                <a:solidFill>
                  <a:schemeClr val="bg1"/>
                </a:solidFill>
                <a:cs typeface="+mn-ea"/>
              </a:rPr>
              <a:t>ReactJS</a:t>
            </a:r>
            <a:r>
              <a:rPr lang="zh-CN" altLang="en-US" sz="1000" dirty="0" smtClean="0">
                <a:solidFill>
                  <a:schemeClr val="bg1"/>
                </a:solidFill>
                <a:cs typeface="+mn-ea"/>
              </a:rPr>
              <a:t>诞生。</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2014</a:t>
            </a:r>
            <a:r>
              <a:rPr lang="zh-CN" altLang="en-US" sz="1000" dirty="0">
                <a:solidFill>
                  <a:schemeClr val="bg1"/>
                </a:solidFill>
                <a:cs typeface="+mn-ea"/>
              </a:rPr>
              <a:t>年</a:t>
            </a:r>
            <a:r>
              <a:rPr lang="en-US" altLang="zh-CN" sz="1000" dirty="0" err="1">
                <a:solidFill>
                  <a:schemeClr val="bg1"/>
                </a:solidFill>
                <a:cs typeface="+mn-ea"/>
              </a:rPr>
              <a:t>VueJS</a:t>
            </a:r>
            <a:r>
              <a:rPr lang="zh-CN" altLang="en-US" sz="1000" dirty="0" smtClean="0">
                <a:solidFill>
                  <a:schemeClr val="bg1"/>
                </a:solidFill>
                <a:cs typeface="+mn-ea"/>
              </a:rPr>
              <a:t>诞生。</a:t>
            </a:r>
            <a:endParaRPr lang="en-US" altLang="zh-CN" sz="1000" dirty="0">
              <a:solidFill>
                <a:schemeClr val="bg1"/>
              </a:solidFill>
              <a:cs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726" y="643723"/>
            <a:ext cx="7994073" cy="3856054"/>
          </a:xfrm>
          <a:prstGeom prst="rect">
            <a:avLst/>
          </a:prstGeom>
        </p:spPr>
      </p:pic>
    </p:spTree>
    <p:extLst>
      <p:ext uri="{BB962C8B-B14F-4D97-AF65-F5344CB8AC3E}">
        <p14:creationId xmlns:p14="http://schemas.microsoft.com/office/powerpoint/2010/main" val="25831205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additive="base">
                                        <p:cTn id="10" dur="500" fill="hold"/>
                                        <p:tgtEl>
                                          <p:spTgt spid="23"/>
                                        </p:tgtEl>
                                        <p:attrNameLst>
                                          <p:attrName>ppt_x</p:attrName>
                                        </p:attrNameLst>
                                      </p:cBhvr>
                                      <p:tavLst>
                                        <p:tav tm="0">
                                          <p:val>
                                            <p:strVal val="1+#ppt_w/2"/>
                                          </p:val>
                                        </p:tav>
                                        <p:tav tm="100000">
                                          <p:val>
                                            <p:strVal val="#ppt_x"/>
                                          </p:val>
                                        </p:tav>
                                      </p:tavLst>
                                    </p:anim>
                                    <p:anim calcmode="lin" valueType="num">
                                      <p:cBhvr additive="base">
                                        <p:cTn id="11" dur="500" fill="hold"/>
                                        <p:tgtEl>
                                          <p:spTgt spid="2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childTnLst>
                          </p:cTn>
                        </p:par>
                        <p:par>
                          <p:cTn id="25" fill="hold">
                            <p:stCondLst>
                              <p:cond delay="2050"/>
                            </p:stCondLst>
                            <p:childTnLst>
                              <p:par>
                                <p:cTn id="26" presetID="2" presetClass="entr" presetSubtype="2"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1+#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anim calcmode="lin" valueType="num">
                                      <p:cBhvr>
                                        <p:cTn id="35" dur="1000" fill="hold"/>
                                        <p:tgtEl>
                                          <p:spTgt spid="2"/>
                                        </p:tgtEl>
                                        <p:attrNameLst>
                                          <p:attrName>ppt_x</p:attrName>
                                        </p:attrNameLst>
                                      </p:cBhvr>
                                      <p:tavLst>
                                        <p:tav tm="0">
                                          <p:val>
                                            <p:strVal val="#ppt_x"/>
                                          </p:val>
                                        </p:tav>
                                        <p:tav tm="100000">
                                          <p:val>
                                            <p:strVal val="#ppt_x"/>
                                          </p:val>
                                        </p:tav>
                                      </p:tavLst>
                                    </p:anim>
                                    <p:anim calcmode="lin" valueType="num">
                                      <p:cBhvr>
                                        <p:cTn id="3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nodeType="clickEffect">
                                  <p:stCondLst>
                                    <p:cond delay="0"/>
                                  </p:stCondLst>
                                  <p:childTnLst>
                                    <p:animEffect transition="out" filter="wipe(down)">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2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r>
              <a:rPr lang="en-US" altLang="zh-CN" sz="3400" b="1" dirty="0" smtClean="0">
                <a:solidFill>
                  <a:srgbClr val="1B4367"/>
                </a:solidFill>
                <a:cs typeface="+mn-ea"/>
                <a:sym typeface="+mn-lt"/>
              </a:rPr>
              <a:t>Web</a:t>
            </a:r>
            <a:r>
              <a:rPr lang="zh-CN" altLang="en-US" sz="3400" b="1" dirty="0" smtClean="0">
                <a:solidFill>
                  <a:srgbClr val="1B4367"/>
                </a:solidFill>
                <a:cs typeface="+mn-ea"/>
                <a:sym typeface="+mn-lt"/>
              </a:rPr>
              <a:t>研发模式的演变</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72759" y="1033692"/>
            <a:ext cx="4171241"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5101980" y="1902082"/>
            <a:ext cx="3417595"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smtClean="0">
                <a:solidFill>
                  <a:schemeClr val="bg1"/>
                </a:solidFill>
                <a:cs typeface="+mn-ea"/>
              </a:rPr>
              <a:t>页面</a:t>
            </a:r>
            <a:r>
              <a:rPr lang="zh-CN" altLang="en-US" sz="1000" dirty="0">
                <a:solidFill>
                  <a:schemeClr val="bg1"/>
                </a:solidFill>
                <a:cs typeface="+mn-ea"/>
              </a:rPr>
              <a:t>由 </a:t>
            </a:r>
            <a:r>
              <a:rPr lang="en-US" altLang="zh-CN" sz="1000" dirty="0">
                <a:solidFill>
                  <a:schemeClr val="bg1"/>
                </a:solidFill>
                <a:cs typeface="+mn-ea"/>
              </a:rPr>
              <a:t>JSP</a:t>
            </a:r>
            <a:r>
              <a:rPr lang="zh-CN" altLang="en-US" sz="1000" dirty="0">
                <a:solidFill>
                  <a:schemeClr val="bg1"/>
                </a:solidFill>
                <a:cs typeface="+mn-ea"/>
              </a:rPr>
              <a:t>、</a:t>
            </a:r>
            <a:r>
              <a:rPr lang="en-US" altLang="zh-CN" sz="1000" dirty="0">
                <a:solidFill>
                  <a:schemeClr val="bg1"/>
                </a:solidFill>
                <a:cs typeface="+mn-ea"/>
              </a:rPr>
              <a:t>PHP </a:t>
            </a:r>
            <a:r>
              <a:rPr lang="zh-CN" altLang="en-US" sz="1000" dirty="0">
                <a:solidFill>
                  <a:schemeClr val="bg1"/>
                </a:solidFill>
                <a:cs typeface="+mn-ea"/>
              </a:rPr>
              <a:t>等工程师在服务端生成，浏览器负责</a:t>
            </a:r>
            <a:r>
              <a:rPr lang="zh-CN" altLang="en-US" sz="1000" dirty="0" smtClean="0">
                <a:solidFill>
                  <a:schemeClr val="bg1"/>
                </a:solidFill>
                <a:cs typeface="+mn-ea"/>
              </a:rPr>
              <a:t>展现，基本上</a:t>
            </a:r>
            <a:r>
              <a:rPr lang="zh-CN" altLang="en-US" sz="1000" dirty="0">
                <a:solidFill>
                  <a:schemeClr val="bg1"/>
                </a:solidFill>
                <a:cs typeface="+mn-ea"/>
              </a:rPr>
              <a:t>是服务端给什么浏览器就展现</a:t>
            </a:r>
            <a:r>
              <a:rPr lang="zh-CN" altLang="en-US" sz="1000" dirty="0" smtClean="0">
                <a:solidFill>
                  <a:schemeClr val="bg1"/>
                </a:solidFill>
                <a:cs typeface="+mn-ea"/>
              </a:rPr>
              <a:t>什么</a:t>
            </a:r>
            <a:endParaRPr lang="en-US" altLang="zh-CN" sz="1000" dirty="0">
              <a:solidFill>
                <a:schemeClr val="bg1"/>
              </a:solidFill>
              <a:cs typeface="+mn-ea"/>
              <a:sym typeface="+mn-lt"/>
            </a:endParaRPr>
          </a:p>
        </p:txBody>
      </p:sp>
      <p:sp>
        <p:nvSpPr>
          <p:cNvPr id="106" name="TextBox 1210"/>
          <p:cNvSpPr/>
          <p:nvPr/>
        </p:nvSpPr>
        <p:spPr>
          <a:xfrm>
            <a:off x="1204070" y="3685791"/>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优点</a:t>
            </a:r>
          </a:p>
        </p:txBody>
      </p:sp>
      <p:sp>
        <p:nvSpPr>
          <p:cNvPr id="107" name="文本框 11"/>
          <p:cNvSpPr txBox="1"/>
          <p:nvPr/>
        </p:nvSpPr>
        <p:spPr>
          <a:xfrm>
            <a:off x="1204069" y="3970982"/>
            <a:ext cx="3106095"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smtClean="0"/>
              <a:t>简单</a:t>
            </a:r>
            <a:r>
              <a:rPr lang="zh-CN" altLang="en-US" sz="1000" dirty="0"/>
              <a:t>明快，本地起一个 </a:t>
            </a:r>
            <a:r>
              <a:rPr lang="en-US" altLang="zh-CN" sz="1000" dirty="0"/>
              <a:t>Tomcat </a:t>
            </a:r>
            <a:r>
              <a:rPr lang="zh-CN" altLang="en-US" sz="1000" dirty="0"/>
              <a:t>或 </a:t>
            </a:r>
            <a:r>
              <a:rPr lang="en-US" altLang="zh-CN" sz="1000" dirty="0"/>
              <a:t>Apache </a:t>
            </a:r>
            <a:r>
              <a:rPr lang="zh-CN" altLang="en-US" sz="1000" dirty="0"/>
              <a:t>就能开发</a:t>
            </a:r>
            <a:r>
              <a:rPr lang="zh-CN" altLang="en-US" sz="1000" dirty="0" smtClean="0"/>
              <a:t>，只要</a:t>
            </a:r>
            <a:r>
              <a:rPr lang="zh-CN" altLang="en-US" sz="1000" dirty="0"/>
              <a:t>业务不太</a:t>
            </a:r>
            <a:r>
              <a:rPr lang="zh-CN" altLang="en-US" sz="1000" dirty="0" smtClean="0"/>
              <a:t>复杂，调试什么的就还好</a:t>
            </a:r>
            <a:endParaRPr lang="en-US" altLang="zh-CN" sz="1000" dirty="0">
              <a:solidFill>
                <a:schemeClr val="tx1">
                  <a:lumMod val="75000"/>
                  <a:lumOff val="25000"/>
                </a:schemeClr>
              </a:solidFill>
              <a:cs typeface="+mn-ea"/>
              <a:sym typeface="+mn-lt"/>
            </a:endParaRPr>
          </a:p>
        </p:txBody>
      </p:sp>
      <p:sp>
        <p:nvSpPr>
          <p:cNvPr id="111" name="TextBox 1210"/>
          <p:cNvSpPr/>
          <p:nvPr/>
        </p:nvSpPr>
        <p:spPr>
          <a:xfrm>
            <a:off x="5344562" y="3679857"/>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缺点</a:t>
            </a:r>
          </a:p>
        </p:txBody>
      </p:sp>
      <p:sp>
        <p:nvSpPr>
          <p:cNvPr id="112" name="文本框 11"/>
          <p:cNvSpPr txBox="1"/>
          <p:nvPr/>
        </p:nvSpPr>
        <p:spPr>
          <a:xfrm>
            <a:off x="5344561" y="3965048"/>
            <a:ext cx="3106095" cy="64633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前后端职责不清晰，随着项目的不断累积，可维护性越来越差</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前端开发无法本地化，影响开发效率</a:t>
            </a:r>
            <a:endParaRPr lang="en-US" altLang="zh-CN" sz="1000" dirty="0">
              <a:solidFill>
                <a:schemeClr val="tx1">
                  <a:lumMod val="75000"/>
                  <a:lumOff val="25000"/>
                </a:schemeClr>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0"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简明飞快的早期时代</a:t>
            </a:r>
            <a:endParaRPr lang="zh-CN" altLang="en-US" sz="1700" b="1" dirty="0">
              <a:solidFill>
                <a:srgbClr val="1B4367"/>
              </a:solidFill>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241" y="1033692"/>
            <a:ext cx="2571750" cy="219075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childTnLst>
                          </p:cTn>
                        </p:par>
                        <p:par>
                          <p:cTn id="8" fill="hold">
                            <p:stCondLst>
                              <p:cond delay="300"/>
                            </p:stCondLst>
                            <p:childTnLst>
                              <p:par>
                                <p:cTn id="9" presetID="2" presetClass="entr" presetSubtype="2"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0"/>
                                        </p:tgtEl>
                                        <p:attrNameLst>
                                          <p:attrName>style.visibility</p:attrName>
                                        </p:attrNameLst>
                                      </p:cBhvr>
                                      <p:to>
                                        <p:strVal val="visible"/>
                                      </p:to>
                                    </p:set>
                                    <p:anim calcmode="lin" valueType="num">
                                      <p:cBhvr>
                                        <p:cTn id="16"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0"/>
                                        </p:tgtEl>
                                        <p:attrNameLst>
                                          <p:attrName>ppt_y</p:attrName>
                                        </p:attrNameLst>
                                      </p:cBhvr>
                                      <p:tavLst>
                                        <p:tav tm="0">
                                          <p:val>
                                            <p:strVal val="#ppt_y"/>
                                          </p:val>
                                        </p:tav>
                                        <p:tav tm="100000">
                                          <p:val>
                                            <p:strVal val="#ppt_y"/>
                                          </p:val>
                                        </p:tav>
                                      </p:tavLst>
                                    </p:anim>
                                    <p:anim calcmode="lin" valueType="num">
                                      <p:cBhvr>
                                        <p:cTn id="18"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0"/>
                                        </p:tgtEl>
                                      </p:cBhvr>
                                    </p:animEffect>
                                  </p:childTnLst>
                                </p:cTn>
                              </p:par>
                              <p:par>
                                <p:cTn id="21" presetID="2" presetClass="entr" presetSubtype="2"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1+#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childTnLst>
                          </p:cTn>
                        </p:par>
                        <p:par>
                          <p:cTn id="25" fill="hold">
                            <p:stCondLst>
                              <p:cond delay="1700"/>
                            </p:stCondLst>
                            <p:childTnLst>
                              <p:par>
                                <p:cTn id="26" presetID="12" presetClass="entr" presetSubtype="1" fill="hold" grpId="0" nodeType="afterEffect">
                                  <p:stCondLst>
                                    <p:cond delay="0"/>
                                  </p:stCondLst>
                                  <p:childTnLst>
                                    <p:set>
                                      <p:cBhvr>
                                        <p:cTn id="27" dur="1" fill="hold">
                                          <p:stCondLst>
                                            <p:cond delay="0"/>
                                          </p:stCondLst>
                                        </p:cTn>
                                        <p:tgtEl>
                                          <p:spTgt spid="106"/>
                                        </p:tgtEl>
                                        <p:attrNameLst>
                                          <p:attrName>style.visibility</p:attrName>
                                        </p:attrNameLst>
                                      </p:cBhvr>
                                      <p:to>
                                        <p:strVal val="visible"/>
                                      </p:to>
                                    </p:set>
                                    <p:anim calcmode="lin" valueType="num">
                                      <p:cBhvr additive="base">
                                        <p:cTn id="28" dur="500"/>
                                        <p:tgtEl>
                                          <p:spTgt spid="106"/>
                                        </p:tgtEl>
                                        <p:attrNameLst>
                                          <p:attrName>ppt_y</p:attrName>
                                        </p:attrNameLst>
                                      </p:cBhvr>
                                      <p:tavLst>
                                        <p:tav tm="0">
                                          <p:val>
                                            <p:strVal val="#ppt_y-#ppt_h*1.125000"/>
                                          </p:val>
                                        </p:tav>
                                        <p:tav tm="100000">
                                          <p:val>
                                            <p:strVal val="#ppt_y"/>
                                          </p:val>
                                        </p:tav>
                                      </p:tavLst>
                                    </p:anim>
                                    <p:animEffect transition="in" filter="wipe(down)">
                                      <p:cBhvr>
                                        <p:cTn id="29" dur="500"/>
                                        <p:tgtEl>
                                          <p:spTgt spid="106"/>
                                        </p:tgtEl>
                                      </p:cBhvr>
                                    </p:animEffect>
                                  </p:childTnLst>
                                </p:cTn>
                              </p:par>
                            </p:childTnLst>
                          </p:cTn>
                        </p:par>
                        <p:par>
                          <p:cTn id="30" fill="hold">
                            <p:stCondLst>
                              <p:cond delay="2200"/>
                            </p:stCondLst>
                            <p:childTnLst>
                              <p:par>
                                <p:cTn id="31" presetID="2" presetClass="entr" presetSubtype="2" fill="hold" grpId="0" nodeType="afterEffect">
                                  <p:stCondLst>
                                    <p:cond delay="0"/>
                                  </p:stCondLst>
                                  <p:childTnLst>
                                    <p:set>
                                      <p:cBhvr>
                                        <p:cTn id="32" dur="1" fill="hold">
                                          <p:stCondLst>
                                            <p:cond delay="0"/>
                                          </p:stCondLst>
                                        </p:cTn>
                                        <p:tgtEl>
                                          <p:spTgt spid="107"/>
                                        </p:tgtEl>
                                        <p:attrNameLst>
                                          <p:attrName>style.visibility</p:attrName>
                                        </p:attrNameLst>
                                      </p:cBhvr>
                                      <p:to>
                                        <p:strVal val="visible"/>
                                      </p:to>
                                    </p:set>
                                    <p:anim calcmode="lin" valueType="num">
                                      <p:cBhvr additive="base">
                                        <p:cTn id="33" dur="500" fill="hold"/>
                                        <p:tgtEl>
                                          <p:spTgt spid="107"/>
                                        </p:tgtEl>
                                        <p:attrNameLst>
                                          <p:attrName>ppt_x</p:attrName>
                                        </p:attrNameLst>
                                      </p:cBhvr>
                                      <p:tavLst>
                                        <p:tav tm="0">
                                          <p:val>
                                            <p:strVal val="1+#ppt_w/2"/>
                                          </p:val>
                                        </p:tav>
                                        <p:tav tm="100000">
                                          <p:val>
                                            <p:strVal val="#ppt_x"/>
                                          </p:val>
                                        </p:tav>
                                      </p:tavLst>
                                    </p:anim>
                                    <p:anim calcmode="lin" valueType="num">
                                      <p:cBhvr additive="base">
                                        <p:cTn id="34" dur="500" fill="hold"/>
                                        <p:tgtEl>
                                          <p:spTgt spid="107"/>
                                        </p:tgtEl>
                                        <p:attrNameLst>
                                          <p:attrName>ppt_y</p:attrName>
                                        </p:attrNameLst>
                                      </p:cBhvr>
                                      <p:tavLst>
                                        <p:tav tm="0">
                                          <p:val>
                                            <p:strVal val="#ppt_y"/>
                                          </p:val>
                                        </p:tav>
                                        <p:tav tm="100000">
                                          <p:val>
                                            <p:strVal val="#ppt_y"/>
                                          </p:val>
                                        </p:tav>
                                      </p:tavLst>
                                    </p:anim>
                                  </p:childTnLst>
                                </p:cTn>
                              </p:par>
                            </p:childTnLst>
                          </p:cTn>
                        </p:par>
                        <p:par>
                          <p:cTn id="35" fill="hold">
                            <p:stCondLst>
                              <p:cond delay="2700"/>
                            </p:stCondLst>
                            <p:childTnLst>
                              <p:par>
                                <p:cTn id="36" presetID="12" presetClass="entr" presetSubtype="1" fill="hold" grpId="0" nodeType="afterEffect">
                                  <p:stCondLst>
                                    <p:cond delay="0"/>
                                  </p:stCondLst>
                                  <p:childTnLst>
                                    <p:set>
                                      <p:cBhvr>
                                        <p:cTn id="37" dur="1" fill="hold">
                                          <p:stCondLst>
                                            <p:cond delay="0"/>
                                          </p:stCondLst>
                                        </p:cTn>
                                        <p:tgtEl>
                                          <p:spTgt spid="111"/>
                                        </p:tgtEl>
                                        <p:attrNameLst>
                                          <p:attrName>style.visibility</p:attrName>
                                        </p:attrNameLst>
                                      </p:cBhvr>
                                      <p:to>
                                        <p:strVal val="visible"/>
                                      </p:to>
                                    </p:set>
                                    <p:anim calcmode="lin" valueType="num">
                                      <p:cBhvr additive="base">
                                        <p:cTn id="38" dur="500"/>
                                        <p:tgtEl>
                                          <p:spTgt spid="111"/>
                                        </p:tgtEl>
                                        <p:attrNameLst>
                                          <p:attrName>ppt_y</p:attrName>
                                        </p:attrNameLst>
                                      </p:cBhvr>
                                      <p:tavLst>
                                        <p:tav tm="0">
                                          <p:val>
                                            <p:strVal val="#ppt_y-#ppt_h*1.125000"/>
                                          </p:val>
                                        </p:tav>
                                        <p:tav tm="100000">
                                          <p:val>
                                            <p:strVal val="#ppt_y"/>
                                          </p:val>
                                        </p:tav>
                                      </p:tavLst>
                                    </p:anim>
                                    <p:animEffect transition="in" filter="wipe(down)">
                                      <p:cBhvr>
                                        <p:cTn id="39" dur="500"/>
                                        <p:tgtEl>
                                          <p:spTgt spid="111"/>
                                        </p:tgtEl>
                                      </p:cBhvr>
                                    </p:animEffect>
                                  </p:childTnLst>
                                </p:cTn>
                              </p:par>
                            </p:childTnLst>
                          </p:cTn>
                        </p:par>
                        <p:par>
                          <p:cTn id="40" fill="hold">
                            <p:stCondLst>
                              <p:cond delay="3200"/>
                            </p:stCondLst>
                            <p:childTnLst>
                              <p:par>
                                <p:cTn id="41" presetID="2" presetClass="entr" presetSubtype="2" fill="hold" grpId="0" nodeType="afterEffect">
                                  <p:stCondLst>
                                    <p:cond delay="0"/>
                                  </p:stCondLst>
                                  <p:childTnLst>
                                    <p:set>
                                      <p:cBhvr>
                                        <p:cTn id="42" dur="1" fill="hold">
                                          <p:stCondLst>
                                            <p:cond delay="0"/>
                                          </p:stCondLst>
                                        </p:cTn>
                                        <p:tgtEl>
                                          <p:spTgt spid="112"/>
                                        </p:tgtEl>
                                        <p:attrNameLst>
                                          <p:attrName>style.visibility</p:attrName>
                                        </p:attrNameLst>
                                      </p:cBhvr>
                                      <p:to>
                                        <p:strVal val="visible"/>
                                      </p:to>
                                    </p:set>
                                    <p:anim calcmode="lin" valueType="num">
                                      <p:cBhvr additive="base">
                                        <p:cTn id="43" dur="500" fill="hold"/>
                                        <p:tgtEl>
                                          <p:spTgt spid="112"/>
                                        </p:tgtEl>
                                        <p:attrNameLst>
                                          <p:attrName>ppt_x</p:attrName>
                                        </p:attrNameLst>
                                      </p:cBhvr>
                                      <p:tavLst>
                                        <p:tav tm="0">
                                          <p:val>
                                            <p:strVal val="1+#ppt_w/2"/>
                                          </p:val>
                                        </p:tav>
                                        <p:tav tm="100000">
                                          <p:val>
                                            <p:strVal val="#ppt_x"/>
                                          </p:val>
                                        </p:tav>
                                      </p:tavLst>
                                    </p:anim>
                                    <p:anim calcmode="lin" valueType="num">
                                      <p:cBhvr additive="base">
                                        <p:cTn id="44" dur="500" fill="hold"/>
                                        <p:tgtEl>
                                          <p:spTgt spid="1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106" grpId="0"/>
      <p:bldP spid="107" grpId="0"/>
      <p:bldP spid="111" grpId="0"/>
      <p:bldP spid="112"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72759" y="1033692"/>
            <a:ext cx="4171241"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5133552" y="1680611"/>
            <a:ext cx="3417595" cy="64633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smtClean="0">
                <a:solidFill>
                  <a:schemeClr val="bg1"/>
                </a:solidFill>
                <a:cs typeface="+mn-ea"/>
              </a:rPr>
              <a:t>为了</a:t>
            </a:r>
            <a:r>
              <a:rPr lang="zh-CN" altLang="en-US" sz="1000" dirty="0">
                <a:solidFill>
                  <a:schemeClr val="bg1"/>
                </a:solidFill>
                <a:cs typeface="+mn-ea"/>
              </a:rPr>
              <a:t>降低复杂度，以后端为出发点</a:t>
            </a:r>
            <a:r>
              <a:rPr lang="zh-CN" altLang="en-US" sz="1000" dirty="0" smtClean="0">
                <a:solidFill>
                  <a:schemeClr val="bg1"/>
                </a:solidFill>
                <a:cs typeface="+mn-ea"/>
              </a:rPr>
              <a:t>，</a:t>
            </a:r>
            <a:r>
              <a:rPr lang="zh-CN" altLang="en-US" sz="1000" dirty="0">
                <a:solidFill>
                  <a:schemeClr val="bg1"/>
                </a:solidFill>
                <a:cs typeface="+mn-ea"/>
              </a:rPr>
              <a:t>随着</a:t>
            </a:r>
            <a:r>
              <a:rPr lang="en-US" altLang="zh-CN" sz="1000" dirty="0" smtClean="0">
                <a:solidFill>
                  <a:schemeClr val="bg1"/>
                </a:solidFill>
                <a:cs typeface="+mn-ea"/>
              </a:rPr>
              <a:t>Web </a:t>
            </a:r>
            <a:r>
              <a:rPr lang="en-US" altLang="zh-CN" sz="1000" dirty="0">
                <a:solidFill>
                  <a:schemeClr val="bg1"/>
                </a:solidFill>
                <a:cs typeface="+mn-ea"/>
              </a:rPr>
              <a:t>Server </a:t>
            </a:r>
            <a:r>
              <a:rPr lang="zh-CN" altLang="en-US" sz="1000" dirty="0">
                <a:solidFill>
                  <a:schemeClr val="bg1"/>
                </a:solidFill>
                <a:cs typeface="+mn-ea"/>
              </a:rPr>
              <a:t>层的架构</a:t>
            </a:r>
            <a:r>
              <a:rPr lang="zh-CN" altLang="en-US" sz="1000" dirty="0" smtClean="0">
                <a:solidFill>
                  <a:schemeClr val="bg1"/>
                </a:solidFill>
                <a:cs typeface="+mn-ea"/>
              </a:rPr>
              <a:t>升级，从架构层面让开发者懂得什么代码应该写在什么地方，即传统的</a:t>
            </a:r>
            <a:r>
              <a:rPr lang="en-US" altLang="zh-CN" sz="1000" dirty="0" smtClean="0">
                <a:solidFill>
                  <a:schemeClr val="bg1"/>
                </a:solidFill>
                <a:cs typeface="+mn-ea"/>
              </a:rPr>
              <a:t>ASP</a:t>
            </a:r>
            <a:r>
              <a:rPr lang="zh-CN" altLang="en-US" sz="1000" dirty="0" smtClean="0">
                <a:solidFill>
                  <a:schemeClr val="bg1"/>
                </a:solidFill>
                <a:cs typeface="+mn-ea"/>
              </a:rPr>
              <a:t>、</a:t>
            </a:r>
            <a:r>
              <a:rPr lang="en-US" altLang="zh-CN" sz="1000" dirty="0" smtClean="0">
                <a:solidFill>
                  <a:schemeClr val="bg1"/>
                </a:solidFill>
                <a:cs typeface="+mn-ea"/>
              </a:rPr>
              <a:t>JSP</a:t>
            </a:r>
            <a:r>
              <a:rPr lang="zh-CN" altLang="en-US" sz="1000" dirty="0" smtClean="0">
                <a:solidFill>
                  <a:schemeClr val="bg1"/>
                </a:solidFill>
                <a:cs typeface="+mn-ea"/>
              </a:rPr>
              <a:t>、</a:t>
            </a:r>
            <a:r>
              <a:rPr lang="en-US" altLang="zh-CN" sz="1000" dirty="0" smtClean="0">
                <a:solidFill>
                  <a:schemeClr val="bg1"/>
                </a:solidFill>
                <a:cs typeface="+mn-ea"/>
              </a:rPr>
              <a:t>PHP</a:t>
            </a:r>
            <a:r>
              <a:rPr lang="zh-CN" altLang="en-US" sz="1000" dirty="0" smtClean="0">
                <a:solidFill>
                  <a:schemeClr val="bg1"/>
                </a:solidFill>
                <a:cs typeface="+mn-ea"/>
              </a:rPr>
              <a:t>等开发模式</a:t>
            </a:r>
            <a:endParaRPr lang="en-US" altLang="zh-CN" sz="1000" dirty="0">
              <a:solidFill>
                <a:schemeClr val="bg1"/>
              </a:solidFill>
              <a:cs typeface="+mn-ea"/>
              <a:sym typeface="+mn-lt"/>
            </a:endParaRPr>
          </a:p>
        </p:txBody>
      </p:sp>
      <p:sp>
        <p:nvSpPr>
          <p:cNvPr id="106" name="TextBox 1210"/>
          <p:cNvSpPr/>
          <p:nvPr/>
        </p:nvSpPr>
        <p:spPr>
          <a:xfrm>
            <a:off x="1204070" y="3685791"/>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优点</a:t>
            </a:r>
          </a:p>
        </p:txBody>
      </p:sp>
      <p:sp>
        <p:nvSpPr>
          <p:cNvPr id="107" name="文本框 11"/>
          <p:cNvSpPr txBox="1"/>
          <p:nvPr/>
        </p:nvSpPr>
        <p:spPr>
          <a:xfrm>
            <a:off x="1204069" y="3970982"/>
            <a:ext cx="3106095"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代码可维护性明显好转</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相比早期时代，前后端分工</a:t>
            </a:r>
            <a:r>
              <a:rPr lang="zh-CN" altLang="en-US" sz="1000" dirty="0" smtClean="0">
                <a:solidFill>
                  <a:schemeClr val="tx1">
                    <a:lumMod val="75000"/>
                    <a:lumOff val="25000"/>
                  </a:schemeClr>
                </a:solidFill>
                <a:cs typeface="+mn-ea"/>
                <a:sym typeface="+mn-lt"/>
              </a:rPr>
              <a:t>相对</a:t>
            </a:r>
            <a:r>
              <a:rPr lang="zh-CN" altLang="en-US" sz="1000" dirty="0">
                <a:solidFill>
                  <a:schemeClr val="tx1">
                    <a:lumMod val="75000"/>
                    <a:lumOff val="25000"/>
                  </a:schemeClr>
                </a:solidFill>
                <a:cs typeface="+mn-ea"/>
                <a:sym typeface="+mn-lt"/>
              </a:rPr>
              <a:t>清楚</a:t>
            </a:r>
            <a:endParaRPr lang="en-US" altLang="zh-CN" sz="1000" dirty="0">
              <a:solidFill>
                <a:schemeClr val="tx1">
                  <a:lumMod val="75000"/>
                  <a:lumOff val="25000"/>
                </a:schemeClr>
              </a:solidFill>
              <a:cs typeface="+mn-ea"/>
              <a:sym typeface="+mn-lt"/>
            </a:endParaRPr>
          </a:p>
        </p:txBody>
      </p:sp>
      <p:sp>
        <p:nvSpPr>
          <p:cNvPr id="111" name="TextBox 1210"/>
          <p:cNvSpPr/>
          <p:nvPr/>
        </p:nvSpPr>
        <p:spPr>
          <a:xfrm>
            <a:off x="5344562" y="3679857"/>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缺点</a:t>
            </a:r>
          </a:p>
        </p:txBody>
      </p:sp>
      <p:sp>
        <p:nvSpPr>
          <p:cNvPr id="112" name="文本框 11"/>
          <p:cNvSpPr txBox="1"/>
          <p:nvPr/>
        </p:nvSpPr>
        <p:spPr>
          <a:xfrm>
            <a:off x="5344561" y="3965048"/>
            <a:ext cx="3106095" cy="64633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前端开发重度依赖开发环境</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前后端职责依旧纠缠不清，往往会在模板层</a:t>
            </a:r>
            <a:r>
              <a:rPr lang="en-US" altLang="zh-CN" sz="1000" dirty="0" smtClean="0">
                <a:solidFill>
                  <a:schemeClr val="tx1">
                    <a:lumMod val="75000"/>
                    <a:lumOff val="25000"/>
                  </a:schemeClr>
                </a:solidFill>
                <a:cs typeface="+mn-ea"/>
                <a:sym typeface="+mn-lt"/>
              </a:rPr>
              <a:t>model</a:t>
            </a:r>
            <a:r>
              <a:rPr lang="zh-CN" altLang="en-US" sz="1000" dirty="0" smtClean="0">
                <a:solidFill>
                  <a:schemeClr val="tx1">
                    <a:lumMod val="75000"/>
                    <a:lumOff val="25000"/>
                  </a:schemeClr>
                </a:solidFill>
                <a:cs typeface="+mn-ea"/>
                <a:sym typeface="+mn-lt"/>
              </a:rPr>
              <a:t>增加不少业务代码</a:t>
            </a:r>
            <a:endParaRPr lang="en-US" altLang="zh-CN" sz="1000" dirty="0" smtClean="0">
              <a:solidFill>
                <a:schemeClr val="tx1">
                  <a:lumMod val="75000"/>
                  <a:lumOff val="25000"/>
                </a:schemeClr>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0"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后端为主</a:t>
            </a:r>
            <a:r>
              <a:rPr lang="en-US" altLang="zh-CN" sz="1700" b="1" dirty="0" smtClean="0">
                <a:solidFill>
                  <a:srgbClr val="1B4367"/>
                </a:solidFill>
                <a:cs typeface="+mn-ea"/>
                <a:sym typeface="+mn-lt"/>
              </a:rPr>
              <a:t>MVC</a:t>
            </a:r>
            <a:r>
              <a:rPr lang="zh-CN" altLang="en-US" sz="1700" b="1" dirty="0" smtClean="0">
                <a:solidFill>
                  <a:srgbClr val="1B4367"/>
                </a:solidFill>
                <a:cs typeface="+mn-ea"/>
                <a:sym typeface="+mn-lt"/>
              </a:rPr>
              <a:t>时代</a:t>
            </a:r>
            <a:endParaRPr lang="zh-CN" altLang="en-US" sz="1700" b="1" dirty="0">
              <a:solidFill>
                <a:srgbClr val="1B4367"/>
              </a:solidFill>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3153" y="1301664"/>
            <a:ext cx="2447925" cy="1866900"/>
          </a:xfrm>
          <a:prstGeom prst="rect">
            <a:avLst/>
          </a:prstGeom>
        </p:spPr>
      </p:pic>
    </p:spTree>
    <p:extLst>
      <p:ext uri="{BB962C8B-B14F-4D97-AF65-F5344CB8AC3E}">
        <p14:creationId xmlns:p14="http://schemas.microsoft.com/office/powerpoint/2010/main" val="18269665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additive="base">
                                        <p:cTn id="10" dur="500" fill="hold"/>
                                        <p:tgtEl>
                                          <p:spTgt spid="23"/>
                                        </p:tgtEl>
                                        <p:attrNameLst>
                                          <p:attrName>ppt_x</p:attrName>
                                        </p:attrNameLst>
                                      </p:cBhvr>
                                      <p:tavLst>
                                        <p:tav tm="0">
                                          <p:val>
                                            <p:strVal val="1+#ppt_w/2"/>
                                          </p:val>
                                        </p:tav>
                                        <p:tav tm="100000">
                                          <p:val>
                                            <p:strVal val="#ppt_x"/>
                                          </p:val>
                                        </p:tav>
                                      </p:tavLst>
                                    </p:anim>
                                    <p:anim calcmode="lin" valueType="num">
                                      <p:cBhvr additive="base">
                                        <p:cTn id="11" dur="500" fill="hold"/>
                                        <p:tgtEl>
                                          <p:spTgt spid="2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 calcmode="lin" valueType="num">
                                      <p:cBhvr additive="base">
                                        <p:cTn id="20" dur="500"/>
                                        <p:tgtEl>
                                          <p:spTgt spid="106"/>
                                        </p:tgtEl>
                                        <p:attrNameLst>
                                          <p:attrName>ppt_y</p:attrName>
                                        </p:attrNameLst>
                                      </p:cBhvr>
                                      <p:tavLst>
                                        <p:tav tm="0">
                                          <p:val>
                                            <p:strVal val="#ppt_y-#ppt_h*1.125000"/>
                                          </p:val>
                                        </p:tav>
                                        <p:tav tm="100000">
                                          <p:val>
                                            <p:strVal val="#ppt_y"/>
                                          </p:val>
                                        </p:tav>
                                      </p:tavLst>
                                    </p:anim>
                                    <p:animEffect transition="in" filter="wipe(down)">
                                      <p:cBhvr>
                                        <p:cTn id="21" dur="500"/>
                                        <p:tgtEl>
                                          <p:spTgt spid="106"/>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107"/>
                                        </p:tgtEl>
                                        <p:attrNameLst>
                                          <p:attrName>style.visibility</p:attrName>
                                        </p:attrNameLst>
                                      </p:cBhvr>
                                      <p:to>
                                        <p:strVal val="visible"/>
                                      </p:to>
                                    </p:set>
                                    <p:anim calcmode="lin" valueType="num">
                                      <p:cBhvr additive="base">
                                        <p:cTn id="25" dur="500" fill="hold"/>
                                        <p:tgtEl>
                                          <p:spTgt spid="107"/>
                                        </p:tgtEl>
                                        <p:attrNameLst>
                                          <p:attrName>ppt_x</p:attrName>
                                        </p:attrNameLst>
                                      </p:cBhvr>
                                      <p:tavLst>
                                        <p:tav tm="0">
                                          <p:val>
                                            <p:strVal val="1+#ppt_w/2"/>
                                          </p:val>
                                        </p:tav>
                                        <p:tav tm="100000">
                                          <p:val>
                                            <p:strVal val="#ppt_x"/>
                                          </p:val>
                                        </p:tav>
                                      </p:tavLst>
                                    </p:anim>
                                    <p:anim calcmode="lin" valueType="num">
                                      <p:cBhvr additive="base">
                                        <p:cTn id="26" dur="500" fill="hold"/>
                                        <p:tgtEl>
                                          <p:spTgt spid="107"/>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12" presetClass="entr" presetSubtype="1" fill="hold" grpId="0" nodeType="afterEffect">
                                  <p:stCondLst>
                                    <p:cond delay="0"/>
                                  </p:stCondLst>
                                  <p:childTnLst>
                                    <p:set>
                                      <p:cBhvr>
                                        <p:cTn id="29" dur="1" fill="hold">
                                          <p:stCondLst>
                                            <p:cond delay="0"/>
                                          </p:stCondLst>
                                        </p:cTn>
                                        <p:tgtEl>
                                          <p:spTgt spid="111"/>
                                        </p:tgtEl>
                                        <p:attrNameLst>
                                          <p:attrName>style.visibility</p:attrName>
                                        </p:attrNameLst>
                                      </p:cBhvr>
                                      <p:to>
                                        <p:strVal val="visible"/>
                                      </p:to>
                                    </p:set>
                                    <p:anim calcmode="lin" valueType="num">
                                      <p:cBhvr additive="base">
                                        <p:cTn id="30" dur="500"/>
                                        <p:tgtEl>
                                          <p:spTgt spid="111"/>
                                        </p:tgtEl>
                                        <p:attrNameLst>
                                          <p:attrName>ppt_y</p:attrName>
                                        </p:attrNameLst>
                                      </p:cBhvr>
                                      <p:tavLst>
                                        <p:tav tm="0">
                                          <p:val>
                                            <p:strVal val="#ppt_y-#ppt_h*1.125000"/>
                                          </p:val>
                                        </p:tav>
                                        <p:tav tm="100000">
                                          <p:val>
                                            <p:strVal val="#ppt_y"/>
                                          </p:val>
                                        </p:tav>
                                      </p:tavLst>
                                    </p:anim>
                                    <p:animEffect transition="in" filter="wipe(down)">
                                      <p:cBhvr>
                                        <p:cTn id="31" dur="500"/>
                                        <p:tgtEl>
                                          <p:spTgt spid="111"/>
                                        </p:tgtEl>
                                      </p:cBhvr>
                                    </p:animEffect>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112"/>
                                        </p:tgtEl>
                                        <p:attrNameLst>
                                          <p:attrName>style.visibility</p:attrName>
                                        </p:attrNameLst>
                                      </p:cBhvr>
                                      <p:to>
                                        <p:strVal val="visible"/>
                                      </p:to>
                                    </p:set>
                                    <p:anim calcmode="lin" valueType="num">
                                      <p:cBhvr additive="base">
                                        <p:cTn id="35" dur="500" fill="hold"/>
                                        <p:tgtEl>
                                          <p:spTgt spid="112"/>
                                        </p:tgtEl>
                                        <p:attrNameLst>
                                          <p:attrName>ppt_x</p:attrName>
                                        </p:attrNameLst>
                                      </p:cBhvr>
                                      <p:tavLst>
                                        <p:tav tm="0">
                                          <p:val>
                                            <p:strVal val="1+#ppt_w/2"/>
                                          </p:val>
                                        </p:tav>
                                        <p:tav tm="100000">
                                          <p:val>
                                            <p:strVal val="#ppt_x"/>
                                          </p:val>
                                        </p:tav>
                                      </p:tavLst>
                                    </p:anim>
                                    <p:anim calcmode="lin" valueType="num">
                                      <p:cBhvr additive="base">
                                        <p:cTn id="36" dur="500" fill="hold"/>
                                        <p:tgtEl>
                                          <p:spTgt spid="11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20"/>
                                        </p:tgtEl>
                                        <p:attrNameLst>
                                          <p:attrName>ppt_y</p:attrName>
                                        </p:attrNameLst>
                                      </p:cBhvr>
                                      <p:tavLst>
                                        <p:tav tm="0">
                                          <p:val>
                                            <p:strVal val="#ppt_y"/>
                                          </p:val>
                                        </p:tav>
                                        <p:tav tm="100000">
                                          <p:val>
                                            <p:strVal val="#ppt_y"/>
                                          </p:val>
                                        </p:tav>
                                      </p:tavLst>
                                    </p:anim>
                                    <p:anim calcmode="lin" valueType="num">
                                      <p:cBhvr>
                                        <p:cTn id="4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106" grpId="0"/>
      <p:bldP spid="107" grpId="0"/>
      <p:bldP spid="111" grpId="0"/>
      <p:bldP spid="112"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72759" y="1033692"/>
            <a:ext cx="4171241"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5133552" y="1680611"/>
            <a:ext cx="3417595" cy="141577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smtClean="0">
                <a:solidFill>
                  <a:schemeClr val="bg1"/>
                </a:solidFill>
                <a:cs typeface="+mn-ea"/>
              </a:rPr>
              <a:t>历史的车轮继续前进，</a:t>
            </a:r>
            <a:r>
              <a:rPr lang="en-US" altLang="zh-CN" sz="1000" dirty="0" smtClean="0">
                <a:solidFill>
                  <a:schemeClr val="bg1"/>
                </a:solidFill>
                <a:cs typeface="+mn-ea"/>
              </a:rPr>
              <a:t>2005</a:t>
            </a:r>
            <a:r>
              <a:rPr lang="zh-CN" altLang="en-US" sz="1000" dirty="0" smtClean="0">
                <a:solidFill>
                  <a:schemeClr val="bg1"/>
                </a:solidFill>
                <a:cs typeface="+mn-ea"/>
              </a:rPr>
              <a:t>年</a:t>
            </a:r>
            <a:r>
              <a:rPr lang="en-US" altLang="zh-CN" sz="1000" dirty="0" smtClean="0">
                <a:solidFill>
                  <a:schemeClr val="bg1"/>
                </a:solidFill>
                <a:cs typeface="+mn-ea"/>
              </a:rPr>
              <a:t>Ajax</a:t>
            </a:r>
            <a:r>
              <a:rPr lang="zh-CN" altLang="en-US" sz="1000" dirty="0" smtClean="0">
                <a:solidFill>
                  <a:schemeClr val="bg1"/>
                </a:solidFill>
                <a:cs typeface="+mn-ea"/>
              </a:rPr>
              <a:t>正式提出，于是前后端分离又一次变革，前端通过</a:t>
            </a:r>
            <a:r>
              <a:rPr lang="en-US" altLang="zh-CN" sz="1000" dirty="0" err="1" smtClean="0">
                <a:solidFill>
                  <a:schemeClr val="bg1"/>
                </a:solidFill>
                <a:cs typeface="+mn-ea"/>
              </a:rPr>
              <a:t>ajax</a:t>
            </a:r>
            <a:r>
              <a:rPr lang="zh-CN" altLang="en-US" sz="1000" dirty="0" smtClean="0">
                <a:solidFill>
                  <a:schemeClr val="bg1"/>
                </a:solidFill>
                <a:cs typeface="+mn-ea"/>
              </a:rPr>
              <a:t>接口请求数据，前后端</a:t>
            </a:r>
            <a:r>
              <a:rPr lang="zh-CN" altLang="en-US" sz="1000" dirty="0" smtClean="0">
                <a:solidFill>
                  <a:schemeClr val="bg1"/>
                </a:solidFill>
                <a:cs typeface="+mn-ea"/>
              </a:rPr>
              <a:t>分工貌似非常清晰明了</a:t>
            </a:r>
            <a:endParaRPr lang="en-US" altLang="zh-CN" sz="1000" dirty="0" smtClean="0">
              <a:solidFill>
                <a:schemeClr val="bg1"/>
              </a:solidFill>
              <a:cs typeface="+mn-ea"/>
            </a:endParaRPr>
          </a:p>
          <a:p>
            <a:pPr>
              <a:lnSpc>
                <a:spcPts val="1500"/>
              </a:lnSpc>
            </a:pPr>
            <a:endParaRPr lang="en-US" altLang="zh-CN" sz="1000" dirty="0">
              <a:solidFill>
                <a:schemeClr val="bg1"/>
              </a:solidFill>
              <a:cs typeface="+mn-ea"/>
              <a:sym typeface="+mn-lt"/>
            </a:endParaRPr>
          </a:p>
          <a:p>
            <a:pPr>
              <a:lnSpc>
                <a:spcPts val="1500"/>
              </a:lnSpc>
            </a:pPr>
            <a:r>
              <a:rPr lang="zh-CN" altLang="en-US" sz="1000" dirty="0" smtClean="0">
                <a:solidFill>
                  <a:schemeClr val="bg1"/>
                </a:solidFill>
                <a:cs typeface="+mn-ea"/>
                <a:sym typeface="+mn-lt"/>
              </a:rPr>
              <a:t>同时，各大公司在不断的探索过程中推出了各自的接口规范以及接口平台</a:t>
            </a:r>
            <a:r>
              <a:rPr lang="zh-CN" altLang="en-US" sz="1000" dirty="0" smtClean="0">
                <a:solidFill>
                  <a:schemeClr val="bg1"/>
                </a:solidFill>
                <a:cs typeface="+mn-ea"/>
                <a:sym typeface="+mn-lt"/>
              </a:rPr>
              <a:t>（如：阿里</a:t>
            </a:r>
            <a:r>
              <a:rPr lang="zh-CN" altLang="en-US" sz="1000" dirty="0" smtClean="0">
                <a:solidFill>
                  <a:schemeClr val="bg1"/>
                </a:solidFill>
                <a:cs typeface="+mn-ea"/>
                <a:sym typeface="+mn-lt"/>
              </a:rPr>
              <a:t>妈妈的</a:t>
            </a:r>
            <a:r>
              <a:rPr lang="en-US" altLang="zh-CN" sz="1000" dirty="0" smtClean="0">
                <a:solidFill>
                  <a:schemeClr val="bg1"/>
                </a:solidFill>
                <a:cs typeface="+mn-ea"/>
                <a:sym typeface="+mn-lt"/>
              </a:rPr>
              <a:t>RAP</a:t>
            </a:r>
            <a:r>
              <a:rPr lang="zh-CN" altLang="en-US" sz="1000" dirty="0" smtClean="0">
                <a:solidFill>
                  <a:schemeClr val="bg1"/>
                </a:solidFill>
                <a:cs typeface="+mn-ea"/>
                <a:sym typeface="+mn-lt"/>
              </a:rPr>
              <a:t>，具有接口</a:t>
            </a:r>
            <a:r>
              <a:rPr lang="zh-CN" altLang="en-US" sz="1000" dirty="0" smtClean="0">
                <a:solidFill>
                  <a:schemeClr val="bg1"/>
                </a:solidFill>
                <a:cs typeface="+mn-ea"/>
                <a:sym typeface="+mn-lt"/>
              </a:rPr>
              <a:t>自动化、</a:t>
            </a:r>
            <a:r>
              <a:rPr lang="en-US" altLang="zh-CN" sz="1000" dirty="0" smtClean="0">
                <a:solidFill>
                  <a:schemeClr val="bg1"/>
                </a:solidFill>
                <a:cs typeface="+mn-ea"/>
                <a:sym typeface="+mn-lt"/>
              </a:rPr>
              <a:t>MOCK</a:t>
            </a:r>
            <a:r>
              <a:rPr lang="zh-CN" altLang="en-US" sz="1000" dirty="0" smtClean="0">
                <a:solidFill>
                  <a:schemeClr val="bg1"/>
                </a:solidFill>
                <a:cs typeface="+mn-ea"/>
                <a:sym typeface="+mn-lt"/>
              </a:rPr>
              <a:t>数据自动生成、自动化测试</a:t>
            </a:r>
            <a:r>
              <a:rPr lang="zh-CN" altLang="en-US" sz="1000" dirty="0" smtClean="0">
                <a:solidFill>
                  <a:schemeClr val="bg1"/>
                </a:solidFill>
                <a:cs typeface="+mn-ea"/>
                <a:sym typeface="+mn-lt"/>
              </a:rPr>
              <a:t>等特点）</a:t>
            </a:r>
            <a:endParaRPr lang="en-US" altLang="zh-CN" sz="1000" dirty="0">
              <a:solidFill>
                <a:schemeClr val="bg1"/>
              </a:solidFill>
              <a:cs typeface="+mn-ea"/>
              <a:sym typeface="+mn-lt"/>
            </a:endParaRPr>
          </a:p>
        </p:txBody>
      </p:sp>
      <p:sp>
        <p:nvSpPr>
          <p:cNvPr id="106" name="TextBox 1210"/>
          <p:cNvSpPr/>
          <p:nvPr/>
        </p:nvSpPr>
        <p:spPr>
          <a:xfrm>
            <a:off x="1204070" y="3685791"/>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优点</a:t>
            </a:r>
          </a:p>
        </p:txBody>
      </p:sp>
      <p:sp>
        <p:nvSpPr>
          <p:cNvPr id="107" name="文本框 11"/>
          <p:cNvSpPr txBox="1"/>
          <p:nvPr/>
        </p:nvSpPr>
        <p:spPr>
          <a:xfrm>
            <a:off x="1204069" y="3970982"/>
            <a:ext cx="31060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前后端分工明确</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通过接口约定，前端和后端开发并行，提高开发效率</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3.</a:t>
            </a:r>
            <a:r>
              <a:rPr lang="zh-CN" altLang="en-US" sz="1000" dirty="0" smtClean="0">
                <a:solidFill>
                  <a:schemeClr val="tx1">
                    <a:lumMod val="75000"/>
                    <a:lumOff val="25000"/>
                  </a:schemeClr>
                </a:solidFill>
                <a:cs typeface="+mn-ea"/>
                <a:sym typeface="+mn-lt"/>
              </a:rPr>
              <a:t>单纯的前端开发人员即可完成任务，对于前端开发人员来说，入门的门槛降低了</a:t>
            </a:r>
            <a:endParaRPr lang="en-US" altLang="zh-CN" sz="1000" dirty="0">
              <a:solidFill>
                <a:schemeClr val="tx1">
                  <a:lumMod val="75000"/>
                  <a:lumOff val="25000"/>
                </a:schemeClr>
              </a:solidFill>
              <a:cs typeface="+mn-ea"/>
              <a:sym typeface="+mn-lt"/>
            </a:endParaRPr>
          </a:p>
        </p:txBody>
      </p:sp>
      <p:sp>
        <p:nvSpPr>
          <p:cNvPr id="111" name="TextBox 1210"/>
          <p:cNvSpPr/>
          <p:nvPr/>
        </p:nvSpPr>
        <p:spPr>
          <a:xfrm>
            <a:off x="5344562" y="3679857"/>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缺点</a:t>
            </a:r>
          </a:p>
        </p:txBody>
      </p:sp>
      <p:sp>
        <p:nvSpPr>
          <p:cNvPr id="112" name="文本框 11"/>
          <p:cNvSpPr txBox="1"/>
          <p:nvPr/>
        </p:nvSpPr>
        <p:spPr>
          <a:xfrm>
            <a:off x="5344561" y="3965048"/>
            <a:ext cx="3106095" cy="8386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随着项目功能的不断增加，大量</a:t>
            </a:r>
            <a:r>
              <a:rPr lang="en-US" altLang="zh-CN" sz="1000" dirty="0" smtClean="0">
                <a:solidFill>
                  <a:schemeClr val="tx1">
                    <a:lumMod val="75000"/>
                    <a:lumOff val="25000"/>
                  </a:schemeClr>
                </a:solidFill>
                <a:cs typeface="+mn-ea"/>
                <a:sym typeface="+mn-lt"/>
              </a:rPr>
              <a:t>JS</a:t>
            </a:r>
            <a:r>
              <a:rPr lang="zh-CN" altLang="en-US" sz="1000" dirty="0" smtClean="0">
                <a:solidFill>
                  <a:schemeClr val="tx1">
                    <a:lumMod val="75000"/>
                    <a:lumOff val="25000"/>
                  </a:schemeClr>
                </a:solidFill>
                <a:cs typeface="+mn-ea"/>
                <a:sym typeface="+mn-lt"/>
              </a:rPr>
              <a:t>代码</a:t>
            </a:r>
            <a:r>
              <a:rPr lang="zh-CN" altLang="en-US" sz="1000" dirty="0" smtClean="0">
                <a:solidFill>
                  <a:schemeClr val="tx1">
                    <a:lumMod val="75000"/>
                    <a:lumOff val="25000"/>
                  </a:schemeClr>
                </a:solidFill>
                <a:cs typeface="+mn-ea"/>
                <a:sym typeface="+mn-lt"/>
              </a:rPr>
              <a:t>与</a:t>
            </a:r>
            <a:r>
              <a:rPr lang="en-US" altLang="zh-CN" sz="1000" dirty="0" smtClean="0">
                <a:solidFill>
                  <a:schemeClr val="tx1">
                    <a:lumMod val="75000"/>
                    <a:lumOff val="25000"/>
                  </a:schemeClr>
                </a:solidFill>
                <a:cs typeface="+mn-ea"/>
                <a:sym typeface="+mn-lt"/>
              </a:rPr>
              <a:t>V</a:t>
            </a:r>
            <a:r>
              <a:rPr lang="en-US" altLang="zh-CN" sz="1000" dirty="0" smtClean="0">
                <a:solidFill>
                  <a:schemeClr val="tx1">
                    <a:lumMod val="75000"/>
                    <a:lumOff val="25000"/>
                  </a:schemeClr>
                </a:solidFill>
                <a:cs typeface="+mn-ea"/>
                <a:sym typeface="+mn-lt"/>
              </a:rPr>
              <a:t>iew</a:t>
            </a:r>
            <a:r>
              <a:rPr lang="zh-CN" altLang="en-US" sz="1000" dirty="0" smtClean="0">
                <a:solidFill>
                  <a:schemeClr val="tx1">
                    <a:lumMod val="75000"/>
                    <a:lumOff val="25000"/>
                  </a:schemeClr>
                </a:solidFill>
                <a:cs typeface="+mn-ea"/>
                <a:sym typeface="+mn-lt"/>
              </a:rPr>
              <a:t>层进行绑定，导致项目结构越来越臃肿 </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en-US" altLang="zh-CN" sz="1000" dirty="0" smtClean="0">
                <a:solidFill>
                  <a:schemeClr val="tx1">
                    <a:lumMod val="75000"/>
                    <a:lumOff val="25000"/>
                  </a:schemeClr>
                </a:solidFill>
                <a:cs typeface="+mn-ea"/>
                <a:sym typeface="+mn-lt"/>
              </a:rPr>
              <a:t>.</a:t>
            </a:r>
            <a:r>
              <a:rPr lang="zh-CN" altLang="en-US" sz="1000" dirty="0" smtClean="0">
                <a:solidFill>
                  <a:schemeClr val="tx1">
                    <a:lumMod val="75000"/>
                    <a:lumOff val="25000"/>
                  </a:schemeClr>
                </a:solidFill>
                <a:cs typeface="+mn-ea"/>
                <a:sym typeface="+mn-lt"/>
              </a:rPr>
              <a:t>前端代码中（</a:t>
            </a:r>
            <a:r>
              <a:rPr lang="en-US" altLang="zh-CN" sz="1000" dirty="0">
                <a:solidFill>
                  <a:schemeClr val="tx1">
                    <a:lumMod val="75000"/>
                    <a:lumOff val="25000"/>
                  </a:schemeClr>
                </a:solidFill>
                <a:cs typeface="+mn-ea"/>
                <a:sym typeface="+mn-lt"/>
              </a:rPr>
              <a:t> View</a:t>
            </a:r>
            <a:r>
              <a:rPr lang="zh-CN" altLang="en-US" sz="1000" dirty="0">
                <a:solidFill>
                  <a:schemeClr val="tx1">
                    <a:lumMod val="75000"/>
                    <a:lumOff val="25000"/>
                  </a:schemeClr>
                </a:solidFill>
                <a:cs typeface="+mn-ea"/>
                <a:sym typeface="+mn-lt"/>
              </a:rPr>
              <a:t>层）包含</a:t>
            </a:r>
            <a:r>
              <a:rPr lang="zh-CN" altLang="en-US" sz="1000" dirty="0" smtClean="0">
                <a:solidFill>
                  <a:schemeClr val="tx1">
                    <a:lumMod val="75000"/>
                    <a:lumOff val="25000"/>
                  </a:schemeClr>
                </a:solidFill>
                <a:cs typeface="+mn-ea"/>
                <a:sym typeface="+mn-lt"/>
              </a:rPr>
              <a:t>大量业务</a:t>
            </a:r>
            <a:r>
              <a:rPr lang="zh-CN" altLang="en-US" sz="1000" dirty="0" smtClean="0">
                <a:solidFill>
                  <a:schemeClr val="tx1">
                    <a:lumMod val="75000"/>
                    <a:lumOff val="25000"/>
                  </a:schemeClr>
                </a:solidFill>
                <a:cs typeface="+mn-ea"/>
                <a:sym typeface="+mn-lt"/>
              </a:rPr>
              <a:t>逻辑</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3.</a:t>
            </a:r>
            <a:r>
              <a:rPr lang="zh-CN" altLang="en-US" sz="1000" dirty="0" smtClean="0">
                <a:solidFill>
                  <a:schemeClr val="tx1">
                    <a:lumMod val="75000"/>
                    <a:lumOff val="25000"/>
                  </a:schemeClr>
                </a:solidFill>
                <a:cs typeface="+mn-ea"/>
                <a:sym typeface="+mn-lt"/>
              </a:rPr>
              <a:t>组件复用困难，前端开发复杂度高</a:t>
            </a:r>
            <a:endParaRPr lang="en-US" altLang="zh-CN" sz="1000" dirty="0">
              <a:solidFill>
                <a:schemeClr val="tx1">
                  <a:lumMod val="75000"/>
                  <a:lumOff val="25000"/>
                </a:schemeClr>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0"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smtClean="0">
                <a:solidFill>
                  <a:srgbClr val="1B4367"/>
                </a:solidFill>
                <a:cs typeface="+mn-ea"/>
                <a:sym typeface="+mn-lt"/>
              </a:rPr>
              <a:t>Ajax</a:t>
            </a:r>
            <a:r>
              <a:rPr lang="zh-CN" altLang="en-US" sz="1700" b="1" dirty="0" smtClean="0">
                <a:solidFill>
                  <a:srgbClr val="1B4367"/>
                </a:solidFill>
                <a:cs typeface="+mn-ea"/>
                <a:sym typeface="+mn-lt"/>
              </a:rPr>
              <a:t>带来的</a:t>
            </a:r>
            <a:r>
              <a:rPr lang="en-US" altLang="zh-CN" sz="1700" b="1" dirty="0" smtClean="0">
                <a:solidFill>
                  <a:srgbClr val="1B4367"/>
                </a:solidFill>
                <a:cs typeface="+mn-ea"/>
                <a:sym typeface="+mn-lt"/>
              </a:rPr>
              <a:t>SPA</a:t>
            </a:r>
            <a:r>
              <a:rPr lang="zh-CN" altLang="en-US" sz="1700" b="1" dirty="0" smtClean="0">
                <a:solidFill>
                  <a:srgbClr val="1B4367"/>
                </a:solidFill>
                <a:cs typeface="+mn-ea"/>
                <a:sym typeface="+mn-lt"/>
              </a:rPr>
              <a:t>时代</a:t>
            </a:r>
            <a:endParaRPr lang="zh-CN" altLang="en-US" sz="1700" b="1" dirty="0">
              <a:solidFill>
                <a:srgbClr val="1B4367"/>
              </a:solidFill>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44" y="1024850"/>
            <a:ext cx="4425112" cy="2411686"/>
          </a:xfrm>
          <a:prstGeom prst="rect">
            <a:avLst/>
          </a:prstGeom>
        </p:spPr>
      </p:pic>
    </p:spTree>
    <p:extLst>
      <p:ext uri="{BB962C8B-B14F-4D97-AF65-F5344CB8AC3E}">
        <p14:creationId xmlns:p14="http://schemas.microsoft.com/office/powerpoint/2010/main" val="35158547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additive="base">
                                        <p:cTn id="10" dur="500" fill="hold"/>
                                        <p:tgtEl>
                                          <p:spTgt spid="23"/>
                                        </p:tgtEl>
                                        <p:attrNameLst>
                                          <p:attrName>ppt_x</p:attrName>
                                        </p:attrNameLst>
                                      </p:cBhvr>
                                      <p:tavLst>
                                        <p:tav tm="0">
                                          <p:val>
                                            <p:strVal val="1+#ppt_w/2"/>
                                          </p:val>
                                        </p:tav>
                                        <p:tav tm="100000">
                                          <p:val>
                                            <p:strVal val="#ppt_x"/>
                                          </p:val>
                                        </p:tav>
                                      </p:tavLst>
                                    </p:anim>
                                    <p:anim calcmode="lin" valueType="num">
                                      <p:cBhvr additive="base">
                                        <p:cTn id="11" dur="500" fill="hold"/>
                                        <p:tgtEl>
                                          <p:spTgt spid="2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 calcmode="lin" valueType="num">
                                      <p:cBhvr additive="base">
                                        <p:cTn id="20" dur="500"/>
                                        <p:tgtEl>
                                          <p:spTgt spid="106"/>
                                        </p:tgtEl>
                                        <p:attrNameLst>
                                          <p:attrName>ppt_y</p:attrName>
                                        </p:attrNameLst>
                                      </p:cBhvr>
                                      <p:tavLst>
                                        <p:tav tm="0">
                                          <p:val>
                                            <p:strVal val="#ppt_y-#ppt_h*1.125000"/>
                                          </p:val>
                                        </p:tav>
                                        <p:tav tm="100000">
                                          <p:val>
                                            <p:strVal val="#ppt_y"/>
                                          </p:val>
                                        </p:tav>
                                      </p:tavLst>
                                    </p:anim>
                                    <p:animEffect transition="in" filter="wipe(down)">
                                      <p:cBhvr>
                                        <p:cTn id="21" dur="500"/>
                                        <p:tgtEl>
                                          <p:spTgt spid="106"/>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107"/>
                                        </p:tgtEl>
                                        <p:attrNameLst>
                                          <p:attrName>style.visibility</p:attrName>
                                        </p:attrNameLst>
                                      </p:cBhvr>
                                      <p:to>
                                        <p:strVal val="visible"/>
                                      </p:to>
                                    </p:set>
                                    <p:anim calcmode="lin" valueType="num">
                                      <p:cBhvr additive="base">
                                        <p:cTn id="25" dur="500" fill="hold"/>
                                        <p:tgtEl>
                                          <p:spTgt spid="107"/>
                                        </p:tgtEl>
                                        <p:attrNameLst>
                                          <p:attrName>ppt_x</p:attrName>
                                        </p:attrNameLst>
                                      </p:cBhvr>
                                      <p:tavLst>
                                        <p:tav tm="0">
                                          <p:val>
                                            <p:strVal val="1+#ppt_w/2"/>
                                          </p:val>
                                        </p:tav>
                                        <p:tav tm="100000">
                                          <p:val>
                                            <p:strVal val="#ppt_x"/>
                                          </p:val>
                                        </p:tav>
                                      </p:tavLst>
                                    </p:anim>
                                    <p:anim calcmode="lin" valueType="num">
                                      <p:cBhvr additive="base">
                                        <p:cTn id="26" dur="500" fill="hold"/>
                                        <p:tgtEl>
                                          <p:spTgt spid="107"/>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12" presetClass="entr" presetSubtype="1" fill="hold" grpId="0" nodeType="afterEffect">
                                  <p:stCondLst>
                                    <p:cond delay="0"/>
                                  </p:stCondLst>
                                  <p:childTnLst>
                                    <p:set>
                                      <p:cBhvr>
                                        <p:cTn id="29" dur="1" fill="hold">
                                          <p:stCondLst>
                                            <p:cond delay="0"/>
                                          </p:stCondLst>
                                        </p:cTn>
                                        <p:tgtEl>
                                          <p:spTgt spid="111"/>
                                        </p:tgtEl>
                                        <p:attrNameLst>
                                          <p:attrName>style.visibility</p:attrName>
                                        </p:attrNameLst>
                                      </p:cBhvr>
                                      <p:to>
                                        <p:strVal val="visible"/>
                                      </p:to>
                                    </p:set>
                                    <p:anim calcmode="lin" valueType="num">
                                      <p:cBhvr additive="base">
                                        <p:cTn id="30" dur="500"/>
                                        <p:tgtEl>
                                          <p:spTgt spid="111"/>
                                        </p:tgtEl>
                                        <p:attrNameLst>
                                          <p:attrName>ppt_y</p:attrName>
                                        </p:attrNameLst>
                                      </p:cBhvr>
                                      <p:tavLst>
                                        <p:tav tm="0">
                                          <p:val>
                                            <p:strVal val="#ppt_y-#ppt_h*1.125000"/>
                                          </p:val>
                                        </p:tav>
                                        <p:tav tm="100000">
                                          <p:val>
                                            <p:strVal val="#ppt_y"/>
                                          </p:val>
                                        </p:tav>
                                      </p:tavLst>
                                    </p:anim>
                                    <p:animEffect transition="in" filter="wipe(down)">
                                      <p:cBhvr>
                                        <p:cTn id="31" dur="500"/>
                                        <p:tgtEl>
                                          <p:spTgt spid="111"/>
                                        </p:tgtEl>
                                      </p:cBhvr>
                                    </p:animEffect>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112"/>
                                        </p:tgtEl>
                                        <p:attrNameLst>
                                          <p:attrName>style.visibility</p:attrName>
                                        </p:attrNameLst>
                                      </p:cBhvr>
                                      <p:to>
                                        <p:strVal val="visible"/>
                                      </p:to>
                                    </p:set>
                                    <p:anim calcmode="lin" valueType="num">
                                      <p:cBhvr additive="base">
                                        <p:cTn id="35" dur="500" fill="hold"/>
                                        <p:tgtEl>
                                          <p:spTgt spid="112"/>
                                        </p:tgtEl>
                                        <p:attrNameLst>
                                          <p:attrName>ppt_x</p:attrName>
                                        </p:attrNameLst>
                                      </p:cBhvr>
                                      <p:tavLst>
                                        <p:tav tm="0">
                                          <p:val>
                                            <p:strVal val="1+#ppt_w/2"/>
                                          </p:val>
                                        </p:tav>
                                        <p:tav tm="100000">
                                          <p:val>
                                            <p:strVal val="#ppt_x"/>
                                          </p:val>
                                        </p:tav>
                                      </p:tavLst>
                                    </p:anim>
                                    <p:anim calcmode="lin" valueType="num">
                                      <p:cBhvr additive="base">
                                        <p:cTn id="36" dur="500" fill="hold"/>
                                        <p:tgtEl>
                                          <p:spTgt spid="11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20"/>
                                        </p:tgtEl>
                                        <p:attrNameLst>
                                          <p:attrName>ppt_y</p:attrName>
                                        </p:attrNameLst>
                                      </p:cBhvr>
                                      <p:tavLst>
                                        <p:tav tm="0">
                                          <p:val>
                                            <p:strVal val="#ppt_y"/>
                                          </p:val>
                                        </p:tav>
                                        <p:tav tm="100000">
                                          <p:val>
                                            <p:strVal val="#ppt_y"/>
                                          </p:val>
                                        </p:tav>
                                      </p:tavLst>
                                    </p:anim>
                                    <p:anim calcmode="lin" valueType="num">
                                      <p:cBhvr>
                                        <p:cTn id="4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106" grpId="0"/>
      <p:bldP spid="107" grpId="0"/>
      <p:bldP spid="111" grpId="0"/>
      <p:bldP spid="112"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72759" y="1033692"/>
            <a:ext cx="4171241"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5133552" y="1680611"/>
            <a:ext cx="34175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smtClean="0">
                <a:solidFill>
                  <a:schemeClr val="bg1"/>
                </a:solidFill>
                <a:cs typeface="+mn-ea"/>
              </a:rPr>
              <a:t>为了降低前端开发复杂度，随着时间的推移，大量框架涌现，比如</a:t>
            </a:r>
            <a:r>
              <a:rPr lang="en-US" altLang="zh-CN" sz="1000" dirty="0" err="1" smtClean="0">
                <a:solidFill>
                  <a:schemeClr val="bg1"/>
                </a:solidFill>
                <a:cs typeface="+mn-ea"/>
              </a:rPr>
              <a:t>ReactJS</a:t>
            </a:r>
            <a:r>
              <a:rPr lang="zh-CN" altLang="en-US" sz="1000" dirty="0" smtClean="0">
                <a:solidFill>
                  <a:schemeClr val="bg1"/>
                </a:solidFill>
                <a:cs typeface="+mn-ea"/>
              </a:rPr>
              <a:t>、</a:t>
            </a:r>
            <a:r>
              <a:rPr lang="en-US" altLang="zh-CN" sz="1000" dirty="0" err="1" smtClean="0">
                <a:solidFill>
                  <a:schemeClr val="bg1"/>
                </a:solidFill>
                <a:cs typeface="+mn-ea"/>
              </a:rPr>
              <a:t>VueJS</a:t>
            </a:r>
            <a:r>
              <a:rPr lang="zh-CN" altLang="en-US" sz="1000" dirty="0" smtClean="0">
                <a:solidFill>
                  <a:schemeClr val="bg1"/>
                </a:solidFill>
                <a:cs typeface="+mn-ea"/>
              </a:rPr>
              <a:t>、</a:t>
            </a:r>
            <a:r>
              <a:rPr lang="en-US" altLang="zh-CN" sz="1000" dirty="0" err="1" smtClean="0">
                <a:solidFill>
                  <a:schemeClr val="bg1"/>
                </a:solidFill>
                <a:cs typeface="+mn-ea"/>
              </a:rPr>
              <a:t>AngularJS</a:t>
            </a:r>
            <a:r>
              <a:rPr lang="zh-CN" altLang="en-US" sz="1000" dirty="0" smtClean="0">
                <a:solidFill>
                  <a:schemeClr val="bg1"/>
                </a:solidFill>
                <a:cs typeface="+mn-ea"/>
              </a:rPr>
              <a:t>等</a:t>
            </a:r>
            <a:endParaRPr lang="en-US" altLang="zh-CN" sz="1000" dirty="0" smtClean="0">
              <a:solidFill>
                <a:schemeClr val="bg1"/>
              </a:solidFill>
              <a:cs typeface="+mn-ea"/>
            </a:endParaRPr>
          </a:p>
          <a:p>
            <a:pPr>
              <a:lnSpc>
                <a:spcPts val="1500"/>
              </a:lnSpc>
            </a:pPr>
            <a:endParaRPr lang="en-US" altLang="zh-CN" sz="1000" dirty="0">
              <a:solidFill>
                <a:schemeClr val="bg1"/>
              </a:solidFill>
              <a:cs typeface="+mn-ea"/>
            </a:endParaRPr>
          </a:p>
          <a:p>
            <a:pPr>
              <a:lnSpc>
                <a:spcPts val="1500"/>
              </a:lnSpc>
            </a:pPr>
            <a:r>
              <a:rPr lang="zh-CN" altLang="en-US" sz="1000" dirty="0" smtClean="0">
                <a:solidFill>
                  <a:schemeClr val="bg1"/>
                </a:solidFill>
                <a:cs typeface="+mn-ea"/>
              </a:rPr>
              <a:t>基于此，前端组件的复用更加简单，前端开发的复杂度可控，组件的合理复用，使得代码结构更加清晰</a:t>
            </a:r>
            <a:endParaRPr lang="en-US" altLang="zh-CN" sz="1000" dirty="0" smtClean="0">
              <a:solidFill>
                <a:schemeClr val="bg1"/>
              </a:solidFill>
              <a:cs typeface="+mn-ea"/>
            </a:endParaRPr>
          </a:p>
        </p:txBody>
      </p:sp>
      <p:sp>
        <p:nvSpPr>
          <p:cNvPr id="106" name="TextBox 1210"/>
          <p:cNvSpPr/>
          <p:nvPr/>
        </p:nvSpPr>
        <p:spPr>
          <a:xfrm>
            <a:off x="1204070" y="3685791"/>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优点</a:t>
            </a:r>
          </a:p>
        </p:txBody>
      </p:sp>
      <p:sp>
        <p:nvSpPr>
          <p:cNvPr id="107" name="文本框 11"/>
          <p:cNvSpPr txBox="1"/>
          <p:nvPr/>
        </p:nvSpPr>
        <p:spPr>
          <a:xfrm>
            <a:off x="1204069" y="3970982"/>
            <a:ext cx="3106095" cy="8386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组件复用方便快捷</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通过接口约定，前端和后端开发并行，提高开发效率</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3.</a:t>
            </a:r>
            <a:r>
              <a:rPr lang="zh-CN" altLang="en-US" sz="1000" dirty="0" smtClean="0">
                <a:solidFill>
                  <a:schemeClr val="tx1">
                    <a:lumMod val="75000"/>
                    <a:lumOff val="25000"/>
                  </a:schemeClr>
                </a:solidFill>
                <a:cs typeface="+mn-ea"/>
                <a:sym typeface="+mn-lt"/>
              </a:rPr>
              <a:t>部署相对独立，前端代码单独部署</a:t>
            </a:r>
            <a:endParaRPr lang="en-US" altLang="zh-CN" sz="1000" dirty="0">
              <a:solidFill>
                <a:schemeClr val="tx1">
                  <a:lumMod val="75000"/>
                  <a:lumOff val="25000"/>
                </a:schemeClr>
              </a:solidFill>
              <a:cs typeface="+mn-ea"/>
              <a:sym typeface="+mn-lt"/>
            </a:endParaRPr>
          </a:p>
        </p:txBody>
      </p:sp>
      <p:sp>
        <p:nvSpPr>
          <p:cNvPr id="111" name="TextBox 1210"/>
          <p:cNvSpPr/>
          <p:nvPr/>
        </p:nvSpPr>
        <p:spPr>
          <a:xfrm>
            <a:off x="5344562" y="3679857"/>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缺点</a:t>
            </a:r>
          </a:p>
        </p:txBody>
      </p:sp>
      <p:sp>
        <p:nvSpPr>
          <p:cNvPr id="112" name="文本框 11"/>
          <p:cNvSpPr txBox="1"/>
          <p:nvPr/>
        </p:nvSpPr>
        <p:spPr>
          <a:xfrm>
            <a:off x="5344561" y="3965048"/>
            <a:ext cx="3106095" cy="8386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前端和后端</a:t>
            </a:r>
            <a:r>
              <a:rPr lang="zh-CN" altLang="en-US" sz="1000" dirty="0" smtClean="0">
                <a:solidFill>
                  <a:schemeClr val="tx1">
                    <a:lumMod val="75000"/>
                    <a:lumOff val="25000"/>
                  </a:schemeClr>
                </a:solidFill>
                <a:cs typeface="+mn-ea"/>
                <a:sym typeface="+mn-lt"/>
              </a:rPr>
              <a:t>之间一样存在</a:t>
            </a:r>
            <a:r>
              <a:rPr lang="zh-CN" altLang="en-US" sz="1000" dirty="0" smtClean="0">
                <a:solidFill>
                  <a:schemeClr val="tx1">
                    <a:lumMod val="75000"/>
                    <a:lumOff val="25000"/>
                  </a:schemeClr>
                </a:solidFill>
                <a:cs typeface="+mn-ea"/>
                <a:sym typeface="+mn-lt"/>
              </a:rPr>
              <a:t>着业务逻辑的重合（前端校验的同时，后端也必须进行校验），校验代码不能复用 </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全异步，对</a:t>
            </a:r>
            <a:r>
              <a:rPr lang="en-US" altLang="zh-CN" sz="1000" dirty="0" smtClean="0">
                <a:solidFill>
                  <a:schemeClr val="tx1">
                    <a:lumMod val="75000"/>
                    <a:lumOff val="25000"/>
                  </a:schemeClr>
                </a:solidFill>
                <a:cs typeface="+mn-ea"/>
                <a:sym typeface="+mn-lt"/>
              </a:rPr>
              <a:t>SEO</a:t>
            </a:r>
            <a:r>
              <a:rPr lang="zh-CN" altLang="en-US" sz="1000" dirty="0" smtClean="0">
                <a:solidFill>
                  <a:schemeClr val="tx1">
                    <a:lumMod val="75000"/>
                    <a:lumOff val="25000"/>
                  </a:schemeClr>
                </a:solidFill>
                <a:cs typeface="+mn-ea"/>
                <a:sym typeface="+mn-lt"/>
              </a:rPr>
              <a:t>不利</a:t>
            </a:r>
            <a:endParaRPr lang="en-US" altLang="zh-CN" sz="1000" dirty="0" smtClean="0">
              <a:solidFill>
                <a:schemeClr val="tx1">
                  <a:lumMod val="75000"/>
                  <a:lumOff val="25000"/>
                </a:schemeClr>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0"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前端为主的</a:t>
            </a:r>
            <a:r>
              <a:rPr lang="en-US" altLang="zh-CN" sz="1700" b="1" dirty="0" smtClean="0">
                <a:solidFill>
                  <a:srgbClr val="1B4367"/>
                </a:solidFill>
                <a:cs typeface="+mn-ea"/>
                <a:sym typeface="+mn-lt"/>
              </a:rPr>
              <a:t>MV</a:t>
            </a:r>
            <a:r>
              <a:rPr lang="zh-CN" altLang="en-US" sz="1700" b="1" dirty="0" smtClean="0">
                <a:solidFill>
                  <a:srgbClr val="1B4367"/>
                </a:solidFill>
                <a:cs typeface="+mn-ea"/>
                <a:sym typeface="+mn-lt"/>
              </a:rPr>
              <a:t>时代</a:t>
            </a:r>
            <a:endParaRPr lang="zh-CN" altLang="en-US" sz="1700" b="1" dirty="0">
              <a:solidFill>
                <a:srgbClr val="1B4367"/>
              </a:solidFill>
              <a:cs typeface="+mn-ea"/>
              <a:sym typeface="+mn-lt"/>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508" y="1028080"/>
            <a:ext cx="4382384" cy="2414067"/>
          </a:xfrm>
          <a:prstGeom prst="rect">
            <a:avLst/>
          </a:prstGeom>
        </p:spPr>
      </p:pic>
    </p:spTree>
    <p:extLst>
      <p:ext uri="{BB962C8B-B14F-4D97-AF65-F5344CB8AC3E}">
        <p14:creationId xmlns:p14="http://schemas.microsoft.com/office/powerpoint/2010/main" val="38979656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additive="base">
                                        <p:cTn id="10" dur="500" fill="hold"/>
                                        <p:tgtEl>
                                          <p:spTgt spid="23"/>
                                        </p:tgtEl>
                                        <p:attrNameLst>
                                          <p:attrName>ppt_x</p:attrName>
                                        </p:attrNameLst>
                                      </p:cBhvr>
                                      <p:tavLst>
                                        <p:tav tm="0">
                                          <p:val>
                                            <p:strVal val="1+#ppt_w/2"/>
                                          </p:val>
                                        </p:tav>
                                        <p:tav tm="100000">
                                          <p:val>
                                            <p:strVal val="#ppt_x"/>
                                          </p:val>
                                        </p:tav>
                                      </p:tavLst>
                                    </p:anim>
                                    <p:anim calcmode="lin" valueType="num">
                                      <p:cBhvr additive="base">
                                        <p:cTn id="11" dur="500" fill="hold"/>
                                        <p:tgtEl>
                                          <p:spTgt spid="2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 calcmode="lin" valueType="num">
                                      <p:cBhvr additive="base">
                                        <p:cTn id="20" dur="500"/>
                                        <p:tgtEl>
                                          <p:spTgt spid="106"/>
                                        </p:tgtEl>
                                        <p:attrNameLst>
                                          <p:attrName>ppt_y</p:attrName>
                                        </p:attrNameLst>
                                      </p:cBhvr>
                                      <p:tavLst>
                                        <p:tav tm="0">
                                          <p:val>
                                            <p:strVal val="#ppt_y-#ppt_h*1.125000"/>
                                          </p:val>
                                        </p:tav>
                                        <p:tav tm="100000">
                                          <p:val>
                                            <p:strVal val="#ppt_y"/>
                                          </p:val>
                                        </p:tav>
                                      </p:tavLst>
                                    </p:anim>
                                    <p:animEffect transition="in" filter="wipe(down)">
                                      <p:cBhvr>
                                        <p:cTn id="21" dur="500"/>
                                        <p:tgtEl>
                                          <p:spTgt spid="106"/>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107"/>
                                        </p:tgtEl>
                                        <p:attrNameLst>
                                          <p:attrName>style.visibility</p:attrName>
                                        </p:attrNameLst>
                                      </p:cBhvr>
                                      <p:to>
                                        <p:strVal val="visible"/>
                                      </p:to>
                                    </p:set>
                                    <p:anim calcmode="lin" valueType="num">
                                      <p:cBhvr additive="base">
                                        <p:cTn id="25" dur="500" fill="hold"/>
                                        <p:tgtEl>
                                          <p:spTgt spid="107"/>
                                        </p:tgtEl>
                                        <p:attrNameLst>
                                          <p:attrName>ppt_x</p:attrName>
                                        </p:attrNameLst>
                                      </p:cBhvr>
                                      <p:tavLst>
                                        <p:tav tm="0">
                                          <p:val>
                                            <p:strVal val="1+#ppt_w/2"/>
                                          </p:val>
                                        </p:tav>
                                        <p:tav tm="100000">
                                          <p:val>
                                            <p:strVal val="#ppt_x"/>
                                          </p:val>
                                        </p:tav>
                                      </p:tavLst>
                                    </p:anim>
                                    <p:anim calcmode="lin" valueType="num">
                                      <p:cBhvr additive="base">
                                        <p:cTn id="26" dur="500" fill="hold"/>
                                        <p:tgtEl>
                                          <p:spTgt spid="107"/>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12" presetClass="entr" presetSubtype="1" fill="hold" grpId="0" nodeType="afterEffect">
                                  <p:stCondLst>
                                    <p:cond delay="0"/>
                                  </p:stCondLst>
                                  <p:childTnLst>
                                    <p:set>
                                      <p:cBhvr>
                                        <p:cTn id="29" dur="1" fill="hold">
                                          <p:stCondLst>
                                            <p:cond delay="0"/>
                                          </p:stCondLst>
                                        </p:cTn>
                                        <p:tgtEl>
                                          <p:spTgt spid="111"/>
                                        </p:tgtEl>
                                        <p:attrNameLst>
                                          <p:attrName>style.visibility</p:attrName>
                                        </p:attrNameLst>
                                      </p:cBhvr>
                                      <p:to>
                                        <p:strVal val="visible"/>
                                      </p:to>
                                    </p:set>
                                    <p:anim calcmode="lin" valueType="num">
                                      <p:cBhvr additive="base">
                                        <p:cTn id="30" dur="500"/>
                                        <p:tgtEl>
                                          <p:spTgt spid="111"/>
                                        </p:tgtEl>
                                        <p:attrNameLst>
                                          <p:attrName>ppt_y</p:attrName>
                                        </p:attrNameLst>
                                      </p:cBhvr>
                                      <p:tavLst>
                                        <p:tav tm="0">
                                          <p:val>
                                            <p:strVal val="#ppt_y-#ppt_h*1.125000"/>
                                          </p:val>
                                        </p:tav>
                                        <p:tav tm="100000">
                                          <p:val>
                                            <p:strVal val="#ppt_y"/>
                                          </p:val>
                                        </p:tav>
                                      </p:tavLst>
                                    </p:anim>
                                    <p:animEffect transition="in" filter="wipe(down)">
                                      <p:cBhvr>
                                        <p:cTn id="31" dur="500"/>
                                        <p:tgtEl>
                                          <p:spTgt spid="111"/>
                                        </p:tgtEl>
                                      </p:cBhvr>
                                    </p:animEffect>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112"/>
                                        </p:tgtEl>
                                        <p:attrNameLst>
                                          <p:attrName>style.visibility</p:attrName>
                                        </p:attrNameLst>
                                      </p:cBhvr>
                                      <p:to>
                                        <p:strVal val="visible"/>
                                      </p:to>
                                    </p:set>
                                    <p:anim calcmode="lin" valueType="num">
                                      <p:cBhvr additive="base">
                                        <p:cTn id="35" dur="500" fill="hold"/>
                                        <p:tgtEl>
                                          <p:spTgt spid="112"/>
                                        </p:tgtEl>
                                        <p:attrNameLst>
                                          <p:attrName>ppt_x</p:attrName>
                                        </p:attrNameLst>
                                      </p:cBhvr>
                                      <p:tavLst>
                                        <p:tav tm="0">
                                          <p:val>
                                            <p:strVal val="1+#ppt_w/2"/>
                                          </p:val>
                                        </p:tav>
                                        <p:tav tm="100000">
                                          <p:val>
                                            <p:strVal val="#ppt_x"/>
                                          </p:val>
                                        </p:tav>
                                      </p:tavLst>
                                    </p:anim>
                                    <p:anim calcmode="lin" valueType="num">
                                      <p:cBhvr additive="base">
                                        <p:cTn id="36" dur="500" fill="hold"/>
                                        <p:tgtEl>
                                          <p:spTgt spid="11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20"/>
                                        </p:tgtEl>
                                        <p:attrNameLst>
                                          <p:attrName>ppt_y</p:attrName>
                                        </p:attrNameLst>
                                      </p:cBhvr>
                                      <p:tavLst>
                                        <p:tav tm="0">
                                          <p:val>
                                            <p:strVal val="#ppt_y"/>
                                          </p:val>
                                        </p:tav>
                                        <p:tav tm="100000">
                                          <p:val>
                                            <p:strVal val="#ppt_y"/>
                                          </p:val>
                                        </p:tav>
                                      </p:tavLst>
                                    </p:anim>
                                    <p:anim calcmode="lin" valueType="num">
                                      <p:cBhvr>
                                        <p:cTn id="4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106" grpId="0"/>
      <p:bldP spid="107" grpId="0"/>
      <p:bldP spid="111" grpId="0"/>
      <p:bldP spid="112"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136570" y="2709756"/>
            <a:ext cx="4866157" cy="592470"/>
          </a:xfrm>
          <a:prstGeom prst="rect">
            <a:avLst/>
          </a:prstGeom>
          <a:noFill/>
        </p:spPr>
        <p:txBody>
          <a:bodyPr wrap="square" lIns="68580" tIns="34290" rIns="68580" bIns="34290" rtlCol="0">
            <a:spAutoFit/>
          </a:bodyPr>
          <a:lstStyle/>
          <a:p>
            <a:pPr algn="ctr"/>
            <a:r>
              <a:rPr lang="en-US" altLang="zh-CN" sz="3400" b="1" dirty="0" err="1" smtClean="0">
                <a:solidFill>
                  <a:srgbClr val="1B4367"/>
                </a:solidFill>
                <a:cs typeface="+mn-ea"/>
                <a:sym typeface="+mn-lt"/>
              </a:rPr>
              <a:t>NodeJS</a:t>
            </a:r>
            <a:r>
              <a:rPr lang="zh-CN" altLang="en-US" sz="3400" b="1" dirty="0" smtClean="0">
                <a:solidFill>
                  <a:srgbClr val="1B4367"/>
                </a:solidFill>
                <a:cs typeface="+mn-ea"/>
                <a:sym typeface="+mn-lt"/>
              </a:rPr>
              <a:t>带来的全栈时代</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26249871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1441</TotalTime>
  <Words>1291</Words>
  <Application>Microsoft Office PowerPoint</Application>
  <PresentationFormat>全屏显示(16:9)</PresentationFormat>
  <Paragraphs>129</Paragraphs>
  <Slides>13</Slides>
  <Notes>13</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李梦洋</cp:lastModifiedBy>
  <cp:revision>161</cp:revision>
  <dcterms:created xsi:type="dcterms:W3CDTF">2016-05-20T12:59:00Z</dcterms:created>
  <dcterms:modified xsi:type="dcterms:W3CDTF">2019-01-15T12:17:43Z</dcterms:modified>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