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9" r:id="rId3"/>
    <p:sldId id="257" r:id="rId4"/>
    <p:sldId id="270" r:id="rId5"/>
    <p:sldId id="288" r:id="rId6"/>
    <p:sldId id="258" r:id="rId7"/>
    <p:sldId id="271" r:id="rId8"/>
    <p:sldId id="260" r:id="rId9"/>
    <p:sldId id="261" r:id="rId10"/>
    <p:sldId id="312" r:id="rId11"/>
    <p:sldId id="262" r:id="rId12"/>
    <p:sldId id="263" r:id="rId13"/>
    <p:sldId id="266" r:id="rId14"/>
    <p:sldId id="276" r:id="rId15"/>
    <p:sldId id="264" r:id="rId16"/>
    <p:sldId id="274" r:id="rId17"/>
    <p:sldId id="289" r:id="rId18"/>
    <p:sldId id="290" r:id="rId19"/>
    <p:sldId id="306" r:id="rId20"/>
    <p:sldId id="286" r:id="rId21"/>
    <p:sldId id="287" r:id="rId22"/>
    <p:sldId id="307" r:id="rId23"/>
    <p:sldId id="265" r:id="rId24"/>
    <p:sldId id="268" r:id="rId25"/>
    <p:sldId id="311" r:id="rId26"/>
    <p:sldId id="310" r:id="rId27"/>
    <p:sldId id="308" r:id="rId28"/>
    <p:sldId id="309" r:id="rId29"/>
    <p:sldId id="285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0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1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索引</a:t>
            </a:r>
            <a:br>
              <a:rPr lang="zh-CN" altLang="en-US"/>
            </a:br>
            <a:r>
              <a:rPr lang="zh-CN" altLang="en-US"/>
              <a:t>(</a:t>
            </a:r>
            <a:r>
              <a:rPr lang="en-US" altLang="zh-CN"/>
              <a:t>MySQL </a:t>
            </a:r>
            <a:r>
              <a:rPr lang="en-US" altLang="zh-CN">
                <a:sym typeface="+mn-ea"/>
              </a:rPr>
              <a:t>InnoDB</a:t>
            </a:r>
            <a:r>
              <a:rPr lang="en-US" altLang="zh-CN"/>
              <a:t>)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                                                                                                          </a:t>
            </a:r>
          </a:p>
          <a:p>
            <a:r>
              <a:rPr lang="en-US" altLang="zh-CN"/>
              <a:t>                                                                                                   </a:t>
            </a:r>
          </a:p>
          <a:p>
            <a:r>
              <a:rPr lang="en-US" altLang="zh-CN"/>
              <a:t>                                                                                                       @</a:t>
            </a:r>
            <a:r>
              <a:rPr lang="zh-CN" altLang="en-US"/>
              <a:t>毛威听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3205" y="2588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案例分析：</a:t>
            </a:r>
            <a:r>
              <a:rPr kumimoji="1" lang="zh-CN" altLang="en-US" dirty="0"/>
              <a:t>这张表的插入性能和查询性能，好不好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710" y="1825625"/>
            <a:ext cx="6538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辅助索引</a:t>
            </a: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055" y="1862455"/>
            <a:ext cx="3143250" cy="4086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964690"/>
            <a:ext cx="62185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/>
              <a:t>辅助索引也称为二级索引，辅助索引的叶子节点存储的是主键键值。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/>
              <a:t>用辅助索引查询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800"/>
              <a:t>  A. 在Secondary B+Tree上查询到主键。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800"/>
              <a:t>  B. 用主键在Clustered B+Tree上查询到数据。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Cardinality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195" y="4905375"/>
            <a:ext cx="10515600" cy="1570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0445" y="1635125"/>
            <a:ext cx="101942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>
                <a:latin typeface="+mn-ea"/>
                <a:sym typeface="+mn-ea"/>
              </a:rPr>
              <a:t>Cardinality </a:t>
            </a:r>
            <a:r>
              <a:rPr lang="zh-CN" altLang="en-US" sz="2800">
                <a:latin typeface="+mn-ea"/>
                <a:sym typeface="+mn-ea"/>
              </a:rPr>
              <a:t>：</a:t>
            </a:r>
            <a:r>
              <a:rPr lang="en-US" altLang="zh-CN" sz="2800">
                <a:latin typeface="+mn-ea"/>
                <a:sym typeface="+mn-ea"/>
              </a:rPr>
              <a:t>代表的是此列中存储的唯一值的个数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</a:rPr>
              <a:t>一般经验是，在访问表中很少一部分时使用</a:t>
            </a:r>
            <a:r>
              <a:rPr lang="en-US" altLang="zh-CN" sz="2800">
                <a:latin typeface="+mn-ea"/>
              </a:rPr>
              <a:t>B+</a:t>
            </a:r>
            <a:r>
              <a:rPr lang="zh-CN" altLang="en-US" sz="2800">
                <a:latin typeface="+mn-ea"/>
              </a:rPr>
              <a:t>树索引才有意义。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  <a:sym typeface="+mn-ea"/>
              </a:rPr>
              <a:t>低选择性：</a:t>
            </a:r>
            <a:r>
              <a:rPr lang="zh-CN" altLang="en-US" sz="2800">
                <a:latin typeface="+mn-ea"/>
              </a:rPr>
              <a:t>对于性别字段，地区字段，类型字段，它们的可取值的范围很小，此时完全没有建立索引的必要。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</a:rPr>
              <a:t>高选择性：比如身份证号，微信号，姓名等几乎没有重复，取值范围很广，此时使用</a:t>
            </a:r>
            <a:r>
              <a:rPr lang="en-US" altLang="zh-CN" sz="2800">
                <a:latin typeface="+mn-ea"/>
              </a:rPr>
              <a:t>B+</a:t>
            </a:r>
            <a:r>
              <a:rPr lang="zh-CN" altLang="en-US" sz="2800">
                <a:latin typeface="+mn-ea"/>
              </a:rPr>
              <a:t>树索引最为合适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联合索引</a:t>
            </a:r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联合索引：是指对表上多个列进行索引。</a:t>
            </a:r>
          </a:p>
          <a:p>
            <a:r>
              <a:rPr lang="zh-CN" altLang="en-US"/>
              <a:t>多键值</a:t>
            </a:r>
            <a:r>
              <a:rPr lang="en-US" altLang="zh-CN"/>
              <a:t>B+</a:t>
            </a:r>
            <a:r>
              <a:rPr lang="zh-CN" altLang="en-US"/>
              <a:t>树：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最左前缀：顾名思义，就是最左优先，我们创建了lname_fname_age多列索引,相当于创建了(lname)单列索引，(lname,fname)组合索引以及(lname,fname,age)组合索引。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40" y="3188335"/>
            <a:ext cx="385699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联合索引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以（</a:t>
            </a:r>
            <a:r>
              <a:rPr lang="en-US" altLang="zh-CN"/>
              <a:t>a,b,c</a:t>
            </a:r>
            <a:r>
              <a:rPr lang="zh-CN" altLang="en-US"/>
              <a:t>）联合索引为例</a:t>
            </a:r>
          </a:p>
          <a:p>
            <a:endParaRPr lang="zh-CN" altLang="en-US"/>
          </a:p>
        </p:txBody>
      </p:sp>
      <p:graphicFrame>
        <p:nvGraphicFramePr>
          <p:cNvPr id="4" name="表格 -1"/>
          <p:cNvGraphicFramePr/>
          <p:nvPr/>
        </p:nvGraphicFramePr>
        <p:xfrm>
          <a:off x="1002030" y="2785110"/>
          <a:ext cx="8533765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480"/>
                <a:gridCol w="1772285"/>
              </a:tblGrid>
              <a:tr h="3390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sql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语句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是否能用上索引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 * from t where a=XXX and b=XXX and c=XXX;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 * from t where a=XXX and b=XXX;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 * from t where a=XXX ;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 * from t where b=XXX ;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 * from t where c=XXX ;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 * from t where b=XXX and c=XXX ;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覆盖索引</a:t>
            </a:r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覆盖索引：即从辅助索引中就可以查询的记录，而不需要查询聚集索引的中的记录。</a:t>
            </a:r>
          </a:p>
          <a:p>
            <a:endParaRPr lang="zh-CN" altLang="en-US"/>
          </a:p>
          <a:p>
            <a:r>
              <a:rPr lang="zh-CN" altLang="en-US"/>
              <a:t>减少大量</a:t>
            </a:r>
            <a:r>
              <a:rPr lang="en-US" altLang="zh-CN"/>
              <a:t>IO</a:t>
            </a:r>
            <a:r>
              <a:rPr lang="zh-CN" altLang="en-US"/>
              <a:t>：覆盖索引的大小远远小于聚集索引，因此可以减少大量</a:t>
            </a:r>
            <a:r>
              <a:rPr lang="en-US" altLang="zh-CN"/>
              <a:t>IO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覆盖索引</a:t>
            </a:r>
            <a:r>
              <a:rPr lang="en-US" altLang="zh-CN">
                <a:sym typeface="+mn-ea"/>
              </a:rPr>
              <a:t>2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4293235"/>
            <a:ext cx="8391525" cy="140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8695" y="1691005"/>
            <a:ext cx="1044194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  <a:sym typeface="+mn-ea"/>
              </a:rPr>
              <a:t>例如以下语句可以使用覆盖索引（</a:t>
            </a:r>
            <a:r>
              <a:rPr lang="en-US" altLang="zh-CN" sz="2800">
                <a:latin typeface="+mn-ea"/>
                <a:sym typeface="+mn-ea"/>
              </a:rPr>
              <a:t>name</a:t>
            </a:r>
            <a:r>
              <a:rPr lang="zh-CN" altLang="en-US" sz="2800">
                <a:latin typeface="+mn-ea"/>
                <a:sym typeface="+mn-ea"/>
              </a:rPr>
              <a:t>为索引列）：</a:t>
            </a:r>
            <a:endParaRPr lang="zh-CN" altLang="en-US" sz="2800">
              <a:latin typeface="+mn-ea"/>
            </a:endParaRPr>
          </a:p>
          <a:p>
            <a:pPr marL="457200" lvl="1" indent="0" algn="l">
              <a:buNone/>
            </a:pPr>
            <a:r>
              <a:rPr lang="zh-CN" altLang="en-US" sz="2800">
                <a:latin typeface="+mn-ea"/>
                <a:sym typeface="+mn-ea"/>
              </a:rPr>
              <a:t>select id from t where name = 'anne';</a:t>
            </a:r>
            <a:endParaRPr lang="zh-CN" altLang="en-US" sz="2800">
              <a:latin typeface="+mn-ea"/>
            </a:endParaRPr>
          </a:p>
          <a:p>
            <a:pPr marL="457200" lvl="1" indent="0" algn="l">
              <a:buNone/>
            </a:pPr>
            <a:r>
              <a:rPr lang="zh-CN" altLang="en-US" sz="2800">
                <a:latin typeface="+mn-ea"/>
                <a:sym typeface="+mn-ea"/>
              </a:rPr>
              <a:t>select count(*) from t where name = 'anne';</a:t>
            </a:r>
          </a:p>
          <a:p>
            <a:pPr marL="457200" lvl="1" indent="0" algn="l">
              <a:buNone/>
            </a:pPr>
            <a:endParaRPr lang="zh-CN" altLang="en-US" sz="2800">
              <a:latin typeface="+mn-ea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</a:rPr>
              <a:t>利用覆盖索引时，执行计划中</a:t>
            </a:r>
            <a:r>
              <a:rPr lang="en-US" altLang="zh-CN" sz="2800">
                <a:latin typeface="+mn-ea"/>
              </a:rPr>
              <a:t>Extra</a:t>
            </a:r>
            <a:r>
              <a:rPr lang="zh-CN" altLang="en-US" sz="2800">
                <a:latin typeface="+mn-ea"/>
              </a:rPr>
              <a:t>中会出现</a:t>
            </a:r>
            <a:r>
              <a:rPr lang="en-US" altLang="zh-CN" sz="2800">
                <a:latin typeface="+mn-ea"/>
              </a:rPr>
              <a:t>'Using index',</a:t>
            </a:r>
            <a:r>
              <a:rPr lang="zh-CN" altLang="en-US" sz="2800">
                <a:latin typeface="+mn-ea"/>
              </a:rPr>
              <a:t>例如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独立的列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如果查询的列不是独立的，则</a:t>
            </a:r>
            <a:r>
              <a:rPr lang="en-US" altLang="zh-CN"/>
              <a:t>MySQL</a:t>
            </a:r>
            <a:r>
              <a:rPr lang="zh-CN" altLang="en-US"/>
              <a:t>就不会使用索引。</a:t>
            </a:r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举个例子（</a:t>
            </a:r>
            <a:r>
              <a:rPr lang="zh-CN" altLang="en-US">
                <a:sym typeface="+mn-ea"/>
              </a:rPr>
              <a:t>不能使用索引）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select col from t where col+1=5; </a:t>
            </a:r>
          </a:p>
          <a:p>
            <a:pPr lvl="1"/>
            <a:r>
              <a:rPr lang="en-US" altLang="zh-CN"/>
              <a:t>select .... where to_days(current_date)-to_days(date_col)&lt;10;</a:t>
            </a:r>
          </a:p>
          <a:p>
            <a:pPr lvl="1"/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修正：</a:t>
            </a:r>
          </a:p>
          <a:p>
            <a:pPr lvl="1"/>
            <a:r>
              <a:rPr lang="en-US" altLang="zh-CN">
                <a:sym typeface="+mn-ea"/>
              </a:rPr>
              <a:t>select col from t where col=4;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使用索引扫描来做排序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只有当索引列的顺序与</a:t>
            </a:r>
            <a:r>
              <a:rPr lang="en-US" altLang="zh-CN" dirty="0"/>
              <a:t>order by </a:t>
            </a:r>
            <a:r>
              <a:rPr lang="zh-CN" altLang="en-US" dirty="0"/>
              <a:t>子句的顺序完全一致，并且所有列的排序方向（倒序正序都一样）时，</a:t>
            </a:r>
            <a:r>
              <a:rPr lang="en-US" altLang="zh-CN" dirty="0"/>
              <a:t>MySQL</a:t>
            </a:r>
            <a:r>
              <a:rPr lang="zh-CN" altLang="en-US" dirty="0"/>
              <a:t>才能使用索引进行排序。</a:t>
            </a:r>
            <a:endParaRPr lang="en-US" altLang="zh-CN" dirty="0"/>
          </a:p>
          <a:p>
            <a:r>
              <a:rPr lang="en-US" altLang="zh-CN" dirty="0"/>
              <a:t>order by</a:t>
            </a:r>
            <a:r>
              <a:rPr lang="zh-CN" altLang="en-US" dirty="0"/>
              <a:t>列</a:t>
            </a:r>
            <a:r>
              <a:rPr lang="en-US" altLang="zh-CN" dirty="0"/>
              <a:t> </a:t>
            </a:r>
            <a:r>
              <a:rPr lang="zh-CN" altLang="en-US" dirty="0"/>
              <a:t>可以不满足索引的最左前缀要求，比如当前导量为常量时。</a:t>
            </a:r>
          </a:p>
          <a:p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where a=1 order by b;  --- </a:t>
            </a:r>
            <a:r>
              <a:rPr lang="zh-CN" altLang="en-US" dirty="0">
                <a:sym typeface="+mn-ea"/>
              </a:rPr>
              <a:t>索引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a,b</a:t>
            </a:r>
            <a:r>
              <a:rPr lang="en-US" altLang="zh-CN" dirty="0">
                <a:sym typeface="+mn-ea"/>
              </a:rPr>
              <a:t>)</a:t>
            </a:r>
          </a:p>
          <a:p>
            <a:pPr lvl="1"/>
            <a:r>
              <a:rPr lang="en-US" altLang="zh-CN" dirty="0">
                <a:sym typeface="+mn-ea"/>
              </a:rPr>
              <a:t>where a=1 order by b </a:t>
            </a:r>
            <a:r>
              <a:rPr lang="en-US" altLang="zh-CN" dirty="0" err="1">
                <a:sym typeface="+mn-ea"/>
              </a:rPr>
              <a:t>desc</a:t>
            </a:r>
            <a:r>
              <a:rPr lang="en-US" altLang="zh-CN" dirty="0">
                <a:sym typeface="+mn-ea"/>
              </a:rPr>
              <a:t>;  --- </a:t>
            </a:r>
            <a:r>
              <a:rPr lang="zh-CN" altLang="en-US" dirty="0">
                <a:sym typeface="+mn-ea"/>
              </a:rPr>
              <a:t>索引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a,b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使用索引扫描来做排序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以（</a:t>
            </a:r>
            <a:r>
              <a:rPr lang="en-US" altLang="zh-CN" dirty="0" err="1"/>
              <a:t>a,b,c</a:t>
            </a:r>
            <a:r>
              <a:rPr lang="zh-CN" altLang="en-US" dirty="0"/>
              <a:t>）索引为例，比如以下不能使用该索引排序</a:t>
            </a:r>
          </a:p>
          <a:p>
            <a:endParaRPr lang="zh-CN" altLang="en-US" dirty="0"/>
          </a:p>
          <a:p>
            <a:r>
              <a:rPr lang="en-US" altLang="zh-CN" dirty="0"/>
              <a:t>where a= 1 order by b </a:t>
            </a:r>
            <a:r>
              <a:rPr lang="en-US" altLang="zh-CN" dirty="0" err="1"/>
              <a:t>asc,c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endParaRPr lang="en-US" altLang="zh-CN" dirty="0"/>
          </a:p>
          <a:p>
            <a:r>
              <a:rPr lang="en-US" altLang="zh-CN" dirty="0"/>
              <a:t>where c=1  order by </a:t>
            </a:r>
            <a:r>
              <a:rPr lang="en-US" altLang="zh-CN" dirty="0" err="1"/>
              <a:t>a,b</a:t>
            </a:r>
            <a:endParaRPr lang="en-US" altLang="zh-CN" dirty="0"/>
          </a:p>
          <a:p>
            <a:r>
              <a:rPr lang="en-US" altLang="zh-CN" dirty="0"/>
              <a:t>where a&gt;10 order by </a:t>
            </a:r>
            <a:r>
              <a:rPr lang="en-US" altLang="zh-CN" dirty="0" err="1"/>
              <a:t>b,c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听完本次分享，将能够</a:t>
            </a:r>
          </a:p>
          <a:p>
            <a:endParaRPr lang="zh-CN" altLang="en-US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了解</a:t>
            </a:r>
            <a:r>
              <a:rPr lang="en-US" altLang="zh-CN" dirty="0"/>
              <a:t>MySQL</a:t>
            </a:r>
            <a:r>
              <a:rPr lang="zh-CN" altLang="en-US" dirty="0"/>
              <a:t>索引的特点和作用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熟悉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/>
              <a:t>索引的结构和原理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初步掌握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/>
              <a:t>索引的优化思路和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我们应该怎么做才能避免在数据库上踩坑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树索引对以下查询有效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全值匹配</a:t>
            </a:r>
          </a:p>
          <a:p>
            <a:r>
              <a:rPr lang="zh-CN" altLang="en-US"/>
              <a:t>匹配最左前缀</a:t>
            </a:r>
          </a:p>
          <a:p>
            <a:r>
              <a:rPr lang="zh-CN" altLang="en-US"/>
              <a:t>匹配列前缀</a:t>
            </a:r>
          </a:p>
          <a:p>
            <a:r>
              <a:rPr lang="zh-CN" altLang="en-US"/>
              <a:t>匹配范围值</a:t>
            </a:r>
          </a:p>
          <a:p>
            <a:r>
              <a:rPr lang="zh-CN" altLang="en-US"/>
              <a:t>精确某一列并范围匹配另一列</a:t>
            </a:r>
          </a:p>
          <a:p>
            <a:r>
              <a:rPr lang="zh-CN" altLang="en-US"/>
              <a:t>只访问索引查询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索引和锁</a:t>
            </a:r>
            <a:r>
              <a:rPr lang="en-US" altLang="zh-CN"/>
              <a:t>1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145" y="1496695"/>
            <a:ext cx="481838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4060" y="1602105"/>
            <a:ext cx="59531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快照读：简单的select操作，属于快照读，不加锁。</a:t>
            </a:r>
          </a:p>
          <a:p>
            <a:pPr lvl="1" indent="0" algn="l">
              <a:buFont typeface="Arial" panose="020B0604020202020204" pitchFamily="34" charset="0"/>
              <a:buNone/>
            </a:pPr>
            <a:r>
              <a:rPr lang="zh-CN" altLang="en-US"/>
              <a:t>select * from table where ?;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当前读：特殊的读操作，插入/更新/删除操作，属于当前读，需要加锁。</a:t>
            </a:r>
          </a:p>
          <a:p>
            <a:pPr lvl="1" indent="0" algn="l">
              <a:buNone/>
            </a:pPr>
            <a:r>
              <a:rPr lang="zh-CN" altLang="en-US"/>
              <a:t>select * from table where ? lock in share mode;</a:t>
            </a:r>
          </a:p>
          <a:p>
            <a:pPr lvl="1" indent="0" algn="l">
              <a:buNone/>
            </a:pPr>
            <a:r>
              <a:rPr lang="zh-CN" altLang="en-US"/>
              <a:t>select * from table where ? for update;</a:t>
            </a:r>
          </a:p>
          <a:p>
            <a:pPr lvl="1" indent="0" algn="l">
              <a:buNone/>
            </a:pPr>
            <a:r>
              <a:rPr lang="zh-CN" altLang="en-US"/>
              <a:t>insert into table values (…);</a:t>
            </a:r>
          </a:p>
          <a:p>
            <a:pPr lvl="1" indent="0" algn="l">
              <a:buNone/>
            </a:pPr>
            <a:r>
              <a:rPr lang="zh-CN" altLang="en-US"/>
              <a:t>update table set ? where ?;</a:t>
            </a:r>
          </a:p>
          <a:p>
            <a:pPr lvl="1" indent="0" algn="l">
              <a:buNone/>
            </a:pPr>
            <a:r>
              <a:rPr lang="zh-CN" altLang="en-US"/>
              <a:t>delete from table where ?;</a:t>
            </a:r>
          </a:p>
          <a:p>
            <a:pPr lvl="1" indent="0" algn="l">
              <a:buNone/>
            </a:pPr>
            <a:r>
              <a:rPr lang="zh-CN" altLang="en-US"/>
              <a:t>所有以上的语句，都属于当前读，读取记录的最新版本。并且，读取之后，还需要保证其他并发事务不能修改当前记录，对读取记录加锁。其中，除了第一条语句，对读取记录加S锁 (共享锁)外，其他的操作，都加的是X锁 (排它锁)。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/>
              <a:t>锁是加在索引上的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6032500"/>
            <a:ext cx="8548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/>
              <a:t>ps:</a:t>
            </a:r>
            <a:r>
              <a:rPr lang="zh-CN" altLang="en-US" sz="1600" i="1"/>
              <a:t>以上的锁均仅仅指的是事务锁，因为最普通的查询也是会加另一种锁，这种锁叫元数据锁。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索引和锁</a:t>
            </a:r>
            <a:r>
              <a:rPr lang="en-US" altLang="zh-CN">
                <a:sym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815" y="1825625"/>
            <a:ext cx="6483985" cy="4351655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095" y="1226185"/>
            <a:ext cx="7181215" cy="4676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120" y="1691005"/>
            <a:ext cx="41770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意向锁：如果要对页上的记录进行</a:t>
            </a:r>
            <a:r>
              <a:rPr lang="en-US" altLang="zh-CN"/>
              <a:t>X</a:t>
            </a:r>
            <a:r>
              <a:rPr lang="zh-CN" altLang="en-US"/>
              <a:t>锁，那么分别需要对数据库</a:t>
            </a:r>
            <a:r>
              <a:rPr lang="en-US" altLang="zh-CN"/>
              <a:t>A</a:t>
            </a:r>
            <a:r>
              <a:rPr lang="zh-CN" altLang="en-US"/>
              <a:t>，表，页上意向锁</a:t>
            </a:r>
            <a:r>
              <a:rPr lang="en-US" altLang="zh-CN"/>
              <a:t>IX</a:t>
            </a:r>
            <a:r>
              <a:rPr lang="zh-CN" altLang="en-US"/>
              <a:t>，若其中任何一部分导致等待，那么需要等待粗粒度锁的完成。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举个例子：</a:t>
            </a:r>
          </a:p>
          <a:p>
            <a:pPr lvl="1"/>
            <a:r>
              <a:rPr lang="en-US" altLang="zh-CN"/>
              <a:t>update  t....where a=1;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假如</a:t>
            </a:r>
            <a:r>
              <a:rPr lang="en-US" altLang="zh-CN"/>
              <a:t>a</a:t>
            </a:r>
            <a:r>
              <a:rPr lang="zh-CN" altLang="en-US"/>
              <a:t>列上没有索引，那么就无法对</a:t>
            </a:r>
            <a:r>
              <a:rPr lang="en-US" altLang="zh-CN"/>
              <a:t>a=1</a:t>
            </a:r>
            <a:r>
              <a:rPr lang="zh-CN" altLang="en-US"/>
              <a:t>的记录们上行级锁，那么</a:t>
            </a:r>
            <a:r>
              <a:rPr lang="en-US" altLang="zh-CN"/>
              <a:t>t</a:t>
            </a:r>
            <a:r>
              <a:rPr lang="zh-CN" altLang="en-US"/>
              <a:t>表会被整个表被锁住，</a:t>
            </a:r>
            <a:r>
              <a:rPr lang="en-US" altLang="zh-CN"/>
              <a:t>a=1</a:t>
            </a:r>
            <a:r>
              <a:rPr lang="zh-CN" altLang="en-US"/>
              <a:t>之外的行将也不允许修改，这极大了限制了系统的并发性。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全文索引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解决问题</a:t>
            </a:r>
          </a:p>
          <a:p>
            <a:pPr marL="457200" lvl="1" indent="0">
              <a:buNone/>
            </a:pPr>
            <a:r>
              <a:rPr lang="zh-CN" altLang="en-US"/>
              <a:t>举个例子，查询用户名字中含有</a:t>
            </a:r>
            <a:r>
              <a:rPr lang="en-US" altLang="zh-CN"/>
              <a:t>‘a’</a:t>
            </a:r>
            <a:r>
              <a:rPr lang="zh-CN" altLang="en-US"/>
              <a:t>字符的所有用户，</a:t>
            </a:r>
            <a:r>
              <a:rPr lang="en-US" altLang="zh-CN"/>
              <a:t>like ‘%a%’ </a:t>
            </a:r>
            <a:r>
              <a:rPr lang="zh-CN" altLang="en-US"/>
              <a:t>却无法使用</a:t>
            </a:r>
            <a:r>
              <a:rPr lang="en-US" altLang="zh-CN"/>
              <a:t>B+</a:t>
            </a:r>
            <a:r>
              <a:rPr lang="zh-CN" altLang="en-US"/>
              <a:t>树索引。</a:t>
            </a:r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这时，可以建立和使用全文索引。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i="1"/>
              <a:t>注意：</a:t>
            </a:r>
          </a:p>
          <a:p>
            <a:pPr marL="0" indent="0">
              <a:buNone/>
            </a:pPr>
            <a:r>
              <a:rPr lang="en-US" altLang="zh-CN" sz="1800" i="1"/>
              <a:t>MySQL 5.6</a:t>
            </a:r>
            <a:r>
              <a:rPr lang="zh-CN" altLang="en-US" sz="1800" i="1"/>
              <a:t>版本的全文索引暂不支持中文，</a:t>
            </a:r>
            <a:r>
              <a:rPr lang="en-US" altLang="zh-CN" sz="1800" i="1"/>
              <a:t>5.7</a:t>
            </a:r>
            <a:r>
              <a:rPr lang="zh-CN" altLang="en-US" sz="1800" i="1"/>
              <a:t>才支持中文。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9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索引与事务锁与隔离级别的关系（间隙锁等）</a:t>
            </a:r>
          </a:p>
          <a:p>
            <a:r>
              <a:rPr lang="zh-CN" altLang="en-US"/>
              <a:t>索引的在线</a:t>
            </a:r>
            <a:r>
              <a:rPr lang="en-US" altLang="zh-CN"/>
              <a:t>DDL</a:t>
            </a:r>
            <a:r>
              <a:rPr lang="zh-CN" altLang="en-US"/>
              <a:t>（元数据锁等）</a:t>
            </a:r>
          </a:p>
          <a:p>
            <a:r>
              <a:rPr lang="zh-CN" altLang="en-US"/>
              <a:t>全文索引</a:t>
            </a:r>
          </a:p>
          <a:p>
            <a:r>
              <a:rPr lang="zh-CN" altLang="en-US"/>
              <a:t>自适应哈希索引</a:t>
            </a:r>
          </a:p>
          <a:p>
            <a:r>
              <a:rPr lang="zh-CN" altLang="en-US"/>
              <a:t>深入</a:t>
            </a:r>
            <a:r>
              <a:rPr lang="en-US" altLang="zh-CN"/>
              <a:t>B+</a:t>
            </a:r>
            <a:r>
              <a:rPr lang="zh-CN" altLang="en-US"/>
              <a:t>树页分裂和合并</a:t>
            </a:r>
          </a:p>
          <a:p>
            <a:r>
              <a:rPr lang="zh-CN" altLang="en-US"/>
              <a:t>索引</a:t>
            </a:r>
            <a:r>
              <a:rPr lang="en-US" altLang="zh-CN"/>
              <a:t>hint</a:t>
            </a:r>
          </a:p>
          <a:p>
            <a:r>
              <a:rPr lang="zh-CN" altLang="en-US"/>
              <a:t>分区表索引</a:t>
            </a:r>
          </a:p>
          <a:p>
            <a:r>
              <a:rPr lang="zh-CN" altLang="en-US"/>
              <a:t>索引与执行计划</a:t>
            </a:r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a.user_id</a:t>
            </a:r>
            <a:r>
              <a:rPr lang="en-US" altLang="zh-CN" dirty="0"/>
              <a:t>, </a:t>
            </a:r>
            <a:r>
              <a:rPr lang="en-US" altLang="zh-CN" dirty="0" err="1"/>
              <a:t>b.`level</a:t>
            </a:r>
            <a:r>
              <a:rPr lang="en-US" altLang="zh-CN" dirty="0"/>
              <a:t>`, </a:t>
            </a:r>
            <a:r>
              <a:rPr lang="en-US" altLang="zh-CN" dirty="0" err="1"/>
              <a:t>b.nickname</a:t>
            </a:r>
            <a:r>
              <a:rPr lang="en-US" altLang="zh-CN" dirty="0"/>
              <a:t>, </a:t>
            </a:r>
            <a:r>
              <a:rPr lang="en-US" altLang="zh-CN" dirty="0" err="1"/>
              <a:t>b.avatar</a:t>
            </a:r>
            <a:r>
              <a:rPr lang="en-US" altLang="zh-CN" dirty="0"/>
              <a:t>, </a:t>
            </a:r>
            <a:r>
              <a:rPr lang="en-US" altLang="zh-CN" dirty="0" err="1"/>
              <a:t>a.gold</a:t>
            </a:r>
            <a:endParaRPr lang="en-US" altLang="zh-CN" dirty="0"/>
          </a:p>
          <a:p>
            <a:r>
              <a:rPr lang="en-US" altLang="zh-CN" dirty="0"/>
              <a:t>	, </a:t>
            </a:r>
            <a:r>
              <a:rPr lang="en-US" altLang="zh-CN" dirty="0" err="1"/>
              <a:t>a.expend_gold</a:t>
            </a:r>
            <a:r>
              <a:rPr lang="en-US" altLang="zh-CN" dirty="0"/>
              <a:t>, gold + </a:t>
            </a:r>
            <a:r>
              <a:rPr lang="en-US" altLang="zh-CN" dirty="0" err="1"/>
              <a:t>gold_alter</a:t>
            </a:r>
            <a:r>
              <a:rPr lang="en-US" altLang="zh-CN" dirty="0"/>
              <a:t> AS g</a:t>
            </a:r>
          </a:p>
          <a:p>
            <a:r>
              <a:rPr lang="en-US" altLang="zh-CN" dirty="0"/>
              <a:t>FROM `</a:t>
            </a:r>
            <a:r>
              <a:rPr lang="en-US" altLang="zh-CN" dirty="0" err="1"/>
              <a:t>user_statis</a:t>
            </a:r>
            <a:r>
              <a:rPr lang="en-US" altLang="zh-CN" dirty="0"/>
              <a:t>` a</a:t>
            </a:r>
          </a:p>
          <a:p>
            <a:r>
              <a:rPr lang="en-US" altLang="zh-CN" dirty="0"/>
              <a:t>	JOIN `user` b ON </a:t>
            </a:r>
            <a:r>
              <a:rPr lang="en-US" altLang="zh-CN" dirty="0" err="1"/>
              <a:t>a.user_id</a:t>
            </a:r>
            <a:r>
              <a:rPr lang="en-US" altLang="zh-CN" dirty="0"/>
              <a:t> = </a:t>
            </a:r>
            <a:r>
              <a:rPr lang="en-US" altLang="zh-CN" dirty="0" err="1"/>
              <a:t>b.id</a:t>
            </a:r>
            <a:endParaRPr lang="en-US" altLang="zh-CN" dirty="0"/>
          </a:p>
          <a:p>
            <a:r>
              <a:rPr lang="cs-CZ" altLang="zh-CN" dirty="0"/>
              <a:t>WHERE </a:t>
            </a:r>
            <a:r>
              <a:rPr lang="cs-CZ" altLang="zh-CN" dirty="0" err="1"/>
              <a:t>b.id</a:t>
            </a:r>
            <a:r>
              <a:rPr lang="cs-CZ" altLang="zh-CN" dirty="0"/>
              <a:t> NOT IN (47634, 194072, 194111, 194113, 194114, 194116, 194118, 194119, 194138, 200757)</a:t>
            </a:r>
          </a:p>
          <a:p>
            <a:r>
              <a:rPr lang="cs-CZ" altLang="zh-CN" dirty="0"/>
              <a:t>	AND </a:t>
            </a:r>
            <a:r>
              <a:rPr lang="cs-CZ" altLang="zh-CN" dirty="0" err="1"/>
              <a:t>b.provider_id</a:t>
            </a:r>
            <a:r>
              <a:rPr lang="cs-CZ" altLang="zh-CN" dirty="0"/>
              <a:t> IN (2)</a:t>
            </a:r>
          </a:p>
          <a:p>
            <a:r>
              <a:rPr lang="cs-CZ" altLang="zh-CN" dirty="0"/>
              <a:t>	AND </a:t>
            </a:r>
            <a:r>
              <a:rPr lang="cs-CZ" altLang="zh-CN" dirty="0" err="1"/>
              <a:t>a.gold</a:t>
            </a:r>
            <a:r>
              <a:rPr lang="cs-CZ" altLang="zh-CN" dirty="0"/>
              <a:t> + </a:t>
            </a:r>
            <a:r>
              <a:rPr lang="cs-CZ" altLang="zh-CN" dirty="0" err="1"/>
              <a:t>a.gold_alter</a:t>
            </a:r>
            <a:r>
              <a:rPr lang="cs-CZ" altLang="zh-CN" dirty="0"/>
              <a:t> &gt; 10000</a:t>
            </a:r>
          </a:p>
          <a:p>
            <a:r>
              <a:rPr lang="cs-CZ" altLang="zh-CN" dirty="0"/>
              <a:t>ORDER BY g DESC, </a:t>
            </a:r>
            <a:r>
              <a:rPr lang="cs-CZ" altLang="zh-CN" dirty="0" err="1"/>
              <a:t>a.id</a:t>
            </a:r>
            <a:r>
              <a:rPr lang="cs-CZ" altLang="zh-CN" dirty="0"/>
              <a:t> ASC</a:t>
            </a:r>
          </a:p>
          <a:p>
            <a:r>
              <a:rPr lang="mr-IN" altLang="zh-CN" dirty="0"/>
              <a:t>LIMIT 50;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50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怎么做才能避免踩坑（建议）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任何线上发布，需审核建表语句，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，及索引。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优先关注执行频率高对用户体验产生直接影响的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，优先对这类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建立完善索引。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定期分析慢日志，在引流前把坑填了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自带工具</a:t>
            </a:r>
            <a:r>
              <a:rPr lang="en-US" altLang="zh-CN" b="1" dirty="0" err="1" smtClean="0"/>
              <a:t>mysqldumpslow</a:t>
            </a:r>
            <a:r>
              <a:rPr lang="en-US" altLang="zh-CN" b="1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数据库监控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有必要时，读写分离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有必要时，业务分离，把统计后台类业务分离开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674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遇到不可避免的连表查询，如何优化（比如</a:t>
            </a:r>
            <a:r>
              <a:rPr lang="en-US" altLang="zh-CN" dirty="0"/>
              <a:t>user</a:t>
            </a:r>
            <a:r>
              <a:rPr lang="zh-CN" altLang="en-US" dirty="0"/>
              <a:t>表和</a:t>
            </a:r>
            <a:r>
              <a:rPr lang="en-US" altLang="zh-CN" dirty="0" err="1"/>
              <a:t>user_data</a:t>
            </a:r>
            <a:r>
              <a:rPr lang="zh-CN" altLang="en-US" dirty="0"/>
              <a:t>表连表，再计算某些数据</a:t>
            </a:r>
            <a:r>
              <a:rPr lang="en-US" altLang="zh-CN" dirty="0" err="1"/>
              <a:t>orderby</a:t>
            </a:r>
            <a:r>
              <a:rPr lang="zh-CN" altLang="en-US" dirty="0"/>
              <a:t>后取数据）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高并发情况下的行锁对数据库的影响，以及数据准确性如何？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数据库隔离级别的</a:t>
            </a:r>
            <a:r>
              <a:rPr lang="zh-CN" altLang="en-US" dirty="0" smtClean="0"/>
              <a:t>运用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 主要</a:t>
            </a:r>
            <a:r>
              <a:rPr lang="zh-CN" altLang="en-US" dirty="0"/>
              <a:t>是怎么合理的建立索引，合理的数据库分页优化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310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1:</a:t>
            </a:r>
            <a:r>
              <a:rPr lang="zh-CN" altLang="en-US" dirty="0"/>
              <a:t>一个表插入和查询，索引都比较多，怎么优化，插入会影响查询不，查询会影响插入不</a:t>
            </a:r>
          </a:p>
          <a:p>
            <a:r>
              <a:rPr lang="en-US" altLang="zh-CN" dirty="0"/>
              <a:t>2:</a:t>
            </a:r>
            <a:r>
              <a:rPr lang="zh-CN" altLang="en-US" dirty="0"/>
              <a:t>有没有什么方式，打印出每条查询语句的碰撞次数</a:t>
            </a:r>
          </a:p>
          <a:p>
            <a:r>
              <a:rPr lang="en-US" altLang="zh-CN" dirty="0"/>
              <a:t>3:</a:t>
            </a:r>
            <a:r>
              <a:rPr lang="zh-CN" altLang="en-US" dirty="0"/>
              <a:t>如果数据库连接</a:t>
            </a:r>
            <a:r>
              <a:rPr lang="en-US" altLang="zh-CN" dirty="0"/>
              <a:t>800</a:t>
            </a:r>
            <a:r>
              <a:rPr lang="zh-CN" altLang="en-US" dirty="0"/>
              <a:t>，到达</a:t>
            </a:r>
            <a:r>
              <a:rPr lang="en-US" altLang="zh-CN" dirty="0"/>
              <a:t>600</a:t>
            </a:r>
            <a:r>
              <a:rPr lang="zh-CN" altLang="en-US" dirty="0"/>
              <a:t>的时候外部能不能知道，然后做一些操作</a:t>
            </a:r>
          </a:p>
          <a:p>
            <a:r>
              <a:rPr lang="en-US" altLang="zh-CN" dirty="0"/>
              <a:t>4:</a:t>
            </a:r>
            <a:r>
              <a:rPr lang="zh-CN" altLang="en-US" dirty="0"/>
              <a:t>上次说的</a:t>
            </a:r>
            <a:r>
              <a:rPr lang="en-US" altLang="zh-CN" dirty="0"/>
              <a:t>10000</a:t>
            </a:r>
            <a:r>
              <a:rPr lang="zh-CN" altLang="en-US" dirty="0"/>
              <a:t>台机子，是什么样的业务需要</a:t>
            </a:r>
            <a:r>
              <a:rPr lang="en-US" altLang="zh-CN" dirty="0"/>
              <a:t>10000</a:t>
            </a:r>
            <a:r>
              <a:rPr lang="zh-CN" altLang="en-US" dirty="0"/>
              <a:t>台机子，每台机子的业务是什么，类似的还是非类似的</a:t>
            </a:r>
          </a:p>
          <a:p>
            <a:r>
              <a:rPr lang="en-US" altLang="zh-CN" dirty="0"/>
              <a:t>5:</a:t>
            </a:r>
            <a:r>
              <a:rPr lang="zh-CN" altLang="en-US" dirty="0"/>
              <a:t>如果判断一个人数据库水平，比如问一些什么问题</a:t>
            </a:r>
          </a:p>
          <a:p>
            <a:r>
              <a:rPr lang="en-US" altLang="zh-CN" dirty="0"/>
              <a:t>6:</a:t>
            </a:r>
            <a:r>
              <a:rPr lang="zh-CN" altLang="en-US" dirty="0"/>
              <a:t>你觉得理解数据库最重要的是什么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053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805" y="2114550"/>
            <a:ext cx="5960745" cy="2137410"/>
          </a:xfrm>
        </p:spPr>
        <p:txBody>
          <a:bodyPr>
            <a:noAutofit/>
          </a:bodyPr>
          <a:lstStyle/>
          <a:p>
            <a:r>
              <a:rPr lang="en-US" altLang="zh-CN" sz="8800" b="1"/>
              <a:t>Thank you~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7500" lnSpcReduction="10000"/>
          </a:bodyPr>
          <a:lstStyle/>
          <a:p>
            <a:r>
              <a:rPr lang="en-US" altLang="zh-CN"/>
              <a:t>InnoDB</a:t>
            </a:r>
            <a:r>
              <a:rPr lang="zh-CN" altLang="en-US"/>
              <a:t>存储引擎索引概述</a:t>
            </a:r>
          </a:p>
          <a:p>
            <a:pPr lvl="1"/>
            <a:r>
              <a:rPr lang="zh-CN" altLang="en-US"/>
              <a:t>索引介绍</a:t>
            </a:r>
          </a:p>
          <a:p>
            <a:pPr lvl="1"/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中常见的索引</a:t>
            </a:r>
            <a:endParaRPr lang="zh-CN" altLang="en-US"/>
          </a:p>
          <a:p>
            <a:r>
              <a:rPr lang="en-US" altLang="zh-CN"/>
              <a:t>B+</a:t>
            </a:r>
            <a:r>
              <a:rPr lang="zh-CN" altLang="en-US"/>
              <a:t>树索引</a:t>
            </a:r>
          </a:p>
          <a:p>
            <a:pPr lvl="1"/>
            <a:r>
              <a:rPr lang="en-US" altLang="zh-CN"/>
              <a:t>B+</a:t>
            </a:r>
            <a:r>
              <a:rPr lang="zh-CN" altLang="en-US"/>
              <a:t>树索引的分裂</a:t>
            </a:r>
          </a:p>
          <a:p>
            <a:pPr lvl="1"/>
            <a:r>
              <a:rPr lang="zh-CN" altLang="en-US"/>
              <a:t>聚集索引</a:t>
            </a:r>
          </a:p>
          <a:p>
            <a:pPr lvl="1"/>
            <a:r>
              <a:rPr lang="zh-CN" altLang="en-US"/>
              <a:t>辅助索引</a:t>
            </a:r>
          </a:p>
          <a:p>
            <a:r>
              <a:rPr lang="en-US" altLang="zh-CN"/>
              <a:t>Cardinality</a:t>
            </a:r>
          </a:p>
          <a:p>
            <a:r>
              <a:rPr lang="en-US" altLang="zh-CN"/>
              <a:t>B+</a:t>
            </a:r>
            <a:r>
              <a:rPr lang="zh-CN" altLang="en-US"/>
              <a:t>树索引的使用</a:t>
            </a:r>
          </a:p>
          <a:p>
            <a:pPr lvl="1"/>
            <a:r>
              <a:rPr lang="zh-CN" altLang="en-US">
                <a:sym typeface="+mn-ea"/>
              </a:rPr>
              <a:t>联合索引</a:t>
            </a:r>
          </a:p>
          <a:p>
            <a:pPr lvl="1"/>
            <a:r>
              <a:rPr lang="zh-CN" altLang="en-US"/>
              <a:t>覆盖索引</a:t>
            </a:r>
          </a:p>
          <a:p>
            <a:pPr lvl="1"/>
            <a:r>
              <a:rPr lang="zh-CN" altLang="en-US"/>
              <a:t>独立的列</a:t>
            </a:r>
          </a:p>
          <a:p>
            <a:pPr lvl="1"/>
            <a:r>
              <a:rPr lang="zh-CN" altLang="en-US">
                <a:sym typeface="+mn-ea"/>
              </a:rPr>
              <a:t>使用索引扫描来做排序</a:t>
            </a:r>
          </a:p>
          <a:p>
            <a:pPr lvl="0"/>
            <a:r>
              <a:rPr lang="zh-CN" altLang="en-US">
                <a:sym typeface="+mn-ea"/>
              </a:rPr>
              <a:t>索引和锁</a:t>
            </a:r>
            <a:endParaRPr lang="zh-CN" altLang="en-US"/>
          </a:p>
          <a:p>
            <a:pPr lvl="0"/>
            <a:r>
              <a:rPr lang="zh-CN" altLang="en-US"/>
              <a:t>全文索引</a:t>
            </a:r>
          </a:p>
          <a:p>
            <a:pPr lvl="0"/>
            <a:r>
              <a:rPr lang="zh-CN" altLang="en-US"/>
              <a:t>扩展知识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</a:t>
            </a:r>
            <a:r>
              <a:rPr lang="zh-CN" altLang="en-US">
                <a:sym typeface="+mn-ea"/>
              </a:rPr>
              <a:t>介绍</a:t>
            </a:r>
            <a:r>
              <a:rPr lang="en-US" altLang="zh-CN">
                <a:sym typeface="+mn-ea"/>
              </a:rPr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索引：索引（Index）是帮助MySQL高效获取数据的数据结构。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索引的优点：</a:t>
            </a:r>
          </a:p>
          <a:p>
            <a:pPr lvl="1"/>
            <a:r>
              <a:rPr lang="zh-CN" altLang="en-US"/>
              <a:t>大大减少了服务器需要扫描的数据量</a:t>
            </a:r>
          </a:p>
          <a:p>
            <a:pPr lvl="1"/>
            <a:r>
              <a:rPr lang="zh-CN" altLang="en-US"/>
              <a:t>帮助服务器避免排序和临时表</a:t>
            </a:r>
          </a:p>
          <a:p>
            <a:pPr lvl="1"/>
            <a:r>
              <a:rPr lang="zh-CN" altLang="en-US"/>
              <a:t>将随机</a:t>
            </a:r>
            <a:r>
              <a:rPr lang="en-US" altLang="zh-CN"/>
              <a:t>IO</a:t>
            </a:r>
            <a:r>
              <a:rPr lang="zh-CN" altLang="en-US"/>
              <a:t>变为顺序</a:t>
            </a:r>
            <a:r>
              <a:rPr lang="en-US" altLang="zh-CN"/>
              <a:t>IO</a:t>
            </a:r>
          </a:p>
          <a:p>
            <a:endParaRPr lang="en-US" altLang="zh-CN"/>
          </a:p>
          <a:p>
            <a:endParaRPr lang="en-US" altLang="zh-CN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索引介绍</a:t>
            </a:r>
            <a:r>
              <a:rPr lang="en-US" altLang="zh-CN">
                <a:sym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ym typeface="+mn-ea"/>
              </a:rPr>
              <a:t>索引的影响：若索引太多，</a:t>
            </a:r>
            <a:r>
              <a:rPr lang="en-US" altLang="zh-CN" sz="2800">
                <a:sym typeface="+mn-ea"/>
              </a:rPr>
              <a:t>DML</a:t>
            </a:r>
            <a:r>
              <a:rPr lang="zh-CN" altLang="en-US" sz="2800">
                <a:sym typeface="+mn-ea"/>
              </a:rPr>
              <a:t>的线程性能可能会受到影响；而索引太少，对查询性能又会产生影响。找到合适平衡点对应用程序的性能至关重要。</a:t>
            </a:r>
            <a:endParaRPr lang="zh-CN" altLang="en-US" sz="2800"/>
          </a:p>
          <a:p>
            <a:pPr marL="457200" lvl="1" indent="0">
              <a:buNone/>
            </a:pPr>
            <a:endParaRPr lang="zh-CN" altLang="en-US" sz="2800"/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总是在事后才想起添加索引，这一种常见的错误开发模式。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中常见的索引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B+</a:t>
            </a:r>
            <a:r>
              <a:rPr lang="zh-CN" altLang="en-US" b="1">
                <a:solidFill>
                  <a:srgbClr val="FF0000"/>
                </a:solidFill>
              </a:rPr>
              <a:t>树索引</a:t>
            </a:r>
          </a:p>
          <a:p>
            <a:r>
              <a:rPr lang="zh-CN" altLang="en-US">
                <a:solidFill>
                  <a:schemeClr val="tx1"/>
                </a:solidFill>
              </a:rPr>
              <a:t>全文索引</a:t>
            </a:r>
          </a:p>
          <a:p>
            <a:r>
              <a:rPr lang="zh-CN" altLang="en-US"/>
              <a:t>哈希索引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B+树索引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特性：所有记录节点都按照键值的大小顺序存放在同一层叶子节点上，由各叶子节点指针进行连接。</a:t>
            </a:r>
          </a:p>
          <a:p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以</a:t>
            </a:r>
            <a:r>
              <a:rPr lang="en-US" altLang="zh-CN"/>
              <a:t>2</a:t>
            </a:r>
            <a:r>
              <a:rPr lang="zh-CN" altLang="en-US"/>
              <a:t>层的</a:t>
            </a:r>
            <a:r>
              <a:rPr lang="en-US" altLang="zh-CN"/>
              <a:t>B+</a:t>
            </a:r>
            <a:r>
              <a:rPr lang="zh-CN" altLang="en-US"/>
              <a:t>树为例</a:t>
            </a:r>
          </a:p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3658235"/>
            <a:ext cx="7296150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树索引的分裂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当需要被插入的新的数据所插入的页满了，这页数据分裂成两个页。</a:t>
            </a:r>
          </a:p>
          <a:p>
            <a:endParaRPr lang="zh-CN" altLang="en-US"/>
          </a:p>
          <a:p>
            <a:r>
              <a:rPr lang="zh-CN" altLang="en-US"/>
              <a:t>页分裂</a:t>
            </a:r>
          </a:p>
          <a:p>
            <a:pPr lvl="1"/>
            <a:r>
              <a:rPr lang="zh-CN" altLang="en-US"/>
              <a:t>中间分裂</a:t>
            </a:r>
          </a:p>
          <a:p>
            <a:pPr lvl="1"/>
            <a:r>
              <a:rPr lang="zh-CN" altLang="en-US"/>
              <a:t>向右分裂</a:t>
            </a:r>
          </a:p>
          <a:p>
            <a:pPr marL="457200" lvl="1" indent="0">
              <a:buNone/>
            </a:pPr>
            <a:endParaRPr lang="zh-CN" altLang="en-US"/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en-US"/>
              <a:t>影响：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中间占用更多的磁盘空间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中间分裂会产生数据移动的磁盘操作，会影响插入性能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中间分裂会产生碎片</a:t>
            </a:r>
          </a:p>
          <a:p>
            <a:pPr marL="457200" lvl="1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95" y="2310130"/>
            <a:ext cx="7034530" cy="223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聚集索引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75" y="1638935"/>
            <a:ext cx="3143250" cy="4086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549400"/>
            <a:ext cx="64427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聚集索引即主键。</a:t>
            </a:r>
            <a:r>
              <a:rPr lang="en-US" altLang="zh-CN" sz="2800" dirty="0" err="1">
                <a:latin typeface="+mn-ea"/>
              </a:rPr>
              <a:t>InnoDB</a:t>
            </a:r>
            <a:r>
              <a:rPr lang="zh-CN" altLang="en-US" sz="2800" dirty="0">
                <a:latin typeface="+mn-ea"/>
              </a:rPr>
              <a:t>存储引擎表是索引组织表，即表中数据按照主键顺序存放。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主键的叶子节点存储的是数据。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用主键查询：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直接在Clustered B+Tree上查询。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为什么通常用以自增</a:t>
            </a:r>
            <a:r>
              <a:rPr lang="en-US" altLang="zh-CN" sz="2800" dirty="0">
                <a:latin typeface="+mn-ea"/>
              </a:rPr>
              <a:t>id</a:t>
            </a:r>
            <a:r>
              <a:rPr lang="zh-CN" altLang="en-US" sz="2800" dirty="0">
                <a:latin typeface="+mn-ea"/>
              </a:rPr>
              <a:t>作为表的主键？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1753</Words>
  <Application>Microsoft Macintosh PowerPoint</Application>
  <PresentationFormat>宽屏</PresentationFormat>
  <Paragraphs>222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Mangal</vt:lpstr>
      <vt:lpstr>宋体</vt:lpstr>
      <vt:lpstr>Arial</vt:lpstr>
      <vt:lpstr>Office 主题</vt:lpstr>
      <vt:lpstr>索引 (MySQL InnoDB)</vt:lpstr>
      <vt:lpstr>目标</vt:lpstr>
      <vt:lpstr>目录</vt:lpstr>
      <vt:lpstr>索引介绍1</vt:lpstr>
      <vt:lpstr>索引介绍2</vt:lpstr>
      <vt:lpstr>MySQL中常见的索引</vt:lpstr>
      <vt:lpstr>B+树索引</vt:lpstr>
      <vt:lpstr>B+树索引的分裂</vt:lpstr>
      <vt:lpstr>聚集索引</vt:lpstr>
      <vt:lpstr>案例分析：这张表的插入性能和查询性能，好不好</vt:lpstr>
      <vt:lpstr>辅助索引</vt:lpstr>
      <vt:lpstr>Cardinality</vt:lpstr>
      <vt:lpstr>联合索引1</vt:lpstr>
      <vt:lpstr>联合索引2</vt:lpstr>
      <vt:lpstr>覆盖索引1</vt:lpstr>
      <vt:lpstr>覆盖索引2</vt:lpstr>
      <vt:lpstr>独立的列</vt:lpstr>
      <vt:lpstr>使用索引扫描来做排序</vt:lpstr>
      <vt:lpstr>使用索引扫描来做排序</vt:lpstr>
      <vt:lpstr>B+树索引对以下查询有效</vt:lpstr>
      <vt:lpstr>索引和锁1</vt:lpstr>
      <vt:lpstr>索引和锁2</vt:lpstr>
      <vt:lpstr>全文索引</vt:lpstr>
      <vt:lpstr>扩展知识</vt:lpstr>
      <vt:lpstr>案例分析</vt:lpstr>
      <vt:lpstr>怎么做才能避免踩坑（建议）</vt:lpstr>
      <vt:lpstr>问题1</vt:lpstr>
      <vt:lpstr>问题2</vt:lpstr>
      <vt:lpstr>Thank you~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annemao</dc:creator>
  <cp:lastModifiedBy>Microsoft Office 用户</cp:lastModifiedBy>
  <cp:revision>37</cp:revision>
  <dcterms:created xsi:type="dcterms:W3CDTF">2018-03-19T02:54:00Z</dcterms:created>
  <dcterms:modified xsi:type="dcterms:W3CDTF">2018-06-10T07:54:59Z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