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9" r:id="rId3"/>
    <p:sldId id="298" r:id="rId4"/>
    <p:sldId id="284" r:id="rId5"/>
    <p:sldId id="263" r:id="rId6"/>
    <p:sldId id="290" r:id="rId7"/>
    <p:sldId id="292" r:id="rId8"/>
    <p:sldId id="294" r:id="rId9"/>
    <p:sldId id="293" r:id="rId10"/>
    <p:sldId id="295" r:id="rId11"/>
    <p:sldId id="302" r:id="rId12"/>
    <p:sldId id="300" r:id="rId13"/>
    <p:sldId id="296" r:id="rId14"/>
    <p:sldId id="288" r:id="rId15"/>
    <p:sldId id="301" r:id="rId1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8" autoAdjust="0"/>
    <p:restoredTop sz="94660" autoAdjust="0"/>
  </p:normalViewPr>
  <p:slideViewPr>
    <p:cSldViewPr snapToGrid="0">
      <p:cViewPr>
        <p:scale>
          <a:sx n="116" d="100"/>
          <a:sy n="116" d="100"/>
        </p:scale>
        <p:origin x="-1494" y="-6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20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目前的前后端分离存在逻辑代码的重合，前后端校验逻辑不能复用</a:t>
            </a:r>
            <a:endParaRPr lang="en-US" altLang="zh-CN" dirty="0" smtClean="0"/>
          </a:p>
          <a:p>
            <a:r>
              <a:rPr lang="en-US" altLang="zh-CN" dirty="0" smtClean="0"/>
              <a:t>2.</a:t>
            </a:r>
            <a:r>
              <a:rPr lang="zh-CN" altLang="en-US" dirty="0" smtClean="0"/>
              <a:t>那就在这之间再弄一层，即</a:t>
            </a:r>
            <a:r>
              <a:rPr lang="en-US" altLang="zh-CN" dirty="0" err="1" smtClean="0"/>
              <a:t>nodejs</a:t>
            </a:r>
            <a:r>
              <a:rPr lang="zh-CN" altLang="en-US" dirty="0" smtClean="0"/>
              <a:t>所开发的中间层</a:t>
            </a:r>
            <a:endParaRPr lang="en-US" altLang="zh-CN" dirty="0" smtClean="0"/>
          </a:p>
          <a:p>
            <a:r>
              <a:rPr lang="en-US" altLang="zh-CN" dirty="0" smtClean="0"/>
              <a:t>3.</a:t>
            </a:r>
            <a:r>
              <a:rPr lang="zh-CN" altLang="en-US" dirty="0" smtClean="0"/>
              <a:t>用途：将</a:t>
            </a:r>
            <a:r>
              <a:rPr lang="en-US" altLang="zh-CN" dirty="0" smtClean="0"/>
              <a:t>controller</a:t>
            </a:r>
            <a:r>
              <a:rPr lang="zh-CN" altLang="en-US" dirty="0" smtClean="0"/>
              <a:t>交给这一层，即交给前端，老的项目相当于后端逻辑要重写了呀，并且前端的权利增加了呢？（后端同学肯定不愿意呀）</a:t>
            </a:r>
            <a:endParaRPr lang="en-US" altLang="zh-CN" dirty="0" smtClean="0"/>
          </a:p>
          <a:p>
            <a:r>
              <a:rPr lang="en-US" altLang="zh-CN" dirty="0" smtClean="0"/>
              <a:t>4.</a:t>
            </a:r>
            <a:r>
              <a:rPr lang="zh-CN" altLang="en-US" dirty="0" smtClean="0"/>
              <a:t>入门困难</a:t>
            </a:r>
            <a:endParaRPr lang="en-US" altLang="zh-CN" dirty="0" smtClean="0"/>
          </a:p>
          <a:p>
            <a:r>
              <a:rPr lang="en-US" altLang="zh-CN" dirty="0" smtClean="0"/>
              <a:t>5.</a:t>
            </a:r>
            <a:r>
              <a:rPr lang="zh-CN" altLang="en-US" dirty="0" smtClean="0"/>
              <a:t>不</a:t>
            </a:r>
            <a:r>
              <a:rPr lang="zh-CN" altLang="en-US" dirty="0"/>
              <a:t>具备</a:t>
            </a:r>
            <a:r>
              <a:rPr lang="zh-CN" altLang="en-US" dirty="0" smtClean="0"/>
              <a:t>通用性</a:t>
            </a:r>
            <a:endParaRPr lang="en-US" altLang="zh-CN" dirty="0" smtClean="0"/>
          </a:p>
          <a:p>
            <a:r>
              <a:rPr lang="en-US" altLang="zh-CN" dirty="0" smtClean="0"/>
              <a:t>6.</a:t>
            </a:r>
            <a:r>
              <a:rPr lang="zh-CN" altLang="en-US" dirty="0" smtClean="0"/>
              <a:t>所以目前还不能广泛被使用，各大厂商都在摸索自己的开发流程</a:t>
            </a:r>
            <a:endParaRPr lang="en-US" altLang="zh-CN" dirty="0" smtClean="0"/>
          </a:p>
          <a:p>
            <a:endParaRPr lang="en-US" altLang="zh-CN" dirty="0"/>
          </a:p>
          <a:p>
            <a:endParaRPr lang="en-US" altLang="zh-CN" dirty="0" smtClean="0"/>
          </a:p>
          <a:p>
            <a:r>
              <a:rPr lang="zh-CN" altLang="en-US" dirty="0" smtClean="0"/>
              <a:t>优点详解</a:t>
            </a:r>
            <a:endParaRPr lang="en-US" altLang="zh-CN" dirty="0" smtClean="0"/>
          </a:p>
          <a:p>
            <a:r>
              <a:rPr lang="en-US" altLang="zh-CN" dirty="0" smtClean="0"/>
              <a:t>1.</a:t>
            </a:r>
            <a:r>
              <a:rPr lang="zh-CN" altLang="en-US" dirty="0" smtClean="0"/>
              <a:t>数据的处理交由前端，前端想要什么数据就自己弄，只要后端把基础数据给到，那基本就做到了前后端的完全分离</a:t>
            </a:r>
            <a:endParaRPr lang="en-US" altLang="zh-CN" dirty="0" smtClean="0"/>
          </a:p>
          <a:p>
            <a:endParaRPr lang="en-US" altLang="zh-CN" dirty="0"/>
          </a:p>
          <a:p>
            <a:r>
              <a:rPr lang="en-US" altLang="zh-CN" dirty="0" smtClean="0"/>
              <a:t>2.SEO</a:t>
            </a:r>
            <a:r>
              <a:rPr lang="zh-CN" altLang="en-US" dirty="0" smtClean="0"/>
              <a:t>问题同样得到解决，在</a:t>
            </a:r>
            <a:r>
              <a:rPr lang="en-US" altLang="zh-CN" dirty="0" err="1" smtClean="0"/>
              <a:t>NodeJS</a:t>
            </a:r>
            <a:r>
              <a:rPr lang="zh-CN" altLang="en-US" dirty="0" smtClean="0"/>
              <a:t>层控制首页服务端渲染</a:t>
            </a:r>
            <a:endParaRPr lang="en-US" altLang="zh-CN" dirty="0" smtClean="0"/>
          </a:p>
          <a:p>
            <a:endParaRPr lang="zh-CN" altLang="en-US" b="1"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未接触过，应该是在架构设计尚未出现之前的一种全栈式开发模式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未接触过，应该是在架构设计尚未出现之前的一种全栈式开发模式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实习时接触过一点点类似的开发模式，往往为了配置开发环境就会抓耳挠腮</a:t>
            </a:r>
            <a:endParaRPr lang="en-US" altLang="zh-CN" dirty="0" smtClean="0"/>
          </a:p>
          <a:p>
            <a:r>
              <a:rPr lang="en-US" altLang="zh-CN" dirty="0" smtClean="0"/>
              <a:t>2.ASP</a:t>
            </a:r>
            <a:r>
              <a:rPr lang="zh-CN" altLang="en-US" dirty="0" smtClean="0"/>
              <a:t>，</a:t>
            </a:r>
            <a:r>
              <a:rPr lang="en-US" altLang="zh-CN" dirty="0" smtClean="0"/>
              <a:t>JSP</a:t>
            </a:r>
            <a:r>
              <a:rPr lang="zh-CN" altLang="en-US" dirty="0" smtClean="0"/>
              <a:t>，</a:t>
            </a:r>
            <a:r>
              <a:rPr lang="en-US" altLang="zh-CN" dirty="0" smtClean="0"/>
              <a:t>PHP</a:t>
            </a:r>
            <a:r>
              <a:rPr lang="zh-CN" altLang="en-US" dirty="0" smtClean="0"/>
              <a:t>等</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1.16</a:t>
            </a:r>
            <a:r>
              <a:rPr lang="zh-CN" altLang="en-US" dirty="0" smtClean="0"/>
              <a:t>年刚毕业时接触到的最多的就是这种开发模式</a:t>
            </a:r>
            <a:endParaRPr lang="en-US" altLang="zh-CN" dirty="0" smtClean="0"/>
          </a:p>
          <a:p>
            <a:r>
              <a:rPr lang="en-US" altLang="zh-CN" dirty="0" smtClean="0"/>
              <a:t>2.</a:t>
            </a:r>
            <a:r>
              <a:rPr lang="zh-CN" altLang="en-US" dirty="0" smtClean="0"/>
              <a:t>门槛大大降低</a:t>
            </a:r>
            <a:endParaRPr lang="en-US" altLang="zh-CN" dirty="0" smtClean="0"/>
          </a:p>
          <a:p>
            <a:endParaRPr lang="en-US" altLang="zh-CN" dirty="0"/>
          </a:p>
          <a:p>
            <a:r>
              <a:rPr lang="zh-CN" altLang="en-US" dirty="0" smtClean="0"/>
              <a:t>前端包含大量业务逻辑（如数据的格式转化）</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这里更多的是上一个模式发展更加成熟的体现，</a:t>
            </a:r>
            <a:r>
              <a:rPr lang="en-US" altLang="zh-CN" dirty="0" smtClean="0"/>
              <a:t>ajax</a:t>
            </a:r>
            <a:r>
              <a:rPr lang="zh-CN" altLang="en-US" dirty="0" smtClean="0"/>
              <a:t>时代具有的优点，此时同样具有，并且。。。。</a:t>
            </a:r>
            <a:endParaRPr lang="en-US" altLang="zh-CN" dirty="0" smtClean="0"/>
          </a:p>
          <a:p>
            <a:endParaRPr lang="en-US" altLang="zh-CN" dirty="0"/>
          </a:p>
          <a:p>
            <a:r>
              <a:rPr lang="en-US" altLang="zh-CN" dirty="0" smtClean="0"/>
              <a:t>1.</a:t>
            </a:r>
            <a:r>
              <a:rPr lang="zh-CN" altLang="en-US" dirty="0" smtClean="0"/>
              <a:t>更加趋于稳定，目前使用最广泛的前后端分离模式</a:t>
            </a:r>
            <a:endParaRPr lang="en-US" altLang="zh-CN" dirty="0" smtClean="0"/>
          </a:p>
          <a:p>
            <a:r>
              <a:rPr lang="en-US" altLang="zh-CN" dirty="0" smtClean="0"/>
              <a:t>2.</a:t>
            </a:r>
            <a:r>
              <a:rPr lang="zh-CN" altLang="en-US" dirty="0" smtClean="0"/>
              <a:t>但是同样存在一些缺陷，还是不够完美，那么历史的车轮继续前进吧，继续探索吧</a:t>
            </a:r>
            <a:endParaRPr lang="en-US" altLang="zh-CN" dirty="0" smtClean="0"/>
          </a:p>
          <a:p>
            <a:r>
              <a:rPr lang="en-US" altLang="zh-CN" dirty="0" smtClean="0"/>
              <a:t>3.</a:t>
            </a:r>
            <a:r>
              <a:rPr lang="zh-CN" altLang="en-US" dirty="0" smtClean="0"/>
              <a:t>到底怎么才能做到完全的前后端分离呢，随着</a:t>
            </a:r>
            <a:r>
              <a:rPr lang="en-US" altLang="zh-CN" dirty="0" err="1" smtClean="0"/>
              <a:t>NodeJS</a:t>
            </a:r>
            <a:r>
              <a:rPr lang="zh-CN" altLang="en-US" dirty="0" smtClean="0"/>
              <a:t>的出现，前端大佬们慢慢的就又发现了一种新的开发模式</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231057" y="1952106"/>
            <a:ext cx="5340191" cy="715581"/>
          </a:xfrm>
          <a:prstGeom prst="rect">
            <a:avLst/>
          </a:prstGeom>
          <a:noFill/>
        </p:spPr>
        <p:txBody>
          <a:bodyPr wrap="square" lIns="68580" tIns="34290" rIns="68580" bIns="34290" rtlCol="0">
            <a:spAutoFit/>
          </a:bodyPr>
          <a:lstStyle/>
          <a:p>
            <a:r>
              <a:rPr lang="zh-CN" altLang="en-US" sz="4200" b="1" dirty="0" smtClean="0">
                <a:solidFill>
                  <a:srgbClr val="1B4367"/>
                </a:solidFill>
                <a:cs typeface="+mn-ea"/>
                <a:sym typeface="+mn-lt"/>
              </a:rPr>
              <a:t>前后端分离了吗？</a:t>
            </a:r>
            <a:endParaRPr lang="zh-CN" altLang="en-US" sz="42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3270422" y="1033692"/>
            <a:ext cx="5873579"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3480013" y="1680611"/>
            <a:ext cx="5293284"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目前比较成熟的前后端分离模式即前面所提到的以各个框架为主的开发模式，但是同样存在前面所提到的一些问题，没有达到前后端的完全分离</a:t>
            </a:r>
            <a:endParaRPr lang="en-US" altLang="zh-CN" sz="1000" dirty="0">
              <a:solidFill>
                <a:schemeClr val="bg1"/>
              </a:solidFill>
              <a:cs typeface="+mn-ea"/>
            </a:endParaRPr>
          </a:p>
          <a:p>
            <a:pPr>
              <a:lnSpc>
                <a:spcPts val="1500"/>
              </a:lnSpc>
            </a:pPr>
            <a:endParaRPr lang="en-US" altLang="zh-CN" sz="1000" dirty="0">
              <a:solidFill>
                <a:schemeClr val="bg1"/>
              </a:solidFill>
              <a:cs typeface="+mn-ea"/>
            </a:endParaRPr>
          </a:p>
          <a:p>
            <a:pPr>
              <a:lnSpc>
                <a:spcPts val="1500"/>
              </a:lnSpc>
            </a:pPr>
            <a:r>
              <a:rPr lang="zh-CN" altLang="en-US" sz="1000" dirty="0" smtClean="0">
                <a:solidFill>
                  <a:schemeClr val="bg1"/>
                </a:solidFill>
                <a:cs typeface="+mn-ea"/>
              </a:rPr>
              <a:t>引入</a:t>
            </a:r>
            <a:r>
              <a:rPr lang="en-US" altLang="zh-CN" sz="1000" dirty="0" err="1" smtClean="0">
                <a:solidFill>
                  <a:schemeClr val="bg1"/>
                </a:solidFill>
                <a:cs typeface="+mn-ea"/>
              </a:rPr>
              <a:t>NodeJS</a:t>
            </a:r>
            <a:r>
              <a:rPr lang="zh-CN" altLang="en-US" sz="1000" dirty="0" smtClean="0">
                <a:solidFill>
                  <a:schemeClr val="bg1"/>
                </a:solidFill>
                <a:cs typeface="+mn-ea"/>
              </a:rPr>
              <a:t>作为中间层进行数据逻辑的处理，即数据</a:t>
            </a:r>
            <a:r>
              <a:rPr lang="en-US" altLang="zh-CN" sz="1000" dirty="0" smtClean="0">
                <a:solidFill>
                  <a:schemeClr val="bg1"/>
                </a:solidFill>
                <a:cs typeface="+mn-ea"/>
              </a:rPr>
              <a:t>Controller</a:t>
            </a:r>
            <a:r>
              <a:rPr lang="zh-CN" altLang="en-US" sz="1000" dirty="0" smtClean="0">
                <a:solidFill>
                  <a:schemeClr val="bg1"/>
                </a:solidFill>
                <a:cs typeface="+mn-ea"/>
              </a:rPr>
              <a:t>层。</a:t>
            </a:r>
            <a:endParaRPr lang="en-US" altLang="zh-CN" sz="1000" dirty="0" smtClean="0">
              <a:solidFill>
                <a:schemeClr val="bg1"/>
              </a:solidFill>
              <a:cs typeface="+mn-ea"/>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前后端实现逻辑上的完全分离</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通过中间层，前端可以自由调控，同时也可以解决</a:t>
            </a:r>
            <a:r>
              <a:rPr lang="en-US" altLang="zh-CN" sz="1000" dirty="0" smtClean="0">
                <a:solidFill>
                  <a:schemeClr val="tx1">
                    <a:lumMod val="75000"/>
                    <a:lumOff val="25000"/>
                  </a:schemeClr>
                </a:solidFill>
                <a:cs typeface="+mn-ea"/>
                <a:sym typeface="+mn-lt"/>
              </a:rPr>
              <a:t>SEO</a:t>
            </a:r>
            <a:r>
              <a:rPr lang="zh-CN" altLang="en-US" sz="1000" dirty="0" smtClean="0">
                <a:solidFill>
                  <a:schemeClr val="tx1">
                    <a:lumMod val="75000"/>
                    <a:lumOff val="25000"/>
                  </a:schemeClr>
                </a:solidFill>
                <a:cs typeface="+mn-ea"/>
                <a:sym typeface="+mn-lt"/>
              </a:rPr>
              <a:t>优化的问题</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后端可以更关注于自身业务逻辑和数据库的开发</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smtClean="0">
                <a:solidFill>
                  <a:srgbClr val="1B4367"/>
                </a:solidFill>
                <a:cs typeface="+mn-ea"/>
                <a:sym typeface="+mn-lt"/>
              </a:rPr>
              <a:t>缺点？</a:t>
            </a:r>
            <a:endParaRPr lang="zh-CN" altLang="en-US" b="1" dirty="0">
              <a:solidFill>
                <a:srgbClr val="1B4367"/>
              </a:solidFill>
              <a:cs typeface="+mn-ea"/>
              <a:sym typeface="+mn-lt"/>
            </a:endParaRPr>
          </a:p>
        </p:txBody>
      </p:sp>
      <p:sp>
        <p:nvSpPr>
          <p:cNvPr id="112" name="文本框 11"/>
          <p:cNvSpPr txBox="1"/>
          <p:nvPr/>
        </p:nvSpPr>
        <p:spPr>
          <a:xfrm>
            <a:off x="5344561" y="3965048"/>
            <a:ext cx="31060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有人说这是一种向原始开发模式的回归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对于前端开发人员来说，需要对服务端有一定的了解（安全验证、服务器等）</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对于历史遗留项目来说，想要进行过度，势必会造成很大的阻力</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561036" cy="330860"/>
          </a:xfrm>
          <a:prstGeom prst="rect">
            <a:avLst/>
          </a:prstGeom>
          <a:noFill/>
        </p:spPr>
        <p:txBody>
          <a:bodyPr wrap="square" lIns="68580" tIns="34290" rIns="68580" bIns="34290" rtlCol="0">
            <a:spAutoFit/>
          </a:bodyPr>
          <a:lstStyle/>
          <a:p>
            <a:r>
              <a:rPr lang="en-US" altLang="zh-CN" sz="1700" b="1" dirty="0" err="1" smtClean="0">
                <a:solidFill>
                  <a:srgbClr val="1B4367"/>
                </a:solidFill>
                <a:cs typeface="+mn-ea"/>
                <a:sym typeface="+mn-lt"/>
              </a:rPr>
              <a:t>NodeJS</a:t>
            </a:r>
            <a:r>
              <a:rPr lang="zh-CN" altLang="en-US" sz="1700" b="1" dirty="0" smtClean="0">
                <a:solidFill>
                  <a:srgbClr val="1B4367"/>
                </a:solidFill>
                <a:cs typeface="+mn-ea"/>
                <a:sym typeface="+mn-lt"/>
              </a:rPr>
              <a:t>带来的全栈时代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78" y="1023571"/>
            <a:ext cx="2339805" cy="2423086"/>
          </a:xfrm>
          <a:prstGeom prst="rect">
            <a:avLst/>
          </a:prstGeom>
        </p:spPr>
      </p:pic>
    </p:spTree>
    <p:extLst>
      <p:ext uri="{BB962C8B-B14F-4D97-AF65-F5344CB8AC3E}">
        <p14:creationId xmlns:p14="http://schemas.microsoft.com/office/powerpoint/2010/main" val="3210491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29" y="0"/>
            <a:ext cx="8860942" cy="5143500"/>
          </a:xfrm>
          <a:prstGeom prst="rect">
            <a:avLst/>
          </a:prstGeom>
        </p:spPr>
      </p:pic>
    </p:spTree>
    <p:extLst>
      <p:ext uri="{BB962C8B-B14F-4D97-AF65-F5344CB8AC3E}">
        <p14:creationId xmlns:p14="http://schemas.microsoft.com/office/powerpoint/2010/main" val="12231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前后端分离现状</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18382429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983338"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前</a:t>
            </a:r>
            <a:r>
              <a:rPr lang="zh-CN" altLang="en-US" sz="1700" b="1" dirty="0" smtClean="0">
                <a:solidFill>
                  <a:srgbClr val="1B4367"/>
                </a:solidFill>
                <a:cs typeface="+mn-ea"/>
                <a:sym typeface="+mn-lt"/>
              </a:rPr>
              <a:t>后端分离现状</a:t>
            </a:r>
            <a:endParaRPr lang="zh-CN" altLang="en-US" sz="1700" b="1" dirty="0">
              <a:solidFill>
                <a:srgbClr val="1B4367"/>
              </a:solidFill>
              <a:cs typeface="+mn-ea"/>
              <a:sym typeface="+mn-lt"/>
            </a:endParaRPr>
          </a:p>
        </p:txBody>
      </p:sp>
      <p:sp>
        <p:nvSpPr>
          <p:cNvPr id="53" name="TextBox 30"/>
          <p:cNvSpPr txBox="1">
            <a:spLocks noChangeArrowheads="1"/>
          </p:cNvSpPr>
          <p:nvPr/>
        </p:nvSpPr>
        <p:spPr bwMode="auto">
          <a:xfrm>
            <a:off x="1267010" y="862974"/>
            <a:ext cx="186809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en-US" altLang="zh-CN" sz="1000" dirty="0" smtClean="0">
                <a:solidFill>
                  <a:schemeClr val="tx1">
                    <a:lumMod val="75000"/>
                    <a:lumOff val="25000"/>
                  </a:schemeClr>
                </a:solidFill>
              </a:rPr>
              <a:t>Ajax</a:t>
            </a:r>
            <a:r>
              <a:rPr lang="zh-CN" altLang="en-US" sz="1000" dirty="0" smtClean="0">
                <a:solidFill>
                  <a:schemeClr val="tx1">
                    <a:lumMod val="75000"/>
                    <a:lumOff val="25000"/>
                  </a:schemeClr>
                </a:solidFill>
              </a:rPr>
              <a:t>开发暂时还会占有一定的比例，但是随着三大框架以及其他框架的不断成熟，此种开发模式的比例势必会大大下降</a:t>
            </a:r>
            <a:endParaRPr lang="zh-CN" altLang="en-US" sz="1000" dirty="0">
              <a:solidFill>
                <a:schemeClr val="tx1">
                  <a:lumMod val="75000"/>
                  <a:lumOff val="25000"/>
                </a:schemeClr>
              </a:solidFill>
            </a:endParaRPr>
          </a:p>
        </p:txBody>
      </p:sp>
      <p:sp>
        <p:nvSpPr>
          <p:cNvPr id="54" name="TextBox 31"/>
          <p:cNvSpPr txBox="1">
            <a:spLocks noChangeArrowheads="1"/>
          </p:cNvSpPr>
          <p:nvPr/>
        </p:nvSpPr>
        <p:spPr bwMode="auto">
          <a:xfrm>
            <a:off x="774478" y="2808178"/>
            <a:ext cx="1868090"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smtClean="0">
                <a:solidFill>
                  <a:schemeClr val="tx1">
                    <a:lumMod val="75000"/>
                    <a:lumOff val="25000"/>
                  </a:schemeClr>
                </a:solidFill>
              </a:rPr>
              <a:t>至于</a:t>
            </a:r>
            <a:r>
              <a:rPr lang="en-US" altLang="zh-CN" sz="1000" dirty="0" err="1" smtClean="0">
                <a:solidFill>
                  <a:schemeClr val="tx1">
                    <a:lumMod val="75000"/>
                    <a:lumOff val="25000"/>
                  </a:schemeClr>
                </a:solidFill>
              </a:rPr>
              <a:t>NodeJS</a:t>
            </a:r>
            <a:r>
              <a:rPr lang="zh-CN" altLang="en-US" sz="1000" dirty="0" smtClean="0">
                <a:solidFill>
                  <a:schemeClr val="tx1">
                    <a:lumMod val="75000"/>
                    <a:lumOff val="25000"/>
                  </a:schemeClr>
                </a:solidFill>
              </a:rPr>
              <a:t>所带来的全栈式开发，技术方面相对困难，目前来看很难普及，每个团队至少需要一名熟悉前端和后端的开发人员来进行技术架构等</a:t>
            </a:r>
            <a:endParaRPr lang="zh-CN" altLang="en-US" sz="1000" dirty="0">
              <a:solidFill>
                <a:schemeClr val="tx1">
                  <a:lumMod val="75000"/>
                  <a:lumOff val="25000"/>
                </a:schemeClr>
              </a:solidFill>
            </a:endParaRPr>
          </a:p>
        </p:txBody>
      </p:sp>
      <p:sp>
        <p:nvSpPr>
          <p:cNvPr id="55" name="TextBox 32"/>
          <p:cNvSpPr txBox="1">
            <a:spLocks noChangeArrowheads="1"/>
          </p:cNvSpPr>
          <p:nvPr/>
        </p:nvSpPr>
        <p:spPr bwMode="auto">
          <a:xfrm>
            <a:off x="6255158" y="2491979"/>
            <a:ext cx="186690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以</a:t>
            </a:r>
            <a:r>
              <a:rPr lang="en-US" altLang="zh-CN" sz="1000" dirty="0" err="1" smtClean="0">
                <a:solidFill>
                  <a:schemeClr val="tx1">
                    <a:lumMod val="75000"/>
                    <a:lumOff val="25000"/>
                  </a:schemeClr>
                </a:solidFill>
              </a:rPr>
              <a:t>Vue,React,Angular</a:t>
            </a:r>
            <a:r>
              <a:rPr lang="zh-CN" altLang="en-US" sz="1000" dirty="0" smtClean="0">
                <a:solidFill>
                  <a:schemeClr val="tx1">
                    <a:lumMod val="75000"/>
                    <a:lumOff val="25000"/>
                  </a:schemeClr>
                </a:solidFill>
              </a:rPr>
              <a:t>三大框架为主的开发模式会占有更大的比例，具体哪个框架能够独占鳌头，让我们拭目以待</a:t>
            </a:r>
            <a:endParaRPr lang="zh-CN" altLang="en-US" sz="1000" dirty="0">
              <a:solidFill>
                <a:schemeClr val="tx1">
                  <a:lumMod val="75000"/>
                  <a:lumOff val="25000"/>
                </a:schemeClr>
              </a:solidFill>
            </a:endParaRP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93645" y="257145"/>
              <a:ext cx="727111"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smtClean="0">
                  <a:solidFill>
                    <a:schemeClr val="bg1"/>
                  </a:solidFill>
                </a:rPr>
                <a:t>Ajax</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120148" y="257145"/>
              <a:ext cx="674105"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err="1" smtClean="0">
                  <a:solidFill>
                    <a:schemeClr val="bg1"/>
                  </a:solidFill>
                </a:rPr>
                <a:t>Vue</a:t>
              </a:r>
              <a:endParaRPr lang="zh-CN" b="1" dirty="0">
                <a:solidFill>
                  <a:schemeClr val="bg1"/>
                </a:solidFill>
              </a:endParaRPr>
            </a:p>
          </p:txBody>
        </p:sp>
      </p:grpSp>
      <p:grpSp>
        <p:nvGrpSpPr>
          <p:cNvPr id="68" name="组合 39"/>
          <p:cNvGrpSpPr>
            <a:grpSpLocks/>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28998" y="257144"/>
              <a:ext cx="856410"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smtClean="0">
                  <a:solidFill>
                    <a:schemeClr val="bg1"/>
                  </a:solidFill>
                </a:rPr>
                <a:t>React</a:t>
              </a:r>
              <a:endParaRPr lang="zh-CN" b="1" dirty="0">
                <a:solidFill>
                  <a:schemeClr val="bg1"/>
                </a:solidFill>
              </a:endParaRPr>
            </a:p>
          </p:txBody>
        </p:sp>
      </p:grpSp>
      <p:grpSp>
        <p:nvGrpSpPr>
          <p:cNvPr id="71" name="组合 42"/>
          <p:cNvGrpSpPr>
            <a:grpSpLocks/>
          </p:cNvGrpSpPr>
          <p:nvPr/>
        </p:nvGrpSpPr>
        <p:grpSpPr bwMode="auto">
          <a:xfrm>
            <a:off x="2942120" y="2491979"/>
            <a:ext cx="729688" cy="639365"/>
            <a:chOff x="-64585" y="0"/>
            <a:chExt cx="1043577"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4585" y="257144"/>
              <a:ext cx="104357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err="1" smtClean="0">
                  <a:solidFill>
                    <a:schemeClr val="bg1"/>
                  </a:solidFill>
                </a:rPr>
                <a:t>NodeJS</a:t>
              </a:r>
              <a:endParaRPr lang="zh-CN" b="1" dirty="0">
                <a:solidFill>
                  <a:schemeClr val="bg1"/>
                </a:solidFill>
              </a:endParaRPr>
            </a:p>
          </p:txBody>
        </p:sp>
      </p:grpSp>
      <p:grpSp>
        <p:nvGrpSpPr>
          <p:cNvPr id="74" name="组合 45"/>
          <p:cNvGrpSpPr>
            <a:grpSpLocks/>
          </p:cNvGrpSpPr>
          <p:nvPr/>
        </p:nvGrpSpPr>
        <p:grpSpPr bwMode="auto">
          <a:xfrm>
            <a:off x="4169468" y="3311129"/>
            <a:ext cx="768159" cy="639365"/>
            <a:chOff x="-92096" y="0"/>
            <a:chExt cx="1098596"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92096" y="257144"/>
              <a:ext cx="1098596"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r>
                <a:rPr lang="en-US" altLang="zh-CN" b="1" dirty="0">
                  <a:solidFill>
                    <a:schemeClr val="bg1"/>
                  </a:solidFill>
                </a:rPr>
                <a:t>Angular</a:t>
              </a:r>
              <a:endParaRPr lang="zh-CN" alt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562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6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6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1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6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1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6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1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6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1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6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100"/>
                            </p:stCondLst>
                            <p:childTnLst>
                              <p:par>
                                <p:cTn id="77" presetID="10" presetClass="entr" presetSubtype="0"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childTnLst>
                          </p:cTn>
                        </p:par>
                        <p:par>
                          <p:cTn id="80" fill="hold">
                            <p:stCondLst>
                              <p:cond delay="7600"/>
                            </p:stCondLst>
                            <p:childTnLst>
                              <p:par>
                                <p:cTn id="81" presetID="10" presetClass="entr" presetSubtype="0" fill="hold" grpId="0"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3" grpId="0" autoUpdateAnimBg="0"/>
      <p:bldP spid="54" grpId="0" autoUpdateAnimBg="0"/>
      <p:bldP spid="55" grpId="0" autoUpdateAnimBg="0"/>
      <p:bldP spid="57" grpId="0" animBg="1"/>
      <p:bldP spid="58" grpId="0" animBg="1"/>
      <p:bldP spid="59" grpId="0" animBg="1"/>
      <p:bldP spid="60" grpId="0" animBg="1"/>
      <p:bldP spid="61"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083" y="651343"/>
            <a:ext cx="7315834" cy="38408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extLst>
      <p:ext uri="{BB962C8B-B14F-4D97-AF65-F5344CB8AC3E}">
        <p14:creationId xmlns:p14="http://schemas.microsoft.com/office/powerpoint/2010/main" val="8629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562842" y="1703100"/>
            <a:ext cx="2996460" cy="391597"/>
          </a:xfrm>
          <a:prstGeom prst="roundRect">
            <a:avLst/>
          </a:prstGeom>
          <a:solidFill>
            <a:srgbClr val="1B4367"/>
          </a:solidFill>
        </p:spPr>
        <p:txBody>
          <a:bodyPr wrap="square" rtlCol="0">
            <a:spAutoFit/>
          </a:bodyPr>
          <a:lstStyle/>
          <a:p>
            <a:r>
              <a:rPr lang="en-US" altLang="zh-CN" sz="1700" dirty="0" smtClean="0">
                <a:solidFill>
                  <a:schemeClr val="bg1"/>
                </a:solidFill>
                <a:cs typeface="+mn-ea"/>
                <a:sym typeface="+mn-lt"/>
              </a:rPr>
              <a:t>Web</a:t>
            </a:r>
            <a:r>
              <a:rPr lang="zh-CN" altLang="en-US" sz="1700" dirty="0" smtClean="0">
                <a:solidFill>
                  <a:schemeClr val="bg1"/>
                </a:solidFill>
                <a:cs typeface="+mn-ea"/>
                <a:sym typeface="+mn-lt"/>
              </a:rPr>
              <a:t>研发模式的演变</a:t>
            </a:r>
            <a:endParaRPr lang="zh-CN" altLang="en-US" sz="1700" dirty="0">
              <a:solidFill>
                <a:schemeClr val="bg1"/>
              </a:solidFill>
              <a:cs typeface="+mn-ea"/>
              <a:sym typeface="+mn-lt"/>
            </a:endParaRPr>
          </a:p>
        </p:txBody>
      </p:sp>
      <p:grpSp>
        <p:nvGrpSpPr>
          <p:cNvPr id="2" name="组合 1"/>
          <p:cNvGrpSpPr/>
          <p:nvPr/>
        </p:nvGrpSpPr>
        <p:grpSpPr>
          <a:xfrm>
            <a:off x="5053565" y="1683286"/>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562842" y="2420644"/>
            <a:ext cx="2996460" cy="391597"/>
          </a:xfrm>
          <a:prstGeom prst="roundRect">
            <a:avLst/>
          </a:prstGeom>
          <a:solidFill>
            <a:srgbClr val="1B4367"/>
          </a:solidFill>
        </p:spPr>
        <p:txBody>
          <a:bodyPr wrap="square" rtlCol="0">
            <a:spAutoFit/>
          </a:bodyPr>
          <a:lstStyle/>
          <a:p>
            <a:r>
              <a:rPr lang="en-US" altLang="zh-CN" sz="1700" dirty="0" err="1" smtClean="0">
                <a:solidFill>
                  <a:schemeClr val="bg1"/>
                </a:solidFill>
                <a:cs typeface="+mn-ea"/>
                <a:sym typeface="+mn-lt"/>
              </a:rPr>
              <a:t>NodeJS</a:t>
            </a:r>
            <a:r>
              <a:rPr lang="zh-CN" altLang="en-US" sz="1700" dirty="0" smtClean="0">
                <a:solidFill>
                  <a:schemeClr val="bg1"/>
                </a:solidFill>
                <a:cs typeface="+mn-ea"/>
                <a:sym typeface="+mn-lt"/>
              </a:rPr>
              <a:t>带来的全栈时代</a:t>
            </a:r>
            <a:endParaRPr lang="zh-CN" altLang="en-US" sz="1700" dirty="0">
              <a:solidFill>
                <a:schemeClr val="bg1"/>
              </a:solidFill>
              <a:cs typeface="+mn-ea"/>
              <a:sym typeface="+mn-lt"/>
            </a:endParaRPr>
          </a:p>
        </p:txBody>
      </p:sp>
      <p:grpSp>
        <p:nvGrpSpPr>
          <p:cNvPr id="80" name="组合 79"/>
          <p:cNvGrpSpPr/>
          <p:nvPr/>
        </p:nvGrpSpPr>
        <p:grpSpPr>
          <a:xfrm>
            <a:off x="5053565" y="2400830"/>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562842" y="3138188"/>
            <a:ext cx="2996460"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前后端分离</a:t>
            </a:r>
            <a:r>
              <a:rPr lang="zh-CN" altLang="en-US" sz="1700" dirty="0" smtClean="0">
                <a:solidFill>
                  <a:schemeClr val="bg1"/>
                </a:solidFill>
                <a:cs typeface="+mn-ea"/>
                <a:sym typeface="+mn-lt"/>
              </a:rPr>
              <a:t>现状</a:t>
            </a:r>
            <a:endParaRPr lang="zh-CN" altLang="en-US" sz="1700" dirty="0">
              <a:solidFill>
                <a:schemeClr val="bg1"/>
              </a:solidFill>
              <a:cs typeface="+mn-ea"/>
              <a:sym typeface="+mn-lt"/>
            </a:endParaRPr>
          </a:p>
        </p:txBody>
      </p:sp>
      <p:grpSp>
        <p:nvGrpSpPr>
          <p:cNvPr id="84" name="组合 83"/>
          <p:cNvGrpSpPr/>
          <p:nvPr/>
        </p:nvGrpSpPr>
        <p:grpSpPr>
          <a:xfrm>
            <a:off x="5053565" y="3118374"/>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774479" y="1033692"/>
            <a:ext cx="8369522" cy="3233508"/>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1014607" y="1357252"/>
            <a:ext cx="7676312" cy="68480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buFont typeface="+mj-lt"/>
              <a:buAutoNum type="arabicPeriod"/>
            </a:pPr>
            <a:r>
              <a:rPr lang="en-US" altLang="zh-CN" sz="1000" dirty="0" smtClean="0">
                <a:solidFill>
                  <a:schemeClr val="bg1"/>
                </a:solidFill>
                <a:cs typeface="+mn-ea"/>
              </a:rPr>
              <a:t>1994</a:t>
            </a:r>
            <a:r>
              <a:rPr lang="zh-CN" altLang="en-US" sz="1000" dirty="0" smtClean="0">
                <a:solidFill>
                  <a:schemeClr val="bg1"/>
                </a:solidFill>
                <a:cs typeface="+mn-ea"/>
              </a:rPr>
              <a:t>年</a:t>
            </a:r>
            <a:r>
              <a:rPr lang="en-US" altLang="zh-CN" sz="1000" dirty="0" smtClean="0">
                <a:solidFill>
                  <a:schemeClr val="bg1"/>
                </a:solidFill>
                <a:cs typeface="+mn-ea"/>
              </a:rPr>
              <a:t>10</a:t>
            </a:r>
            <a:r>
              <a:rPr lang="zh-CN" altLang="en-US" sz="1000" dirty="0">
                <a:solidFill>
                  <a:schemeClr val="bg1"/>
                </a:solidFill>
                <a:cs typeface="+mn-ea"/>
              </a:rPr>
              <a:t>月</a:t>
            </a:r>
            <a:r>
              <a:rPr lang="en-US" altLang="zh-CN" sz="1000" dirty="0">
                <a:solidFill>
                  <a:schemeClr val="bg1"/>
                </a:solidFill>
                <a:cs typeface="+mn-ea"/>
              </a:rPr>
              <a:t>13</a:t>
            </a:r>
            <a:r>
              <a:rPr lang="zh-CN" altLang="en-US" sz="1000" dirty="0">
                <a:solidFill>
                  <a:schemeClr val="bg1"/>
                </a:solidFill>
                <a:cs typeface="+mn-ea"/>
              </a:rPr>
              <a:t>日网景推出了第一版</a:t>
            </a:r>
            <a:r>
              <a:rPr lang="en-US" altLang="zh-CN" sz="1000" dirty="0" smtClean="0">
                <a:solidFill>
                  <a:schemeClr val="bg1"/>
                </a:solidFill>
                <a:cs typeface="+mn-ea"/>
              </a:rPr>
              <a:t>Navigator</a:t>
            </a:r>
          </a:p>
          <a:p>
            <a:pPr marL="228600" indent="-228600">
              <a:buFont typeface="+mj-lt"/>
              <a:buAutoNum type="arabicPeriod"/>
            </a:pPr>
            <a:r>
              <a:rPr lang="en-US" altLang="zh-CN" sz="1000" dirty="0" smtClean="0">
                <a:solidFill>
                  <a:schemeClr val="bg1"/>
                </a:solidFill>
                <a:cs typeface="+mn-ea"/>
              </a:rPr>
              <a:t>Tim Berners-Lee</a:t>
            </a:r>
            <a:r>
              <a:rPr lang="zh-CN" altLang="en-US" sz="1000" dirty="0" smtClean="0">
                <a:solidFill>
                  <a:schemeClr val="bg1"/>
                </a:solidFill>
                <a:cs typeface="+mn-ea"/>
              </a:rPr>
              <a:t>创建了</a:t>
            </a:r>
            <a:r>
              <a:rPr lang="en-US" altLang="zh-CN" sz="1000" dirty="0" smtClean="0">
                <a:solidFill>
                  <a:schemeClr val="bg1"/>
                </a:solidFill>
                <a:cs typeface="+mn-ea"/>
              </a:rPr>
              <a:t>W3C</a:t>
            </a:r>
          </a:p>
          <a:p>
            <a:pPr marL="228600" indent="-228600">
              <a:buFont typeface="+mj-lt"/>
              <a:buAutoNum type="arabicPeriod"/>
            </a:pPr>
            <a:r>
              <a:rPr lang="en-US" altLang="zh-CN" sz="1000" dirty="0" smtClean="0">
                <a:solidFill>
                  <a:schemeClr val="bg1"/>
                </a:solidFill>
                <a:cs typeface="+mn-ea"/>
              </a:rPr>
              <a:t>Tim</a:t>
            </a:r>
            <a:r>
              <a:rPr lang="zh-CN" altLang="en-US" sz="1000" dirty="0">
                <a:solidFill>
                  <a:schemeClr val="bg1"/>
                </a:solidFill>
                <a:cs typeface="+mn-ea"/>
              </a:rPr>
              <a:t>的基友发布了</a:t>
            </a:r>
            <a:r>
              <a:rPr lang="en-US" altLang="zh-CN" sz="1000" dirty="0">
                <a:solidFill>
                  <a:schemeClr val="bg1"/>
                </a:solidFill>
                <a:cs typeface="+mn-ea"/>
              </a:rPr>
              <a:t>CSS</a:t>
            </a:r>
          </a:p>
          <a:p>
            <a:pPr marL="228600" indent="-228600">
              <a:buFont typeface="+mj-lt"/>
              <a:buAutoNum type="arabicPeriod"/>
            </a:pPr>
            <a:r>
              <a:rPr lang="zh-CN" altLang="en-US" sz="1000" dirty="0" smtClean="0">
                <a:solidFill>
                  <a:schemeClr val="bg1"/>
                </a:solidFill>
                <a:cs typeface="+mn-ea"/>
              </a:rPr>
              <a:t>为</a:t>
            </a:r>
            <a:r>
              <a:rPr lang="zh-CN" altLang="en-US" sz="1000" dirty="0">
                <a:solidFill>
                  <a:schemeClr val="bg1"/>
                </a:solidFill>
                <a:cs typeface="+mn-ea"/>
              </a:rPr>
              <a:t>动态</a:t>
            </a:r>
            <a:r>
              <a:rPr lang="en-US" altLang="zh-CN" sz="1000" dirty="0">
                <a:solidFill>
                  <a:schemeClr val="bg1"/>
                </a:solidFill>
                <a:cs typeface="+mn-ea"/>
              </a:rPr>
              <a:t>web</a:t>
            </a:r>
            <a:r>
              <a:rPr lang="zh-CN" altLang="en-US" sz="1000" dirty="0">
                <a:solidFill>
                  <a:schemeClr val="bg1"/>
                </a:solidFill>
                <a:cs typeface="+mn-ea"/>
              </a:rPr>
              <a:t>网页设计的服务端脚本</a:t>
            </a:r>
            <a:r>
              <a:rPr lang="en-US" altLang="zh-CN" sz="1000" dirty="0">
                <a:solidFill>
                  <a:schemeClr val="bg1"/>
                </a:solidFill>
                <a:cs typeface="+mn-ea"/>
              </a:rPr>
              <a:t>PHP</a:t>
            </a:r>
            <a:r>
              <a:rPr lang="zh-CN" altLang="en-US" sz="1000" dirty="0">
                <a:solidFill>
                  <a:schemeClr val="bg1"/>
                </a:solidFill>
                <a:cs typeface="+mn-ea"/>
              </a:rPr>
              <a:t>诞生</a:t>
            </a:r>
            <a:endParaRPr lang="en-US" altLang="zh-CN" sz="1000" dirty="0">
              <a:solidFill>
                <a:schemeClr val="bg1"/>
              </a:solidFill>
              <a:cs typeface="+mn-ea"/>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420992"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前端历史的起点</a:t>
            </a:r>
            <a:r>
              <a:rPr lang="en-US" altLang="zh-CN" sz="1700" b="1" dirty="0" smtClean="0">
                <a:solidFill>
                  <a:srgbClr val="1B4367"/>
                </a:solidFill>
                <a:cs typeface="+mn-ea"/>
                <a:sym typeface="+mn-lt"/>
              </a:rPr>
              <a:t>-1994</a:t>
            </a:r>
            <a:endParaRPr lang="zh-CN" altLang="en-US" sz="1700" b="1" dirty="0">
              <a:solidFill>
                <a:srgbClr val="1B4367"/>
              </a:solidFill>
              <a:cs typeface="+mn-ea"/>
              <a:sym typeface="+mn-lt"/>
            </a:endParaRPr>
          </a:p>
        </p:txBody>
      </p:sp>
      <p:sp>
        <p:nvSpPr>
          <p:cNvPr id="11" name="文本框 11"/>
          <p:cNvSpPr txBox="1"/>
          <p:nvPr/>
        </p:nvSpPr>
        <p:spPr>
          <a:xfrm>
            <a:off x="1014607" y="2432290"/>
            <a:ext cx="7676312" cy="145424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buFont typeface="+mj-lt"/>
              <a:buAutoNum type="arabicPeriod"/>
            </a:pPr>
            <a:r>
              <a:rPr lang="en-US" altLang="zh-CN" sz="1000" dirty="0">
                <a:solidFill>
                  <a:schemeClr val="bg1"/>
                </a:solidFill>
                <a:cs typeface="+mn-ea"/>
              </a:rPr>
              <a:t>1995</a:t>
            </a:r>
            <a:r>
              <a:rPr lang="zh-CN" altLang="en-US" sz="1000" dirty="0">
                <a:solidFill>
                  <a:schemeClr val="bg1"/>
                </a:solidFill>
                <a:cs typeface="+mn-ea"/>
              </a:rPr>
              <a:t>年网景推出了</a:t>
            </a:r>
            <a:r>
              <a:rPr lang="en-US" altLang="zh-CN" sz="1000" dirty="0">
                <a:solidFill>
                  <a:schemeClr val="bg1"/>
                </a:solidFill>
                <a:cs typeface="+mn-ea"/>
              </a:rPr>
              <a:t>JavaScript</a:t>
            </a:r>
            <a:r>
              <a:rPr lang="zh-CN" altLang="en-US" sz="1000" dirty="0">
                <a:solidFill>
                  <a:schemeClr val="bg1"/>
                </a:solidFill>
                <a:cs typeface="+mn-ea"/>
              </a:rPr>
              <a:t>，实现了客户端的计算</a:t>
            </a:r>
            <a:r>
              <a:rPr lang="zh-CN" altLang="en-US" sz="1000" dirty="0" smtClean="0">
                <a:solidFill>
                  <a:schemeClr val="bg1"/>
                </a:solidFill>
                <a:cs typeface="+mn-ea"/>
              </a:rPr>
              <a:t>任务。</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1996</a:t>
            </a:r>
            <a:r>
              <a:rPr lang="zh-CN" altLang="en-US" sz="1000" dirty="0">
                <a:solidFill>
                  <a:schemeClr val="bg1"/>
                </a:solidFill>
                <a:cs typeface="+mn-ea"/>
              </a:rPr>
              <a:t>年微软推出了</a:t>
            </a:r>
            <a:r>
              <a:rPr lang="en-US" altLang="zh-CN" sz="1000" dirty="0" err="1">
                <a:solidFill>
                  <a:schemeClr val="bg1"/>
                </a:solidFill>
                <a:cs typeface="+mn-ea"/>
              </a:rPr>
              <a:t>iframe</a:t>
            </a:r>
            <a:r>
              <a:rPr lang="zh-CN" altLang="en-US" sz="1000" dirty="0">
                <a:solidFill>
                  <a:schemeClr val="bg1"/>
                </a:solidFill>
                <a:cs typeface="+mn-ea"/>
              </a:rPr>
              <a:t>标签，实现了异步的局部</a:t>
            </a:r>
            <a:r>
              <a:rPr lang="zh-CN" altLang="en-US" sz="1000" dirty="0" smtClean="0">
                <a:solidFill>
                  <a:schemeClr val="bg1"/>
                </a:solidFill>
                <a:cs typeface="+mn-ea"/>
              </a:rPr>
              <a:t>加载。</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1999</a:t>
            </a:r>
            <a:r>
              <a:rPr lang="zh-CN" altLang="en-US" sz="1000" dirty="0">
                <a:solidFill>
                  <a:schemeClr val="bg1"/>
                </a:solidFill>
                <a:cs typeface="+mn-ea"/>
              </a:rPr>
              <a:t>年</a:t>
            </a:r>
            <a:r>
              <a:rPr lang="en-US" altLang="zh-CN" sz="1000" dirty="0">
                <a:solidFill>
                  <a:schemeClr val="bg1"/>
                </a:solidFill>
                <a:cs typeface="+mn-ea"/>
              </a:rPr>
              <a:t>W3C</a:t>
            </a:r>
            <a:r>
              <a:rPr lang="zh-CN" altLang="en-US" sz="1000" dirty="0">
                <a:solidFill>
                  <a:schemeClr val="bg1"/>
                </a:solidFill>
                <a:cs typeface="+mn-ea"/>
              </a:rPr>
              <a:t>发布第四代</a:t>
            </a:r>
            <a:r>
              <a:rPr lang="en-US" altLang="zh-CN" sz="1000" dirty="0">
                <a:solidFill>
                  <a:schemeClr val="bg1"/>
                </a:solidFill>
                <a:cs typeface="+mn-ea"/>
              </a:rPr>
              <a:t>HTML</a:t>
            </a:r>
            <a:r>
              <a:rPr lang="zh-CN" altLang="en-US" sz="1000" dirty="0">
                <a:solidFill>
                  <a:schemeClr val="bg1"/>
                </a:solidFill>
                <a:cs typeface="+mn-ea"/>
              </a:rPr>
              <a:t>标准，同年微软推出用于异步数据传输的</a:t>
            </a:r>
            <a:r>
              <a:rPr lang="en-US" altLang="zh-CN" sz="1000" dirty="0">
                <a:solidFill>
                  <a:schemeClr val="bg1"/>
                </a:solidFill>
                <a:cs typeface="+mn-ea"/>
              </a:rPr>
              <a:t>ActiveX</a:t>
            </a:r>
            <a:r>
              <a:rPr lang="zh-CN" altLang="en-US" sz="1000" dirty="0">
                <a:solidFill>
                  <a:schemeClr val="bg1"/>
                </a:solidFill>
                <a:cs typeface="+mn-ea"/>
              </a:rPr>
              <a:t>，随即各大浏览器厂商模仿实现了</a:t>
            </a:r>
            <a:r>
              <a:rPr lang="en-US" altLang="zh-CN" sz="1000" dirty="0" err="1" smtClean="0">
                <a:solidFill>
                  <a:schemeClr val="bg1"/>
                </a:solidFill>
                <a:cs typeface="+mn-ea"/>
              </a:rPr>
              <a:t>XMLHttpRequest</a:t>
            </a:r>
            <a:r>
              <a:rPr lang="zh-CN" altLang="en-US" sz="1000" dirty="0" smtClean="0">
                <a:solidFill>
                  <a:schemeClr val="bg1"/>
                </a:solidFill>
                <a:cs typeface="+mn-ea"/>
              </a:rPr>
              <a:t>。</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2006</a:t>
            </a:r>
            <a:r>
              <a:rPr lang="zh-CN" altLang="en-US" sz="1000" dirty="0">
                <a:solidFill>
                  <a:schemeClr val="bg1"/>
                </a:solidFill>
                <a:cs typeface="+mn-ea"/>
              </a:rPr>
              <a:t>年，</a:t>
            </a:r>
            <a:r>
              <a:rPr lang="en-US" altLang="zh-CN" sz="1000" dirty="0" err="1">
                <a:solidFill>
                  <a:schemeClr val="bg1"/>
                </a:solidFill>
                <a:cs typeface="+mn-ea"/>
              </a:rPr>
              <a:t>XMLHttpRequest</a:t>
            </a:r>
            <a:r>
              <a:rPr lang="zh-CN" altLang="en-US" sz="1000" dirty="0">
                <a:solidFill>
                  <a:schemeClr val="bg1"/>
                </a:solidFill>
                <a:cs typeface="+mn-ea"/>
              </a:rPr>
              <a:t>被</a:t>
            </a:r>
            <a:r>
              <a:rPr lang="en-US" altLang="zh-CN" sz="1000" dirty="0">
                <a:solidFill>
                  <a:schemeClr val="bg1"/>
                </a:solidFill>
                <a:cs typeface="+mn-ea"/>
              </a:rPr>
              <a:t>W3C</a:t>
            </a:r>
            <a:r>
              <a:rPr lang="zh-CN" altLang="en-US" sz="1000" dirty="0">
                <a:solidFill>
                  <a:schemeClr val="bg1"/>
                </a:solidFill>
                <a:cs typeface="+mn-ea"/>
              </a:rPr>
              <a:t>正式纳入</a:t>
            </a:r>
            <a:r>
              <a:rPr lang="zh-CN" altLang="en-US" sz="1000" dirty="0" smtClean="0">
                <a:solidFill>
                  <a:schemeClr val="bg1"/>
                </a:solidFill>
                <a:cs typeface="+mn-ea"/>
              </a:rPr>
              <a:t>标准。</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2008</a:t>
            </a:r>
            <a:r>
              <a:rPr lang="zh-CN" altLang="en-US" sz="1000" dirty="0">
                <a:solidFill>
                  <a:schemeClr val="bg1"/>
                </a:solidFill>
                <a:cs typeface="+mn-ea"/>
              </a:rPr>
              <a:t>年谷歌</a:t>
            </a:r>
            <a:r>
              <a:rPr lang="en-US" altLang="zh-CN" sz="1000" dirty="0">
                <a:solidFill>
                  <a:schemeClr val="bg1"/>
                </a:solidFill>
                <a:cs typeface="+mn-ea"/>
              </a:rPr>
              <a:t>V8</a:t>
            </a:r>
            <a:r>
              <a:rPr lang="zh-CN" altLang="en-US" sz="1000" dirty="0">
                <a:solidFill>
                  <a:schemeClr val="bg1"/>
                </a:solidFill>
                <a:cs typeface="+mn-ea"/>
              </a:rPr>
              <a:t>引擎</a:t>
            </a:r>
            <a:r>
              <a:rPr lang="zh-CN" altLang="en-US" sz="1000" dirty="0" smtClean="0">
                <a:solidFill>
                  <a:schemeClr val="bg1"/>
                </a:solidFill>
                <a:cs typeface="+mn-ea"/>
              </a:rPr>
              <a:t>问世。</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2009</a:t>
            </a:r>
            <a:r>
              <a:rPr lang="zh-CN" altLang="en-US" sz="1000" dirty="0">
                <a:solidFill>
                  <a:schemeClr val="bg1"/>
                </a:solidFill>
                <a:cs typeface="+mn-ea"/>
              </a:rPr>
              <a:t>年</a:t>
            </a:r>
            <a:r>
              <a:rPr lang="en-US" altLang="zh-CN" sz="1000" dirty="0" err="1">
                <a:solidFill>
                  <a:schemeClr val="bg1"/>
                </a:solidFill>
                <a:cs typeface="+mn-ea"/>
              </a:rPr>
              <a:t>AngularJS</a:t>
            </a:r>
            <a:r>
              <a:rPr lang="zh-CN" altLang="en-US" sz="1000" dirty="0" smtClean="0">
                <a:solidFill>
                  <a:schemeClr val="bg1"/>
                </a:solidFill>
                <a:cs typeface="+mn-ea"/>
              </a:rPr>
              <a:t>诞生。</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2011</a:t>
            </a:r>
            <a:r>
              <a:rPr lang="zh-CN" altLang="en-US" sz="1000" dirty="0">
                <a:solidFill>
                  <a:schemeClr val="bg1"/>
                </a:solidFill>
                <a:cs typeface="+mn-ea"/>
              </a:rPr>
              <a:t>年</a:t>
            </a:r>
            <a:r>
              <a:rPr lang="en-US" altLang="zh-CN" sz="1000" dirty="0" err="1">
                <a:solidFill>
                  <a:schemeClr val="bg1"/>
                </a:solidFill>
                <a:cs typeface="+mn-ea"/>
              </a:rPr>
              <a:t>ReactJS</a:t>
            </a:r>
            <a:r>
              <a:rPr lang="zh-CN" altLang="en-US" sz="1000" dirty="0" smtClean="0">
                <a:solidFill>
                  <a:schemeClr val="bg1"/>
                </a:solidFill>
                <a:cs typeface="+mn-ea"/>
              </a:rPr>
              <a:t>诞生。</a:t>
            </a:r>
            <a:endParaRPr lang="en-US" altLang="zh-CN" sz="1000" dirty="0">
              <a:solidFill>
                <a:schemeClr val="bg1"/>
              </a:solidFill>
              <a:cs typeface="+mn-ea"/>
            </a:endParaRPr>
          </a:p>
          <a:p>
            <a:pPr marL="228600" indent="-228600">
              <a:buFont typeface="+mj-lt"/>
              <a:buAutoNum type="arabicPeriod"/>
            </a:pPr>
            <a:r>
              <a:rPr lang="en-US" altLang="zh-CN" sz="1000" dirty="0">
                <a:solidFill>
                  <a:schemeClr val="bg1"/>
                </a:solidFill>
                <a:cs typeface="+mn-ea"/>
              </a:rPr>
              <a:t>2014</a:t>
            </a:r>
            <a:r>
              <a:rPr lang="zh-CN" altLang="en-US" sz="1000" dirty="0">
                <a:solidFill>
                  <a:schemeClr val="bg1"/>
                </a:solidFill>
                <a:cs typeface="+mn-ea"/>
              </a:rPr>
              <a:t>年</a:t>
            </a:r>
            <a:r>
              <a:rPr lang="en-US" altLang="zh-CN" sz="1000" dirty="0" err="1">
                <a:solidFill>
                  <a:schemeClr val="bg1"/>
                </a:solidFill>
                <a:cs typeface="+mn-ea"/>
              </a:rPr>
              <a:t>VueJS</a:t>
            </a:r>
            <a:r>
              <a:rPr lang="zh-CN" altLang="en-US" sz="1000" dirty="0" smtClean="0">
                <a:solidFill>
                  <a:schemeClr val="bg1"/>
                </a:solidFill>
                <a:cs typeface="+mn-ea"/>
              </a:rPr>
              <a:t>诞生。</a:t>
            </a:r>
            <a:endParaRPr lang="en-US" altLang="zh-CN" sz="1000" dirty="0">
              <a:solidFill>
                <a:schemeClr val="bg1"/>
              </a:solidFill>
              <a:cs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26" y="643723"/>
            <a:ext cx="7994073" cy="3856054"/>
          </a:xfrm>
          <a:prstGeom prst="rect">
            <a:avLst/>
          </a:prstGeom>
        </p:spPr>
      </p:pic>
    </p:spTree>
    <p:extLst>
      <p:ext uri="{BB962C8B-B14F-4D97-AF65-F5344CB8AC3E}">
        <p14:creationId xmlns:p14="http://schemas.microsoft.com/office/powerpoint/2010/main" val="25831205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childTnLst>
                          </p:cTn>
                        </p:par>
                        <p:par>
                          <p:cTn id="25" fill="hold">
                            <p:stCondLst>
                              <p:cond delay="2050"/>
                            </p:stCondLst>
                            <p:childTnLst>
                              <p:par>
                                <p:cTn id="26" presetID="2" presetClass="entr" presetSubtype="2"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2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r>
              <a:rPr lang="en-US" altLang="zh-CN" sz="3400" b="1" dirty="0" smtClean="0">
                <a:solidFill>
                  <a:srgbClr val="1B4367"/>
                </a:solidFill>
                <a:cs typeface="+mn-ea"/>
                <a:sym typeface="+mn-lt"/>
              </a:rPr>
              <a:t>Web</a:t>
            </a:r>
            <a:r>
              <a:rPr lang="zh-CN" altLang="en-US" sz="3400" b="1" dirty="0" smtClean="0">
                <a:solidFill>
                  <a:srgbClr val="1B4367"/>
                </a:solidFill>
                <a:cs typeface="+mn-ea"/>
                <a:sym typeface="+mn-lt"/>
              </a:rPr>
              <a:t>研发模式的演变</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01980" y="1902082"/>
            <a:ext cx="34175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页面</a:t>
            </a:r>
            <a:r>
              <a:rPr lang="zh-CN" altLang="en-US" sz="1000" dirty="0">
                <a:solidFill>
                  <a:schemeClr val="bg1"/>
                </a:solidFill>
                <a:cs typeface="+mn-ea"/>
              </a:rPr>
              <a:t>由 </a:t>
            </a:r>
            <a:r>
              <a:rPr lang="en-US" altLang="zh-CN" sz="1000" dirty="0">
                <a:solidFill>
                  <a:schemeClr val="bg1"/>
                </a:solidFill>
                <a:cs typeface="+mn-ea"/>
              </a:rPr>
              <a:t>JSP</a:t>
            </a:r>
            <a:r>
              <a:rPr lang="zh-CN" altLang="en-US" sz="1000" dirty="0">
                <a:solidFill>
                  <a:schemeClr val="bg1"/>
                </a:solidFill>
                <a:cs typeface="+mn-ea"/>
              </a:rPr>
              <a:t>、</a:t>
            </a:r>
            <a:r>
              <a:rPr lang="en-US" altLang="zh-CN" sz="1000" dirty="0">
                <a:solidFill>
                  <a:schemeClr val="bg1"/>
                </a:solidFill>
                <a:cs typeface="+mn-ea"/>
              </a:rPr>
              <a:t>PHP </a:t>
            </a:r>
            <a:r>
              <a:rPr lang="zh-CN" altLang="en-US" sz="1000" dirty="0">
                <a:solidFill>
                  <a:schemeClr val="bg1"/>
                </a:solidFill>
                <a:cs typeface="+mn-ea"/>
              </a:rPr>
              <a:t>等工程师在服务端生成，浏览器负责</a:t>
            </a:r>
            <a:r>
              <a:rPr lang="zh-CN" altLang="en-US" sz="1000" dirty="0" smtClean="0">
                <a:solidFill>
                  <a:schemeClr val="bg1"/>
                </a:solidFill>
                <a:cs typeface="+mn-ea"/>
              </a:rPr>
              <a:t>展现，基本上</a:t>
            </a:r>
            <a:r>
              <a:rPr lang="zh-CN" altLang="en-US" sz="1000" dirty="0">
                <a:solidFill>
                  <a:schemeClr val="bg1"/>
                </a:solidFill>
                <a:cs typeface="+mn-ea"/>
              </a:rPr>
              <a:t>是服务端给什么浏览器就展现</a:t>
            </a:r>
            <a:r>
              <a:rPr lang="zh-CN" altLang="en-US" sz="1000" dirty="0" smtClean="0">
                <a:solidFill>
                  <a:schemeClr val="bg1"/>
                </a:solidFill>
                <a:cs typeface="+mn-ea"/>
              </a:rPr>
              <a:t>什么</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t>简单</a:t>
            </a:r>
            <a:r>
              <a:rPr lang="zh-CN" altLang="en-US" sz="1000" dirty="0"/>
              <a:t>明快，本地起一个 </a:t>
            </a:r>
            <a:r>
              <a:rPr lang="en-US" altLang="zh-CN" sz="1000" dirty="0"/>
              <a:t>Tomcat </a:t>
            </a:r>
            <a:r>
              <a:rPr lang="zh-CN" altLang="en-US" sz="1000" dirty="0"/>
              <a:t>或 </a:t>
            </a:r>
            <a:r>
              <a:rPr lang="en-US" altLang="zh-CN" sz="1000" dirty="0"/>
              <a:t>Apache </a:t>
            </a:r>
            <a:r>
              <a:rPr lang="zh-CN" altLang="en-US" sz="1000" dirty="0"/>
              <a:t>就能开发</a:t>
            </a:r>
            <a:r>
              <a:rPr lang="zh-CN" altLang="en-US" sz="1000" dirty="0" smtClean="0"/>
              <a:t>，只要</a:t>
            </a:r>
            <a:r>
              <a:rPr lang="zh-CN" altLang="en-US" sz="1000" dirty="0"/>
              <a:t>业务不太</a:t>
            </a:r>
            <a:r>
              <a:rPr lang="zh-CN" altLang="en-US" sz="1000" dirty="0" smtClean="0"/>
              <a:t>复杂，调试什么的就还好</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前后端职责不清晰，随着项目的不断累积，可维护性越来越差</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简明飞快的早期时代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241" y="1033692"/>
            <a:ext cx="2571750" cy="21907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childTnLst>
                          </p:cTn>
                        </p:par>
                        <p:par>
                          <p:cTn id="8" fill="hold">
                            <p:stCondLst>
                              <p:cond delay="300"/>
                            </p:stCondLst>
                            <p:childTnLst>
                              <p:par>
                                <p:cTn id="9" presetID="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0"/>
                                        </p:tgtEl>
                                        <p:attrNameLst>
                                          <p:attrName>ppt_y</p:attrName>
                                        </p:attrNameLst>
                                      </p:cBhvr>
                                      <p:tavLst>
                                        <p:tav tm="0">
                                          <p:val>
                                            <p:strVal val="#ppt_y"/>
                                          </p:val>
                                        </p:tav>
                                        <p:tav tm="100000">
                                          <p:val>
                                            <p:strVal val="#ppt_y"/>
                                          </p:val>
                                        </p:tav>
                                      </p:tavLst>
                                    </p:anim>
                                    <p:anim calcmode="lin" valueType="num">
                                      <p:cBhvr>
                                        <p:cTn id="1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0"/>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700"/>
                            </p:stCondLst>
                            <p:childTnLst>
                              <p:par>
                                <p:cTn id="26" presetID="12" presetClass="entr" presetSubtype="1" fill="hold" grpId="0" nodeType="afterEffect">
                                  <p:stCondLst>
                                    <p:cond delay="0"/>
                                  </p:stCondLst>
                                  <p:childTnLst>
                                    <p:set>
                                      <p:cBhvr>
                                        <p:cTn id="27" dur="1" fill="hold">
                                          <p:stCondLst>
                                            <p:cond delay="0"/>
                                          </p:stCondLst>
                                        </p:cTn>
                                        <p:tgtEl>
                                          <p:spTgt spid="106"/>
                                        </p:tgtEl>
                                        <p:attrNameLst>
                                          <p:attrName>style.visibility</p:attrName>
                                        </p:attrNameLst>
                                      </p:cBhvr>
                                      <p:to>
                                        <p:strVal val="visible"/>
                                      </p:to>
                                    </p:set>
                                    <p:anim calcmode="lin" valueType="num">
                                      <p:cBhvr additive="base">
                                        <p:cTn id="28" dur="500"/>
                                        <p:tgtEl>
                                          <p:spTgt spid="106"/>
                                        </p:tgtEl>
                                        <p:attrNameLst>
                                          <p:attrName>ppt_y</p:attrName>
                                        </p:attrNameLst>
                                      </p:cBhvr>
                                      <p:tavLst>
                                        <p:tav tm="0">
                                          <p:val>
                                            <p:strVal val="#ppt_y-#ppt_h*1.125000"/>
                                          </p:val>
                                        </p:tav>
                                        <p:tav tm="100000">
                                          <p:val>
                                            <p:strVal val="#ppt_y"/>
                                          </p:val>
                                        </p:tav>
                                      </p:tavLst>
                                    </p:anim>
                                    <p:animEffect transition="in" filter="wipe(down)">
                                      <p:cBhvr>
                                        <p:cTn id="29" dur="500"/>
                                        <p:tgtEl>
                                          <p:spTgt spid="106"/>
                                        </p:tgtEl>
                                      </p:cBhvr>
                                    </p:animEffect>
                                  </p:childTnLst>
                                </p:cTn>
                              </p:par>
                            </p:childTnLst>
                          </p:cTn>
                        </p:par>
                        <p:par>
                          <p:cTn id="30" fill="hold">
                            <p:stCondLst>
                              <p:cond delay="2200"/>
                            </p:stCondLst>
                            <p:childTnLst>
                              <p:par>
                                <p:cTn id="31" presetID="2" presetClass="entr" presetSubtype="2" fill="hold" grpId="0" nodeType="after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additive="base">
                                        <p:cTn id="33" dur="500" fill="hold"/>
                                        <p:tgtEl>
                                          <p:spTgt spid="107"/>
                                        </p:tgtEl>
                                        <p:attrNameLst>
                                          <p:attrName>ppt_x</p:attrName>
                                        </p:attrNameLst>
                                      </p:cBhvr>
                                      <p:tavLst>
                                        <p:tav tm="0">
                                          <p:val>
                                            <p:strVal val="1+#ppt_w/2"/>
                                          </p:val>
                                        </p:tav>
                                        <p:tav tm="100000">
                                          <p:val>
                                            <p:strVal val="#ppt_x"/>
                                          </p:val>
                                        </p:tav>
                                      </p:tavLst>
                                    </p:anim>
                                    <p:anim calcmode="lin" valueType="num">
                                      <p:cBhvr additive="base">
                                        <p:cTn id="34" dur="500" fill="hold"/>
                                        <p:tgtEl>
                                          <p:spTgt spid="107"/>
                                        </p:tgtEl>
                                        <p:attrNameLst>
                                          <p:attrName>ppt_y</p:attrName>
                                        </p:attrNameLst>
                                      </p:cBhvr>
                                      <p:tavLst>
                                        <p:tav tm="0">
                                          <p:val>
                                            <p:strVal val="#ppt_y"/>
                                          </p:val>
                                        </p:tav>
                                        <p:tav tm="100000">
                                          <p:val>
                                            <p:strVal val="#ppt_y"/>
                                          </p:val>
                                        </p:tav>
                                      </p:tavLst>
                                    </p:anim>
                                  </p:childTnLst>
                                </p:cTn>
                              </p:par>
                            </p:childTnLst>
                          </p:cTn>
                        </p:par>
                        <p:par>
                          <p:cTn id="35" fill="hold">
                            <p:stCondLst>
                              <p:cond delay="2700"/>
                            </p:stCondLst>
                            <p:childTnLst>
                              <p:par>
                                <p:cTn id="36" presetID="12" presetClass="entr" presetSubtype="1" fill="hold" grpId="0" nodeType="afterEffect">
                                  <p:stCondLst>
                                    <p:cond delay="0"/>
                                  </p:stCondLst>
                                  <p:childTnLst>
                                    <p:set>
                                      <p:cBhvr>
                                        <p:cTn id="37" dur="1" fill="hold">
                                          <p:stCondLst>
                                            <p:cond delay="0"/>
                                          </p:stCondLst>
                                        </p:cTn>
                                        <p:tgtEl>
                                          <p:spTgt spid="111"/>
                                        </p:tgtEl>
                                        <p:attrNameLst>
                                          <p:attrName>style.visibility</p:attrName>
                                        </p:attrNameLst>
                                      </p:cBhvr>
                                      <p:to>
                                        <p:strVal val="visible"/>
                                      </p:to>
                                    </p:set>
                                    <p:anim calcmode="lin" valueType="num">
                                      <p:cBhvr additive="base">
                                        <p:cTn id="38" dur="500"/>
                                        <p:tgtEl>
                                          <p:spTgt spid="111"/>
                                        </p:tgtEl>
                                        <p:attrNameLst>
                                          <p:attrName>ppt_y</p:attrName>
                                        </p:attrNameLst>
                                      </p:cBhvr>
                                      <p:tavLst>
                                        <p:tav tm="0">
                                          <p:val>
                                            <p:strVal val="#ppt_y-#ppt_h*1.125000"/>
                                          </p:val>
                                        </p:tav>
                                        <p:tav tm="100000">
                                          <p:val>
                                            <p:strVal val="#ppt_y"/>
                                          </p:val>
                                        </p:tav>
                                      </p:tavLst>
                                    </p:anim>
                                    <p:animEffect transition="in" filter="wipe(down)">
                                      <p:cBhvr>
                                        <p:cTn id="39" dur="500"/>
                                        <p:tgtEl>
                                          <p:spTgt spid="111"/>
                                        </p:tgtEl>
                                      </p:cBhvr>
                                    </p:animEffect>
                                  </p:childTnLst>
                                </p:cTn>
                              </p:par>
                            </p:childTnLst>
                          </p:cTn>
                        </p:par>
                        <p:par>
                          <p:cTn id="40" fill="hold">
                            <p:stCondLst>
                              <p:cond delay="3200"/>
                            </p:stCondLst>
                            <p:childTnLst>
                              <p:par>
                                <p:cTn id="41" presetID="2" presetClass="entr" presetSubtype="2" fill="hold" grpId="0" nodeType="after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1+#ppt_w/2"/>
                                          </p:val>
                                        </p:tav>
                                        <p:tav tm="100000">
                                          <p:val>
                                            <p:strVal val="#ppt_x"/>
                                          </p:val>
                                        </p:tav>
                                      </p:tavLst>
                                    </p:anim>
                                    <p:anim calcmode="lin" valueType="num">
                                      <p:cBhvr additive="base">
                                        <p:cTn id="4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为了</a:t>
            </a:r>
            <a:r>
              <a:rPr lang="zh-CN" altLang="en-US" sz="1000" dirty="0">
                <a:solidFill>
                  <a:schemeClr val="bg1"/>
                </a:solidFill>
                <a:cs typeface="+mn-ea"/>
              </a:rPr>
              <a:t>降低复杂度，以后端为出发点</a:t>
            </a:r>
            <a:r>
              <a:rPr lang="zh-CN" altLang="en-US" sz="1000" dirty="0" smtClean="0">
                <a:solidFill>
                  <a:schemeClr val="bg1"/>
                </a:solidFill>
                <a:cs typeface="+mn-ea"/>
              </a:rPr>
              <a:t>，</a:t>
            </a:r>
            <a:r>
              <a:rPr lang="zh-CN" altLang="en-US" sz="1000" dirty="0">
                <a:solidFill>
                  <a:schemeClr val="bg1"/>
                </a:solidFill>
                <a:cs typeface="+mn-ea"/>
              </a:rPr>
              <a:t>随着</a:t>
            </a:r>
            <a:r>
              <a:rPr lang="en-US" altLang="zh-CN" sz="1000" dirty="0" smtClean="0">
                <a:solidFill>
                  <a:schemeClr val="bg1"/>
                </a:solidFill>
                <a:cs typeface="+mn-ea"/>
              </a:rPr>
              <a:t>Web </a:t>
            </a:r>
            <a:r>
              <a:rPr lang="en-US" altLang="zh-CN" sz="1000" dirty="0">
                <a:solidFill>
                  <a:schemeClr val="bg1"/>
                </a:solidFill>
                <a:cs typeface="+mn-ea"/>
              </a:rPr>
              <a:t>Server </a:t>
            </a:r>
            <a:r>
              <a:rPr lang="zh-CN" altLang="en-US" sz="1000" dirty="0">
                <a:solidFill>
                  <a:schemeClr val="bg1"/>
                </a:solidFill>
                <a:cs typeface="+mn-ea"/>
              </a:rPr>
              <a:t>层的架构</a:t>
            </a:r>
            <a:r>
              <a:rPr lang="zh-CN" altLang="en-US" sz="1000" dirty="0" smtClean="0">
                <a:solidFill>
                  <a:schemeClr val="bg1"/>
                </a:solidFill>
                <a:cs typeface="+mn-ea"/>
              </a:rPr>
              <a:t>升级，从架构层面让开发者懂得什么代码应该写在什么地方，即传统的</a:t>
            </a:r>
            <a:r>
              <a:rPr lang="en-US" altLang="zh-CN" sz="1000" dirty="0" smtClean="0">
                <a:solidFill>
                  <a:schemeClr val="bg1"/>
                </a:solidFill>
                <a:cs typeface="+mn-ea"/>
              </a:rPr>
              <a:t>ASP</a:t>
            </a:r>
            <a:r>
              <a:rPr lang="zh-CN" altLang="en-US" sz="1000" dirty="0" smtClean="0">
                <a:solidFill>
                  <a:schemeClr val="bg1"/>
                </a:solidFill>
                <a:cs typeface="+mn-ea"/>
              </a:rPr>
              <a:t>、</a:t>
            </a:r>
            <a:r>
              <a:rPr lang="en-US" altLang="zh-CN" sz="1000" dirty="0" smtClean="0">
                <a:solidFill>
                  <a:schemeClr val="bg1"/>
                </a:solidFill>
                <a:cs typeface="+mn-ea"/>
              </a:rPr>
              <a:t>JSP</a:t>
            </a:r>
            <a:r>
              <a:rPr lang="zh-CN" altLang="en-US" sz="1000" dirty="0" smtClean="0">
                <a:solidFill>
                  <a:schemeClr val="bg1"/>
                </a:solidFill>
                <a:cs typeface="+mn-ea"/>
              </a:rPr>
              <a:t>、</a:t>
            </a:r>
            <a:r>
              <a:rPr lang="en-US" altLang="zh-CN" sz="1000" dirty="0" smtClean="0">
                <a:solidFill>
                  <a:schemeClr val="bg1"/>
                </a:solidFill>
                <a:cs typeface="+mn-ea"/>
              </a:rPr>
              <a:t>PHP</a:t>
            </a:r>
            <a:r>
              <a:rPr lang="zh-CN" altLang="en-US" sz="1000" dirty="0" smtClean="0">
                <a:solidFill>
                  <a:schemeClr val="bg1"/>
                </a:solidFill>
                <a:cs typeface="+mn-ea"/>
              </a:rPr>
              <a:t>等开发模式</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代码可维护性明显好转</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相比早期时代，前后端分工相对</a:t>
            </a:r>
            <a:r>
              <a:rPr lang="zh-CN" altLang="en-US" sz="1000" dirty="0">
                <a:solidFill>
                  <a:schemeClr val="tx1">
                    <a:lumMod val="75000"/>
                    <a:lumOff val="25000"/>
                  </a:schemeClr>
                </a:solidFill>
                <a:cs typeface="+mn-ea"/>
                <a:sym typeface="+mn-lt"/>
              </a:rPr>
              <a:t>清楚</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前端开发重度依赖开发环境</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前后端职责依旧纠缠不清，往往会在模板层</a:t>
            </a:r>
            <a:r>
              <a:rPr lang="en-US" altLang="zh-CN" sz="1000" dirty="0" smtClean="0">
                <a:solidFill>
                  <a:schemeClr val="tx1">
                    <a:lumMod val="75000"/>
                    <a:lumOff val="25000"/>
                  </a:schemeClr>
                </a:solidFill>
                <a:cs typeface="+mn-ea"/>
                <a:sym typeface="+mn-lt"/>
              </a:rPr>
              <a:t>model</a:t>
            </a:r>
            <a:r>
              <a:rPr lang="zh-CN" altLang="en-US" sz="1000" dirty="0" smtClean="0">
                <a:solidFill>
                  <a:schemeClr val="tx1">
                    <a:lumMod val="75000"/>
                    <a:lumOff val="25000"/>
                  </a:schemeClr>
                </a:solidFill>
                <a:cs typeface="+mn-ea"/>
                <a:sym typeface="+mn-lt"/>
              </a:rPr>
              <a:t>增加不少业务代码</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后端为主</a:t>
            </a:r>
            <a:r>
              <a:rPr lang="en-US" altLang="zh-CN" sz="1700" b="1" dirty="0" smtClean="0">
                <a:solidFill>
                  <a:srgbClr val="1B4367"/>
                </a:solidFill>
                <a:cs typeface="+mn-ea"/>
                <a:sym typeface="+mn-lt"/>
              </a:rPr>
              <a:t>MVC</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153" y="1301664"/>
            <a:ext cx="2447925" cy="1866900"/>
          </a:xfrm>
          <a:prstGeom prst="rect">
            <a:avLst/>
          </a:prstGeom>
        </p:spPr>
      </p:pic>
    </p:spTree>
    <p:extLst>
      <p:ext uri="{BB962C8B-B14F-4D97-AF65-F5344CB8AC3E}">
        <p14:creationId xmlns:p14="http://schemas.microsoft.com/office/powerpoint/2010/main" val="1826966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14157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历史的车轮继续前进，</a:t>
            </a:r>
            <a:r>
              <a:rPr lang="en-US" altLang="zh-CN" sz="1000" dirty="0" smtClean="0">
                <a:solidFill>
                  <a:schemeClr val="bg1"/>
                </a:solidFill>
                <a:cs typeface="+mn-ea"/>
              </a:rPr>
              <a:t>2005</a:t>
            </a:r>
            <a:r>
              <a:rPr lang="zh-CN" altLang="en-US" sz="1000" dirty="0" smtClean="0">
                <a:solidFill>
                  <a:schemeClr val="bg1"/>
                </a:solidFill>
                <a:cs typeface="+mn-ea"/>
              </a:rPr>
              <a:t>年</a:t>
            </a:r>
            <a:r>
              <a:rPr lang="en-US" altLang="zh-CN" sz="1000" dirty="0" smtClean="0">
                <a:solidFill>
                  <a:schemeClr val="bg1"/>
                </a:solidFill>
                <a:cs typeface="+mn-ea"/>
              </a:rPr>
              <a:t>Ajax</a:t>
            </a:r>
            <a:r>
              <a:rPr lang="zh-CN" altLang="en-US" sz="1000" dirty="0" smtClean="0">
                <a:solidFill>
                  <a:schemeClr val="bg1"/>
                </a:solidFill>
                <a:cs typeface="+mn-ea"/>
              </a:rPr>
              <a:t>正式提出，于是前后端分离又一次变革，前端通过</a:t>
            </a:r>
            <a:r>
              <a:rPr lang="en-US" altLang="zh-CN" sz="1000" dirty="0" err="1" smtClean="0">
                <a:solidFill>
                  <a:schemeClr val="bg1"/>
                </a:solidFill>
                <a:cs typeface="+mn-ea"/>
              </a:rPr>
              <a:t>ajax</a:t>
            </a:r>
            <a:r>
              <a:rPr lang="zh-CN" altLang="en-US" sz="1000" dirty="0" smtClean="0">
                <a:solidFill>
                  <a:schemeClr val="bg1"/>
                </a:solidFill>
                <a:cs typeface="+mn-ea"/>
              </a:rPr>
              <a:t>接口请求数据，前后端分工貌似非常清晰明了</a:t>
            </a:r>
            <a:endParaRPr lang="en-US" altLang="zh-CN" sz="1000" dirty="0" smtClean="0">
              <a:solidFill>
                <a:schemeClr val="bg1"/>
              </a:solidFill>
              <a:cs typeface="+mn-ea"/>
            </a:endParaRPr>
          </a:p>
          <a:p>
            <a:pPr>
              <a:lnSpc>
                <a:spcPts val="1500"/>
              </a:lnSpc>
            </a:pPr>
            <a:endParaRPr lang="en-US" altLang="zh-CN" sz="1000" dirty="0">
              <a:solidFill>
                <a:schemeClr val="bg1"/>
              </a:solidFill>
              <a:cs typeface="+mn-ea"/>
              <a:sym typeface="+mn-lt"/>
            </a:endParaRPr>
          </a:p>
          <a:p>
            <a:pPr>
              <a:lnSpc>
                <a:spcPts val="1500"/>
              </a:lnSpc>
            </a:pPr>
            <a:r>
              <a:rPr lang="zh-CN" altLang="en-US" sz="1000" dirty="0" smtClean="0">
                <a:solidFill>
                  <a:schemeClr val="bg1"/>
                </a:solidFill>
                <a:cs typeface="+mn-ea"/>
                <a:sym typeface="+mn-lt"/>
              </a:rPr>
              <a:t>同时，各大公司在不断的探索过程中推出了各自的接口规范以及接口平台（如：阿里妈妈的</a:t>
            </a:r>
            <a:r>
              <a:rPr lang="en-US" altLang="zh-CN" sz="1000" dirty="0" smtClean="0">
                <a:solidFill>
                  <a:schemeClr val="bg1"/>
                </a:solidFill>
                <a:cs typeface="+mn-ea"/>
                <a:sym typeface="+mn-lt"/>
              </a:rPr>
              <a:t>RAP</a:t>
            </a:r>
            <a:r>
              <a:rPr lang="zh-CN" altLang="en-US" sz="1000" dirty="0" smtClean="0">
                <a:solidFill>
                  <a:schemeClr val="bg1"/>
                </a:solidFill>
                <a:cs typeface="+mn-ea"/>
                <a:sym typeface="+mn-lt"/>
              </a:rPr>
              <a:t>，具有接口自动化、</a:t>
            </a:r>
            <a:r>
              <a:rPr lang="en-US" altLang="zh-CN" sz="1000" dirty="0" smtClean="0">
                <a:solidFill>
                  <a:schemeClr val="bg1"/>
                </a:solidFill>
                <a:cs typeface="+mn-ea"/>
                <a:sym typeface="+mn-lt"/>
              </a:rPr>
              <a:t>MOCK</a:t>
            </a:r>
            <a:r>
              <a:rPr lang="zh-CN" altLang="en-US" sz="1000" dirty="0" smtClean="0">
                <a:solidFill>
                  <a:schemeClr val="bg1"/>
                </a:solidFill>
                <a:cs typeface="+mn-ea"/>
                <a:sym typeface="+mn-lt"/>
              </a:rPr>
              <a:t>数据自动生成、自动化测试等特点）</a:t>
            </a:r>
            <a:endParaRPr lang="en-US" altLang="zh-CN" sz="1000" dirty="0">
              <a:solidFill>
                <a:schemeClr val="bg1"/>
              </a:solidFill>
              <a:cs typeface="+mn-ea"/>
              <a:sym typeface="+mn-lt"/>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前后端分工明确</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通过接口约定，前端和后端开发并行，提高开发效率</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单纯的前端开发人员即可完成任务，对于前端开发人员来说，入门的门槛降低了</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随着项目功能的不断增加，大量</a:t>
            </a:r>
            <a:r>
              <a:rPr lang="en-US" altLang="zh-CN" sz="1000" dirty="0" smtClean="0">
                <a:solidFill>
                  <a:schemeClr val="tx1">
                    <a:lumMod val="75000"/>
                    <a:lumOff val="25000"/>
                  </a:schemeClr>
                </a:solidFill>
                <a:cs typeface="+mn-ea"/>
                <a:sym typeface="+mn-lt"/>
              </a:rPr>
              <a:t>JS</a:t>
            </a:r>
            <a:r>
              <a:rPr lang="zh-CN" altLang="en-US" sz="1000" dirty="0" smtClean="0">
                <a:solidFill>
                  <a:schemeClr val="tx1">
                    <a:lumMod val="75000"/>
                    <a:lumOff val="25000"/>
                  </a:schemeClr>
                </a:solidFill>
                <a:cs typeface="+mn-ea"/>
                <a:sym typeface="+mn-lt"/>
              </a:rPr>
              <a:t>代码与</a:t>
            </a:r>
            <a:r>
              <a:rPr lang="en-US" altLang="zh-CN" sz="1000" dirty="0" smtClean="0">
                <a:solidFill>
                  <a:schemeClr val="tx1">
                    <a:lumMod val="75000"/>
                    <a:lumOff val="25000"/>
                  </a:schemeClr>
                </a:solidFill>
                <a:cs typeface="+mn-ea"/>
                <a:sym typeface="+mn-lt"/>
              </a:rPr>
              <a:t>View</a:t>
            </a:r>
            <a:r>
              <a:rPr lang="zh-CN" altLang="en-US" sz="1000" dirty="0" smtClean="0">
                <a:solidFill>
                  <a:schemeClr val="tx1">
                    <a:lumMod val="75000"/>
                    <a:lumOff val="25000"/>
                  </a:schemeClr>
                </a:solidFill>
                <a:cs typeface="+mn-ea"/>
                <a:sym typeface="+mn-lt"/>
              </a:rPr>
              <a:t>层进行绑定，导致项目结构越来越臃肿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前端代码中（</a:t>
            </a:r>
            <a:r>
              <a:rPr lang="en-US" altLang="zh-CN" sz="1000" dirty="0">
                <a:solidFill>
                  <a:schemeClr val="tx1">
                    <a:lumMod val="75000"/>
                    <a:lumOff val="25000"/>
                  </a:schemeClr>
                </a:solidFill>
                <a:cs typeface="+mn-ea"/>
                <a:sym typeface="+mn-lt"/>
              </a:rPr>
              <a:t> View</a:t>
            </a:r>
            <a:r>
              <a:rPr lang="zh-CN" altLang="en-US" sz="1000" dirty="0">
                <a:solidFill>
                  <a:schemeClr val="tx1">
                    <a:lumMod val="75000"/>
                    <a:lumOff val="25000"/>
                  </a:schemeClr>
                </a:solidFill>
                <a:cs typeface="+mn-ea"/>
                <a:sym typeface="+mn-lt"/>
              </a:rPr>
              <a:t>层）包含</a:t>
            </a:r>
            <a:r>
              <a:rPr lang="zh-CN" altLang="en-US" sz="1000" dirty="0" smtClean="0">
                <a:solidFill>
                  <a:schemeClr val="tx1">
                    <a:lumMod val="75000"/>
                    <a:lumOff val="25000"/>
                  </a:schemeClr>
                </a:solidFill>
                <a:cs typeface="+mn-ea"/>
                <a:sym typeface="+mn-lt"/>
              </a:rPr>
              <a:t>大量业务逻辑</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组件复用困难，前端开发复杂度高</a:t>
            </a:r>
            <a:endParaRPr lang="en-US" altLang="zh-CN" sz="1000" dirty="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Ajax</a:t>
            </a:r>
            <a:r>
              <a:rPr lang="zh-CN" altLang="en-US" sz="1700" b="1" dirty="0" smtClean="0">
                <a:solidFill>
                  <a:srgbClr val="1B4367"/>
                </a:solidFill>
                <a:cs typeface="+mn-ea"/>
                <a:sym typeface="+mn-lt"/>
              </a:rPr>
              <a:t>带来的</a:t>
            </a:r>
            <a:r>
              <a:rPr lang="en-US" altLang="zh-CN" sz="1700" b="1" dirty="0" smtClean="0">
                <a:solidFill>
                  <a:srgbClr val="1B4367"/>
                </a:solidFill>
                <a:cs typeface="+mn-ea"/>
                <a:sym typeface="+mn-lt"/>
              </a:rPr>
              <a:t>SPA</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44" y="1024850"/>
            <a:ext cx="4425112" cy="2411686"/>
          </a:xfrm>
          <a:prstGeom prst="rect">
            <a:avLst/>
          </a:prstGeom>
        </p:spPr>
      </p:pic>
    </p:spTree>
    <p:extLst>
      <p:ext uri="{BB962C8B-B14F-4D97-AF65-F5344CB8AC3E}">
        <p14:creationId xmlns:p14="http://schemas.microsoft.com/office/powerpoint/2010/main" val="3515854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smtClean="0">
                <a:solidFill>
                  <a:schemeClr val="bg1"/>
                </a:solidFill>
                <a:cs typeface="+mn-ea"/>
              </a:rPr>
              <a:t>为了降低前端开发复杂度，随着时间的推移，大量框架涌现，比如</a:t>
            </a:r>
            <a:r>
              <a:rPr lang="en-US" altLang="zh-CN" sz="1000" dirty="0" err="1" smtClean="0">
                <a:solidFill>
                  <a:schemeClr val="bg1"/>
                </a:solidFill>
                <a:cs typeface="+mn-ea"/>
              </a:rPr>
              <a:t>ReactJS</a:t>
            </a:r>
            <a:r>
              <a:rPr lang="zh-CN" altLang="en-US" sz="1000" dirty="0" smtClean="0">
                <a:solidFill>
                  <a:schemeClr val="bg1"/>
                </a:solidFill>
                <a:cs typeface="+mn-ea"/>
              </a:rPr>
              <a:t>、</a:t>
            </a:r>
            <a:r>
              <a:rPr lang="en-US" altLang="zh-CN" sz="1000" dirty="0" err="1" smtClean="0">
                <a:solidFill>
                  <a:schemeClr val="bg1"/>
                </a:solidFill>
                <a:cs typeface="+mn-ea"/>
              </a:rPr>
              <a:t>VueJS</a:t>
            </a:r>
            <a:r>
              <a:rPr lang="zh-CN" altLang="en-US" sz="1000" dirty="0" smtClean="0">
                <a:solidFill>
                  <a:schemeClr val="bg1"/>
                </a:solidFill>
                <a:cs typeface="+mn-ea"/>
              </a:rPr>
              <a:t>、</a:t>
            </a:r>
            <a:r>
              <a:rPr lang="en-US" altLang="zh-CN" sz="1000" dirty="0" err="1" smtClean="0">
                <a:solidFill>
                  <a:schemeClr val="bg1"/>
                </a:solidFill>
                <a:cs typeface="+mn-ea"/>
              </a:rPr>
              <a:t>AngularJS</a:t>
            </a:r>
            <a:r>
              <a:rPr lang="zh-CN" altLang="en-US" sz="1000" dirty="0" smtClean="0">
                <a:solidFill>
                  <a:schemeClr val="bg1"/>
                </a:solidFill>
                <a:cs typeface="+mn-ea"/>
              </a:rPr>
              <a:t>等</a:t>
            </a:r>
            <a:endParaRPr lang="en-US" altLang="zh-CN" sz="1000" dirty="0" smtClean="0">
              <a:solidFill>
                <a:schemeClr val="bg1"/>
              </a:solidFill>
              <a:cs typeface="+mn-ea"/>
            </a:endParaRPr>
          </a:p>
          <a:p>
            <a:pPr>
              <a:lnSpc>
                <a:spcPts val="1500"/>
              </a:lnSpc>
            </a:pPr>
            <a:endParaRPr lang="en-US" altLang="zh-CN" sz="1000" dirty="0">
              <a:solidFill>
                <a:schemeClr val="bg1"/>
              </a:solidFill>
              <a:cs typeface="+mn-ea"/>
            </a:endParaRPr>
          </a:p>
          <a:p>
            <a:pPr>
              <a:lnSpc>
                <a:spcPts val="1500"/>
              </a:lnSpc>
            </a:pPr>
            <a:r>
              <a:rPr lang="zh-CN" altLang="en-US" sz="1000" dirty="0" smtClean="0">
                <a:solidFill>
                  <a:schemeClr val="bg1"/>
                </a:solidFill>
                <a:cs typeface="+mn-ea"/>
              </a:rPr>
              <a:t>基于此，前端组件的复用更加简单，前端开发的复杂度可控，组件的合理复用，使得代码结构更加清晰</a:t>
            </a:r>
            <a:endParaRPr lang="en-US" altLang="zh-CN" sz="1000" dirty="0" smtClean="0">
              <a:solidFill>
                <a:schemeClr val="bg1"/>
              </a:solidFill>
              <a:cs typeface="+mn-ea"/>
            </a:endParaRPr>
          </a:p>
        </p:txBody>
      </p:sp>
      <p:sp>
        <p:nvSpPr>
          <p:cNvPr id="106" name="TextBox 1210"/>
          <p:cNvSpPr/>
          <p:nvPr/>
        </p:nvSpPr>
        <p:spPr>
          <a:xfrm>
            <a:off x="1204070" y="3685791"/>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p>
        </p:txBody>
      </p:sp>
      <p:sp>
        <p:nvSpPr>
          <p:cNvPr id="107" name="文本框 11"/>
          <p:cNvSpPr txBox="1"/>
          <p:nvPr/>
        </p:nvSpPr>
        <p:spPr>
          <a:xfrm>
            <a:off x="1204069" y="3970982"/>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组件复用方便快捷</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通过接口约定，前端和后端开发并行，提高开发效率</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3.</a:t>
            </a:r>
            <a:r>
              <a:rPr lang="zh-CN" altLang="en-US" sz="1000" dirty="0" smtClean="0">
                <a:solidFill>
                  <a:schemeClr val="tx1">
                    <a:lumMod val="75000"/>
                    <a:lumOff val="25000"/>
                  </a:schemeClr>
                </a:solidFill>
                <a:cs typeface="+mn-ea"/>
                <a:sym typeface="+mn-lt"/>
              </a:rPr>
              <a:t>部署相对独立，前端代码单独部署</a:t>
            </a:r>
            <a:endParaRPr lang="en-US" altLang="zh-CN" sz="1000" dirty="0">
              <a:solidFill>
                <a:schemeClr val="tx1">
                  <a:lumMod val="75000"/>
                  <a:lumOff val="25000"/>
                </a:schemeClr>
              </a:solidFill>
              <a:cs typeface="+mn-ea"/>
              <a:sym typeface="+mn-lt"/>
            </a:endParaRPr>
          </a:p>
        </p:txBody>
      </p:sp>
      <p:sp>
        <p:nvSpPr>
          <p:cNvPr id="111" name="TextBox 1210"/>
          <p:cNvSpPr/>
          <p:nvPr/>
        </p:nvSpPr>
        <p:spPr>
          <a:xfrm>
            <a:off x="5344562" y="3679857"/>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缺点</a:t>
            </a:r>
          </a:p>
        </p:txBody>
      </p:sp>
      <p:sp>
        <p:nvSpPr>
          <p:cNvPr id="112" name="文本框 11"/>
          <p:cNvSpPr txBox="1"/>
          <p:nvPr/>
        </p:nvSpPr>
        <p:spPr>
          <a:xfrm>
            <a:off x="5344561" y="3965048"/>
            <a:ext cx="3106095"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smtClean="0">
                <a:solidFill>
                  <a:schemeClr val="tx1">
                    <a:lumMod val="75000"/>
                    <a:lumOff val="25000"/>
                  </a:schemeClr>
                </a:solidFill>
                <a:cs typeface="+mn-ea"/>
                <a:sym typeface="+mn-lt"/>
              </a:rPr>
              <a:t>1.</a:t>
            </a:r>
            <a:r>
              <a:rPr lang="zh-CN" altLang="en-US" sz="1000" dirty="0" smtClean="0">
                <a:solidFill>
                  <a:schemeClr val="tx1">
                    <a:lumMod val="75000"/>
                    <a:lumOff val="25000"/>
                  </a:schemeClr>
                </a:solidFill>
                <a:cs typeface="+mn-ea"/>
                <a:sym typeface="+mn-lt"/>
              </a:rPr>
              <a:t>前端和后端之间一样存在着业务逻辑的重合（前端校验的同时，后端也必须进行校验），校验代码不能复用 </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2.</a:t>
            </a:r>
            <a:r>
              <a:rPr lang="zh-CN" altLang="en-US" sz="1000" dirty="0" smtClean="0">
                <a:solidFill>
                  <a:schemeClr val="tx1">
                    <a:lumMod val="75000"/>
                    <a:lumOff val="25000"/>
                  </a:schemeClr>
                </a:solidFill>
                <a:cs typeface="+mn-ea"/>
                <a:sym typeface="+mn-lt"/>
              </a:rPr>
              <a:t>全异步，对</a:t>
            </a:r>
            <a:r>
              <a:rPr lang="en-US" altLang="zh-CN" sz="1000" dirty="0" smtClean="0">
                <a:solidFill>
                  <a:schemeClr val="tx1">
                    <a:lumMod val="75000"/>
                    <a:lumOff val="25000"/>
                  </a:schemeClr>
                </a:solidFill>
                <a:cs typeface="+mn-ea"/>
                <a:sym typeface="+mn-lt"/>
              </a:rPr>
              <a:t>SEO</a:t>
            </a:r>
            <a:r>
              <a:rPr lang="zh-CN" altLang="en-US" sz="1000" dirty="0" smtClean="0">
                <a:solidFill>
                  <a:schemeClr val="tx1">
                    <a:lumMod val="75000"/>
                    <a:lumOff val="25000"/>
                  </a:schemeClr>
                </a:solidFill>
                <a:cs typeface="+mn-ea"/>
                <a:sym typeface="+mn-lt"/>
              </a:rPr>
              <a:t>不利</a:t>
            </a:r>
            <a:endParaRPr lang="en-US" altLang="zh-CN" sz="1000" dirty="0" smtClean="0">
              <a:solidFill>
                <a:schemeClr val="tx1">
                  <a:lumMod val="75000"/>
                  <a:lumOff val="25000"/>
                </a:schemeClr>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前端为主的</a:t>
            </a:r>
            <a:r>
              <a:rPr lang="en-US" altLang="zh-CN" sz="1700" b="1" dirty="0" smtClean="0">
                <a:solidFill>
                  <a:srgbClr val="1B4367"/>
                </a:solidFill>
                <a:cs typeface="+mn-ea"/>
                <a:sym typeface="+mn-lt"/>
              </a:rPr>
              <a:t>MV</a:t>
            </a:r>
            <a:r>
              <a:rPr lang="zh-CN" altLang="en-US" sz="1700" b="1" dirty="0" smtClean="0">
                <a:solidFill>
                  <a:srgbClr val="1B4367"/>
                </a:solidFill>
                <a:cs typeface="+mn-ea"/>
                <a:sym typeface="+mn-lt"/>
              </a:rPr>
              <a:t>时代</a:t>
            </a:r>
            <a:endParaRPr lang="zh-CN" altLang="en-US" sz="1700" b="1" dirty="0">
              <a:solidFill>
                <a:srgbClr val="1B4367"/>
              </a:solidFill>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8" y="1028080"/>
            <a:ext cx="4382384" cy="2414067"/>
          </a:xfrm>
          <a:prstGeom prst="rect">
            <a:avLst/>
          </a:prstGeom>
        </p:spPr>
      </p:pic>
    </p:spTree>
    <p:extLst>
      <p:ext uri="{BB962C8B-B14F-4D97-AF65-F5344CB8AC3E}">
        <p14:creationId xmlns:p14="http://schemas.microsoft.com/office/powerpoint/2010/main" val="3897965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1+#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p:tgtEl>
                                          <p:spTgt spid="106"/>
                                        </p:tgtEl>
                                        <p:attrNameLst>
                                          <p:attrName>ppt_y</p:attrName>
                                        </p:attrNameLst>
                                      </p:cBhvr>
                                      <p:tavLst>
                                        <p:tav tm="0">
                                          <p:val>
                                            <p:strVal val="#ppt_y-#ppt_h*1.125000"/>
                                          </p:val>
                                        </p:tav>
                                        <p:tav tm="100000">
                                          <p:val>
                                            <p:strVal val="#ppt_y"/>
                                          </p:val>
                                        </p:tav>
                                      </p:tavLst>
                                    </p:anim>
                                    <p:animEffect transition="in" filter="wipe(down)">
                                      <p:cBhvr>
                                        <p:cTn id="21" dur="500"/>
                                        <p:tgtEl>
                                          <p:spTgt spid="106"/>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1+#ppt_w/2"/>
                                          </p:val>
                                        </p:tav>
                                        <p:tav tm="100000">
                                          <p:val>
                                            <p:strVal val="#ppt_x"/>
                                          </p:val>
                                        </p:tav>
                                      </p:tavLst>
                                    </p:anim>
                                    <p:anim calcmode="lin" valueType="num">
                                      <p:cBhvr additive="base">
                                        <p:cTn id="26" dur="500" fill="hold"/>
                                        <p:tgtEl>
                                          <p:spTgt spid="107"/>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500"/>
                                        <p:tgtEl>
                                          <p:spTgt spid="111"/>
                                        </p:tgtEl>
                                        <p:attrNameLst>
                                          <p:attrName>ppt_y</p:attrName>
                                        </p:attrNameLst>
                                      </p:cBhvr>
                                      <p:tavLst>
                                        <p:tav tm="0">
                                          <p:val>
                                            <p:strVal val="#ppt_y-#ppt_h*1.125000"/>
                                          </p:val>
                                        </p:tav>
                                        <p:tav tm="100000">
                                          <p:val>
                                            <p:strVal val="#ppt_y"/>
                                          </p:val>
                                        </p:tav>
                                      </p:tavLst>
                                    </p:anim>
                                    <p:animEffect transition="in" filter="wipe(down)">
                                      <p:cBhvr>
                                        <p:cTn id="31" dur="500"/>
                                        <p:tgtEl>
                                          <p:spTgt spid="111"/>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06" grpId="0"/>
      <p:bldP spid="107" grpId="0"/>
      <p:bldP spid="111" grpId="0"/>
      <p:bldP spid="112"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36570" y="2709756"/>
            <a:ext cx="4866157" cy="592470"/>
          </a:xfrm>
          <a:prstGeom prst="rect">
            <a:avLst/>
          </a:prstGeom>
          <a:noFill/>
        </p:spPr>
        <p:txBody>
          <a:bodyPr wrap="square" lIns="68580" tIns="34290" rIns="68580" bIns="34290" rtlCol="0">
            <a:spAutoFit/>
          </a:bodyPr>
          <a:lstStyle/>
          <a:p>
            <a:pPr algn="ctr"/>
            <a:r>
              <a:rPr lang="en-US" altLang="zh-CN" sz="3400" b="1" dirty="0" err="1" smtClean="0">
                <a:solidFill>
                  <a:srgbClr val="1B4367"/>
                </a:solidFill>
                <a:cs typeface="+mn-ea"/>
                <a:sym typeface="+mn-lt"/>
              </a:rPr>
              <a:t>NodeJS</a:t>
            </a:r>
            <a:r>
              <a:rPr lang="zh-CN" altLang="en-US" sz="3400" b="1" dirty="0" smtClean="0">
                <a:solidFill>
                  <a:srgbClr val="1B4367"/>
                </a:solidFill>
                <a:cs typeface="+mn-ea"/>
                <a:sym typeface="+mn-lt"/>
              </a:rPr>
              <a:t>带来的全栈时代</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2624987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1283</Words>
  <Application>Microsoft Office PowerPoint</Application>
  <PresentationFormat>全屏显示(16:9)</PresentationFormat>
  <Paragraphs>130</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Lee</cp:lastModifiedBy>
  <cp:revision>173</cp:revision>
  <dcterms:created xsi:type="dcterms:W3CDTF">2016-05-20T12:59:00Z</dcterms:created>
  <dcterms:modified xsi:type="dcterms:W3CDTF">2019-01-17T09:40:11Z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