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2" r:id="rId3"/>
    <p:sldId id="288" r:id="rId4"/>
    <p:sldId id="278" r:id="rId5"/>
    <p:sldId id="297" r:id="rId6"/>
    <p:sldId id="296" r:id="rId7"/>
    <p:sldId id="299" r:id="rId8"/>
    <p:sldId id="298" r:id="rId9"/>
    <p:sldId id="301" r:id="rId10"/>
    <p:sldId id="300" r:id="rId11"/>
    <p:sldId id="302" r:id="rId12"/>
    <p:sldId id="303" r:id="rId13"/>
    <p:sldId id="293" r:id="rId14"/>
    <p:sldId id="304" r:id="rId15"/>
    <p:sldId id="268" r:id="rId16"/>
  </p:sldIdLst>
  <p:sldSz cx="12190413" cy="68738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5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89942" autoAdjust="0"/>
  </p:normalViewPr>
  <p:slideViewPr>
    <p:cSldViewPr>
      <p:cViewPr varScale="1">
        <p:scale>
          <a:sx n="102" d="100"/>
          <a:sy n="102" d="100"/>
        </p:scale>
        <p:origin x="-888" y="-96"/>
      </p:cViewPr>
      <p:guideLst>
        <p:guide orient="horz" pos="216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75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0154B-CC1C-49FB-BE1E-086B90503492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73CDF-8D5F-4660-979E-EE1D4DB5E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2899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F46BF-A6F0-4388-8434-607B419DA784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685800"/>
            <a:ext cx="6080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CA367-DAF3-4CC1-B865-AADA5CFF1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407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大家好，前端开发</a:t>
            </a:r>
          </a:p>
        </p:txBody>
      </p:sp>
    </p:spTree>
    <p:extLst>
      <p:ext uri="{BB962C8B-B14F-4D97-AF65-F5344CB8AC3E}">
        <p14:creationId xmlns:p14="http://schemas.microsoft.com/office/powerpoint/2010/main" val="3852553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集结号微友圈属于集结号微游平台的附属模块，目的是为了吸引更多的用户等</a:t>
            </a:r>
          </a:p>
        </p:txBody>
      </p:sp>
    </p:spTree>
    <p:extLst>
      <p:ext uri="{BB962C8B-B14F-4D97-AF65-F5344CB8AC3E}">
        <p14:creationId xmlns:p14="http://schemas.microsoft.com/office/powerpoint/2010/main" val="2831206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这里相对简单，不过因为需求没有明确，导致完成的第一版没有兼容到</a:t>
            </a:r>
            <a:r>
              <a:rPr lang="en-US" altLang="zh-CN" dirty="0"/>
              <a:t>IE7+</a:t>
            </a:r>
            <a:r>
              <a:rPr lang="zh-CN" altLang="en-US" dirty="0"/>
              <a:t>，然后又制作了一个兼容</a:t>
            </a:r>
            <a:r>
              <a:rPr lang="en-US" altLang="zh-CN" dirty="0"/>
              <a:t>IE7+</a:t>
            </a:r>
            <a:r>
              <a:rPr lang="zh-CN" altLang="en-US" dirty="0"/>
              <a:t>的版本</a:t>
            </a:r>
          </a:p>
        </p:txBody>
      </p:sp>
    </p:spTree>
    <p:extLst>
      <p:ext uri="{BB962C8B-B14F-4D97-AF65-F5344CB8AC3E}">
        <p14:creationId xmlns:p14="http://schemas.microsoft.com/office/powerpoint/2010/main" val="262571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这里相对简单，不过因为需求没有明确，导致完成的第一版没有兼容到</a:t>
            </a:r>
            <a:r>
              <a:rPr lang="en-US" altLang="zh-CN" dirty="0"/>
              <a:t>IE7+</a:t>
            </a:r>
            <a:r>
              <a:rPr lang="zh-CN" altLang="en-US" dirty="0"/>
              <a:t>，然后又制作了一个兼容</a:t>
            </a:r>
            <a:r>
              <a:rPr lang="en-US" altLang="zh-CN" dirty="0"/>
              <a:t>IE7+</a:t>
            </a:r>
            <a:r>
              <a:rPr lang="zh-CN" altLang="en-US" dirty="0"/>
              <a:t>的版本</a:t>
            </a:r>
          </a:p>
        </p:txBody>
      </p:sp>
    </p:spTree>
    <p:extLst>
      <p:ext uri="{BB962C8B-B14F-4D97-AF65-F5344CB8AC3E}">
        <p14:creationId xmlns:p14="http://schemas.microsoft.com/office/powerpoint/2010/main" val="262571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同时也希望团队发展越来越好</a:t>
            </a:r>
          </a:p>
        </p:txBody>
      </p:sp>
    </p:spTree>
    <p:extLst>
      <p:ext uri="{BB962C8B-B14F-4D97-AF65-F5344CB8AC3E}">
        <p14:creationId xmlns:p14="http://schemas.microsoft.com/office/powerpoint/2010/main" val="2659653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个人总结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719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我的述职报告结束了，谢谢大家</a:t>
            </a:r>
          </a:p>
        </p:txBody>
      </p:sp>
    </p:spTree>
    <p:extLst>
      <p:ext uri="{BB962C8B-B14F-4D97-AF65-F5344CB8AC3E}">
        <p14:creationId xmlns:p14="http://schemas.microsoft.com/office/powerpoint/2010/main" val="1376719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工作汇总，大致分为</a:t>
            </a:r>
            <a:r>
              <a:rPr lang="en-US" altLang="zh-CN" dirty="0"/>
              <a:t>5</a:t>
            </a:r>
            <a:r>
              <a:rPr lang="zh-CN" altLang="en-US" dirty="0"/>
              <a:t>大模块，其中集结号微游平台是贯穿其中的，为主要任务模块</a:t>
            </a:r>
          </a:p>
        </p:txBody>
      </p:sp>
    </p:spTree>
    <p:extLst>
      <p:ext uri="{BB962C8B-B14F-4D97-AF65-F5344CB8AC3E}">
        <p14:creationId xmlns:p14="http://schemas.microsoft.com/office/powerpoint/2010/main" val="824095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该平台贯穿整个时间线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熟悉框架使用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克服对于未知领域的恐惧感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9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该平台贯穿整个时间线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熟悉框架使用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克服对于未知领域的恐惧感（平台支付</a:t>
            </a:r>
            <a:r>
              <a:rPr lang="en-US" altLang="zh-CN" dirty="0"/>
              <a:t>SDK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1206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集结号捕鱼平台是单独针对捕鱼游戏开发的简单版捕鱼平台</a:t>
            </a:r>
          </a:p>
        </p:txBody>
      </p:sp>
    </p:spTree>
    <p:extLst>
      <p:ext uri="{BB962C8B-B14F-4D97-AF65-F5344CB8AC3E}">
        <p14:creationId xmlns:p14="http://schemas.microsoft.com/office/powerpoint/2010/main" val="647780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集结号捕鱼平台是单独针对捕鱼游戏开发的简单版捕鱼平台</a:t>
            </a:r>
          </a:p>
        </p:txBody>
      </p:sp>
    </p:spTree>
    <p:extLst>
      <p:ext uri="{BB962C8B-B14F-4D97-AF65-F5344CB8AC3E}">
        <p14:creationId xmlns:p14="http://schemas.microsoft.com/office/powerpoint/2010/main" val="2831206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</a:t>
            </a:r>
            <a:r>
              <a:rPr lang="zh-CN" altLang="en-US" dirty="0"/>
              <a:t>该模块为转盘抽奖，属于一个小型的转盘抽奖系统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353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该模块为转盘抽奖，属于一个小型的转盘抽奖系统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用户体验，如（随机抽奖页面类似于老虎机的一种抽奖形式，这里的展示动态还不够真实）</a:t>
            </a:r>
          </a:p>
        </p:txBody>
      </p:sp>
    </p:spTree>
    <p:extLst>
      <p:ext uri="{BB962C8B-B14F-4D97-AF65-F5344CB8AC3E}">
        <p14:creationId xmlns:p14="http://schemas.microsoft.com/office/powerpoint/2010/main" val="2831206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</a:t>
            </a:r>
            <a:r>
              <a:rPr lang="zh-CN" altLang="en-US" dirty="0"/>
              <a:t>集结号微友圈属于集结号微游平台的附属模块，目的是为了吸引更多的用户等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899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/>
        </p:nvGrpSpPr>
        <p:grpSpPr>
          <a:xfrm>
            <a:off x="9479582" y="208625"/>
            <a:ext cx="2197510" cy="595901"/>
            <a:chOff x="9342488" y="464772"/>
            <a:chExt cx="2197510" cy="595901"/>
          </a:xfrm>
        </p:grpSpPr>
        <p:cxnSp>
          <p:nvCxnSpPr>
            <p:cNvPr id="6" name="直接连接符 5"/>
            <p:cNvCxnSpPr/>
            <p:nvPr userDrawn="1"/>
          </p:nvCxnSpPr>
          <p:spPr>
            <a:xfrm>
              <a:off x="11495806" y="464772"/>
              <a:ext cx="0" cy="595901"/>
            </a:xfrm>
            <a:prstGeom prst="line">
              <a:avLst/>
            </a:prstGeom>
            <a:ln w="1016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 userDrawn="1"/>
          </p:nvCxnSpPr>
          <p:spPr>
            <a:xfrm>
              <a:off x="11207774" y="599607"/>
              <a:ext cx="0" cy="461066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H="1">
              <a:off x="9342488" y="1060673"/>
              <a:ext cx="2197510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 userDrawn="1"/>
          </p:nvCxnSpPr>
          <p:spPr>
            <a:xfrm>
              <a:off x="10919742" y="762722"/>
              <a:ext cx="0" cy="297951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2"/>
          <p:cNvSpPr txBox="1">
            <a:spLocks noChangeArrowheads="1"/>
          </p:cNvSpPr>
          <p:nvPr userDrawn="1"/>
        </p:nvSpPr>
        <p:spPr>
          <a:xfrm>
            <a:off x="9718664" y="357836"/>
            <a:ext cx="1231058" cy="5066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Segoe UI Semilight" panose="020B0402040204020203" pitchFamily="34" charset="0"/>
              </a:rPr>
              <a:t>过渡页</a:t>
            </a:r>
          </a:p>
        </p:txBody>
      </p:sp>
      <p:sp>
        <p:nvSpPr>
          <p:cNvPr id="13" name="TextBox 15"/>
          <p:cNvSpPr txBox="1"/>
          <p:nvPr userDrawn="1"/>
        </p:nvSpPr>
        <p:spPr>
          <a:xfrm>
            <a:off x="10462121" y="6481936"/>
            <a:ext cx="172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</a:t>
            </a:r>
            <a:fld id="{2EEF1883-7A0E-4F66-9932-E581691AD397}" type="slidenum">
              <a:rPr lang="zh-CN" alt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</a:t>
            </a:r>
            <a:endParaRPr lang="zh-CN" altLang="en-US" sz="1800" b="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5"/>
          <p:cNvSpPr txBox="1"/>
          <p:nvPr userDrawn="1"/>
        </p:nvSpPr>
        <p:spPr>
          <a:xfrm>
            <a:off x="10475646" y="6504543"/>
            <a:ext cx="172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</a:t>
            </a:r>
            <a:fld id="{2EEF1883-7A0E-4F66-9932-E581691AD397}" type="slidenum">
              <a:rPr lang="zh-CN" alt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/12-</a:t>
            </a:r>
            <a:endParaRPr lang="zh-CN" altLang="en-US" sz="1800" b="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0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燕尾形 23"/>
          <p:cNvSpPr/>
          <p:nvPr userDrawn="1"/>
        </p:nvSpPr>
        <p:spPr>
          <a:xfrm rot="10800000">
            <a:off x="11446471" y="444359"/>
            <a:ext cx="302343" cy="302343"/>
          </a:xfrm>
          <a:prstGeom prst="chevron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7" name="直接连接符 26"/>
          <p:cNvCxnSpPr/>
          <p:nvPr userDrawn="1"/>
        </p:nvCxnSpPr>
        <p:spPr>
          <a:xfrm flipH="1" flipV="1">
            <a:off x="7679382" y="792058"/>
            <a:ext cx="4120732" cy="2277"/>
          </a:xfrm>
          <a:prstGeom prst="line">
            <a:avLst/>
          </a:prstGeom>
          <a:ln w="190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/>
        </p:nvCxnSpPr>
        <p:spPr>
          <a:xfrm>
            <a:off x="11138295" y="792058"/>
            <a:ext cx="67411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燕尾形 28"/>
          <p:cNvSpPr/>
          <p:nvPr userDrawn="1"/>
        </p:nvSpPr>
        <p:spPr>
          <a:xfrm rot="10800000">
            <a:off x="11109720" y="444361"/>
            <a:ext cx="302342" cy="302342"/>
          </a:xfrm>
          <a:prstGeom prst="chevron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 flipH="1">
            <a:off x="504630" y="6490935"/>
            <a:ext cx="2422224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 txBox="1">
            <a:spLocks noChangeArrowheads="1"/>
          </p:cNvSpPr>
          <p:nvPr userDrawn="1"/>
        </p:nvSpPr>
        <p:spPr>
          <a:xfrm>
            <a:off x="475600" y="6106339"/>
            <a:ext cx="2523262" cy="38459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/>
              </a:rPr>
              <a:t>一、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/>
              </a:rPr>
              <a:t>2012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/>
              </a:rPr>
              <a:t>年工作内容</a:t>
            </a:r>
          </a:p>
          <a:p>
            <a:pPr algn="l">
              <a:defRPr/>
            </a:pP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ea typeface="微软雅黑"/>
              <a:cs typeface="Segoe UI Semilight" panose="020B0402040204020203" pitchFamily="34" charset="0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478582" y="6490935"/>
            <a:ext cx="432048" cy="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5"/>
          <p:cNvSpPr txBox="1"/>
          <p:nvPr userDrawn="1"/>
        </p:nvSpPr>
        <p:spPr>
          <a:xfrm>
            <a:off x="10634903" y="6327204"/>
            <a:ext cx="117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</a:t>
            </a:r>
            <a:fld id="{2EEF1883-7A0E-4F66-9932-E581691AD397}" type="slidenum">
              <a:rPr lang="zh-CN" alt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/>
              <a:t>‹#›</a:t>
            </a:fld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/14-</a:t>
            </a:r>
            <a:endParaRPr lang="zh-CN" altLang="en-US" sz="1800" b="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H="1">
            <a:off x="504628" y="801147"/>
            <a:ext cx="3760691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 userDrawn="1"/>
        </p:nvSpPr>
        <p:spPr>
          <a:xfrm>
            <a:off x="461086" y="281641"/>
            <a:ext cx="4248472" cy="77787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/>
              </a:rPr>
              <a:t>二、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/>
              </a:rPr>
              <a:t>2012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/>
              </a:rPr>
              <a:t>年工作不足</a:t>
            </a:r>
          </a:p>
          <a:p>
            <a:pPr algn="l">
              <a:defRPr/>
            </a:pP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ea typeface="微软雅黑"/>
              <a:cs typeface="Segoe UI Semilight" panose="020B0402040204020203" pitchFamily="34" charset="0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78582" y="799755"/>
            <a:ext cx="67411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5"/>
          <p:cNvSpPr txBox="1"/>
          <p:nvPr userDrawn="1"/>
        </p:nvSpPr>
        <p:spPr>
          <a:xfrm>
            <a:off x="10487694" y="283575"/>
            <a:ext cx="172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</a:t>
            </a:r>
            <a:fld id="{2EEF1883-7A0E-4F66-9932-E581691AD397}" type="slidenum">
              <a:rPr lang="zh-CN" alt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/11-</a:t>
            </a:r>
            <a:endParaRPr lang="zh-CN" altLang="en-US" sz="1800" b="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H="1">
            <a:off x="504628" y="801147"/>
            <a:ext cx="376069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 userDrawn="1"/>
        </p:nvSpPr>
        <p:spPr>
          <a:xfrm>
            <a:off x="475600" y="281641"/>
            <a:ext cx="4248472" cy="77787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/>
              </a:rPr>
              <a:t>三、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/>
              </a:rPr>
              <a:t>2012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/>
              </a:rPr>
              <a:t>年工作计划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ea typeface="微软雅黑"/>
              <a:cs typeface="Segoe UI Semilight" panose="020B0402040204020203" pitchFamily="34" charset="0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478582" y="799755"/>
            <a:ext cx="67411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6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10711665" y="6029225"/>
            <a:ext cx="758066" cy="409283"/>
          </a:xfrm>
          <a:prstGeom prst="rect">
            <a:avLst/>
          </a:prstGeom>
        </p:spPr>
        <p:txBody>
          <a:bodyPr/>
          <a:lstStyle/>
          <a:p>
            <a:fld id="{9443B132-AE8F-4643-A017-4D928E19E587}" type="slidenum">
              <a:rPr lang="zh-CN" altLang="en-US" smtClean="0"/>
              <a:pPr/>
              <a:t>‹#›</a:t>
            </a:fld>
            <a:r>
              <a:rPr lang="en-US" altLang="zh-CN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81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10991749" y="6389264"/>
            <a:ext cx="589063" cy="348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E34CE-A4AF-4593-936C-3D03EAD31B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56" r:id="rId3"/>
    <p:sldLayoutId id="2147483657" r:id="rId4"/>
    <p:sldLayoutId id="2147483658" r:id="rId5"/>
    <p:sldLayoutId id="2147483659" r:id="rId6"/>
    <p:sldLayoutId id="2147483661" r:id="rId7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jhpc.12h5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hyperlink" Target="https://open.12h5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2h5.com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5.jjhgame.com/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zhuanpan.qzygxt.com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://wyq.qzygxt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961127" y="1720112"/>
            <a:ext cx="10009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2018</a:t>
            </a:r>
            <a:r>
              <a:rPr lang="zh-CN" altLang="en-US" sz="4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年终述职报告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199662" y="5406480"/>
            <a:ext cx="194421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pc="-150" dirty="0">
                <a:ea typeface="微软雅黑"/>
              </a:rPr>
              <a:t>汇报人：李梦洋</a:t>
            </a:r>
            <a:endParaRPr lang="en-US" altLang="zh-CN" spc="-150" dirty="0">
              <a:ea typeface="微软雅黑"/>
            </a:endParaRPr>
          </a:p>
          <a:p>
            <a:pPr algn="ctr">
              <a:lnSpc>
                <a:spcPct val="120000"/>
              </a:lnSpc>
            </a:pPr>
            <a:r>
              <a:rPr lang="en-US" altLang="zh-CN" spc="-150" dirty="0">
                <a:ea typeface="微软雅黑"/>
              </a:rPr>
              <a:t>2018</a:t>
            </a:r>
            <a:r>
              <a:rPr lang="zh-CN" altLang="en-US" spc="-150" dirty="0">
                <a:ea typeface="微软雅黑"/>
              </a:rPr>
              <a:t>年</a:t>
            </a:r>
            <a:r>
              <a:rPr lang="en-US" altLang="zh-CN" spc="-150" dirty="0">
                <a:ea typeface="微软雅黑"/>
              </a:rPr>
              <a:t>12</a:t>
            </a:r>
            <a:r>
              <a:rPr lang="zh-CN" altLang="en-US" spc="-150" dirty="0">
                <a:ea typeface="微软雅黑"/>
              </a:rPr>
              <a:t>月</a:t>
            </a:r>
            <a:r>
              <a:rPr lang="en-US" altLang="zh-CN" spc="-150" dirty="0" smtClean="0">
                <a:ea typeface="微软雅黑"/>
              </a:rPr>
              <a:t>24</a:t>
            </a:r>
            <a:r>
              <a:rPr lang="zh-CN" altLang="en-US" spc="-150" dirty="0" smtClean="0">
                <a:ea typeface="微软雅黑"/>
              </a:rPr>
              <a:t>日</a:t>
            </a:r>
            <a:endParaRPr lang="en-US" altLang="zh-CN" spc="-150" dirty="0">
              <a:ea typeface="微软雅黑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7CEC241-C185-409E-8E8E-D33684E53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538" y="-595512"/>
            <a:ext cx="6186309" cy="546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1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右箭头 25"/>
          <p:cNvSpPr/>
          <p:nvPr/>
        </p:nvSpPr>
        <p:spPr>
          <a:xfrm>
            <a:off x="249516" y="1634998"/>
            <a:ext cx="11511125" cy="1077490"/>
          </a:xfrm>
          <a:prstGeom prst="rightArrow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圆角矩形 27"/>
          <p:cNvSpPr/>
          <p:nvPr/>
        </p:nvSpPr>
        <p:spPr>
          <a:xfrm>
            <a:off x="797211" y="1634997"/>
            <a:ext cx="1853861" cy="1077492"/>
          </a:xfrm>
          <a:prstGeom prst="roundRect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31" name="圆角矩形 30"/>
          <p:cNvSpPr/>
          <p:nvPr/>
        </p:nvSpPr>
        <p:spPr>
          <a:xfrm>
            <a:off x="2814148" y="1634997"/>
            <a:ext cx="1853861" cy="1077492"/>
          </a:xfrm>
          <a:prstGeom prst="roundRect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34" name="圆角矩形 33"/>
          <p:cNvSpPr/>
          <p:nvPr/>
        </p:nvSpPr>
        <p:spPr>
          <a:xfrm>
            <a:off x="4831085" y="1634997"/>
            <a:ext cx="1853861" cy="1077492"/>
          </a:xfrm>
          <a:prstGeom prst="roundRect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37" name="圆角矩形 36"/>
          <p:cNvSpPr/>
          <p:nvPr/>
        </p:nvSpPr>
        <p:spPr>
          <a:xfrm>
            <a:off x="6848022" y="1634997"/>
            <a:ext cx="1853861" cy="1077492"/>
          </a:xfrm>
          <a:prstGeom prst="roundRect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40" name="圆角矩形 39"/>
          <p:cNvSpPr/>
          <p:nvPr/>
        </p:nvSpPr>
        <p:spPr>
          <a:xfrm>
            <a:off x="8864957" y="1634998"/>
            <a:ext cx="1853861" cy="1077492"/>
          </a:xfrm>
          <a:prstGeom prst="roundRect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75" name="TextBox 74"/>
          <p:cNvSpPr txBox="1"/>
          <p:nvPr/>
        </p:nvSpPr>
        <p:spPr>
          <a:xfrm>
            <a:off x="1065506" y="1988553"/>
            <a:ext cx="131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903659" y="1988553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发帖模块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186789" y="1988553"/>
            <a:ext cx="131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评论模块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203013" y="1988553"/>
            <a:ext cx="131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</a:p>
        </p:txBody>
      </p:sp>
      <p:sp>
        <p:nvSpPr>
          <p:cNvPr id="41" name="七边形 40">
            <a:extLst>
              <a:ext uri="{FF2B5EF4-FFF2-40B4-BE49-F238E27FC236}">
                <a16:creationId xmlns:a16="http://schemas.microsoft.com/office/drawing/2014/main" xmlns="" id="{6C50A107-7E8F-4420-A001-6DF960648663}"/>
              </a:ext>
            </a:extLst>
          </p:cNvPr>
          <p:cNvSpPr/>
          <p:nvPr/>
        </p:nvSpPr>
        <p:spPr>
          <a:xfrm>
            <a:off x="797211" y="318350"/>
            <a:ext cx="554360" cy="55436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52F926A4-28FB-4267-A848-EB2A1CB4F445}"/>
              </a:ext>
            </a:extLst>
          </p:cNvPr>
          <p:cNvSpPr/>
          <p:nvPr/>
        </p:nvSpPr>
        <p:spPr>
          <a:xfrm>
            <a:off x="1534850" y="325820"/>
            <a:ext cx="1968068" cy="54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集结号</a:t>
            </a:r>
            <a:r>
              <a:rPr lang="zh-CN" altLang="en-US" dirty="0" smtClean="0"/>
              <a:t>微游圈</a:t>
            </a:r>
            <a:endParaRPr lang="zh-CN" altLang="en-US" dirty="0"/>
          </a:p>
        </p:txBody>
      </p:sp>
      <p:sp>
        <p:nvSpPr>
          <p:cNvPr id="43" name="矩形 2">
            <a:extLst>
              <a:ext uri="{FF2B5EF4-FFF2-40B4-BE49-F238E27FC236}">
                <a16:creationId xmlns:a16="http://schemas.microsoft.com/office/drawing/2014/main" xmlns="" id="{AC723A52-540C-4252-998C-BDEE55D89F8C}"/>
              </a:ext>
            </a:extLst>
          </p:cNvPr>
          <p:cNvSpPr/>
          <p:nvPr/>
        </p:nvSpPr>
        <p:spPr>
          <a:xfrm>
            <a:off x="249516" y="3474776"/>
            <a:ext cx="3627083" cy="576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ea typeface="微软雅黑"/>
              </a:rPr>
              <a:t>提升与突破</a:t>
            </a:r>
          </a:p>
        </p:txBody>
      </p:sp>
      <p:sp>
        <p:nvSpPr>
          <p:cNvPr id="44" name="矩形 2">
            <a:extLst>
              <a:ext uri="{FF2B5EF4-FFF2-40B4-BE49-F238E27FC236}">
                <a16:creationId xmlns:a16="http://schemas.microsoft.com/office/drawing/2014/main" xmlns="" id="{A96CA2A4-A0EA-4752-BDE0-B263BBB885CD}"/>
              </a:ext>
            </a:extLst>
          </p:cNvPr>
          <p:cNvSpPr/>
          <p:nvPr/>
        </p:nvSpPr>
        <p:spPr>
          <a:xfrm>
            <a:off x="4172268" y="3474776"/>
            <a:ext cx="3627083" cy="57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ea typeface="微软雅黑"/>
              </a:rPr>
              <a:t>不足与改进</a:t>
            </a:r>
          </a:p>
        </p:txBody>
      </p:sp>
      <p:sp>
        <p:nvSpPr>
          <p:cNvPr id="45" name="TextBox 73">
            <a:extLst>
              <a:ext uri="{FF2B5EF4-FFF2-40B4-BE49-F238E27FC236}">
                <a16:creationId xmlns:a16="http://schemas.microsoft.com/office/drawing/2014/main" xmlns="" id="{C0C22E05-7600-4525-96AF-443CE194F5E8}"/>
              </a:ext>
            </a:extLst>
          </p:cNvPr>
          <p:cNvSpPr txBox="1"/>
          <p:nvPr/>
        </p:nvSpPr>
        <p:spPr>
          <a:xfrm>
            <a:off x="374848" y="4114279"/>
            <a:ext cx="3376417" cy="1289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2600">
                <a:solidFill>
                  <a:srgbClr val="0066FF"/>
                </a:solidFill>
                <a:latin typeface="Arial Black" pitchFamily="34" charset="0"/>
                <a:ea typeface="Gulim" pitchFamily="34" charset="-127"/>
              </a:defRPr>
            </a:lvl1pPr>
            <a:lvl2pPr marL="742950" indent="-285750" eaLnBrk="0" hangingPunct="0">
              <a:defRPr kumimoji="1" sz="800"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熟悉类似贴吧的主要功能和开发流程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完整的单页应用开发等</a:t>
            </a:r>
          </a:p>
        </p:txBody>
      </p:sp>
      <p:sp>
        <p:nvSpPr>
          <p:cNvPr id="46" name="TextBox 95">
            <a:extLst>
              <a:ext uri="{FF2B5EF4-FFF2-40B4-BE49-F238E27FC236}">
                <a16:creationId xmlns:a16="http://schemas.microsoft.com/office/drawing/2014/main" xmlns="" id="{337D9759-CF6A-461E-818E-2F3BBFB48F64}"/>
              </a:ext>
            </a:extLst>
          </p:cNvPr>
          <p:cNvSpPr txBox="1"/>
          <p:nvPr/>
        </p:nvSpPr>
        <p:spPr>
          <a:xfrm>
            <a:off x="4172269" y="4169737"/>
            <a:ext cx="3627082" cy="4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2600">
                <a:solidFill>
                  <a:srgbClr val="0066FF"/>
                </a:solidFill>
                <a:latin typeface="Arial Black" pitchFamily="34" charset="0"/>
                <a:ea typeface="Gulim" pitchFamily="34" charset="-127"/>
              </a:defRPr>
            </a:lvl1pPr>
            <a:lvl2pPr marL="742950" indent="-285750" eaLnBrk="0" hangingPunct="0">
              <a:defRPr kumimoji="1" sz="800"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暂时处于开发阶段</a:t>
            </a:r>
            <a:endParaRPr lang="en-US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531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7" grpId="0"/>
      <p:bldP spid="78" grpId="0"/>
      <p:bldP spid="43" grpId="0" animBg="1"/>
      <p:bldP spid="44" grpId="0" animBg="1"/>
      <p:bldP spid="45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 1"/>
          <p:cNvSpPr/>
          <p:nvPr/>
        </p:nvSpPr>
        <p:spPr>
          <a:xfrm rot="10800000">
            <a:off x="11446471" y="444359"/>
            <a:ext cx="302343" cy="302343"/>
          </a:xfrm>
          <a:prstGeom prst="chevron">
            <a:avLst/>
          </a:prstGeom>
          <a:solidFill>
            <a:srgbClr val="0072C6"/>
          </a:solidFill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" name="直接连接符 2"/>
          <p:cNvCxnSpPr>
            <a:cxnSpLocks/>
          </p:cNvCxnSpPr>
          <p:nvPr/>
        </p:nvCxnSpPr>
        <p:spPr>
          <a:xfrm flipH="1">
            <a:off x="9389072" y="794336"/>
            <a:ext cx="2411042" cy="0"/>
          </a:xfrm>
          <a:prstGeom prst="line">
            <a:avLst/>
          </a:prstGeom>
          <a:ln w="19050">
            <a:solidFill>
              <a:srgbClr val="0072C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燕尾形 3"/>
          <p:cNvSpPr/>
          <p:nvPr/>
        </p:nvSpPr>
        <p:spPr>
          <a:xfrm rot="10800000">
            <a:off x="11109720" y="444361"/>
            <a:ext cx="302342" cy="302342"/>
          </a:xfrm>
          <a:prstGeom prst="chevron">
            <a:avLst/>
          </a:prstGeom>
          <a:solidFill>
            <a:srgbClr val="0072C6"/>
          </a:solidFill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389072" y="210789"/>
            <a:ext cx="2698192" cy="77787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Segoe UI Semilight" panose="020B0402040204020203" pitchFamily="34" charset="0"/>
              </a:rPr>
              <a:t>成果展示</a:t>
            </a:r>
          </a:p>
        </p:txBody>
      </p:sp>
      <p:sp>
        <p:nvSpPr>
          <p:cNvPr id="20" name="七边形 19">
            <a:extLst>
              <a:ext uri="{FF2B5EF4-FFF2-40B4-BE49-F238E27FC236}">
                <a16:creationId xmlns:a16="http://schemas.microsoft.com/office/drawing/2014/main" xmlns="" id="{4A53E691-3D70-436C-BA9D-E3E6FE54AB62}"/>
              </a:ext>
            </a:extLst>
          </p:cNvPr>
          <p:cNvSpPr/>
          <p:nvPr/>
        </p:nvSpPr>
        <p:spPr>
          <a:xfrm>
            <a:off x="797211" y="318350"/>
            <a:ext cx="554360" cy="55436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681A33EC-C073-41D1-B951-C6C38FD458CD}"/>
              </a:ext>
            </a:extLst>
          </p:cNvPr>
          <p:cNvSpPr/>
          <p:nvPr/>
        </p:nvSpPr>
        <p:spPr>
          <a:xfrm>
            <a:off x="1534850" y="325820"/>
            <a:ext cx="2256100" cy="54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集结号微游</a:t>
            </a:r>
            <a:r>
              <a:rPr lang="en-US" altLang="zh-CN" dirty="0"/>
              <a:t>PC</a:t>
            </a:r>
            <a:r>
              <a:rPr lang="zh-CN" altLang="en-US" dirty="0"/>
              <a:t>广告页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12AB240-C4D3-4046-AE6A-D7FCE76E7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68" y="1276697"/>
            <a:ext cx="9431560" cy="45365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49885" y="425004"/>
            <a:ext cx="225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4"/>
              </a:rPr>
              <a:t>http://jjhpc.12h5.com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232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 1"/>
          <p:cNvSpPr/>
          <p:nvPr/>
        </p:nvSpPr>
        <p:spPr>
          <a:xfrm rot="10800000">
            <a:off x="11446471" y="444359"/>
            <a:ext cx="302343" cy="302343"/>
          </a:xfrm>
          <a:prstGeom prst="chevron">
            <a:avLst/>
          </a:prstGeom>
          <a:solidFill>
            <a:srgbClr val="0072C6"/>
          </a:solidFill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" name="直接连接符 2"/>
          <p:cNvCxnSpPr>
            <a:cxnSpLocks/>
          </p:cNvCxnSpPr>
          <p:nvPr/>
        </p:nvCxnSpPr>
        <p:spPr>
          <a:xfrm flipH="1">
            <a:off x="9389072" y="794336"/>
            <a:ext cx="2411042" cy="0"/>
          </a:xfrm>
          <a:prstGeom prst="line">
            <a:avLst/>
          </a:prstGeom>
          <a:ln w="19050">
            <a:solidFill>
              <a:srgbClr val="0072C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燕尾形 3"/>
          <p:cNvSpPr/>
          <p:nvPr/>
        </p:nvSpPr>
        <p:spPr>
          <a:xfrm rot="10800000">
            <a:off x="11109720" y="444361"/>
            <a:ext cx="302342" cy="302342"/>
          </a:xfrm>
          <a:prstGeom prst="chevron">
            <a:avLst/>
          </a:prstGeom>
          <a:solidFill>
            <a:srgbClr val="0072C6"/>
          </a:solidFill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389072" y="210789"/>
            <a:ext cx="2698192" cy="77787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Segoe UI Semilight" panose="020B0402040204020203" pitchFamily="34" charset="0"/>
              </a:rPr>
              <a:t>成果展示</a:t>
            </a:r>
          </a:p>
        </p:txBody>
      </p:sp>
      <p:sp>
        <p:nvSpPr>
          <p:cNvPr id="20" name="七边形 19">
            <a:extLst>
              <a:ext uri="{FF2B5EF4-FFF2-40B4-BE49-F238E27FC236}">
                <a16:creationId xmlns:a16="http://schemas.microsoft.com/office/drawing/2014/main" xmlns="" id="{4A53E691-3D70-436C-BA9D-E3E6FE54AB62}"/>
              </a:ext>
            </a:extLst>
          </p:cNvPr>
          <p:cNvSpPr/>
          <p:nvPr/>
        </p:nvSpPr>
        <p:spPr>
          <a:xfrm>
            <a:off x="797211" y="318350"/>
            <a:ext cx="554360" cy="55436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681A33EC-C073-41D1-B951-C6C38FD458CD}"/>
              </a:ext>
            </a:extLst>
          </p:cNvPr>
          <p:cNvSpPr/>
          <p:nvPr/>
        </p:nvSpPr>
        <p:spPr>
          <a:xfrm>
            <a:off x="1534850" y="325820"/>
            <a:ext cx="2400116" cy="54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集结</a:t>
            </a:r>
            <a:r>
              <a:rPr lang="zh-CN" altLang="en-US" dirty="0" smtClean="0"/>
              <a:t>号</a:t>
            </a:r>
            <a:r>
              <a:rPr lang="zh-CN" altLang="en-US" dirty="0"/>
              <a:t>微</a:t>
            </a:r>
            <a:r>
              <a:rPr lang="zh-CN" altLang="en-US" dirty="0" smtClean="0"/>
              <a:t>游联运平台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57" y="1236791"/>
            <a:ext cx="4729200" cy="23123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91" y="3738038"/>
            <a:ext cx="4729200" cy="2322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91" y="1290455"/>
            <a:ext cx="4729200" cy="23260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11" y="3738038"/>
            <a:ext cx="4729200" cy="231740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06974" y="410864"/>
            <a:ext cx="237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7"/>
              </a:rPr>
              <a:t>https://open.12h5.com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57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9479582" y="208625"/>
            <a:ext cx="2197510" cy="595901"/>
            <a:chOff x="9342488" y="464772"/>
            <a:chExt cx="2197510" cy="595901"/>
          </a:xfrm>
        </p:grpSpPr>
        <p:cxnSp>
          <p:nvCxnSpPr>
            <p:cNvPr id="52" name="直接连接符 51"/>
            <p:cNvCxnSpPr/>
            <p:nvPr userDrawn="1"/>
          </p:nvCxnSpPr>
          <p:spPr>
            <a:xfrm>
              <a:off x="11495806" y="464772"/>
              <a:ext cx="0" cy="595901"/>
            </a:xfrm>
            <a:prstGeom prst="line">
              <a:avLst/>
            </a:prstGeom>
            <a:ln w="1016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 userDrawn="1"/>
          </p:nvCxnSpPr>
          <p:spPr>
            <a:xfrm>
              <a:off x="11207774" y="599607"/>
              <a:ext cx="0" cy="461066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 userDrawn="1"/>
          </p:nvCxnSpPr>
          <p:spPr>
            <a:xfrm flipH="1">
              <a:off x="9342488" y="1060673"/>
              <a:ext cx="2197510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 userDrawn="1"/>
          </p:nvCxnSpPr>
          <p:spPr>
            <a:xfrm>
              <a:off x="10919742" y="762722"/>
              <a:ext cx="0" cy="297951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3" name="图片 2" descr="目标10.jpg"/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0470">
            <a:off x="614955" y="2168443"/>
            <a:ext cx="3169455" cy="316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" name="组合 67"/>
          <p:cNvGrpSpPr/>
          <p:nvPr/>
        </p:nvGrpSpPr>
        <p:grpSpPr>
          <a:xfrm>
            <a:off x="4727054" y="2212801"/>
            <a:ext cx="6042675" cy="754216"/>
            <a:chOff x="1921781" y="1932163"/>
            <a:chExt cx="5754643" cy="754216"/>
          </a:xfrm>
        </p:grpSpPr>
        <p:sp>
          <p:nvSpPr>
            <p:cNvPr id="69" name="矩形 68"/>
            <p:cNvSpPr/>
            <p:nvPr/>
          </p:nvSpPr>
          <p:spPr>
            <a:xfrm>
              <a:off x="1921781" y="1932163"/>
              <a:ext cx="5754643" cy="754216"/>
            </a:xfrm>
            <a:prstGeom prst="rect">
              <a:avLst/>
            </a:prstGeom>
            <a:solidFill>
              <a:schemeClr val="bg1">
                <a:lumMod val="5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0" name="任意多边形 79"/>
            <p:cNvSpPr/>
            <p:nvPr/>
          </p:nvSpPr>
          <p:spPr>
            <a:xfrm>
              <a:off x="2105316" y="2044584"/>
              <a:ext cx="780620" cy="550865"/>
            </a:xfrm>
            <a:custGeom>
              <a:avLst/>
              <a:gdLst>
                <a:gd name="connsiteX0" fmla="*/ 0 w 5688859"/>
                <a:gd name="connsiteY0" fmla="*/ 201724 h 1210320"/>
                <a:gd name="connsiteX1" fmla="*/ 201724 w 5688859"/>
                <a:gd name="connsiteY1" fmla="*/ 0 h 1210320"/>
                <a:gd name="connsiteX2" fmla="*/ 5487135 w 5688859"/>
                <a:gd name="connsiteY2" fmla="*/ 0 h 1210320"/>
                <a:gd name="connsiteX3" fmla="*/ 5688859 w 5688859"/>
                <a:gd name="connsiteY3" fmla="*/ 201724 h 1210320"/>
                <a:gd name="connsiteX4" fmla="*/ 5688859 w 5688859"/>
                <a:gd name="connsiteY4" fmla="*/ 1008596 h 1210320"/>
                <a:gd name="connsiteX5" fmla="*/ 5487135 w 5688859"/>
                <a:gd name="connsiteY5" fmla="*/ 1210320 h 1210320"/>
                <a:gd name="connsiteX6" fmla="*/ 201724 w 5688859"/>
                <a:gd name="connsiteY6" fmla="*/ 1210320 h 1210320"/>
                <a:gd name="connsiteX7" fmla="*/ 0 w 5688859"/>
                <a:gd name="connsiteY7" fmla="*/ 1008596 h 1210320"/>
                <a:gd name="connsiteX8" fmla="*/ 0 w 5688859"/>
                <a:gd name="connsiteY8" fmla="*/ 201724 h 121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88859" h="1210320">
                  <a:moveTo>
                    <a:pt x="0" y="201724"/>
                  </a:moveTo>
                  <a:cubicBezTo>
                    <a:pt x="0" y="90315"/>
                    <a:pt x="90315" y="0"/>
                    <a:pt x="201724" y="0"/>
                  </a:cubicBezTo>
                  <a:lnTo>
                    <a:pt x="5487135" y="0"/>
                  </a:lnTo>
                  <a:cubicBezTo>
                    <a:pt x="5598544" y="0"/>
                    <a:pt x="5688859" y="90315"/>
                    <a:pt x="5688859" y="201724"/>
                  </a:cubicBezTo>
                  <a:lnTo>
                    <a:pt x="5688859" y="1008596"/>
                  </a:lnTo>
                  <a:cubicBezTo>
                    <a:pt x="5688859" y="1120005"/>
                    <a:pt x="5598544" y="1210320"/>
                    <a:pt x="5487135" y="1210320"/>
                  </a:cubicBezTo>
                  <a:lnTo>
                    <a:pt x="201724" y="1210320"/>
                  </a:lnTo>
                  <a:cubicBezTo>
                    <a:pt x="90315" y="1210320"/>
                    <a:pt x="0" y="1120005"/>
                    <a:pt x="0" y="1008596"/>
                  </a:cubicBezTo>
                  <a:lnTo>
                    <a:pt x="0" y="201724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4108" tIns="59083" rIns="274108" bIns="59083" numCol="1" spcCol="1270" anchor="ctr" anchorCtr="0">
              <a:noAutofit/>
            </a:bodyPr>
            <a:lstStyle/>
            <a:p>
              <a:pPr lvl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100" kern="1200" dirty="0">
                  <a:solidFill>
                    <a:schemeClr val="bg1"/>
                  </a:solidFill>
                </a:rPr>
                <a:t>1</a:t>
              </a:r>
              <a:endParaRPr lang="zh-CN" altLang="en-US" sz="4100" kern="1200" dirty="0">
                <a:solidFill>
                  <a:schemeClr val="bg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3070869" y="2140296"/>
              <a:ext cx="21543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完善集结号微游平台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4079588" y="2991059"/>
            <a:ext cx="6179163" cy="754216"/>
            <a:chOff x="1921781" y="1942909"/>
            <a:chExt cx="5857191" cy="754216"/>
          </a:xfrm>
        </p:grpSpPr>
        <p:sp>
          <p:nvSpPr>
            <p:cNvPr id="86" name="矩形 85"/>
            <p:cNvSpPr/>
            <p:nvPr/>
          </p:nvSpPr>
          <p:spPr>
            <a:xfrm>
              <a:off x="1921781" y="1942909"/>
              <a:ext cx="5857191" cy="754216"/>
            </a:xfrm>
            <a:prstGeom prst="rect">
              <a:avLst/>
            </a:prstGeom>
            <a:solidFill>
              <a:schemeClr val="bg1">
                <a:lumMod val="5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7" name="任意多边形 86"/>
            <p:cNvSpPr/>
            <p:nvPr/>
          </p:nvSpPr>
          <p:spPr>
            <a:xfrm>
              <a:off x="2105316" y="2044584"/>
              <a:ext cx="780620" cy="550865"/>
            </a:xfrm>
            <a:custGeom>
              <a:avLst/>
              <a:gdLst>
                <a:gd name="connsiteX0" fmla="*/ 0 w 5688859"/>
                <a:gd name="connsiteY0" fmla="*/ 201724 h 1210320"/>
                <a:gd name="connsiteX1" fmla="*/ 201724 w 5688859"/>
                <a:gd name="connsiteY1" fmla="*/ 0 h 1210320"/>
                <a:gd name="connsiteX2" fmla="*/ 5487135 w 5688859"/>
                <a:gd name="connsiteY2" fmla="*/ 0 h 1210320"/>
                <a:gd name="connsiteX3" fmla="*/ 5688859 w 5688859"/>
                <a:gd name="connsiteY3" fmla="*/ 201724 h 1210320"/>
                <a:gd name="connsiteX4" fmla="*/ 5688859 w 5688859"/>
                <a:gd name="connsiteY4" fmla="*/ 1008596 h 1210320"/>
                <a:gd name="connsiteX5" fmla="*/ 5487135 w 5688859"/>
                <a:gd name="connsiteY5" fmla="*/ 1210320 h 1210320"/>
                <a:gd name="connsiteX6" fmla="*/ 201724 w 5688859"/>
                <a:gd name="connsiteY6" fmla="*/ 1210320 h 1210320"/>
                <a:gd name="connsiteX7" fmla="*/ 0 w 5688859"/>
                <a:gd name="connsiteY7" fmla="*/ 1008596 h 1210320"/>
                <a:gd name="connsiteX8" fmla="*/ 0 w 5688859"/>
                <a:gd name="connsiteY8" fmla="*/ 201724 h 121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88859" h="1210320">
                  <a:moveTo>
                    <a:pt x="0" y="201724"/>
                  </a:moveTo>
                  <a:cubicBezTo>
                    <a:pt x="0" y="90315"/>
                    <a:pt x="90315" y="0"/>
                    <a:pt x="201724" y="0"/>
                  </a:cubicBezTo>
                  <a:lnTo>
                    <a:pt x="5487135" y="0"/>
                  </a:lnTo>
                  <a:cubicBezTo>
                    <a:pt x="5598544" y="0"/>
                    <a:pt x="5688859" y="90315"/>
                    <a:pt x="5688859" y="201724"/>
                  </a:cubicBezTo>
                  <a:lnTo>
                    <a:pt x="5688859" y="1008596"/>
                  </a:lnTo>
                  <a:cubicBezTo>
                    <a:pt x="5688859" y="1120005"/>
                    <a:pt x="5598544" y="1210320"/>
                    <a:pt x="5487135" y="1210320"/>
                  </a:cubicBezTo>
                  <a:lnTo>
                    <a:pt x="201724" y="1210320"/>
                  </a:lnTo>
                  <a:cubicBezTo>
                    <a:pt x="90315" y="1210320"/>
                    <a:pt x="0" y="1120005"/>
                    <a:pt x="0" y="1008596"/>
                  </a:cubicBezTo>
                  <a:lnTo>
                    <a:pt x="0" y="201724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4108" tIns="59083" rIns="274108" bIns="59083" numCol="1" spcCol="1270" anchor="ctr" anchorCtr="0">
              <a:noAutofit/>
            </a:bodyPr>
            <a:lstStyle/>
            <a:p>
              <a:pPr lvl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100" kern="1200" dirty="0">
                  <a:solidFill>
                    <a:schemeClr val="bg1"/>
                  </a:solidFill>
                </a:rPr>
                <a:t>2</a:t>
              </a:r>
              <a:endParaRPr lang="zh-CN" altLang="en-US" sz="4100" kern="1200" dirty="0">
                <a:solidFill>
                  <a:schemeClr val="bg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3070869" y="2140296"/>
              <a:ext cx="21442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完善平台的附加模块</a:t>
              </a: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3424913" y="3762515"/>
            <a:ext cx="6387788" cy="754216"/>
            <a:chOff x="1921781" y="1942909"/>
            <a:chExt cx="6063457" cy="754216"/>
          </a:xfrm>
        </p:grpSpPr>
        <p:sp>
          <p:nvSpPr>
            <p:cNvPr id="90" name="矩形 89"/>
            <p:cNvSpPr/>
            <p:nvPr/>
          </p:nvSpPr>
          <p:spPr>
            <a:xfrm>
              <a:off x="1921781" y="1942909"/>
              <a:ext cx="6063457" cy="754216"/>
            </a:xfrm>
            <a:prstGeom prst="rect">
              <a:avLst/>
            </a:prstGeom>
            <a:solidFill>
              <a:schemeClr val="bg1">
                <a:lumMod val="5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1" name="任意多边形 90"/>
            <p:cNvSpPr/>
            <p:nvPr/>
          </p:nvSpPr>
          <p:spPr>
            <a:xfrm>
              <a:off x="2105316" y="2044584"/>
              <a:ext cx="780620" cy="550865"/>
            </a:xfrm>
            <a:custGeom>
              <a:avLst/>
              <a:gdLst>
                <a:gd name="connsiteX0" fmla="*/ 0 w 5688859"/>
                <a:gd name="connsiteY0" fmla="*/ 201724 h 1210320"/>
                <a:gd name="connsiteX1" fmla="*/ 201724 w 5688859"/>
                <a:gd name="connsiteY1" fmla="*/ 0 h 1210320"/>
                <a:gd name="connsiteX2" fmla="*/ 5487135 w 5688859"/>
                <a:gd name="connsiteY2" fmla="*/ 0 h 1210320"/>
                <a:gd name="connsiteX3" fmla="*/ 5688859 w 5688859"/>
                <a:gd name="connsiteY3" fmla="*/ 201724 h 1210320"/>
                <a:gd name="connsiteX4" fmla="*/ 5688859 w 5688859"/>
                <a:gd name="connsiteY4" fmla="*/ 1008596 h 1210320"/>
                <a:gd name="connsiteX5" fmla="*/ 5487135 w 5688859"/>
                <a:gd name="connsiteY5" fmla="*/ 1210320 h 1210320"/>
                <a:gd name="connsiteX6" fmla="*/ 201724 w 5688859"/>
                <a:gd name="connsiteY6" fmla="*/ 1210320 h 1210320"/>
                <a:gd name="connsiteX7" fmla="*/ 0 w 5688859"/>
                <a:gd name="connsiteY7" fmla="*/ 1008596 h 1210320"/>
                <a:gd name="connsiteX8" fmla="*/ 0 w 5688859"/>
                <a:gd name="connsiteY8" fmla="*/ 201724 h 121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88859" h="1210320">
                  <a:moveTo>
                    <a:pt x="0" y="201724"/>
                  </a:moveTo>
                  <a:cubicBezTo>
                    <a:pt x="0" y="90315"/>
                    <a:pt x="90315" y="0"/>
                    <a:pt x="201724" y="0"/>
                  </a:cubicBezTo>
                  <a:lnTo>
                    <a:pt x="5487135" y="0"/>
                  </a:lnTo>
                  <a:cubicBezTo>
                    <a:pt x="5598544" y="0"/>
                    <a:pt x="5688859" y="90315"/>
                    <a:pt x="5688859" y="201724"/>
                  </a:cubicBezTo>
                  <a:lnTo>
                    <a:pt x="5688859" y="1008596"/>
                  </a:lnTo>
                  <a:cubicBezTo>
                    <a:pt x="5688859" y="1120005"/>
                    <a:pt x="5598544" y="1210320"/>
                    <a:pt x="5487135" y="1210320"/>
                  </a:cubicBezTo>
                  <a:lnTo>
                    <a:pt x="201724" y="1210320"/>
                  </a:lnTo>
                  <a:cubicBezTo>
                    <a:pt x="90315" y="1210320"/>
                    <a:pt x="0" y="1120005"/>
                    <a:pt x="0" y="1008596"/>
                  </a:cubicBezTo>
                  <a:lnTo>
                    <a:pt x="0" y="201724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4108" tIns="59083" rIns="274108" bIns="59083" numCol="1" spcCol="1270" anchor="ctr" anchorCtr="0">
              <a:noAutofit/>
            </a:bodyPr>
            <a:lstStyle/>
            <a:p>
              <a:pPr lvl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100" kern="1200" dirty="0">
                  <a:solidFill>
                    <a:schemeClr val="bg1"/>
                  </a:solidFill>
                </a:rPr>
                <a:t>3</a:t>
              </a:r>
              <a:endParaRPr lang="zh-CN" altLang="en-US" sz="4100" kern="1200" dirty="0">
                <a:solidFill>
                  <a:schemeClr val="bg1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3070869" y="2140296"/>
              <a:ext cx="28046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技术方面需要进一步提升等</a:t>
              </a:r>
            </a:p>
          </p:txBody>
        </p:sp>
      </p:grpSp>
      <p:sp>
        <p:nvSpPr>
          <p:cNvPr id="21" name="七边形 20">
            <a:extLst>
              <a:ext uri="{FF2B5EF4-FFF2-40B4-BE49-F238E27FC236}">
                <a16:creationId xmlns:a16="http://schemas.microsoft.com/office/drawing/2014/main" xmlns="" id="{4A53E691-3D70-436C-BA9D-E3E6FE54AB62}"/>
              </a:ext>
            </a:extLst>
          </p:cNvPr>
          <p:cNvSpPr/>
          <p:nvPr/>
        </p:nvSpPr>
        <p:spPr>
          <a:xfrm>
            <a:off x="797211" y="318350"/>
            <a:ext cx="554360" cy="55436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681A33EC-C073-41D1-B951-C6C38FD458CD}"/>
              </a:ext>
            </a:extLst>
          </p:cNvPr>
          <p:cNvSpPr/>
          <p:nvPr/>
        </p:nvSpPr>
        <p:spPr>
          <a:xfrm>
            <a:off x="1534850" y="325820"/>
            <a:ext cx="2400116" cy="54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工作展望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42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FF281D6-A3FB-46EE-ADDD-5750E97D9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6904413" y="2087896"/>
            <a:ext cx="6186309" cy="5462244"/>
          </a:xfrm>
          <a:prstGeom prst="rect">
            <a:avLst/>
          </a:prstGeom>
        </p:spPr>
      </p:pic>
      <p:sp>
        <p:nvSpPr>
          <p:cNvPr id="5" name="七边形 4">
            <a:extLst>
              <a:ext uri="{FF2B5EF4-FFF2-40B4-BE49-F238E27FC236}">
                <a16:creationId xmlns:a16="http://schemas.microsoft.com/office/drawing/2014/main" xmlns="" id="{4A53E691-3D70-436C-BA9D-E3E6FE54AB62}"/>
              </a:ext>
            </a:extLst>
          </p:cNvPr>
          <p:cNvSpPr/>
          <p:nvPr/>
        </p:nvSpPr>
        <p:spPr>
          <a:xfrm>
            <a:off x="797211" y="318350"/>
            <a:ext cx="554360" cy="55436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681A33EC-C073-41D1-B951-C6C38FD458CD}"/>
              </a:ext>
            </a:extLst>
          </p:cNvPr>
          <p:cNvSpPr/>
          <p:nvPr/>
        </p:nvSpPr>
        <p:spPr>
          <a:xfrm>
            <a:off x="1534850" y="325820"/>
            <a:ext cx="2400116" cy="54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个人总结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534850" y="1368806"/>
            <a:ext cx="6387788" cy="2572188"/>
            <a:chOff x="1921781" y="1932841"/>
            <a:chExt cx="6063457" cy="498912"/>
          </a:xfrm>
        </p:grpSpPr>
        <p:sp>
          <p:nvSpPr>
            <p:cNvPr id="8" name="矩形 7"/>
            <p:cNvSpPr/>
            <p:nvPr/>
          </p:nvSpPr>
          <p:spPr>
            <a:xfrm>
              <a:off x="1921781" y="1932841"/>
              <a:ext cx="6063457" cy="498912"/>
            </a:xfrm>
            <a:prstGeom prst="rect">
              <a:avLst/>
            </a:prstGeom>
            <a:solidFill>
              <a:schemeClr val="bg1">
                <a:lumMod val="5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矩形 9"/>
            <p:cNvSpPr/>
            <p:nvPr/>
          </p:nvSpPr>
          <p:spPr>
            <a:xfrm>
              <a:off x="2014378" y="1970843"/>
              <a:ext cx="5878263" cy="447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近一年的工作中，有欢声笑语，也有因为观点不一致的争吵，非常感谢大家对我的包容。</a:t>
              </a:r>
              <a:endParaRPr lang="en-US" altLang="zh-CN" dirty="0" smtClean="0">
                <a:solidFill>
                  <a:schemeClr val="bg1"/>
                </a:solidFill>
              </a:endParaRPr>
            </a:p>
            <a:p>
              <a:endParaRPr lang="en-US" altLang="zh-CN" dirty="0">
                <a:solidFill>
                  <a:schemeClr val="bg1"/>
                </a:solidFill>
              </a:endParaRPr>
            </a:p>
            <a:p>
              <a:r>
                <a:rPr lang="zh-CN" altLang="en-US" dirty="0" smtClean="0">
                  <a:solidFill>
                    <a:schemeClr val="bg1"/>
                  </a:solidFill>
                </a:rPr>
                <a:t>同时在不断的项目开发过程中，也是一个不断积累的过程，不仅增加了不同项目的开发经验，并且也学习了不少新的知识和技术。</a:t>
              </a:r>
              <a:endParaRPr lang="en-US" altLang="zh-CN" dirty="0" smtClean="0">
                <a:solidFill>
                  <a:schemeClr val="bg1"/>
                </a:solidFill>
              </a:endParaRPr>
            </a:p>
            <a:p>
              <a:endParaRPr lang="en-US" altLang="zh-CN" dirty="0">
                <a:solidFill>
                  <a:schemeClr val="bg1"/>
                </a:solidFill>
              </a:endParaRPr>
            </a:p>
            <a:p>
              <a:r>
                <a:rPr lang="en-US" altLang="zh-CN" dirty="0" smtClean="0">
                  <a:solidFill>
                    <a:schemeClr val="bg1"/>
                  </a:solidFill>
                </a:rPr>
                <a:t>^o-o^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553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90950" y="2212801"/>
            <a:ext cx="54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ea typeface="微软雅黑"/>
              </a:rPr>
              <a:t>谢谢！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FF281D6-A3FB-46EE-ADDD-5750E97D9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538" y="-595512"/>
            <a:ext cx="6186309" cy="546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0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注: 右箭头 9">
            <a:extLst>
              <a:ext uri="{FF2B5EF4-FFF2-40B4-BE49-F238E27FC236}">
                <a16:creationId xmlns:a16="http://schemas.microsoft.com/office/drawing/2014/main" xmlns="" id="{1F075657-4739-4FDE-82CE-23F00AA41106}"/>
              </a:ext>
            </a:extLst>
          </p:cNvPr>
          <p:cNvSpPr/>
          <p:nvPr/>
        </p:nvSpPr>
        <p:spPr>
          <a:xfrm>
            <a:off x="2062758" y="1254993"/>
            <a:ext cx="2419453" cy="554360"/>
          </a:xfrm>
          <a:prstGeom prst="rightArrowCallout">
            <a:avLst>
              <a:gd name="adj1" fmla="val 18532"/>
              <a:gd name="adj2" fmla="val 16915"/>
              <a:gd name="adj3" fmla="val 34703"/>
              <a:gd name="adj4" fmla="val 76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集结号微游平台</a:t>
            </a:r>
          </a:p>
        </p:txBody>
      </p:sp>
      <p:sp>
        <p:nvSpPr>
          <p:cNvPr id="16" name="标注: 右箭头 15">
            <a:extLst>
              <a:ext uri="{FF2B5EF4-FFF2-40B4-BE49-F238E27FC236}">
                <a16:creationId xmlns:a16="http://schemas.microsoft.com/office/drawing/2014/main" xmlns="" id="{BE8278A8-F4CD-40E8-AE14-4D348D86E105}"/>
              </a:ext>
            </a:extLst>
          </p:cNvPr>
          <p:cNvSpPr/>
          <p:nvPr/>
        </p:nvSpPr>
        <p:spPr>
          <a:xfrm>
            <a:off x="4496658" y="1254993"/>
            <a:ext cx="1872208" cy="554360"/>
          </a:xfrm>
          <a:prstGeom prst="rightArrowCallout">
            <a:avLst>
              <a:gd name="adj1" fmla="val 18532"/>
              <a:gd name="adj2" fmla="val 16915"/>
              <a:gd name="adj3" fmla="val 34703"/>
              <a:gd name="adj4" fmla="val 76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集结号微游后台</a:t>
            </a:r>
          </a:p>
        </p:txBody>
      </p:sp>
      <p:sp>
        <p:nvSpPr>
          <p:cNvPr id="17" name="标注: 右箭头 16">
            <a:extLst>
              <a:ext uri="{FF2B5EF4-FFF2-40B4-BE49-F238E27FC236}">
                <a16:creationId xmlns:a16="http://schemas.microsoft.com/office/drawing/2014/main" xmlns="" id="{9DCE9BD9-FDAC-489D-A57D-93C59A439660}"/>
              </a:ext>
            </a:extLst>
          </p:cNvPr>
          <p:cNvSpPr/>
          <p:nvPr/>
        </p:nvSpPr>
        <p:spPr>
          <a:xfrm>
            <a:off x="6383313" y="1254993"/>
            <a:ext cx="2073710" cy="554360"/>
          </a:xfrm>
          <a:prstGeom prst="rightArrowCallout">
            <a:avLst>
              <a:gd name="adj1" fmla="val 18532"/>
              <a:gd name="adj2" fmla="val 16915"/>
              <a:gd name="adj3" fmla="val 34703"/>
              <a:gd name="adj4" fmla="val 76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集结号微游支付</a:t>
            </a:r>
            <a:r>
              <a:rPr lang="en-US" altLang="zh-CN" sz="1400" dirty="0"/>
              <a:t>SDK</a:t>
            </a:r>
            <a:endParaRPr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0CFC9E97-807F-4BD3-94F6-5CA04EBFC9B1}"/>
              </a:ext>
            </a:extLst>
          </p:cNvPr>
          <p:cNvSpPr/>
          <p:nvPr/>
        </p:nvSpPr>
        <p:spPr>
          <a:xfrm>
            <a:off x="8471470" y="1254993"/>
            <a:ext cx="1584176" cy="55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集结号微游联运平台</a:t>
            </a:r>
          </a:p>
        </p:txBody>
      </p:sp>
      <p:sp>
        <p:nvSpPr>
          <p:cNvPr id="22" name="标注: 右箭头 21">
            <a:extLst>
              <a:ext uri="{FF2B5EF4-FFF2-40B4-BE49-F238E27FC236}">
                <a16:creationId xmlns:a16="http://schemas.microsoft.com/office/drawing/2014/main" xmlns="" id="{B91F75D0-5BD6-4E57-8125-7FA4DD29C412}"/>
              </a:ext>
            </a:extLst>
          </p:cNvPr>
          <p:cNvSpPr/>
          <p:nvPr/>
        </p:nvSpPr>
        <p:spPr>
          <a:xfrm>
            <a:off x="2062758" y="2212801"/>
            <a:ext cx="2419453" cy="554360"/>
          </a:xfrm>
          <a:prstGeom prst="rightArrowCallout">
            <a:avLst>
              <a:gd name="adj1" fmla="val 18532"/>
              <a:gd name="adj2" fmla="val 16915"/>
              <a:gd name="adj3" fmla="val 34703"/>
              <a:gd name="adj4" fmla="val 76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集结号捕鱼平台</a:t>
            </a:r>
          </a:p>
        </p:txBody>
      </p:sp>
      <p:sp>
        <p:nvSpPr>
          <p:cNvPr id="23" name="标注: 右箭头 22">
            <a:extLst>
              <a:ext uri="{FF2B5EF4-FFF2-40B4-BE49-F238E27FC236}">
                <a16:creationId xmlns:a16="http://schemas.microsoft.com/office/drawing/2014/main" xmlns="" id="{763D5DA8-2C30-4AF5-ACFC-CB3CB7FF772C}"/>
              </a:ext>
            </a:extLst>
          </p:cNvPr>
          <p:cNvSpPr/>
          <p:nvPr/>
        </p:nvSpPr>
        <p:spPr>
          <a:xfrm>
            <a:off x="4496658" y="2212801"/>
            <a:ext cx="1872208" cy="554360"/>
          </a:xfrm>
          <a:prstGeom prst="rightArrowCallout">
            <a:avLst>
              <a:gd name="adj1" fmla="val 18532"/>
              <a:gd name="adj2" fmla="val 16915"/>
              <a:gd name="adj3" fmla="val 34703"/>
              <a:gd name="adj4" fmla="val 76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集结号捕鱼平台后台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C9707687-5D95-4A92-8D24-BFBD3EC14AC1}"/>
              </a:ext>
            </a:extLst>
          </p:cNvPr>
          <p:cNvSpPr/>
          <p:nvPr/>
        </p:nvSpPr>
        <p:spPr>
          <a:xfrm>
            <a:off x="6383238" y="2212801"/>
            <a:ext cx="1584176" cy="55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集结号捕鱼平台接口</a:t>
            </a:r>
          </a:p>
        </p:txBody>
      </p:sp>
      <p:sp>
        <p:nvSpPr>
          <p:cNvPr id="26" name="标注: 右箭头 25">
            <a:extLst>
              <a:ext uri="{FF2B5EF4-FFF2-40B4-BE49-F238E27FC236}">
                <a16:creationId xmlns:a16="http://schemas.microsoft.com/office/drawing/2014/main" xmlns="" id="{984ACE06-6C42-4625-87EA-1914D9D0884B}"/>
              </a:ext>
            </a:extLst>
          </p:cNvPr>
          <p:cNvSpPr/>
          <p:nvPr/>
        </p:nvSpPr>
        <p:spPr>
          <a:xfrm>
            <a:off x="2062758" y="3170609"/>
            <a:ext cx="2419453" cy="554360"/>
          </a:xfrm>
          <a:prstGeom prst="rightArrowCallout">
            <a:avLst>
              <a:gd name="adj1" fmla="val 18532"/>
              <a:gd name="adj2" fmla="val 16915"/>
              <a:gd name="adj3" fmla="val 34703"/>
              <a:gd name="adj4" fmla="val 76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转盘游戏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182A715F-0F03-4B38-9E73-AC43F801DC6A}"/>
              </a:ext>
            </a:extLst>
          </p:cNvPr>
          <p:cNvSpPr/>
          <p:nvPr/>
        </p:nvSpPr>
        <p:spPr>
          <a:xfrm>
            <a:off x="4496658" y="3170609"/>
            <a:ext cx="1454532" cy="55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转盘游戏后台</a:t>
            </a:r>
          </a:p>
        </p:txBody>
      </p:sp>
      <p:sp>
        <p:nvSpPr>
          <p:cNvPr id="30" name="标注: 右箭头 29">
            <a:extLst>
              <a:ext uri="{FF2B5EF4-FFF2-40B4-BE49-F238E27FC236}">
                <a16:creationId xmlns:a16="http://schemas.microsoft.com/office/drawing/2014/main" xmlns="" id="{31FDB953-57E0-47F4-A2A3-DBC116507BAC}"/>
              </a:ext>
            </a:extLst>
          </p:cNvPr>
          <p:cNvSpPr/>
          <p:nvPr/>
        </p:nvSpPr>
        <p:spPr>
          <a:xfrm>
            <a:off x="2062758" y="4128417"/>
            <a:ext cx="2419453" cy="554360"/>
          </a:xfrm>
          <a:prstGeom prst="rightArrowCallout">
            <a:avLst>
              <a:gd name="adj1" fmla="val 18532"/>
              <a:gd name="adj2" fmla="val 16915"/>
              <a:gd name="adj3" fmla="val 34703"/>
              <a:gd name="adj4" fmla="val 76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集结</a:t>
            </a:r>
            <a:r>
              <a:rPr lang="zh-CN" altLang="en-US" dirty="0" smtClean="0"/>
              <a:t>号</a:t>
            </a:r>
            <a:r>
              <a:rPr lang="zh-CN" altLang="en-US" dirty="0"/>
              <a:t>微游</a:t>
            </a:r>
            <a:r>
              <a:rPr lang="zh-CN" altLang="en-US" dirty="0" smtClean="0"/>
              <a:t>圈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0130A5FD-0C5D-46F0-AE4A-6D3CF3C4DB14}"/>
              </a:ext>
            </a:extLst>
          </p:cNvPr>
          <p:cNvSpPr/>
          <p:nvPr/>
        </p:nvSpPr>
        <p:spPr>
          <a:xfrm>
            <a:off x="4499022" y="4128417"/>
            <a:ext cx="1454532" cy="55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集结号微游圈后台</a:t>
            </a:r>
          </a:p>
        </p:txBody>
      </p:sp>
      <p:sp>
        <p:nvSpPr>
          <p:cNvPr id="12" name="七边形 11">
            <a:extLst>
              <a:ext uri="{FF2B5EF4-FFF2-40B4-BE49-F238E27FC236}">
                <a16:creationId xmlns:a16="http://schemas.microsoft.com/office/drawing/2014/main" xmlns="" id="{1A5D97A6-8C2D-479E-AF5E-6176DEA7336A}"/>
              </a:ext>
            </a:extLst>
          </p:cNvPr>
          <p:cNvSpPr/>
          <p:nvPr/>
        </p:nvSpPr>
        <p:spPr>
          <a:xfrm>
            <a:off x="1256298" y="1253512"/>
            <a:ext cx="554360" cy="55436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5" name="七边形 34">
            <a:extLst>
              <a:ext uri="{FF2B5EF4-FFF2-40B4-BE49-F238E27FC236}">
                <a16:creationId xmlns:a16="http://schemas.microsoft.com/office/drawing/2014/main" xmlns="" id="{1BFE947B-C3DA-49D8-AB59-79B3740405D4}"/>
              </a:ext>
            </a:extLst>
          </p:cNvPr>
          <p:cNvSpPr/>
          <p:nvPr/>
        </p:nvSpPr>
        <p:spPr>
          <a:xfrm>
            <a:off x="1256298" y="2212801"/>
            <a:ext cx="554360" cy="55436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6" name="七边形 35">
            <a:extLst>
              <a:ext uri="{FF2B5EF4-FFF2-40B4-BE49-F238E27FC236}">
                <a16:creationId xmlns:a16="http://schemas.microsoft.com/office/drawing/2014/main" xmlns="" id="{CA6F6F5D-D8A5-47E4-A195-4BED5B828F70}"/>
              </a:ext>
            </a:extLst>
          </p:cNvPr>
          <p:cNvSpPr/>
          <p:nvPr/>
        </p:nvSpPr>
        <p:spPr>
          <a:xfrm>
            <a:off x="1256298" y="3170609"/>
            <a:ext cx="554360" cy="55436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7" name="七边形 36">
            <a:extLst>
              <a:ext uri="{FF2B5EF4-FFF2-40B4-BE49-F238E27FC236}">
                <a16:creationId xmlns:a16="http://schemas.microsoft.com/office/drawing/2014/main" xmlns="" id="{D042F08C-9AD4-40A5-AB53-A03F7F5CAC4E}"/>
              </a:ext>
            </a:extLst>
          </p:cNvPr>
          <p:cNvSpPr/>
          <p:nvPr/>
        </p:nvSpPr>
        <p:spPr>
          <a:xfrm>
            <a:off x="1256298" y="4128417"/>
            <a:ext cx="554360" cy="55436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2E49793D-AFAC-46B1-9071-EF2EE0A12DB0}"/>
              </a:ext>
            </a:extLst>
          </p:cNvPr>
          <p:cNvSpPr/>
          <p:nvPr/>
        </p:nvSpPr>
        <p:spPr>
          <a:xfrm>
            <a:off x="2062758" y="5093695"/>
            <a:ext cx="2419452" cy="54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集结</a:t>
            </a:r>
            <a:r>
              <a:rPr lang="zh-CN" altLang="en-US" dirty="0" smtClean="0"/>
              <a:t>号</a:t>
            </a:r>
            <a:r>
              <a:rPr lang="zh-CN" altLang="en-US" dirty="0"/>
              <a:t>微游</a:t>
            </a:r>
            <a:r>
              <a:rPr lang="en-US" altLang="zh-CN" dirty="0" smtClean="0"/>
              <a:t>PC</a:t>
            </a:r>
            <a:r>
              <a:rPr lang="zh-CN" altLang="en-US" dirty="0" smtClean="0"/>
              <a:t>广告</a:t>
            </a:r>
            <a:r>
              <a:rPr lang="zh-CN" altLang="en-US" dirty="0"/>
              <a:t>页</a:t>
            </a:r>
          </a:p>
        </p:txBody>
      </p:sp>
      <p:sp>
        <p:nvSpPr>
          <p:cNvPr id="40" name="七边形 39">
            <a:extLst>
              <a:ext uri="{FF2B5EF4-FFF2-40B4-BE49-F238E27FC236}">
                <a16:creationId xmlns:a16="http://schemas.microsoft.com/office/drawing/2014/main" xmlns="" id="{49EC2774-E23B-4E7E-B2BE-07B964AA1F8A}"/>
              </a:ext>
            </a:extLst>
          </p:cNvPr>
          <p:cNvSpPr/>
          <p:nvPr/>
        </p:nvSpPr>
        <p:spPr>
          <a:xfrm>
            <a:off x="1256298" y="5086225"/>
            <a:ext cx="554360" cy="55436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492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7" grpId="0" animBg="1"/>
      <p:bldP spid="11" grpId="0" animBg="1"/>
      <p:bldP spid="22" grpId="0" animBg="1"/>
      <p:bldP spid="23" grpId="0" animBg="1"/>
      <p:bldP spid="25" grpId="0" animBg="1"/>
      <p:bldP spid="26" grpId="0" animBg="1"/>
      <p:bldP spid="29" grpId="0" animBg="1"/>
      <p:bldP spid="30" grpId="0" animBg="1"/>
      <p:bldP spid="33" grpId="0" animBg="1"/>
      <p:bldP spid="12" grpId="0" animBg="1"/>
      <p:bldP spid="35" grpId="0" animBg="1"/>
      <p:bldP spid="36" grpId="0" animBg="1"/>
      <p:bldP spid="37" grpId="0" animBg="1"/>
      <p:bldP spid="39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 1"/>
          <p:cNvSpPr/>
          <p:nvPr/>
        </p:nvSpPr>
        <p:spPr>
          <a:xfrm rot="10800000">
            <a:off x="11446471" y="444359"/>
            <a:ext cx="302343" cy="302343"/>
          </a:xfrm>
          <a:prstGeom prst="chevron">
            <a:avLst/>
          </a:prstGeom>
          <a:solidFill>
            <a:srgbClr val="0072C6"/>
          </a:solidFill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" name="直接连接符 2"/>
          <p:cNvCxnSpPr>
            <a:cxnSpLocks/>
          </p:cNvCxnSpPr>
          <p:nvPr/>
        </p:nvCxnSpPr>
        <p:spPr>
          <a:xfrm flipH="1">
            <a:off x="9263558" y="794336"/>
            <a:ext cx="2536556" cy="0"/>
          </a:xfrm>
          <a:prstGeom prst="line">
            <a:avLst/>
          </a:prstGeom>
          <a:ln w="19050">
            <a:solidFill>
              <a:srgbClr val="0072C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燕尾形 3"/>
          <p:cNvSpPr/>
          <p:nvPr/>
        </p:nvSpPr>
        <p:spPr>
          <a:xfrm rot="10800000">
            <a:off x="11109720" y="444361"/>
            <a:ext cx="302342" cy="302342"/>
          </a:xfrm>
          <a:prstGeom prst="chevron">
            <a:avLst/>
          </a:prstGeom>
          <a:solidFill>
            <a:srgbClr val="0072C6"/>
          </a:solidFill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263558" y="210789"/>
            <a:ext cx="2823706" cy="77787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Segoe UI Semilight" panose="020B0402040204020203" pitchFamily="34" charset="0"/>
              </a:rPr>
              <a:t>成果展示</a:t>
            </a:r>
          </a:p>
        </p:txBody>
      </p:sp>
      <p:sp>
        <p:nvSpPr>
          <p:cNvPr id="12" name="矩形 11"/>
          <p:cNvSpPr/>
          <p:nvPr/>
        </p:nvSpPr>
        <p:spPr>
          <a:xfrm>
            <a:off x="2383158" y="979373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首页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63782" y="979373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分类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612867" y="97934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游戏页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42401745-0BAE-4559-BE33-D22BBD774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50" y="1439993"/>
            <a:ext cx="2342948" cy="413790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BD09518E-8269-46E1-B634-43FB24C79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474" y="1435700"/>
            <a:ext cx="2342948" cy="414219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E07DA5A3-A842-4913-A62B-6667C93EA4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098" y="1450021"/>
            <a:ext cx="2326824" cy="4142197"/>
          </a:xfrm>
          <a:prstGeom prst="rect">
            <a:avLst/>
          </a:prstGeom>
        </p:spPr>
      </p:pic>
      <p:sp>
        <p:nvSpPr>
          <p:cNvPr id="31" name="七边形 30">
            <a:extLst>
              <a:ext uri="{FF2B5EF4-FFF2-40B4-BE49-F238E27FC236}">
                <a16:creationId xmlns:a16="http://schemas.microsoft.com/office/drawing/2014/main" xmlns="" id="{9BE8A6D3-24AC-4B03-8782-B5CE3D2D345B}"/>
              </a:ext>
            </a:extLst>
          </p:cNvPr>
          <p:cNvSpPr/>
          <p:nvPr/>
        </p:nvSpPr>
        <p:spPr>
          <a:xfrm>
            <a:off x="797211" y="318350"/>
            <a:ext cx="554360" cy="55436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AD2901D8-55CF-421B-8D66-7E0E36EDDBC0}"/>
              </a:ext>
            </a:extLst>
          </p:cNvPr>
          <p:cNvSpPr/>
          <p:nvPr/>
        </p:nvSpPr>
        <p:spPr>
          <a:xfrm>
            <a:off x="1534850" y="325820"/>
            <a:ext cx="1968068" cy="54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集结号微游平台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4926" y="425004"/>
            <a:ext cx="2380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6"/>
              </a:rPr>
              <a:t>https://www.12h5.com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61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右箭头 25"/>
          <p:cNvSpPr/>
          <p:nvPr/>
        </p:nvSpPr>
        <p:spPr>
          <a:xfrm>
            <a:off x="219045" y="1576833"/>
            <a:ext cx="11511125" cy="1077490"/>
          </a:xfrm>
          <a:prstGeom prst="rightArrow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圆角矩形 27"/>
          <p:cNvSpPr/>
          <p:nvPr/>
        </p:nvSpPr>
        <p:spPr>
          <a:xfrm>
            <a:off x="766740" y="1576832"/>
            <a:ext cx="1853861" cy="1077492"/>
          </a:xfrm>
          <a:prstGeom prst="roundRect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31" name="圆角矩形 30"/>
          <p:cNvSpPr/>
          <p:nvPr/>
        </p:nvSpPr>
        <p:spPr>
          <a:xfrm>
            <a:off x="2783677" y="1576832"/>
            <a:ext cx="1853861" cy="1077492"/>
          </a:xfrm>
          <a:prstGeom prst="roundRect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34" name="圆角矩形 33"/>
          <p:cNvSpPr/>
          <p:nvPr/>
        </p:nvSpPr>
        <p:spPr>
          <a:xfrm>
            <a:off x="4800614" y="1576832"/>
            <a:ext cx="1853861" cy="1077492"/>
          </a:xfrm>
          <a:prstGeom prst="roundRect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37" name="圆角矩形 36"/>
          <p:cNvSpPr/>
          <p:nvPr/>
        </p:nvSpPr>
        <p:spPr>
          <a:xfrm>
            <a:off x="6817551" y="1576832"/>
            <a:ext cx="1853861" cy="1077492"/>
          </a:xfrm>
          <a:prstGeom prst="roundRect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40" name="圆角矩形 39"/>
          <p:cNvSpPr/>
          <p:nvPr/>
        </p:nvSpPr>
        <p:spPr>
          <a:xfrm>
            <a:off x="8834486" y="1576833"/>
            <a:ext cx="1853861" cy="1077492"/>
          </a:xfrm>
          <a:prstGeom prst="roundRect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50" name="矩形 2"/>
          <p:cNvSpPr/>
          <p:nvPr/>
        </p:nvSpPr>
        <p:spPr>
          <a:xfrm>
            <a:off x="219045" y="3364156"/>
            <a:ext cx="3627083" cy="576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ea typeface="微软雅黑"/>
              </a:rPr>
              <a:t>提升与突破</a:t>
            </a:r>
          </a:p>
        </p:txBody>
      </p:sp>
      <p:sp>
        <p:nvSpPr>
          <p:cNvPr id="51" name="矩形 2"/>
          <p:cNvSpPr/>
          <p:nvPr/>
        </p:nvSpPr>
        <p:spPr>
          <a:xfrm>
            <a:off x="4141797" y="3364156"/>
            <a:ext cx="3627083" cy="57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ea typeface="微软雅黑"/>
              </a:rPr>
              <a:t>不足与改进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44377" y="4003659"/>
            <a:ext cx="3376417" cy="1289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2600">
                <a:solidFill>
                  <a:srgbClr val="0066FF"/>
                </a:solidFill>
                <a:latin typeface="Arial Black" pitchFamily="34" charset="0"/>
                <a:ea typeface="Gulim" pitchFamily="34" charset="-127"/>
              </a:defRPr>
            </a:lvl1pPr>
            <a:lvl2pPr marL="742950" indent="-285750" eaLnBrk="0" hangingPunct="0">
              <a:defRPr kumimoji="1" sz="800"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框架，并且进一步了解游戏平台的开发需求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克服对于未知领域的恐惧等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870" y="1930388"/>
            <a:ext cx="131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微游平台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873188" y="1930388"/>
            <a:ext cx="1703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后台及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156318" y="1930388"/>
            <a:ext cx="131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联运平台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172542" y="1930388"/>
            <a:ext cx="131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功能完善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147631" y="1930388"/>
            <a:ext cx="131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141798" y="4059117"/>
            <a:ext cx="3627082" cy="874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2600">
                <a:solidFill>
                  <a:srgbClr val="0066FF"/>
                </a:solidFill>
                <a:latin typeface="Arial Black" pitchFamily="34" charset="0"/>
                <a:ea typeface="Gulim" pitchFamily="34" charset="-127"/>
              </a:defRPr>
            </a:lvl1pPr>
            <a:lvl2pPr marL="742950" indent="-285750" eaLnBrk="0" hangingPunct="0">
              <a:defRPr kumimoji="1" sz="800"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用户体验方面需要进一步优化</a:t>
            </a:r>
            <a:endParaRPr lang="en-US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同时部分代码需要重构等</a:t>
            </a:r>
            <a:endParaRPr lang="en-US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七边形 40">
            <a:extLst>
              <a:ext uri="{FF2B5EF4-FFF2-40B4-BE49-F238E27FC236}">
                <a16:creationId xmlns:a16="http://schemas.microsoft.com/office/drawing/2014/main" xmlns="" id="{F7AF2F5D-3C18-4761-BA9B-5E98A5A41184}"/>
              </a:ext>
            </a:extLst>
          </p:cNvPr>
          <p:cNvSpPr/>
          <p:nvPr/>
        </p:nvSpPr>
        <p:spPr>
          <a:xfrm>
            <a:off x="797211" y="318350"/>
            <a:ext cx="554360" cy="55436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392763FC-1F31-41C5-9BCD-D15099A2EB55}"/>
              </a:ext>
            </a:extLst>
          </p:cNvPr>
          <p:cNvSpPr/>
          <p:nvPr/>
        </p:nvSpPr>
        <p:spPr>
          <a:xfrm>
            <a:off x="1534850" y="325820"/>
            <a:ext cx="1968068" cy="54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集结号微游平台</a:t>
            </a:r>
          </a:p>
        </p:txBody>
      </p:sp>
    </p:spTree>
    <p:extLst>
      <p:ext uri="{BB962C8B-B14F-4D97-AF65-F5344CB8AC3E}">
        <p14:creationId xmlns:p14="http://schemas.microsoft.com/office/powerpoint/2010/main" val="352722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74" grpId="0"/>
      <p:bldP spid="75" grpId="0"/>
      <p:bldP spid="76" grpId="0"/>
      <p:bldP spid="77" grpId="0"/>
      <p:bldP spid="78" grpId="0"/>
      <p:bldP spid="79" grpId="0"/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 1"/>
          <p:cNvSpPr/>
          <p:nvPr/>
        </p:nvSpPr>
        <p:spPr>
          <a:xfrm rot="10800000">
            <a:off x="11446471" y="444359"/>
            <a:ext cx="302343" cy="302343"/>
          </a:xfrm>
          <a:prstGeom prst="chevron">
            <a:avLst/>
          </a:prstGeom>
          <a:solidFill>
            <a:srgbClr val="0072C6"/>
          </a:solidFill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" name="直接连接符 2"/>
          <p:cNvCxnSpPr>
            <a:cxnSpLocks/>
          </p:cNvCxnSpPr>
          <p:nvPr/>
        </p:nvCxnSpPr>
        <p:spPr>
          <a:xfrm flipH="1">
            <a:off x="9103148" y="794336"/>
            <a:ext cx="2696966" cy="0"/>
          </a:xfrm>
          <a:prstGeom prst="line">
            <a:avLst/>
          </a:prstGeom>
          <a:ln w="19050">
            <a:solidFill>
              <a:srgbClr val="0072C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燕尾形 3"/>
          <p:cNvSpPr/>
          <p:nvPr/>
        </p:nvSpPr>
        <p:spPr>
          <a:xfrm rot="10800000">
            <a:off x="11109720" y="444361"/>
            <a:ext cx="302342" cy="302342"/>
          </a:xfrm>
          <a:prstGeom prst="chevron">
            <a:avLst/>
          </a:prstGeom>
          <a:solidFill>
            <a:srgbClr val="0072C6"/>
          </a:solidFill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263558" y="210789"/>
            <a:ext cx="2823706" cy="77787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Segoe UI Semilight" panose="020B0402040204020203" pitchFamily="34" charset="0"/>
              </a:rPr>
              <a:t>成果展示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9FFC0288-CF70-403D-A796-44D8EFA65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50" y="1420713"/>
            <a:ext cx="2436751" cy="43391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BEEA21A3-5B1D-4035-A440-7FFBC847A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19" y="1426584"/>
            <a:ext cx="2436751" cy="4333307"/>
          </a:xfrm>
          <a:prstGeom prst="rect">
            <a:avLst/>
          </a:prstGeom>
        </p:spPr>
      </p:pic>
      <p:sp>
        <p:nvSpPr>
          <p:cNvPr id="31" name="七边形 30">
            <a:extLst>
              <a:ext uri="{FF2B5EF4-FFF2-40B4-BE49-F238E27FC236}">
                <a16:creationId xmlns:a16="http://schemas.microsoft.com/office/drawing/2014/main" xmlns="" id="{681EA893-6210-4BEF-8EEA-8E617ED943AF}"/>
              </a:ext>
            </a:extLst>
          </p:cNvPr>
          <p:cNvSpPr/>
          <p:nvPr/>
        </p:nvSpPr>
        <p:spPr>
          <a:xfrm>
            <a:off x="797211" y="318350"/>
            <a:ext cx="554360" cy="55436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4DF7C39D-6373-4BB6-BEFB-86E85B6603EC}"/>
              </a:ext>
            </a:extLst>
          </p:cNvPr>
          <p:cNvSpPr/>
          <p:nvPr/>
        </p:nvSpPr>
        <p:spPr>
          <a:xfrm>
            <a:off x="1534850" y="325820"/>
            <a:ext cx="1968068" cy="54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集结号捕鱼平台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74926" y="425004"/>
            <a:ext cx="241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5"/>
              </a:rPr>
              <a:t>http://h5.jjhgame.com/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12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右箭头 25"/>
          <p:cNvSpPr/>
          <p:nvPr/>
        </p:nvSpPr>
        <p:spPr>
          <a:xfrm>
            <a:off x="249516" y="1634998"/>
            <a:ext cx="11511125" cy="1077490"/>
          </a:xfrm>
          <a:prstGeom prst="rightArrow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圆角矩形 27"/>
          <p:cNvSpPr/>
          <p:nvPr/>
        </p:nvSpPr>
        <p:spPr>
          <a:xfrm>
            <a:off x="797211" y="1634997"/>
            <a:ext cx="1853861" cy="1077492"/>
          </a:xfrm>
          <a:prstGeom prst="roundRect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31" name="圆角矩形 30"/>
          <p:cNvSpPr/>
          <p:nvPr/>
        </p:nvSpPr>
        <p:spPr>
          <a:xfrm>
            <a:off x="2814148" y="1634997"/>
            <a:ext cx="1853861" cy="1077492"/>
          </a:xfrm>
          <a:prstGeom prst="roundRect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34" name="圆角矩形 33"/>
          <p:cNvSpPr/>
          <p:nvPr/>
        </p:nvSpPr>
        <p:spPr>
          <a:xfrm>
            <a:off x="4831085" y="1634997"/>
            <a:ext cx="1853861" cy="1077492"/>
          </a:xfrm>
          <a:prstGeom prst="roundRect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37" name="圆角矩形 36"/>
          <p:cNvSpPr/>
          <p:nvPr/>
        </p:nvSpPr>
        <p:spPr>
          <a:xfrm>
            <a:off x="6848022" y="1634997"/>
            <a:ext cx="1853861" cy="1077492"/>
          </a:xfrm>
          <a:prstGeom prst="roundRect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40" name="圆角矩形 39"/>
          <p:cNvSpPr/>
          <p:nvPr/>
        </p:nvSpPr>
        <p:spPr>
          <a:xfrm>
            <a:off x="8864957" y="1634998"/>
            <a:ext cx="1853861" cy="1077492"/>
          </a:xfrm>
          <a:prstGeom prst="roundRect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75" name="TextBox 74"/>
          <p:cNvSpPr txBox="1"/>
          <p:nvPr/>
        </p:nvSpPr>
        <p:spPr>
          <a:xfrm>
            <a:off x="958418" y="1988553"/>
            <a:ext cx="1500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捕鱼平台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915969" y="1988553"/>
            <a:ext cx="1650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后台接口</a:t>
            </a:r>
          </a:p>
        </p:txBody>
      </p:sp>
      <p:sp>
        <p:nvSpPr>
          <p:cNvPr id="41" name="七边形 40">
            <a:extLst>
              <a:ext uri="{FF2B5EF4-FFF2-40B4-BE49-F238E27FC236}">
                <a16:creationId xmlns:a16="http://schemas.microsoft.com/office/drawing/2014/main" xmlns="" id="{84169381-AD88-4DFD-A037-73D99AA5CEFD}"/>
              </a:ext>
            </a:extLst>
          </p:cNvPr>
          <p:cNvSpPr/>
          <p:nvPr/>
        </p:nvSpPr>
        <p:spPr>
          <a:xfrm>
            <a:off x="797211" y="318350"/>
            <a:ext cx="554360" cy="55436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D88D3BBD-998B-460B-8B30-38983BFCCE3E}"/>
              </a:ext>
            </a:extLst>
          </p:cNvPr>
          <p:cNvSpPr/>
          <p:nvPr/>
        </p:nvSpPr>
        <p:spPr>
          <a:xfrm>
            <a:off x="1534850" y="325820"/>
            <a:ext cx="1968068" cy="54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集结号捕鱼平台</a:t>
            </a:r>
          </a:p>
        </p:txBody>
      </p:sp>
      <p:sp>
        <p:nvSpPr>
          <p:cNvPr id="43" name="矩形 2">
            <a:extLst>
              <a:ext uri="{FF2B5EF4-FFF2-40B4-BE49-F238E27FC236}">
                <a16:creationId xmlns:a16="http://schemas.microsoft.com/office/drawing/2014/main" xmlns="" id="{94532E7F-1EE5-4AE0-9CD4-14945E744A91}"/>
              </a:ext>
            </a:extLst>
          </p:cNvPr>
          <p:cNvSpPr/>
          <p:nvPr/>
        </p:nvSpPr>
        <p:spPr>
          <a:xfrm>
            <a:off x="249516" y="3480844"/>
            <a:ext cx="3627083" cy="576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ea typeface="微软雅黑"/>
              </a:rPr>
              <a:t>提升与突破</a:t>
            </a:r>
          </a:p>
        </p:txBody>
      </p:sp>
      <p:sp>
        <p:nvSpPr>
          <p:cNvPr id="44" name="矩形 2">
            <a:extLst>
              <a:ext uri="{FF2B5EF4-FFF2-40B4-BE49-F238E27FC236}">
                <a16:creationId xmlns:a16="http://schemas.microsoft.com/office/drawing/2014/main" xmlns="" id="{9FAC445C-CD51-4781-A296-612C235948E5}"/>
              </a:ext>
            </a:extLst>
          </p:cNvPr>
          <p:cNvSpPr/>
          <p:nvPr/>
        </p:nvSpPr>
        <p:spPr>
          <a:xfrm>
            <a:off x="4172268" y="3480844"/>
            <a:ext cx="3627083" cy="57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ea typeface="微软雅黑"/>
              </a:rPr>
              <a:t>不足与改进</a:t>
            </a:r>
          </a:p>
        </p:txBody>
      </p:sp>
      <p:sp>
        <p:nvSpPr>
          <p:cNvPr id="45" name="TextBox 73">
            <a:extLst>
              <a:ext uri="{FF2B5EF4-FFF2-40B4-BE49-F238E27FC236}">
                <a16:creationId xmlns:a16="http://schemas.microsoft.com/office/drawing/2014/main" xmlns="" id="{B7A47D65-01F3-4A10-A4A9-B0D69908FDCF}"/>
              </a:ext>
            </a:extLst>
          </p:cNvPr>
          <p:cNvSpPr txBox="1"/>
          <p:nvPr/>
        </p:nvSpPr>
        <p:spPr>
          <a:xfrm>
            <a:off x="374848" y="4120347"/>
            <a:ext cx="3376417" cy="874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2600">
                <a:solidFill>
                  <a:srgbClr val="0066FF"/>
                </a:solidFill>
                <a:latin typeface="Arial Black" pitchFamily="34" charset="0"/>
                <a:ea typeface="Gulim" pitchFamily="34" charset="-127"/>
              </a:defRPr>
            </a:lvl1pPr>
            <a:lvl2pPr marL="742950" indent="-285750" eaLnBrk="0" hangingPunct="0">
              <a:defRPr kumimoji="1" sz="800"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熟悉微信公众号开发流程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后台开发等</a:t>
            </a:r>
          </a:p>
        </p:txBody>
      </p:sp>
      <p:sp>
        <p:nvSpPr>
          <p:cNvPr id="46" name="TextBox 95">
            <a:extLst>
              <a:ext uri="{FF2B5EF4-FFF2-40B4-BE49-F238E27FC236}">
                <a16:creationId xmlns:a16="http://schemas.microsoft.com/office/drawing/2014/main" xmlns="" id="{38113913-3237-413B-AE8C-385B28F55DD0}"/>
              </a:ext>
            </a:extLst>
          </p:cNvPr>
          <p:cNvSpPr txBox="1"/>
          <p:nvPr/>
        </p:nvSpPr>
        <p:spPr>
          <a:xfrm>
            <a:off x="4172269" y="4175805"/>
            <a:ext cx="3627082" cy="4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2600">
                <a:solidFill>
                  <a:srgbClr val="0066FF"/>
                </a:solidFill>
                <a:latin typeface="Arial Black" pitchFamily="34" charset="0"/>
                <a:ea typeface="Gulim" pitchFamily="34" charset="-127"/>
              </a:defRPr>
            </a:lvl1pPr>
            <a:lvl2pPr marL="742950" indent="-285750" eaLnBrk="0" hangingPunct="0">
              <a:defRPr kumimoji="1" sz="800"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1.PHP</a:t>
            </a: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开发方面有待提高</a:t>
            </a:r>
            <a:endParaRPr lang="en-US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75">
            <a:extLst>
              <a:ext uri="{FF2B5EF4-FFF2-40B4-BE49-F238E27FC236}">
                <a16:creationId xmlns:a16="http://schemas.microsoft.com/office/drawing/2014/main" xmlns="" id="{869486DD-C013-4DE3-BDAB-A32413FFEB58}"/>
              </a:ext>
            </a:extLst>
          </p:cNvPr>
          <p:cNvSpPr txBox="1"/>
          <p:nvPr/>
        </p:nvSpPr>
        <p:spPr>
          <a:xfrm>
            <a:off x="4932906" y="1819800"/>
            <a:ext cx="1650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微信公众号开发</a:t>
            </a:r>
          </a:p>
        </p:txBody>
      </p:sp>
    </p:spTree>
    <p:extLst>
      <p:ext uri="{BB962C8B-B14F-4D97-AF65-F5344CB8AC3E}">
        <p14:creationId xmlns:p14="http://schemas.microsoft.com/office/powerpoint/2010/main" val="78079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43" grpId="0" animBg="1"/>
      <p:bldP spid="44" grpId="0" animBg="1"/>
      <p:bldP spid="45" grpId="0"/>
      <p:bldP spid="46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 1"/>
          <p:cNvSpPr/>
          <p:nvPr/>
        </p:nvSpPr>
        <p:spPr>
          <a:xfrm rot="10800000">
            <a:off x="11446471" y="444359"/>
            <a:ext cx="302343" cy="302343"/>
          </a:xfrm>
          <a:prstGeom prst="chevron">
            <a:avLst/>
          </a:prstGeom>
          <a:solidFill>
            <a:srgbClr val="0072C6"/>
          </a:solidFill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" name="直接连接符 2"/>
          <p:cNvCxnSpPr>
            <a:cxnSpLocks/>
          </p:cNvCxnSpPr>
          <p:nvPr/>
        </p:nvCxnSpPr>
        <p:spPr>
          <a:xfrm flipH="1">
            <a:off x="9389072" y="794336"/>
            <a:ext cx="2411042" cy="0"/>
          </a:xfrm>
          <a:prstGeom prst="line">
            <a:avLst/>
          </a:prstGeom>
          <a:ln w="19050">
            <a:solidFill>
              <a:srgbClr val="0072C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燕尾形 3"/>
          <p:cNvSpPr/>
          <p:nvPr/>
        </p:nvSpPr>
        <p:spPr>
          <a:xfrm rot="10800000">
            <a:off x="11109720" y="444361"/>
            <a:ext cx="302342" cy="302342"/>
          </a:xfrm>
          <a:prstGeom prst="chevron">
            <a:avLst/>
          </a:prstGeom>
          <a:solidFill>
            <a:srgbClr val="0072C6"/>
          </a:solidFill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389072" y="210789"/>
            <a:ext cx="2698192" cy="77787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Segoe UI Semilight" panose="020B0402040204020203" pitchFamily="34" charset="0"/>
              </a:rPr>
              <a:t>成果展示</a:t>
            </a:r>
          </a:p>
        </p:txBody>
      </p:sp>
      <p:sp>
        <p:nvSpPr>
          <p:cNvPr id="31" name="七边形 30">
            <a:extLst>
              <a:ext uri="{FF2B5EF4-FFF2-40B4-BE49-F238E27FC236}">
                <a16:creationId xmlns:a16="http://schemas.microsoft.com/office/drawing/2014/main" xmlns="" id="{F7FD5BBD-380A-4101-82BD-969ED21D16D7}"/>
              </a:ext>
            </a:extLst>
          </p:cNvPr>
          <p:cNvSpPr/>
          <p:nvPr/>
        </p:nvSpPr>
        <p:spPr>
          <a:xfrm>
            <a:off x="797211" y="318350"/>
            <a:ext cx="554360" cy="55436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A91641AE-A1E4-4921-AA57-88914BA92F56}"/>
              </a:ext>
            </a:extLst>
          </p:cNvPr>
          <p:cNvSpPr/>
          <p:nvPr/>
        </p:nvSpPr>
        <p:spPr>
          <a:xfrm>
            <a:off x="1534850" y="325820"/>
            <a:ext cx="1968068" cy="54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转盘游戏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3B80B8A5-7946-4311-9ACF-FCB3FF7E0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50" y="1271530"/>
            <a:ext cx="2331715" cy="399883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CCED61E0-96AF-47DA-8C5A-F2D931D3C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014" y="1276129"/>
            <a:ext cx="2232248" cy="399423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C9BB485E-8FBA-4B14-9341-9797407C77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711" y="1271530"/>
            <a:ext cx="2232249" cy="395072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74926" y="425004"/>
            <a:ext cx="285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6"/>
              </a:rPr>
              <a:t>http://zhuanpan.qzygxt.com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12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右箭头 25"/>
          <p:cNvSpPr/>
          <p:nvPr/>
        </p:nvSpPr>
        <p:spPr>
          <a:xfrm>
            <a:off x="218206" y="1634998"/>
            <a:ext cx="11511125" cy="1077490"/>
          </a:xfrm>
          <a:prstGeom prst="rightArrow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圆角矩形 27"/>
          <p:cNvSpPr/>
          <p:nvPr/>
        </p:nvSpPr>
        <p:spPr>
          <a:xfrm>
            <a:off x="765901" y="1634997"/>
            <a:ext cx="1853861" cy="1077492"/>
          </a:xfrm>
          <a:prstGeom prst="roundRect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31" name="圆角矩形 30"/>
          <p:cNvSpPr/>
          <p:nvPr/>
        </p:nvSpPr>
        <p:spPr>
          <a:xfrm>
            <a:off x="2782838" y="1634997"/>
            <a:ext cx="1853861" cy="1077492"/>
          </a:xfrm>
          <a:prstGeom prst="roundRect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34" name="圆角矩形 33"/>
          <p:cNvSpPr/>
          <p:nvPr/>
        </p:nvSpPr>
        <p:spPr>
          <a:xfrm>
            <a:off x="4799775" y="1634997"/>
            <a:ext cx="1853861" cy="1077492"/>
          </a:xfrm>
          <a:prstGeom prst="roundRect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37" name="圆角矩形 36"/>
          <p:cNvSpPr/>
          <p:nvPr/>
        </p:nvSpPr>
        <p:spPr>
          <a:xfrm>
            <a:off x="6816712" y="1634997"/>
            <a:ext cx="1853861" cy="1077492"/>
          </a:xfrm>
          <a:prstGeom prst="roundRect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40" name="圆角矩形 39"/>
          <p:cNvSpPr/>
          <p:nvPr/>
        </p:nvSpPr>
        <p:spPr>
          <a:xfrm>
            <a:off x="8833647" y="1634998"/>
            <a:ext cx="1853861" cy="1077492"/>
          </a:xfrm>
          <a:prstGeom prst="roundRect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75" name="TextBox 74"/>
          <p:cNvSpPr txBox="1"/>
          <p:nvPr/>
        </p:nvSpPr>
        <p:spPr>
          <a:xfrm>
            <a:off x="1123031" y="1988553"/>
            <a:ext cx="131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932907" y="1988553"/>
            <a:ext cx="1523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155479" y="1988553"/>
            <a:ext cx="131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转盘抽奖</a:t>
            </a:r>
          </a:p>
        </p:txBody>
      </p:sp>
      <p:sp>
        <p:nvSpPr>
          <p:cNvPr id="41" name="七边形 40">
            <a:extLst>
              <a:ext uri="{FF2B5EF4-FFF2-40B4-BE49-F238E27FC236}">
                <a16:creationId xmlns:a16="http://schemas.microsoft.com/office/drawing/2014/main" xmlns="" id="{D1804EC7-9C60-487F-AD5F-5EE0015A2BD1}"/>
              </a:ext>
            </a:extLst>
          </p:cNvPr>
          <p:cNvSpPr/>
          <p:nvPr/>
        </p:nvSpPr>
        <p:spPr>
          <a:xfrm>
            <a:off x="797211" y="318350"/>
            <a:ext cx="554360" cy="55436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E5714B01-A165-4377-A1B6-469029F33431}"/>
              </a:ext>
            </a:extLst>
          </p:cNvPr>
          <p:cNvSpPr/>
          <p:nvPr/>
        </p:nvSpPr>
        <p:spPr>
          <a:xfrm>
            <a:off x="1534850" y="325820"/>
            <a:ext cx="1968068" cy="54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转盘游戏</a:t>
            </a:r>
          </a:p>
        </p:txBody>
      </p:sp>
      <p:sp>
        <p:nvSpPr>
          <p:cNvPr id="43" name="矩形 2">
            <a:extLst>
              <a:ext uri="{FF2B5EF4-FFF2-40B4-BE49-F238E27FC236}">
                <a16:creationId xmlns:a16="http://schemas.microsoft.com/office/drawing/2014/main" xmlns="" id="{DB2DD18F-B80F-438F-B1E0-3EBAAF5A68D3}"/>
              </a:ext>
            </a:extLst>
          </p:cNvPr>
          <p:cNvSpPr/>
          <p:nvPr/>
        </p:nvSpPr>
        <p:spPr>
          <a:xfrm>
            <a:off x="215798" y="3509009"/>
            <a:ext cx="3627083" cy="576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ea typeface="微软雅黑"/>
              </a:rPr>
              <a:t>提升与突破</a:t>
            </a:r>
          </a:p>
        </p:txBody>
      </p:sp>
      <p:sp>
        <p:nvSpPr>
          <p:cNvPr id="44" name="矩形 2">
            <a:extLst>
              <a:ext uri="{FF2B5EF4-FFF2-40B4-BE49-F238E27FC236}">
                <a16:creationId xmlns:a16="http://schemas.microsoft.com/office/drawing/2014/main" xmlns="" id="{7771F283-0014-4513-84AA-D1B8C42F2839}"/>
              </a:ext>
            </a:extLst>
          </p:cNvPr>
          <p:cNvSpPr/>
          <p:nvPr/>
        </p:nvSpPr>
        <p:spPr>
          <a:xfrm>
            <a:off x="4138550" y="3509009"/>
            <a:ext cx="3627083" cy="57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ea typeface="微软雅黑"/>
              </a:rPr>
              <a:t>不足与改进</a:t>
            </a:r>
          </a:p>
        </p:txBody>
      </p:sp>
      <p:sp>
        <p:nvSpPr>
          <p:cNvPr id="45" name="TextBox 73">
            <a:extLst>
              <a:ext uri="{FF2B5EF4-FFF2-40B4-BE49-F238E27FC236}">
                <a16:creationId xmlns:a16="http://schemas.microsoft.com/office/drawing/2014/main" xmlns="" id="{2FD7B2B4-B5AE-44B1-9228-E2B866370A78}"/>
              </a:ext>
            </a:extLst>
          </p:cNvPr>
          <p:cNvSpPr txBox="1"/>
          <p:nvPr/>
        </p:nvSpPr>
        <p:spPr>
          <a:xfrm>
            <a:off x="341130" y="4148512"/>
            <a:ext cx="3376417" cy="874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2600">
                <a:solidFill>
                  <a:srgbClr val="0066FF"/>
                </a:solidFill>
                <a:latin typeface="Arial Black" pitchFamily="34" charset="0"/>
                <a:ea typeface="Gulim" pitchFamily="34" charset="-127"/>
              </a:defRPr>
            </a:lvl1pPr>
            <a:lvl2pPr marL="742950" indent="-285750" eaLnBrk="0" hangingPunct="0">
              <a:defRPr kumimoji="1" sz="800"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熟悉转盘抽奖流程等</a:t>
            </a:r>
          </a:p>
        </p:txBody>
      </p:sp>
      <p:sp>
        <p:nvSpPr>
          <p:cNvPr id="46" name="TextBox 95">
            <a:extLst>
              <a:ext uri="{FF2B5EF4-FFF2-40B4-BE49-F238E27FC236}">
                <a16:creationId xmlns:a16="http://schemas.microsoft.com/office/drawing/2014/main" xmlns="" id="{C1BC365A-36D4-4805-B04D-B72624852D18}"/>
              </a:ext>
            </a:extLst>
          </p:cNvPr>
          <p:cNvSpPr txBox="1"/>
          <p:nvPr/>
        </p:nvSpPr>
        <p:spPr>
          <a:xfrm>
            <a:off x="4138551" y="4203970"/>
            <a:ext cx="3627082" cy="4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2600">
                <a:solidFill>
                  <a:srgbClr val="0066FF"/>
                </a:solidFill>
                <a:latin typeface="Arial Black" pitchFamily="34" charset="0"/>
                <a:ea typeface="Gulim" pitchFamily="34" charset="-127"/>
              </a:defRPr>
            </a:lvl1pPr>
            <a:lvl2pPr marL="742950" indent="-285750" eaLnBrk="0" hangingPunct="0">
              <a:defRPr kumimoji="1" sz="800"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用户体验不够完善等</a:t>
            </a:r>
            <a:endParaRPr lang="en-US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079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7" grpId="0"/>
      <p:bldP spid="43" grpId="0" animBg="1"/>
      <p:bldP spid="44" grpId="0" animBg="1"/>
      <p:bldP spid="45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 1"/>
          <p:cNvSpPr/>
          <p:nvPr/>
        </p:nvSpPr>
        <p:spPr>
          <a:xfrm rot="10800000">
            <a:off x="11446471" y="444359"/>
            <a:ext cx="302343" cy="302343"/>
          </a:xfrm>
          <a:prstGeom prst="chevron">
            <a:avLst/>
          </a:prstGeom>
          <a:solidFill>
            <a:srgbClr val="0072C6"/>
          </a:solidFill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" name="直接连接符 2"/>
          <p:cNvCxnSpPr>
            <a:cxnSpLocks/>
          </p:cNvCxnSpPr>
          <p:nvPr/>
        </p:nvCxnSpPr>
        <p:spPr>
          <a:xfrm flipH="1">
            <a:off x="9389072" y="794336"/>
            <a:ext cx="2411042" cy="0"/>
          </a:xfrm>
          <a:prstGeom prst="line">
            <a:avLst/>
          </a:prstGeom>
          <a:ln w="19050">
            <a:solidFill>
              <a:srgbClr val="0072C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燕尾形 3"/>
          <p:cNvSpPr/>
          <p:nvPr/>
        </p:nvSpPr>
        <p:spPr>
          <a:xfrm rot="10800000">
            <a:off x="11109720" y="444361"/>
            <a:ext cx="302342" cy="302342"/>
          </a:xfrm>
          <a:prstGeom prst="chevron">
            <a:avLst/>
          </a:prstGeom>
          <a:solidFill>
            <a:srgbClr val="0072C6"/>
          </a:solidFill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389072" y="210789"/>
            <a:ext cx="2698192" cy="77787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Segoe UI Semilight" panose="020B0402040204020203" pitchFamily="34" charset="0"/>
              </a:rPr>
              <a:t>成果展示</a:t>
            </a:r>
          </a:p>
        </p:txBody>
      </p:sp>
      <p:sp>
        <p:nvSpPr>
          <p:cNvPr id="12" name="矩形 11"/>
          <p:cNvSpPr/>
          <p:nvPr/>
        </p:nvSpPr>
        <p:spPr>
          <a:xfrm>
            <a:off x="1645519" y="979373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首页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56839" y="98427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个人信息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748132" y="993563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微友圈详情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七边形 19">
            <a:extLst>
              <a:ext uri="{FF2B5EF4-FFF2-40B4-BE49-F238E27FC236}">
                <a16:creationId xmlns:a16="http://schemas.microsoft.com/office/drawing/2014/main" xmlns="" id="{4A53E691-3D70-436C-BA9D-E3E6FE54AB62}"/>
              </a:ext>
            </a:extLst>
          </p:cNvPr>
          <p:cNvSpPr/>
          <p:nvPr/>
        </p:nvSpPr>
        <p:spPr>
          <a:xfrm>
            <a:off x="797211" y="318350"/>
            <a:ext cx="554360" cy="55436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681A33EC-C073-41D1-B951-C6C38FD458CD}"/>
              </a:ext>
            </a:extLst>
          </p:cNvPr>
          <p:cNvSpPr/>
          <p:nvPr/>
        </p:nvSpPr>
        <p:spPr>
          <a:xfrm>
            <a:off x="1534850" y="325820"/>
            <a:ext cx="1968068" cy="54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集结号微友圈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52D6B6B4-BA5D-46BF-B3DC-EBF02EF39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67" y="1541256"/>
            <a:ext cx="2229880" cy="394517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012172BC-64F3-4977-B1EE-1BFBA898E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025" y="1528801"/>
            <a:ext cx="2229045" cy="3950954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1279440D-7B0E-468B-854C-FF9D6581E861}"/>
              </a:ext>
            </a:extLst>
          </p:cNvPr>
          <p:cNvSpPr/>
          <p:nvPr/>
        </p:nvSpPr>
        <p:spPr>
          <a:xfrm>
            <a:off x="9624991" y="98866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话题详情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D8AA9016-5AAB-40F5-B667-EE12DAB6EF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468" y="1529801"/>
            <a:ext cx="2229045" cy="39391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19" y="1510031"/>
            <a:ext cx="2528331" cy="400762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574926" y="425004"/>
            <a:ext cx="241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7"/>
              </a:rPr>
              <a:t>http://wyq.qzygxt.com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21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4555</TotalTime>
  <Words>728</Words>
  <Application>Microsoft Office PowerPoint</Application>
  <PresentationFormat>自定义</PresentationFormat>
  <Paragraphs>131</Paragraphs>
  <Slides>15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多吉让布</dc:creator>
  <cp:lastModifiedBy>Lee</cp:lastModifiedBy>
  <cp:revision>895</cp:revision>
  <dcterms:created xsi:type="dcterms:W3CDTF">2013-01-27T13:11:00Z</dcterms:created>
  <dcterms:modified xsi:type="dcterms:W3CDTF">2018-12-24T07:26:26Z</dcterms:modified>
</cp:coreProperties>
</file>