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7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73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74.xml" ContentType="application/vnd.openxmlformats-officedocument.presentationml.notesSlide+xml"/>
  <Override PartName="/ppt/ink/ink48.xml" ContentType="application/inkml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69" r:id="rId3"/>
    <p:sldId id="313" r:id="rId4"/>
    <p:sldId id="257" r:id="rId5"/>
    <p:sldId id="288" r:id="rId6"/>
    <p:sldId id="380" r:id="rId7"/>
    <p:sldId id="381" r:id="rId8"/>
    <p:sldId id="382" r:id="rId9"/>
    <p:sldId id="270" r:id="rId10"/>
    <p:sldId id="331" r:id="rId11"/>
    <p:sldId id="332" r:id="rId12"/>
    <p:sldId id="333" r:id="rId13"/>
    <p:sldId id="334" r:id="rId14"/>
    <p:sldId id="335" r:id="rId15"/>
    <p:sldId id="336" r:id="rId16"/>
    <p:sldId id="314" r:id="rId17"/>
    <p:sldId id="338" r:id="rId18"/>
    <p:sldId id="339" r:id="rId19"/>
    <p:sldId id="340" r:id="rId20"/>
    <p:sldId id="341" r:id="rId21"/>
    <p:sldId id="342" r:id="rId22"/>
    <p:sldId id="343" r:id="rId23"/>
    <p:sldId id="345" r:id="rId24"/>
    <p:sldId id="347" r:id="rId25"/>
    <p:sldId id="348" r:id="rId26"/>
    <p:sldId id="349" r:id="rId27"/>
    <p:sldId id="346" r:id="rId28"/>
    <p:sldId id="350" r:id="rId29"/>
    <p:sldId id="337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15" r:id="rId48"/>
    <p:sldId id="258" r:id="rId49"/>
    <p:sldId id="271" r:id="rId50"/>
    <p:sldId id="260" r:id="rId51"/>
    <p:sldId id="261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44" r:id="rId64"/>
    <p:sldId id="327" r:id="rId65"/>
    <p:sldId id="328" r:id="rId66"/>
    <p:sldId id="329" r:id="rId67"/>
    <p:sldId id="330" r:id="rId68"/>
    <p:sldId id="368" r:id="rId69"/>
    <p:sldId id="369" r:id="rId70"/>
    <p:sldId id="370" r:id="rId71"/>
    <p:sldId id="371" r:id="rId72"/>
    <p:sldId id="372" r:id="rId73"/>
    <p:sldId id="373" r:id="rId74"/>
    <p:sldId id="262" r:id="rId75"/>
    <p:sldId id="374" r:id="rId76"/>
    <p:sldId id="375" r:id="rId77"/>
    <p:sldId id="376" r:id="rId78"/>
    <p:sldId id="377" r:id="rId79"/>
    <p:sldId id="384" r:id="rId80"/>
    <p:sldId id="378" r:id="rId81"/>
    <p:sldId id="383" r:id="rId82"/>
    <p:sldId id="379" r:id="rId83"/>
    <p:sldId id="285" r:id="rId8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1680" autoAdjust="0"/>
  </p:normalViewPr>
  <p:slideViewPr>
    <p:cSldViewPr snapToGrid="0">
      <p:cViewPr varScale="1">
        <p:scale>
          <a:sx n="81" d="100"/>
          <a:sy n="81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0.3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562 10153 0,'0'-33'31,"0"66"32,0 0-48,0 34-15,33 32 16,-33-33-16,0 0 16,33 33-1,0 34 1,-33-100-16,34 33 15,-1-33-15,-33 66 16,0-33 0,0-33-1,0 34 1,0-34 0,0 0-1,0 33 16,0-33-31,0 0 32,0 0-17,33 0 48,-33 66-32,33-66-31,-33 0 16,0 67-1,0-34 17,0-33-32,0 0 15,0 0-15,0 33 16,0-33-1,0 33 1,0-33 0,0 1-1,0-1 1,0 0-16,0 0 16,0 33-1,0-33-15,0-3043 16,0 6119-16,0-3076 15,0 0 1,0 0-16,0 0 16,0 1-16,0-1 15,0 66 1,0-66 0,0 0-16,0 0 15,0 33 1,0 0-16,0-33 15,33 34-15,-33-34 16,0 0-16,0 0 16,0 0-16,0 33 15,0-33 1,0 0 0,0 0-16,0 0 0,0 0 15,0 34 1,0-34-1,0 0-15,0 0 32,0 0-17,0 33 1,0-33-16,-33 0 16,33 0-16,0 0 15,-33 0-15,33 0 16,0 0-16,0 1 15,-33-1-15,33 33 16,0-33 0,-33 0-16,-1 0 15,34 0 1,0 33-16,0-33 31,0 0-15,-33 0-1,33 34-15,0-34 16,0 0-16,0 0 16,0 33-16,0-33 15,0 0 1,0 0-16,0 0 16,0 33-1,0-33 1,0 1-1,0-1 1,0 66 0,0 0-1,0-66 1,0 0-16,0 0 16,0 33-1,0-33-15,0 1 16,0-1-1,0 33-15,0-33 16,0 0-16,0 0 16,0 0-1,33-33-15,-33 33 16,0 0 0,0 33-1,34-66 1,-34 33-16,0 0 0,0 1 15,0-1 1,0 33 0,0-33-1,0 0-15,0 33 16,0-33-16,33 0 16,-33 0-16,0 33 15,0-32-15,33-1 16,-33 0-16,0 0 15,33 33 1,0-33-16,-33 0 0,33 33 16,0-33-16,0 66 15,0-65 1,-33 32 0,33 0-1,-33-33 1,33 132 15,-33-99-15,33 1-1,-33-34 17,33 0-17,-33 0-15,0 33 31,0-33 1,0 0-17,0 0 1,0 33 0,0-33-16,0 34 15,33-1-15,1 0 16,-34-33-1,0 0 1,0 0 0,0 0-1,0 0 1,0 0 187,66 0-187,-33 0-1,0-33 1,0 0 31,-33 33-32,33-33-15,0 34 16,0-34-16,66 0 16,-66 33-1,67-33 1,-34 33 0,-33-33-1,99 0 1,-33 0-1,-66 0-15,1 0 16,32 0 0,-33 0-16,0 0 15,0 0-15,66 0 16,-66 0-16,33 0 16,34-33-16,-1 33 15,0-33 1,-66 33-16,99 0 15,-99 0 1,67 0 0,-67 0-1,33 0 1,33 0-16,-66 0 16,33 0-16,-33 0 15,34 0 1,-1 0-1,-33 0-15,0 0 16,0 33-16,0-33 16,0 0-1,33 0-15,-33 0 16,0 0 0,0 33-1,0-33 1,34 33-16,-1 0 31,33 33-15,-66-66-16,66 66 15,-66-66 1,33 33 0,-32 0-1,-1-33-15,0 0 16,0 0-1,0 0 1,0 0 15,0 0 1,33 33-17,-33-33 1,33 0-1,-33 0 1,1 0-16,-1 66 16,0-66-1,0 0 1,33 0-16,0 34 16,0-34-1,0 0 1,34 33-1,-1 0 1,-33 0 0,132 33-1,-65-66 1,-34 66 0,0-66-1,-66 0-15,33 33 16,-33 0-16,33 0 15,-32-33 1,32 0-16,-33 0 0,33 0 16,-33 0-16,0 0 15,0 0-15,66 0 16,1 0 0,-1 0-16,33 0 15,0 0-15,1 0 16,65 0-1,-165 0-15,99 0 16,-98 0 0,-1 0-16,99 0 15,-99 0 1,0 0-16,33 0 16,-33 0-16,0 0 15,34 0-15,32 0 16,0 0-16,0-33 15,0 33-15,1 0 16,-1-33 0,-66 33-16,99 0 31,364 0 0,-297 33-31,297 0 31,-397 0-31,0 0 16,-33-33 0,-33 0-16,1 0 15,-1 0-15,33 0 16,-33 0-16,0 0 16,33 0-16,-66-33 15,66 33 1,-33-33-16,33 33 15,1-99 1,98 0 0,-99 66-1,0-33-15,33 33 16,34-1 0,-67 1-1,33 0 1,-33-33-1,-33 66 1,-33-33 31,100 0-31,-67-33-16,0 33 15,33-66-15,0 32 16,0-32-1,0 0 1,0 0 0,-33 66-1,-33-33 1,0 33 0,0-34-1,0-3008-15,34 6084 16,-34-3108-16,0 66 15,33 0-15,-33 0 16,33-33 0,-33 33-16,0-1 15,0 1 17,0 0-17,66-33-15,-66 0 16,33 33-16,0-33 15,-33 33 1,0 0 0,33 33-1,-33-66-15,0 32 16,33-32 0,0 0-1,-33 33 1,33-33-1,-33 33-15,33 0 16,-33-33-16,33-34 16,34-32-1,-34-132 1,0 131-16,33 1 16,-33 66-1,0-33 1,-33 32-1,33 34 1,0 0 109,-33 0-109,33 33-16,-33-33 15,0 0-15,33 0 16,-33 0 31,33 33-32,-33-33 1,0 0 0,33 33-16,-33-33 15,0 0 1,0 0 0,0 0-1,34 33-15,-34-34 16,0 1 46,33 33-46,-33-33 0,0 0-16,99-66 31,-66 66 0,0 33-15,0 0 77,0 0-93,0 0 16,0-33 0,33 33-1,34-33 1,-34 33 0,-33 0-1,0 0-15,0 0 16,33 0-1,-33 0 1,0 0-16,33 0 0,1 0 16,-1 0-1,-33 0-15,66 0 16,-66 0-16,0 0 16,0 0-1,33 0-15,1-33 16,-34 33-16,132-33 15,-99 33-15,0 0 32,0 0-32,-33 0 15,1 0 1,32 0 0,0 0-1,0 0-15,0 33 16,0-33-1,-33 33-15,0-33 0,166 33 16,-100-33 0,364 66-1,-231-33 1,-100 0 15,-33-33-15,0 0-1,-33 0 1,1 0-16,-1 33 0,66 0 16,-33 0-1,0 0-15,100-33 16,-67 0 0,34 0-1,-100 0-15,33 0 16,0 0-1,67 0-15,32 0 16,430 67-16,-330-1 16,0 0-1,132-66 1,-232 66-16,-165-66 16,0 0-1,66 0-15,-66 0 16,1 0-1,-1 0-15,0-33 0,33 33 16,-33 0 0,-33-33-16,66 33 15,0-33 1,0 0 0,-33 33-16,1-33 15,131-33 16,-99 32-15,33 1-16,0-33 31,67-33-15,65-33 0,-98 66-1,65-34 1,-132 1 15,100-33-15,-34 33 15,0-34-15,-66 67-1,34-33 1,32-66-1,-99 98 1,165-263 15,-32-34-15,-67 165 0,66-164-1,-99 230 16,34-32-15,65-199 0,-33 67 15,-99 197-31,67-131 16,65-265-1,-66 132 1,0-66 15,-66 265-31,34-232 16,32-132-1,-66-1 17,-66 34-17,-99-66 16,98 331-31,-98-199 16,66 99 0,0 99-1,-33 1 1,66 132 0,-67-166 15,-32-66-16,33 100 1,33 65 0,-34 1-1,34 66 1,0 0 0,33-1-1,0 100 1,0 0 15,0 0-31,-33 0 16,33 0-16,0 0 15,-100 0 1,-32 0-16,-67 67 16,-32 32-16,-100-33 15,33 33-15,-231 33 16,165 1-1,298-100 1,-133 66 15,-197 66-15,-365 133 0,496-166-1,199-65 1,33-67-1,-33 99 1,-1-33 0,-230 33-16,-100 66 31,264-65-15,100-100-1,0 33-15,-66 33 16,-34 0-16,-231 66 15,199-132 1,-67 66 0,199-32-16,0-1 15,33-33 1,-66 33 0,66-33-1,-66 66 1,65-33-16,1 0 15,-66 33 1,0 33 0,-33 67 15,-1-67-15,34 0-1,0 0 1,0 1-1,0-34 1,-1 33 15,-32 0-31,0 33 16,-133 67 15,100-34-15,132-99-1,-67 1-15,1 32 16,0 0 0,-33 0-1,33-33 1,-1 34 0,-65-1-1,-133 99 1,-99 100 15,100-133-15,131-66-1,67 1 1,-198 98 0,131-99-1,100-32 1,-33 32-1,-67 66 17,-131 133-17,32-67 1,67-65 0,132-67-1,-34 0 16,1-33-15,0 0 0,0 67-1,0-100 1,-34 66 0,67 66-1,0-99-15,-33 34 31,33-34-15,32 0 0,-65 33-1,33 0 1,-99 67 0,132-100-1,-33 66 16,-1-33-15,1 133 0,66-100-1,0 34 17,0-133-32,0 0 15,0 33 1,0 99-16,0-99 15,0 67-15,-33-1 16,33-66-16,0 33 16,-33 1-16,0-67 15,33 0 1,-99 66 0,99-66-16,-66 132 15,66-65-15,-33 98 16,0-99-1,-1 34 1,34-100 0,-33 33-1,33-33-15,-66 0 32,33 0-32,-99 99 31,99-132-31,-166 99 47,-98 34-32,-34-67 17,265-66-32,-232-132 46,-396-364 1,627 396-47,1 34 16,-99-66-16,-67-33 16,-65-166 15,-232-165-16,231 198 1,166 199 0,32 33-1,-32-133 1,-132-198 15,-133-198-15,331 397-16,-133-166 15,34 33 1,-100-231 15,-32 198 1,230 265-17,-98-67 16,-33-65-15,131 165 0,34 33-1,0 0 1,0 33 0,-33-67-1,33 34 1,-33-33-1,0 66-15,33-33 16,0 0-16,-34-33 16,1 33-1,-66-33 1,-100 33 0,133 33 15,66 33-16,-33 0 1,33 0-16,-33 33 16,-66 66-1,-1 1 17,34-34-17,0 0 1,0 33-1,99-99 1,-33 1 0,33-1-1,0 33 17,-34 0-32,1-33 15,0 66 1,33-66-1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56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14453 10286 0,'33'0'16,"0"33"0,33 0-1,-33 0-15,0 0 16,33 0-16,-32 0 15,-1-33-15,66 33 16,-33-33-16,33 0 16,0 66-16,100-33 15,-34-33-15,67 33 16,-166-33-16,0 0 16,0 0-1,0 0-15,-33 0 16,0 0-1,1-66 1,32-33-16,-66 66 16,33-33-16,-33 33 15,0 0-15,0-66 16,0 32 0,0 34-16,-33-66 15,-33 66-15,-1-66 16,34 66-1,0 0-15,0 33 16,0-33 0,0 0-16,-33 33 15,33-67-15,-33 34 16,33-33-16,-34 33 16,34 0-16,0 33 15,0 0 1,33-33-1,-33 33-15,0 0 16,0 0 0,0 0-1,-33 0-15,33 0 16,0 0-16,-67-33 16,34 33-1,33 33 1,0 0-1,0 0-15,-33 66 16,33-66 0,0 34-1,-33 32 1,66-66 0,-33 66-1,33-33-15,0 33 16,0-66-1,0 34-15,0-34 16,33-33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57.5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15114 13361 0,'0'34'16,"0"-1"0,66 0-1,-66 0-15,67 33 16,-34-66-16,99 132 31,-66-99-31,0 33 16,0 1-1,-33-34-15,34 33 16,-34-33-16,33 33 16,0-33-16,33 0 15,-66 0 1,0 0-16,34-33 16,-34 0-1,0 0 1,33 0-16,-33 0 15,0-33-15,0 0 16,33 0 0,-66-33-16,33 33 0,0-33 15,-33-100 1,33 34-16,0 0 16,34-34-1,-1 1-15,0 66 16,-33 66-16,-33 0 62,-33 0-62,-33-34 16,0 34 0,33-33-16,-34 33 15,34 0-15,-33-33 16,0 0-1,0 33-15,0 0 16,0-34 0,-67 1 15,-65 33 0,99 33-15,32 0-1,34 66 1,0-66 0,0 67-16,-33-34 15,33 33 1,33-33-16,-33 0 16,0 33-1,33-33 1,-33 33-1,33-33-15,-33 0 16,33 34 0,0-34-16,0 0 15,-33-33 32,33 33-16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01.6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15313 13295 0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09.1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15643 10153 0,'34'0'46,"-1"0"-30,0-33 0,33 33-16,-33 0 15,0 0 1,0 0-16,0 0 16,33 0-1,-33 0-15,0 0 16,67-33-1,-67 33-15,0 0 16,99 0-16,-99 0 16,66 33-1,-66-33-15,34 0 16,32 33 0,-66-33-16,66 0 15,33 0 1,-99 0-1,34 0-15,-34 33 16,33-33 0,-33 67-16,66-34 15,-66 33-15,33-66 16,-33 33-16,34 0 16,-34 33-16,66 33 15,99-33 1,1 34-1,-100-34 1,0-33 0,-66 0-1,0 0 1,33 0 0,-32-33 30,-1 0 1,0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09.9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18322 10220 0,'0'0'15,"33"0"1,34 0 15,-34 66-15,33-33-16,0 33 16,-33 0-1,0 0 1,0-33-16,0 0 15,100 133 1,-34-67 0,-66-33-1,-33-33 1,0 0 46,-33-33-46,-33 33-16,33 33 16,-34-32-16,-32 32 15,66-66 1,-33 0 0,0 33-16,0-33 15,33 33 1,-133-33-1,133 0 1,-66 0 0,66 0-16,0 0 15,-66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12.1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14321 10054 0,'-33'0'62,"-1"0"-30,1-33-17,0 33-15,0 0 16,-33-33-1,0 0-15,0 0 16,-100-33 0,-32 0-1,132 33 1,33 33-16,-66-67 16,65 67-1,1 0-15,0 0 16,-33 0-16,0 0 15,0 0 1,33 0-16,-33 0 16,0 0-16,-100 0 15,-32 0-15,32 33 16,-32-33-16,66 0 16,-34 0-16,-32 34 15,99-34 1,-34 33-16,-32-33 15,0 0 1,-133 0-16,-231 33 16,363 0-16,-32 33 15,99-66-15,66 0 16,-33 0-16,32 33 16,1 0-16,-99-33 15,-33 0-15,-1 0 16,-65-33-16,-1 0 15,1 33-15,65 0 16,1 0-16,132 0 16,0 0-16,0 0 15,-66 0-15,-100 33 16,34-33-16,-100 0 16,1-33-16,-232 33 15,363 0 1,67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12.9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4961 9558 0,'-33'0'78,"0"0"-78,-33 66 15,33 33-15,-34 1 16,67-34-16,0-33 16,0 0-16,34 33 15,131 33 1,-99-66-16,0 34 16,33 32-1,1-33 16,32 33-31,-33-66 16,33 66 15,67 34 16,-133-67-31,463 132-1,-297-98 1,-100-100 0,99 66 46,-65-66-46,-100 0-1,-33 0 1,-33 33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15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15412 10021 0,'33'0'47,"-33"-33"-16,66 33 47,-33 0-15,0 0-48,0 0 95,-33-33-110,33 33 15,1 0-15,-1 0 16,0-33-16,0 33 16,0 0-16,0 0 15,0 0 1,33-33-16,-33 33 15,0 0-15,0-33 16,0 33-16,1-33 16,-1 0-1,33 0-15,33-1 16,199-65 0,-133 66-1,-66 0-15,-66 33 16,0 0-1,0 0 1,0 0-16,1 0 16,32-33-16,-33 33 15,0-33-15,33 33 16,-33 0 0,0 0-16,0 0 0,0 0 15,33 0 1,-32 0-1,-1 0-15,33 0 16,-33 0-16,0 0 16,0 0-1,0 0 1,33-3043-16,0 6086 16,0-3043-16,-32 0 15,65 0-15,-66 0 0,0 0 16,0 0-1,33 0-15,-33-66 0,33 66 16,34 0 0,-34 0-16,33 0 15,0 0-15,66 0 16,-65 0-16,-34 0 16,-33 0-16,33 33 15,-33-33-15,0 0 16,33 0-16,34 33 15,-34-33 1,33 0-16,-33 0 0,33 33 16,-66 0-1,0-33-15,1 0 16,-1 0 0,0 0-16,0 0 15,0 0 1,33 0-16,-33 0 0,33 0 15,0 0-15,-33 0 16,0 0 0,1 0-16,-1-3043 15,0 6086-15,0-3043 16,0 0 0,33 0-16,66 0 15,-99 0 1,0 0-16,34 0 15,-34 0-15,0 0 0,0 0 16,66 0 0,-66 0-1,33 0-15,-33 0 16,67 0 0,-34 0-16,132 0 46,-165 0-46,33-33 16,-33 33-16,0 0 16,34 0-16,32 0 31,-33 0-15,99-33 15,-165 0-31,33 33 15,0 0 1,34 0 15,-34-33-15,33 33 0,-33 0-16,66-33 15,-66 33 1,0 0-1,0 0 1,0-33-16,34 33 16,-1-67-1,0 67 1,-33-33-16,-33 0 16,33 33-16,0 0 46,33-33-30,-33 33 0,0-33-16,0 0 15,1 33-15,-1 0 16,0 0 46,0 0 32,-33-66-78,0 33-16,0 0 15,-33-33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16.6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22291 8169 0,'33'33'109,"0"-33"-93,33 33-16,1 0 31,-1 0-31,33 33 16,-66 1-16,0-34 15,66 0 1,-33 33-16,1 33 15,32 0 1,-33-66 0,33 34-1,-66-34-15,33 33 32,-33-33-17,1 0 1,-1 0-1,-33 0 1,0 0 0,33 0-1,0 0 1,-33 0-16,33 0 16,-33 67-1,0-67 1,0-3043-16,-33 6119 15,0-3076 1,0 33-16,-34 0 16,1-33-1,33 34 1,0-34-16,-132 99 16,99-99-1,0 33-15,-67-33 16,-65 99-1,165-65-15,0-1 16,-33-66 0,32 33-1,34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32.4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13990 3241 0,'0'33'16,"0"33"0,0-33 15,0 1-16,-33-1 1,33-3010-16,0 6086 16,0-3043-16,0-33 15,0 66 1,0-66-16,0 0 16,0 1-16,0-1 15,0 66 1,0-33-16,0-33 15,0 0-15,0 33 16,0 33-16,0 34 16,0-34-16,0-99 0,0 99 15,0-33-15,33 67 16,99 1884 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2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4266 10716 0,'0'264'47,"0"-131"-47,67 263 47,-34 167-16,132 32 1,-165-529-17,66-33 1,-66 33-16,66 0 16,-33 1-1,0-34-15,67 33 16,-1-33-1,-66-33 1,33 0 0,-33 0-1,0 0 1,66 0 0,-65 0-1,-1-33-15,33-66 16,-66-1-1,0-32-15,0 0 16,0-1-16,0 1 16,66-33-1,-33 99-15,33-34 16,-33 34 0,-33 0-1,0 0-15,0 33 16,0-33-16,0-66 15,0-1-15,-66 1 16,33 33-16,0 33 16,0 33-16,0-67 15,-66-32 1,65 66-16,-32-33 16,33 32-1,0 1 1,0 33-16,33 0 0,-33 0 15,33 0-15,-33 33 32,0 0-32,0 0 15,-33 0-15,33 0 16,-67 0 0,-65 0-16,33 33 15,66-33-15,-34 0 16,67 0-16,0 0 15,0 0 1,33 33 0,0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35.9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13824 3704 0,'0'33'63,"0"66"-47,0-32-16,0-1 15,0 0-15,0 0 16,0-33-1,34 66-15,-34-33 16,33 199 0,-33-133-16,0 232 15,0-165 1,0-34-16,33 33 16,0 1-16,0 165 15,0-166 1,-33-66-16,0 133 15,0-67 1,0-32-16,0 32 16,0-32-16,0 32 15,0-33-15,0 67 16,0-67 0,0 431-1,0-200 1,0-197-1,33-1-15,33 199 16,-66-231 0,33-67-16,0 0 15,0 66-15,-33-32 16,33-34-16,1 33 16,32 265-1,-66-232-15,0 232 16,33-165-1,-33-67-15,0 397 32,0-66-1,33-330-31,-33 198 16,33-133-16,-33-32 15,33-1-15,0 232 31,66 165-15,0 34 15,-99-464-15,34 331 0,-34-264-16,0 165 15,33-232 1,-33 33-16,33-65 15,66 98 1,-99-198 0,0 33-16,33-33 15,33 34 1,-33-34-16,0 0 0,133 165 31,-133-99-31,0-66 16,0 0-16,33 34 15,-33-34 1,0-33 47,0 0-48,0 0 1,0-33-1,0 0 1,-33-1 0,33 1-16,-33 0 15,67 0-15,-67 0 16,99-33 0,-66 0-16,33 0 15,0 0 1,33-34-16,-99 67 15,67-33 1,-1 33 0,0-33-16,33 33 15,-66 0 1,0 0 0,66 33-1,-65-66-15,65-1 16,-33 34-1,-33 33-15,66-66 16,-66 33 0,66-33-16,-65 0 15,65-33 1,-33 33 0,0-34-16,33 1 31,-33 0-31,-66 66 15,67-66 1,-34 65-16,0-65 16,-33-33-1,33-133-15,0 133 16,-33-66 0,0 65-16,0 34 15,0 33-15,0-99 16,0 98-16,0-32 15,0 0 1,-33-99-16,33 65 0,-33 67 16,33-66-1,-33 33-15,0 33 16,0-34-16,33-98 16,-34 132-1,-32-100-15,0-197 16,33 131-16,0 34 15,0-166 1,33 265 0,0 66-16,0-34 15,0-32 1,0 33-16,0-33 16,0 0-16,0-34 15,0 34-15,0-33 16,0-1-16,-33-32 0,0-33 15,0-1 1,-67-231-16,34 199 16,33 32-1,-66-231 1,66 166-16,-132-629 16,98 562-1,34-198 1,33 264-1,-33-231 1,33 331-16,0-166 16,-33 199-16,33-67 15,0 34 1,-33-33-16,33 32 0,0 1 16,-33 33-1,33 65-15,-33-164 16,33 99-16,0 66 15,0-34 1,0 1-16,0-33 16,-33 66-16,33-34 15,-33 34-15,33 0 16,-33-66 0,0 66-16,33 0 15,0 32 1,-33 34-1,0-33-15,0-33 16,-1 33-16,-32-33 16,-33-33-16,33 33 31,33 0-15,0 66-16,0-67 15,-67-32 1,34 33-1,33 33-15,0 33 16,0-33 0,0 33-1,0 0-15,0-33 16,33 0-16,-66 0 16,-67-67-16,67 67 15,-99-66 1,132 66-1,-99 0 1,65 33 0,34-33-1,0 0-15,-66 0 16,99 0-16,-33 33 16,0 0-1,0 0-15,0 0 16,66 33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37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18918 7309 0,'-66'33'16,"32"0"-16,-164 298 31,198-265-16,-33 100 1,33-67-16,0 198 16,-33-131-1,33 65-15,0-65 16,-33 65-16,0 1 16,-66 198-1,65-298-15,-32 166 16,33 32-1,0 34 1,-33 165 0,66 33-1,0-297 1,0-33-16,0-34 16,0-33-16,0 34 15,33-34-15,0 67 16,0 32-16,0 1 15,0-34-15,34 166 16,-34-231 0,33 32-16,0 0 15,33 166 1,-66-165-16,0 32 16,66 497-1,-65-497 1,32 34-1,-66-199-15,33 33 16,-33-33 0,66 1-16,-66-1 15,33-33 1,0-33 15,0 33-31,66 66 16,-32-33-1,-1 0 1,-33 1-16,33-67 16,33 0 15,0-100 0,-66 67-31,67-99 16,-34-66-16,99-232 15,-99 231-15,67-231 16,197-463 15,-264 728-15,1-1-16,32-197 16,-33 164-1,-33 1-15,-33 32 16,0-65-16,0-34 15,-33-98-15,0 65 16,0-33-16,0 67 16,33 98-16,-33-32 15,0-1-15,33 34 16,-33-100-16,33 1 16,-34-67-16,1 0 15,0 34-15,0 32 16,-33-132-1,0 232-15,0-67 16,0 100 0,-1 0-16,1-34 15,33-197 1,0 164-16,-33-165 16,66 166-1,-33 165 1,33 0-16,0 0 31,-33 0-15,33-34-1,-33 34-15,33 0 16,0-33-16,-33 66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39.9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22655 3903 0,'0'33'16,"0"0"0,0 33-1,0 99 17,-132 1654 14,66-1256-46,32 627 16,34-760 0,34-231-1,-1-1-15,33 199 16,-33-133 0,0 100-16,66 463 15,0-331 1,34 397-1,-1-265 1,-33-198 0,33-33-1,-65-231-15,65 231 16,-66-133 0,66 365-16,-66-266 15,67 266 1,-100-365-1,0-65-15,0 32 16,0-132 0,0 1-16,33 197 15,-33 67 1,0-165 0,0-67-16,1 33 0,-1-99 15,-33-33 63,0 1-46,0-1-32,33-33 62,0 0-31,0 0-31,33 0 16,-33 0-16,0-33 16,0-1-1,33 1-15,-33 0 16,34-33-1,98-231 1,-66 98-16,33 1 16,133-199-1,99-496 17,99-265-1,-232 596-16,-98 66 1,-1-66 0,166-596 31,-199 331-32,-99 100 1,0 429-1,-99-297-15,32 66 16,34 297 0,0-33-16,-132-297 15,99 331 1,0-298 0,-1-34-1,1 332 1,0 98-1,-99-396 1,33 199 0,65 230-1,34 1-15,-33 33 16,0-33 0,33 33-16,-33-67 15,0-65 1,-67-166-16,1 0 15,99 232 1,-33 66 0,0-99-16,0 65 15,32 67 1,1 0 0,0-33-16,0 33 0,-33-33 15,0 0 1,0-1-1,0 34 1,66 0-16,-33 0 16,33 0-16,-100-33 15,34 33 1,33 0-16,0 0 16,-33 0-1,33 33-15,-33 0 16,33 0-1,0 0 1,0 0-16,-34 33 16,34-33-16,0 66 15,-66-33-15,0 33 16,33 33-16,-133 67 16,34-34-1,132-66 1,-100-33-1,100-33 1,-66 66 0,0 1-1,66-34-15,0 0 16,0-33 31,33 33-16,-66-33-31,66 33 31,-33-33-31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42.0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22721 6185 0,'0'33'79,"0"66"-79,0 0 15,0 67 1,33-1-16,0 133 0,33-34 15,1 34 1,98 727-16,0 66 16,-32-198-1,-1-463 1,0 298 0,67 132 15,-34-265-31,-33 34 15,-66-266 1,67 431 0,-34-397-1,99 463 1,-132-662-16,34 133 16,65 99-1,-66-132 1,166 363-1,-100-198 1,133 397-16,-199-397 16,100 265-1,-166-629 1,0-66-16,0-33 16,-33-132-1,0-100 1,0-132-16,0-66 15,-33-231-15,-67-199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2:43.1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26028 3903 0,'0'33'16,"0"33"-16,0 66 16,0 0-16,-33 67 15,-66 198 1,33-133-16,-66 431 15,-34 99 1,100-331 0,0-33-16,-66 231 15,32-363 1,34-34 0,-66 298-1,66-264-15,-133 794 16,100-696-1,-99 663 1,132-828 0,-133 464-1,166-464 1,0 133 0,0-165-1,33-34-15,-33 33 0,33-32 16,-33 65-1,-33 133-15,33-166 16,0-65 0,33-1-16,0-99 15,0 0 1,0 33-16,0-33 16,0 67-16,33 230 15,-33-164 1,0 32-16,33-32 15,0 32-15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30.1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15081 6118 0,'33'0'47,"0"34"-47,67-1 15,-67 33-15,66-33 16,33 33-16,0 0 16,67 0-16,-1 0 15,-32-32 1,363-34-16,-265 0 15,1 0-15,231 0 16,-297-67 0,-34 1-1,133-165-15,-133 65 16,0 1 0,67-100-16,-67 100 15,-66 66 1,1-33-1,-34 98 1,-66-32-16,99-264 16,-66-34 15,-33-265-15,-99 398 15,-33-100-31,-1 100 15,34-34-15,-33 67 16,-133-199 0,133 298-16,33-67 15,66 133 1,0-33-16,-67 0 16,1 0-1,33-34 1,0 67-1,33 0 1,-66-66-16,65 99 16,1 0-1,-33 0 1,33 0-16,0 66 16,0-66-16,0 33 15,-33 0-15,-33 0 16,32 1-1,1 32 1,-66 33-16,33-66 16,33 66-1,-100 0-15,34-66 16,33 34 0,-67-1-16,-197 99 15,-34 34 1,231-100-16,-98 99 15,198-132 1,-1 0-16,-65 34 16,66-67-1,33 0 1,-99 66-16,66 0 16,-1-66-1,34 0 1,-33 67-16,0-34 15,0 99 1,0-99-16,66 0 16,-33 34-16,0-67 15,0 132 1,-1-99 0,1 199-1,0 132 1,33-166-16,-33 34 15,33-34-15,0 1 16,0-199 0,0 0-16,66 0 15,1 33 1,-34-33 0,33-33-16,-33 33 15,0 0-15,66 67 16,-33-34-1,-33-33-15,0 0 16,34 0-16,-34 0 109,33-33-93,-33 0 0,0 33-16,33 0 15,-33 0 1,0-33-16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31.6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18124 10385 0,'0'33'16,"0"-66"-16,0 132 0,0 66 31,0 1-16,33-67 1,0 100-16,33-34 16,0-33-1,-33-33 1,67 1-16,-34-67 16,0 0-16,-33 33 15,99 33 1,-99-66-1,67 99-15,164 34 16,-65-34 0,231 232-1,-34-133 1,-230-197 0,198 98-16,-298-99 15,-33-33 1,0 0-16,33-33 15,33-33-15,-66-67 16,34 67 0,32-165-16,-33 32 15,0 1-15,0-1 16,0-65 0,67-530-1,-67 529 1,33 1-16,-99 165 15,33 33 1,-33 32-16,0 1 0,33-33 16,-33 33-16,0 0 15,-33-33-15,0-33 16,-66 0-16,0-67 16,-265-165-1,231 199 1,-65 0-16,132 99 15,0-33 1,-33 33-16,65-1 16,1 1-1,-132 33-15,66-33 16,33 33 0,-265-33-1,232 33-15,-100 0 16,133 0-1,33 0-15,-99 0 0,33 33 16,-1-33 0,-131 0 15,165 66-15,-100 100 15,133-133-31,0 33 15,-33-33 1,66 33-16,-198 100 31,32 32-15,1-66 0,33-32-1,98-67 1,-32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33.3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14916 16570 0,'0'0'0,"-33"33"16,-66 66-1,32-33-15,67 0 16,-66 0-16,33 33 16,-66 100-1,99-100 1,165 232 31,298 231-32,-231-165 1,-34-66 0,-65-199-1,-1-33 1,133 0 0,65 1-1,67 32 1,-132-33-1,-199-66 1,66-33 0,34-99-1,-67 33 1,231-133 0,34 67-1,33 33 1,-99-199-1,-232 100 1,0-1-16,66-197 16,-65 197-1,-1-32-15,-33-67 16,-33 99 0,-66 67-1,33-33-15,-34 33 16,-32-34-16,-33-32 15,-34-34 1,67 166 0,66 33-16,-66-66 15,66 33 1,-33 33-16,-33-67 16,32 34-1,-32 0 1,66 66-16,0-33 15,-33 0-15,33 33 16,0 0-16,-33 0 16,-34 0-16,1 0 15,0 33-15,0 33 0,0-33 16,-133 99 0,133-98-1,-34 32-15,34 33 16,33-66-1,33 0-15,-33 0 16,33 0 0,0 0-16,0 0 15,33 0 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36.3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14916 6085 0,'33'33'94,"33"34"-79,66-34 1,-32-33 0,32 33-1,-33 33-15,66-66 0,-65 0 16,-1 33-16,-33-33 16,-33 0-16,0 0 15,33 0-15,34 0 16,-1 0-16,0 0 15,0 0 1,0-66-16,67 0 16,-1 0-16,34-1 15,131-32-15,-230 66 16,594-231 15,-595 230-31,133-98 16,-100 33-1,-99 66 1,66-33 0,34 0-1,-100-1 1,0 67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38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18322 12402 0,'33'0'79,"34"0"-64,-1 0-15,0 0 16,0 0-16,33 0 15,-33 0-15,100 66 16,-100-66 0,33 67-16,0-34 15,1-33-15,32 0 16,-66 0-16,33 0 16,100-33-1,-67 0 1,-66-1-1,-33 1-15,133-33 16,-100 66 0,0 0-1,-33 0 1,33 0-16,-33 0 16,0 0-16,66 0 15,67 0-15,231 33 16,-232 0-1,0 0-15,-65 1 16,32 65 0,-99-99-1,33 66 1,-33-66-16,-66 0 219,0 0-204,-33 0 1,33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3.4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3969 11146 0,'33'0'32,"0"0"-17,33-33-15,-66-1 16,66 1-1,-66 0-15,33-33 16,0 33-16,-33 0 16,33 0-16,-33 0 15,0 0-15,0 132 94,0 0-78,0 34-16,-33-34 15,33-66-15,0 0 16,-33 33-16,33-33 16,0 66-16,0 1 15,-33 65-15,0 33 16,33-65-16,0 32 15,0-66-15,0-66 16,0 0-16,-33-33 47,-33-99-31,0-66-1,0-34-15,-1-32 16,-65-1-1,0-32-15,66 65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39.7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15048 18554 0,'33'0'0,"0"0"15,0 0 1,34 0-16,-1 0 16,0 0-16,33 0 15,0 0-15,0 0 16,-32 0-1,32 0-15,-33 0 16,33 0 0,100 132-16,-1-99 15,-33 0 1,34-33-16,32 33 0,199-33 31,-397-33-31,1 33 16,32 0-1,-33 0-15,0 0 16,0 0-16,0 0 16,0 0-1,0 0-15,33-33 16,0 33-16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41.1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21001 992 0,'100'331'16,"-34"-133"0,66 199-1,-66-231-15,99 297 16,-32-397-1,-34 33 1,232 99-16,132 1 16,-232-133-1,265-33 1,-297-99-16,165-364 31,-1-165-31,-98-199 16,-100 99-1,-99 464 1,-66-133 0,-33 33-1,-33 133 1,-132-166-16,32 199 16,34 32-16,-33 34 15,66 33-15,-1 33 16,67 0-16,0-33 15,-33 33-15,-33-33 16,0-1-16,-67 34 16,-32-33-16,32-33 15,1 33 1,99 0-16,0 66 0,0 0 16,0 0-1,-1 66-15,-32 0 16,99-33 46,0 33-46,33-33 0,-33 67-1,0-67 1,0 0-16,0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3:43.2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21696 18719 0,'0'66'32,"66"-66"-17,-33 67-15,0-1 16,33-33-1,-33 33-15,100 0 16,164 33 0,-164-66-16,-34-33 15,33 0 1,-99 0-16,99-231 16,-65 32-1,-1 67-15,33-99 16,-33 164-1,0-65-15,33 0 16,-65 66 0,98-265-1,-66-66 1,-66 232-16,0-34 16,0 67-16,-66-33 15,0 99-15,33 32 16,0 1-16,-34 0 15,-65-66 1,66 33-16,-265-33 16,133 33-1,-199-67 1,198 100-16,133 33 16,-66 66-1,132-33-15,-33 1 16,-33 65-1,33-66-15,0 33 16,-33-33-16,-34 99 16,-32 1-1,-33 164 1,65-198-16,34 1 16,33-67-16,0 33 15,-33-33-15,33 0 16,-33 0-16,0 0 15,33 0-15,-34 0 16,1 0 0,33-66 15,33-33-15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04.9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15180 6383 0,'-33'0'31,"0"0"-31,0 0 15,0 0-15,-99-33 16,99 0 0,-33 0-16,-34 0 15,34-33 1,-33-1 0,0-32-1,0 33 1,-1-33-1,67 33 1,-66 0-16,33-1 16,33 34-1,0 0 1,0 0-16,33 0 16,-33 33-1,33-33-15,-100-66 16,34 33-1,66 33-15,-66-33 16,66 32-16,-33 1 16,0-33-16,33 33 15,0 0-15,-33-66 16,33-33-16,0-67 16,0 34-16,33-34 15,0 1-15,-33 99 16,33-1-16,0 67 15,-33 0-15,0 0 16,33 0 0,0-33 31,-33 0-47,33 0 15,1 33-15,-1 0 16,33-67-1,0 34-15,-33 33 16,66-66 0,-66 66-16,67-66 15,-67 32 1,33 34 31,0 33-32,-33 0-15,0 0 16,33 33 0,-33-33-16,33 34 15,-33-1-15,1-33 16,32 33-16,-33 0 16,33-33-1,-33 0-15,0 0 16,-33 33 62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12.5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15776 5622 0,'0'33'31,"33"1"-15,0-1-16,33 0 16,-33 0-16,99 66 15,1 0 1,32-66-1,-66 0 1,199 33 0,-199-32-1,331 65 1,-99-66 0,-133-33-16,67-66 15,-100 0 1,-66-34-16,-65 1 15,32 0-15,33-33 16,-66 65 0,66 1-1,-33-66 1,-33 99-16,34-66 16,-34-67-1,66-65 1,-99 132-1,66-133 1,-66 166-16,0-66 16,0 99-1,0-34-15,-33 1 16,0 0-16,-133-165 16,133 131-1,-99-98 1,66 132-1,-33-66-15,33 99 16,33-1-16,-67-65 16,-98 0-1,99 33 1,-100-33 0,100 32-1,0-32-15,33 0 16,33 66-1,0 33-15,-34 0 16,34 0 0,0 0-1,-33 0 1,33-33-16,0 0 16,-33 33-16,0 0 15,-1 0-15,34 0 16,-33 0-1,33 0-15,0 33 0,-33 33 16,0-33 0,33 0-16,0 0 15,-33 0 1,32-33-16,-98 66 16,66-32-1,33-1-15,-33 0 16,0 33-16,0-66 15,32 33 1,-32 0-16,-33 66 16,33-66-1,33 33-15,-66 1 16,-34 98 0,67-132-1,0 33 1,-33 33-1,33-66 1,-34 67 0,67-34-16,0-33 15,-66 66-15,33-66 16,33 33 0,-33 0-16,-100 100 15,100-67 1,0 0-1,33-66-15,33 0 16,0 1 15,0 32-15,0-33-16,0 0 16,0 33-16,33-33 15,0 0-15,0 0 16,0 0-16,0-33 15,0 33 1,1 0-16,-1-33 16,0 67-16,0-67 15,33 33-15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15.3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17529 6548 0,'33'0'78,"99"-66"-78,66-66 16,-131 99 0,32-66-1,-66 66-15,0 0 16,33-34 0,-66 34-16,99-66 15,-33 33 1,34-132-1,-1-1 1,-33-264 15,-66 132 1,0 133-17,0-67-15,0 67 16,0 132-1,0 0-15,0-100 16,-33 67 0,0 33-1,-33-265 1,33 232-16,-33 0 16,-1-34-16,34 100 15,-66-66 1,66 66-16,-66-66 15,66 33 1,-33 0-16,-67-67 16,100 67-1,-33 33-15,-33-66 16,0 99 0,-34 0-1,34 0 1,33 0-16,-33 0 15,0 0-15,-1 0 16,-197 33 0,131 0-16,-32 0 15,-1 33-15,34 0 16,-232 100 0,199-67-16,-1 33 15,-198 100 1,298-166-1,-33 33-15,99-33 16,-33-33-16,0 67 16,33-67-1,-34 66-15,-32 33 16,66 0 0,-33-65-1,33-1-15,-33 0 16,66 0-1,0-33-15,-33 0 16,0 33-16,33-33 16,-67 33-16,34 1 15,-33-34 1,66 33-16,-66 33 16,66-66-16,0 0 78,33 0-63,0 33-15,33-32 16,-33-1 0,34 33-16,-34-33 15,33 33-15,66 33 16,-33-33-1,-66 0 1,67 34-16,-34-67 16,-33 33-1,0-66-15,66 66 16,-33 0 0,0 0-1,1-33-15,32 34 16,-33 32-1,0-99 1,33 66 0,-33 0-16,67 0 15,-67-33-15,-33 0 16,0 33 0,66-32-1,-66-1 1,0-33-16,0 0 15,0 33-15,1-33 16,-1 0-16,0 0 16,-33 33 31,132 0-32,-99 33 1,33-33-16,-33 33 15,0-66-15,34 0 16,-67 33-16,66-33 16,-66 33-16,33-33 15,-33 33 157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17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18322 11609 0,'33'66'0,"1"33"16,65 166 0,0-133-1,-33-66-15,0-33 16,33 33-16,-32-66 15,-34 33 1,33 0 0,33 0-16,33-33 15,265 133 1,-298-100-16,1-33 16,-34-33-1,33-67 1,-66 67-16,33-33 0,67 0 15,230-33 1,-131-66 15,-133 32-15,-33 1 15,-33 66-31,0-364 47,-165 66-31,-33-66 15,165 265-31,0-67 16,0-32-16,-33-1 15,0-33 1,-34 133-16,34-66 15,-33 32-15,-33 1 16,33 132 0,33 32-1,-66-65 1,32 66-16,-65-66 16,-66-33-1,132 66 1,-67-1-1,34 34-15,0 0 32,33 0-32,-232 33 31,199 0-31,33 0 16,-67 66-16,67-33 15,33 0-15,-66 67 16,33-67-1,0 33-15,33 0 16,-67 132 0,-32 34-16,99-133 15,0 0 1,0-32-16,-33 98 31,66-66-31,-66 133 16,32-34-1,1-33-15,33 199 16,0-298 0,0 1-16,0-34 15,0 0-15,0 0 16,0 0-16,0 0 0,0 33 16,0-33-16,0 0 15,0 0 1,0 0-16,33 0 15,1 0-15,-34 1 16,33-34-16,-33 33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18.6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16206 15577 0,'-33'33'15,"66"-66"-15,-66 99 16,0-32 0,0 32-1,-1 0-15,-65 165 16,33-65-1,0-100 1,-99 265 0,65-133-1,67-99-15,-66 34 16,33-1 0,33-33 15,33-33-16,0-33-15,0 33 16,66-32-16,-33 32 16,0 0-16,0-33 15,-33 33-15,33 33 16,-33-66 0,33-33-1,-33 33-15,33-33 16,0 33-16,1 1 15,-1-1-15,0 0 16,33 33-16,33 33 16,-66-66-16,0 0 15,33 33 1,-33-33-16,67 34 0,-34-34 16,-33 33-16,66-33 15,0 33 1,-66-33-16,34 33 0,32-33 15,-66 0-15,33 0 16,-33-33-16,33 0 16,-33-33-16,33-33 15,34-33 1,-34 66-16,-33-33 16,33 33-16,33-33 15,-66 32-15,33 1 16,1-99-16,-1-66 15,0 32-15,0-131 16,0 32-16,0 34 16,-33 98-16,34-32 15,-67 66-15,0 66 16,33 0-16,-33-34 16,0 34-16,0 0 15,0-66-15,-100-33 16,1-67-16,0 1 15,0 66-15,33-1 16,-1 100-16,34-33 16,0 66-16,0-33 15,0 0-15,-33 33 16,0 0-16,33 0 16,-66 0-16,65 0 15,-32 0-15,33 0 16,0-66-1,-33 66-15,33 0 0,0 0 16,-33 0-16,33 0 16,-33 0-1,32 0 1,-32 0-16,33 0 16,0 0-16,-33 33 15,33-33-15,0 0 16,0 33-1,33 0 32,-33-33-31,33 33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45.1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24077 1654 0,'-33'0'47,"0"33"-32,33 0-15,-33 0 0,0 33 16,33-33 15,-33 33-31,-33 0 16,66 1 0,-67-1-16,34 0 15,0-33-15,-66 66 16,33-33-1,33 0 1,33-33 0,-33 34-1,33-34 1,-33 66-16,0-33 16,0 33-1,-34 100-15,34-100 16,33-33-1,-33 0-15,33-33 16,0 100-16,0-67 16,0 33-1,0 33-15,-33-66 0,0 34 16,0 32 0,-33 33-1,33 1 1,33-100-1,-33 0-15,33 0 16,-133 397 0,67-264-1,-33 429 17,66-529-32,33 133 46,-66 231-30,0 297 0,66-65 31,0-397-16,-133 297 0,133-66-15,0-397-1,0 199-15,0-199 16,0 67-16,0-34 16,34 166-1,-34-166-15,33-66 16,-33 1-1,66 197 1,-33-65 0,-33 99-1,33 65 1,-33 34-16,33 166 47,0-398-47,33 67 15,-33-166 1,-33-33 0,33 0-16,0 33 15,0 67-15,34-34 16,-34 67 0,33-34-1,-33-99 1,-33 0-1,33 33-15,33 1 16,-33 164 0,0 100-1,33-33 1,-33-265 0,-33 33-16,0-66 15,34 0 1,-34 0-16,33 33 15,-33-32-15,0-1 16,0 33-16,33 33 16,-33-66-16,0 0 15,33 33-15,-33-33 16,0 0 0,0 0-16,33 1 15,-33-1-15,33 0 16,-33 33-16,0-33 15,0 0 1,0 0-16,33-33 47,33 66-31,0 67-1,0 65-15,1 0 16,65-32-1,-99-100-15,66 0 16,-66-33 0,66-33-1,-99 33-15,34-33 16,32 33 0,-33 33-16,33-33 15,0 1-15,66 65 16,-32-33-1,-1 0 1,-33-66-16,0 0 0,66 33 16,-99-33-1,34 33-15,-34-33 16,0 33 0,33-33-16,-33 66 15,99-33-15,-99 1 16,0-34-1,100 0-15,-34 0 32,-33 0-32,33 0 0,0 0 15,1 0-15,-1 0 16,0-34-16,0 1 16,1 33-16,32-33 15,-33 33-15,33 0 16,-32 0-16,32 0 15,99-33 1,-65-33-16,-100 33 16,0-33-16,0 33 15,-33-33 1,66-34-16,1 1 16,-1 33 15,-66 0-31,0 33 15,66-99-15,-33 65 16,-33-65 0,34 99-1,-67 0-15,33-66 16,0 0 0,33-67-16,-33 34 15,33-166 1,-33 166-1,33-66-15,-33 65 16,-33 34 0,34 0-1,-34 33-15,0-34 16,33-32 0,-33 0-16,0 0 0,0-100 15,0 67-15,0-34 16,0 34-16,0-67 15,-33-32 1,-1 32-16,1 34 16,0 32-16,-33-32 15,-33-232-15,66 199 16,-66-332 0,-1 1-1,67 298 1,-33-266-16,0 100 15,0 0 1,33 232 0,0-265-1,0 231 1,-67-197-16,1-1 31,0 99-31,33 66 16,-33-65-1,66 197 1,-34-264 0,-65 34-1,99-1 1,0 298-16,-33-67 16,33 67-1,-33-33 1,33 33-1,-67-133-15,67 67 16,-33 66 0,33 0-1,0-133-15,0 100 16,0 0 0,0-66-1,33 132 1,0-34-1,0 1-15,0 33 16,0 0 0,-33-66-16,33 66 15,0 0-15,-33-33 16,33 32-16,-33 1 16,33 0-1,0-33-15,-34 66 16,34-66-16,-66 33 15,33 0 1,-33-33-16,33 33 16,0-33-1,-99-67-15,32 34 16,1 33 15,0 0-15,33 0-1,-99-34-15,98 34 16,-98-33 0,66 33-1,-67 33 1,133 33 0,-132-66-16,0-1 15,-34 1 1,34 0-1,99 0 1,0 66 0,-1-33-1,34 33-15,-33 0 16,33 0 0,0-33-1,0 33-15,0 0 16,0 0 15,0 0-31,33-33 16,-33 33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55.8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15941 6582 0,'33'0'16,"-33"33"-1,33 0 17,0 0-17,34 0-15,-1 66 16,0-33-1,0-66-15,132 99 16,-32-66 0,198 1-1,-133-1-15,34 33 16,32-33-16,133-33 16,893 99-1,-860-99 1,364-66-1,-364 0-15,265-100 16,-398 100 0,34 66-1,364-33-15,-298 99 16,-33-33 0,297 100-16,-396-133 15,562-133 1,-563 67-1,1-66-15,33 33 16,-1 0 0,-32-34-16,430-32 15,-364 66 1,198-133-16,33-32 16,-396 131-1,363-164 1,-33 32-1,-298 133-15,166-34 16,-297 100 0,-34 33-1,-33-33-15,-33 33 16,0-33 0,0-33-16,-33-100 15,-33 1-15,-1 32 16,-65-32-1,-99-199-15,65 232 16,1-34 0,-199-98-16,199 164 15,-232-164 1,198 164 0,-495-363-1,99 132 1,231 232-1,-463-166-15,397 199 16,-331-66 0,199 66-1,297 99-15,-32-66 16,-67 66-16,-33 0 16,-33-34-1,-132 1-15,-100-66 16,-65 99-16,65-33 15,199 33-15,0 0 0,-231 33 16,429 33 0,67 0-1,-34 1-15,1-1 0,-67 0 16,34 66 0,-1-66-16,-430 67 15,431-34-15,-232 33 16,297-99-1,67 0 1,-232 100-16,166-67 16,32 33-1,-330 364-15,199-165 16,-1-67 0,-165 265-16,298-364 15,32 67 1,34-100-1,66-66 1,0 133 0,0 32 15,-33 100-15,33 297-1,33-463 1,0 1-1,0-34-15,0 265 16,0-265-16,0 0 16,0-33-16,0 0 15,0 0-15,0-32 16,33 32-16,0-33 16,33 33-16,-33 0 15,33 0 1,-33 66-16,66 34 15,-32-100-15,-34-33 16,33 33 0,-33-33-16,0 33 15,33-32-15,-33 32 16,66 0 0,-65-33-16,65 66 15,-33-66 1,-33 0-16,66 33 15,-33 1 1,-33-34 0,34 0-1,-34 0 1,66 0-16,-66-33 16,66 0-1,-66 0-15,0 0 16,0 0-16,67 0 15,-67 33 1,0-33-16,33 0 16,0 0-16,-33 0 15,0 0-15,33 0 16,-33 0-16,0 0 31,0 0-15,1 0 15,32-66-15,33-33-16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3.8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 10021 0,'33'0'62,"0"0"-46,-33 33 0,0 0 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4:58.6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20307 5854 0,'0'-33'110,"33"33"-95,0 0-15,0 0 16,0 0-16,0 0 16,0 0-16,0-33 15,33 33-15,-32-33 16,-1 33-16,33 0 15,-33 0-15,0 0 16,33-33-16,-33 33 16,0 0-1,0-33-15,0 33 16,0 0 0,0 0-1,1 0-15,32 0 16,0 0-1,-33 0-15,33 0 16,-33 0-16,0 0 16,0 33-1,0-33-15,0 0 16,0 0-16,1 0 31,-1 33-31,0-33 0,0 0 16,0 33-1,0-33-15,0 0 16,0 33-16,0-33 16,33 33-16,-33 0 15,33-33-15,1 66 16,-34-33-16,66 0 16,-66 0-1,0-33-15,33 33 16,-33 34-1,0-67 1,34 33-16,-1 33 16,-33-66-1,-33 33-15,33-33 16,0 0-16,-33 33 16,33-33-1,-33 33 1,33-33-1,0 0-15,0 0 16,-66 0 125,0 0-126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5:21.4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20307 5523 0,'33'33'15,"33"0"1,0 0-1,0 0-15,67 1 16,-67-1 0,66-33-1,66 0 1,-131 0-16,-34 0 16,0 0-16,33 0 15,-33 0-15,0-33 16,0 33-16,0 0 15,0-34 1,33 1-16,-33 0 16,34 0-1,65-66-15,-99 66 16,33 0 0,-33 33 30,0 0 33,0 0-79,0 0 15,-33 33 1,33-33-16,-33 33 15,34-33 1,-34 33 0,33 0-16,0 0 15,0-33 17,-33 33 46,-66-33-47,33 33-31,-1-33 16,1 0-16,-33 0 15,33 0 1,-66 0-16,66 0 15,0 0 1,-33 0-16,33 0 16,-67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5:31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29633 15048 0,'0'66'0,"-66"0"16,-66 166 15,99-100-31,-33-66 16,0 166-16,66-166 15,-34 66 1,34-32 0,34 131-16,-1-66 15,33 1 1,-33-1-16,99 166 15,-66-166 1,33-65-16,-65-34 16,32-66-1,-66 33-15,33 0 16,66 33-16,-66-33 16,0 0-16,66 66 15,-32-66 1,-34 34-1,33-67-15,-33 0 16,0 0-16,33 0 16,-33 0-16,0 0 15,66-67-15,-32 34 16,-1-33-16,264-33 16,-98 33-1,-166 33 1,33 0-1,-66 0-15,0-34 16,133-197 0,-67 132-16,-66-67 15,66 1-15,34-133 16,-67 199 0,-33 66-16,0-34 15,33-65 1,-66-34-16,0-65 15,-33 99 1,-33-1-16,0 34 16,33 99-16,-34 0 15,34-33 1,-99-34-16,99 67 16,-165-66-1,131 33-15,1 33 16,0-33-16,0-33 15,0 99 1,33-34 0,-33 1-16,-34 33 15,67 0 1,0 0-16,-33-33 16,33 0-16,0 33 15,-33 0-15,66-33 16,-33 33-16,0 0 15,0 0-15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5:44.7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16040 6912 0,'67'0'156,"-34"0"-156,33 33 0,0 0 16,99-33 0,-165 33-1,33-33-15,-33 34 16,0-1 125,-33-33-95,0 33-30,33 0-16,-33-33 16,-33 0-16,33 0 15,0 0-15,-33 0 16,-34 0 0,-131 99-1,132-66-15,33 33 16,32-66-16,-32 0 15,33 0-15,33 33 47,-33 0-15,33 0-1,-33-33 16,0 0 46,0 0-77,-132-99 0,98 66-16,1 0 15,0 33-15,33-33 16,0 33 0,0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5:51.3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19282 6615 0,'99'-67'15,"33"34"1,-33 33-1,-66-33 1,0 33-16,67 0 16,-67-33-1,33 0-15,-66 0 16,33-33 0,-33 0-1,0 0 1,0-34-16,0 1 15,-33-66-15,0-34 16,0 1 0,-33 66-16,66 32 0,-34 1 15,-98-99 1,99 132 0,-33 0-16,33-1 15,-66-98 1,-1 33-1,34 66-15,66-1 16,-66 1 0,0 66-16,33 0 15,-33-33 1,0 33 0,33-33-16,-1 0 15,1 33-15,-33 0 16,33 0-1,-66 33 1,66 0-16,-33 33 16,0 0-1,-1 1-15,1-1 16,-33-33-16,-66 99 16,132-132-1,0 0 1,0 33-16,-1 0 0,1-33 15,0 66-15,0-32 16,-66 65 0,66-66-16,-66 66 15,66-66 1,0 0 0,0 0-16,-1-33 15,34 33 32,-33 0-47,33 34 16,0-1-1,0-33-15,0 0 0,0 33 16,33-33 0,1 0-16,65 33 0,-66-33 15,33 33 1,0-32-16,0 65 15,0-66 1,-33 33-16,67 33 16,32-33-1,-99-33-15,33 34 16,-33-34 0,133 66-1,-133-99 1,0 33-16,0-33 31,0 33-31,0-33 16,0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5:53.2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24904 12237 0,'99'-66'31,"-33"66"-16,0-33-15,-33 0 16,1 33-16,65-33 16,-66 33-16,132-67 15,-132 67 1,67 0 0,-100-33-1,33 33 1,66-33-1,-66 33-15,33-33 16,-33 0-16,33 0 16,0 0-1,-33 0-15,-33 0 32,34 33-32,-1 0 15,0-33-15,0-33 16,33 0-16,-33-1 15,33-32-15,-66 66 16,66-33 0,-33 33-16,0 33 15,-33-33-15,0 0 16,33 33-16,1-66 16,-1 33-16,33-34 15,-33 1-15,33-33 16,0 0-1,-66 0-15,-33 32 16,0 67 0,0-33-16,0 33 15,0-66 1,-33 66-16,-1-99 16,1 33-1,-33 0-15,0-34 16,33 100-1,33-66-15,-33 66 16,-100-66 0,133 66-1,-66-33-15,0 33 0,-1 0 16,-65 0 0,-166 33 30,34-33-30,164 0 0,67 33-1,0 33-15,33-66 16,0 33-16,-99 1 31,-67 164 16,166-132-31,0-33-16,33 0 15,0 33 1,0-33-16,0 1 16,0 32-16,0 33 15,0 33-15,0 1 16,-33 131-1,33-231 1,0 0-16,0 0 16,0 33-16,0 1 15,0-34 1,33 0-16,-33 33 0,66-33 16,-33 33-1,67 0 1,-34 0-16,0 34 15,-33-34 1,0 0 0,66 33-1,-66-66-15,66 99 16,-99-98 0,34-1-1,-34 0 1,0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5:55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17165 16933 0,'-33'33'32,"0"34"-17,-33-34-15,-1 99 16,-32 0 15,66 100 0,33-166-15,99 165 46,-66-198-46,100 133 0,-34-100-1,33 66 17,-33-33-17,1-32 1,-1-1-1,132 66 1,-131-66 0,32 0-16,166 67 31,-166-100-15,-99 0-16,66 0 15,0 33 1,-33-66-1,34 0 1,-34 0 0,0 0-1,-33-66 1,0 33-16,0-66 16,0 65-1,0-65-15,34-33 31,-1 33-15,-33 33-16,99-67 31,-66 34-15,-33 0 0,-33-33-1,0 32 1,0 67-16,0-33 15,0 33-15,0-66 16,0 33 0,0 0-1,-33-1-15,0 34 16,0 0-16,-66-66 16,66 33-1,-66-33 1,65 99-16,-65-100 15,33 34 1,-33 0 0,66 33-16,0 0 15,-33 0 1,32 33-16,1 0 16,0-33-16,-33 33 15,33 0-15,-33 0 16,33 33-1,0-33-15,-33 0 16,0 33 0,-1 0-16,34-33 15,0 0-15,-33 0 16,33 0-16,-33 0 16,0 0-16,33 0 15,-33 0-15,32 0 16,1 0-16,-33 0 15,33 0-15,0 0 16,-33 0-16,33 33 16,-99 33-1,-1-33 1,34 34 31,66-67-47,0 33 15,0 0-15,0-33 16,0 0 0,33 33 31,-33 0-16,33 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6:22.2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18521 6416 0,'0'-33'15,"33"33"32,0 0-31,33 0-16,-33 0 15,0 33-15,33-33 16,34-3009-16,-1 6051 16,0-3042-16,-33 33 15,-33-33-15,133 33 16,-100-33-1,132 0 1,-165 0-16,100-33 16,-100 33-1,0 0-15,0 0 16,0 0-16,0 0 16,0 0-1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7:37.8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1720 3605 0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6.4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5126 10980 0,'0'66'16,"66"-33"-1,-32 1 1,32-34-16,-33 0 31,0-67-15,-33 34-16,0 0 15,0 0-15,0-66 16,0 0 0,0-34 15,0 67-15,-33 66-1,0 0 32,0 0-47,0 33 16,-1 0-16,1-33 15,-33 67 1,0-67-16,66 66 16,-99-33-1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7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5854 9723 0,'0'34'62,"0"-1"-46,0 33 0,0 33-16,0 66 15,33 34-15,0 165 16,-33-265 0,0-66-16,0 33 15,0-33-15,0 0 16,-33-33 15,0 0-15,-33-33-16,33 0 15,-33-33-15,32 0 16,-32 33 0,66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8.4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4266 13031 0,'33'0'31,"-33"33"-31,34 0 16,-34 0-16,33 33 15,-33-33-15,33 0 16,-33 33-16,33 1 16,-33-1-16,0 0 15,33 66-15,0 331 16,-33-198 0,0-1-16,0 1 15,0-100-15,0 1 16,0-100-1,0-33-15,33 0 16,-33 0 0,0 0-1,0 33-15,0-33 16,0 0-16,33 33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09.2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3903 15280 0,'33'0'0,"-66"0"16,132 66-16,-33-33 31,-33 33-15,33-33-16,33 66 15,-66-66 1,1 0-1,-1 1 1,0-34-16,0 0 16,0 33-16,33 0 15,-33-33-15,0 0 16,33 0-16,-33 0 16,0 33-16,67-33 15,-67 0 1,0 0-16,33 0 15,-33-66 1,66-34-16,-33-32 16,-66 33-16,67-66 15,-67 131 1,0-32-16,0 33 16,0 0-16,0-33 15,0 33-15,0 0 16,0 0-16,33 0 15,-66 33 48,33 66-63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18-09-14T09:51:55.1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14387 7508 0,'99'66'31,"-33"0"-16,-33-33-15,0 33 0,66 0 16,-32 33 0,-1-32-1,0-34 1,99 66 0,-99 0-1,1-33-15,65 33 16,-99-65-1,66-1 1,-66 0 0,0-33-1,100 0-15,-100-33 16,33-34 0,-33 34-16,33-66 0,-33 66 15,33-33 1,0-33-1,1 66-15,-34-33 16,33-34 0,-33 67-1,33-33-15,-33-66 16,33 66 0,-33-100-16,-33 100 15,0 33 1,0-33-16,0 33 0,-33 0 15,0 0-15,0 0 16,0 0 0,-66-1-16,66 1 15,-67-33 1,67 33 0,-66 0-16,66 0 15,-99 0 1,66 33-1,33-33 1,-1 33-16,1 0 16,0 0-16,0 0 0,-33 66 15,66-33-15,-66 0 16,33 66-16,0-66 16,0 1-16,33 32 15,-66 33 1,-1-66-16,34 0 15,0 0-15,0 0 16,-33-33 0,0 0-16,33 0 15,0 0-15,-33 0 16,0 0-16,32 0 16,-32 0-16,33 0 15,0 0-15,0 0 16,0 0-1,0 0 1,0 0-16,0 0 16,-33 0-1,33 0-15,0 0 16,-1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0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erver-status-variables.html#statvar_Max_used_connection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/>
              <a:t>第一次做评估和规划，不合理的地方请多多指教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23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Center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，峰值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18M</a:t>
            </a:r>
          </a:p>
          <a:p>
            <a:endParaRPr lang="en-US" altLang="zh-CN" dirty="0"/>
          </a:p>
          <a:p>
            <a:r>
              <a:rPr lang="zh-CN" altLang="en-US" dirty="0"/>
              <a:t>言外之意， </a:t>
            </a:r>
            <a:r>
              <a:rPr lang="en-US" altLang="zh-CN" dirty="0"/>
              <a:t>Redis</a:t>
            </a:r>
            <a:r>
              <a:rPr lang="zh-CN" altLang="en-US" dirty="0"/>
              <a:t>缓存应用很少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后文与数据库类型   相结合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9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通常从硬件瓶颈判断</a:t>
            </a:r>
            <a:endParaRPr lang="en-US" altLang="zh-CN" dirty="0"/>
          </a:p>
          <a:p>
            <a:r>
              <a:rPr lang="zh-CN" altLang="en-US" dirty="0"/>
              <a:t>习惯从   </a:t>
            </a:r>
            <a:r>
              <a:rPr lang="en-US" altLang="zh-CN" dirty="0"/>
              <a:t>CPU</a:t>
            </a:r>
            <a:r>
              <a:rPr lang="zh-CN" altLang="en-US" dirty="0"/>
              <a:t>、内存、</a:t>
            </a:r>
            <a:r>
              <a:rPr lang="en-US" altLang="zh-CN" dirty="0"/>
              <a:t>IO</a:t>
            </a:r>
            <a:r>
              <a:rPr lang="zh-CN" altLang="en-US" dirty="0"/>
              <a:t>、网络吞吐、磁盘容量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该图 为下文分析后  简单描绘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目的从宏观上去认识性能影响因素 ， 并非精准描绘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9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粗精度、且其他系统理想下，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从关心的数值出发判断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仅做认知佐证 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平均每分钟 处理 </a:t>
            </a:r>
            <a:r>
              <a:rPr lang="en-US" altLang="zh-CN" dirty="0"/>
              <a:t>20</a:t>
            </a:r>
            <a:r>
              <a:rPr lang="zh-CN" altLang="en-US" dirty="0"/>
              <a:t>次 到 </a:t>
            </a:r>
            <a:r>
              <a:rPr lang="en-US" altLang="zh-CN" dirty="0"/>
              <a:t>60</a:t>
            </a:r>
            <a:r>
              <a:rPr lang="zh-CN" altLang="en-US" dirty="0"/>
              <a:t>次 的</a:t>
            </a:r>
            <a:r>
              <a:rPr lang="en-US" altLang="zh-CN" dirty="0"/>
              <a:t>API</a:t>
            </a:r>
            <a:r>
              <a:rPr lang="zh-CN" altLang="en-US" dirty="0"/>
              <a:t>请求 ，单日峰值也就翻几番，和</a:t>
            </a:r>
            <a:r>
              <a:rPr lang="en-US" altLang="zh-CN" dirty="0"/>
              <a:t>812</a:t>
            </a:r>
            <a:r>
              <a:rPr lang="zh-CN" altLang="en-US" dirty="0"/>
              <a:t>个进程相比，小巫见大巫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4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仅考虑内存   和    其他系统理想状态下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此数值砍几倍  也是很乐观的状态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6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目前来看， 使用的带宽在</a:t>
            </a:r>
            <a:r>
              <a:rPr lang="en-US" altLang="zh-CN" dirty="0"/>
              <a:t>5M</a:t>
            </a:r>
            <a:r>
              <a:rPr lang="zh-CN" altLang="en-US" dirty="0"/>
              <a:t>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0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  万兆也是很正常的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这些是目前项目不需要担心的，     但是如果  是初创团队则 要认真考虑 ， 因为带宽很贵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04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过去一个月的监控数据显示，峰值不到 百分之八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非运算类业务，对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消耗很小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66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服务器做磁盘整列，无法得知 具体</a:t>
            </a:r>
            <a:r>
              <a:rPr lang="en-US" altLang="zh-CN" dirty="0"/>
              <a:t>IO</a:t>
            </a:r>
            <a:r>
              <a:rPr lang="zh-CN" altLang="en-US" dirty="0"/>
              <a:t>性能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从效果看 影响并不大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9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200G+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无话可说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27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9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单考虑</a:t>
            </a:r>
            <a:r>
              <a:rPr lang="en-US" altLang="zh-CN" dirty="0"/>
              <a:t>PHP</a:t>
            </a:r>
            <a:r>
              <a:rPr lang="zh-CN" altLang="en-US" dirty="0"/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14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权衡   </a:t>
            </a:r>
            <a:r>
              <a:rPr lang="en-US" altLang="zh-CN" dirty="0"/>
              <a:t>【 </a:t>
            </a:r>
            <a:r>
              <a:rPr lang="zh-CN" altLang="en-US" dirty="0"/>
              <a:t>单点故障的可能性和损失 </a:t>
            </a:r>
            <a:r>
              <a:rPr lang="en-US" altLang="zh-CN" dirty="0"/>
              <a:t>】</a:t>
            </a:r>
            <a:r>
              <a:rPr lang="zh-CN" altLang="en-US" dirty="0"/>
              <a:t> 和 </a:t>
            </a:r>
            <a:r>
              <a:rPr lang="en-US" altLang="zh-CN" dirty="0"/>
              <a:t>【 </a:t>
            </a:r>
            <a:r>
              <a:rPr lang="zh-CN" altLang="en-US" dirty="0"/>
              <a:t> 负载均衡服务器 和 维护成本 </a:t>
            </a:r>
            <a:r>
              <a:rPr lang="en-US" altLang="zh-CN" dirty="0"/>
              <a:t>】</a:t>
            </a:r>
            <a:r>
              <a:rPr lang="zh-CN" altLang="en-US" dirty="0"/>
              <a:t> 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人力物力成本    和     系统可靠性    两个权衡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实体机房   和    普通云服务器  的维护难度也不一样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90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可做可不做 </a:t>
            </a:r>
            <a:r>
              <a:rPr lang="en-US" altLang="zh-CN" dirty="0"/>
              <a:t>——</a:t>
            </a:r>
            <a:r>
              <a:rPr lang="zh-CN" altLang="en-US" dirty="0"/>
              <a:t> 那就顺手做了吧 ，等下次停服更新改了吧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进程调小 可 防止因 内存不够导致</a:t>
            </a:r>
            <a:r>
              <a:rPr lang="en-US" altLang="zh-CN" dirty="0"/>
              <a:t>php-fpm</a:t>
            </a:r>
            <a:r>
              <a:rPr lang="zh-CN" altLang="en-US" dirty="0"/>
              <a:t>崩溃，从而导致系统彻底当机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当并发量大时， 可通过</a:t>
            </a:r>
            <a:r>
              <a:rPr lang="en-US" altLang="zh-CN" dirty="0"/>
              <a:t>php-fpm</a:t>
            </a:r>
            <a:r>
              <a:rPr lang="zh-CN" altLang="en-US" dirty="0"/>
              <a:t>限制进程数使得服务器可持续的对  游戏服务端提供支持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若因并发导致请求失败，  从之前的开发流程来讲， 游戏服务端的业务一般有失败重新请求机制， 顾一次失败可通过多次向服务器请求进行数据 存储等服务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2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12306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就使用了超大内存数据库提供支持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分区就是虚拟内存，嗯。。。。增强系统性能的吧，但这里有限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本服务器有运维装机，  受系统分区方式限制，  分配好之后无法动弹增加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07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其实看看有没有  请求失败就好了， 但目前还没有渠道监控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并发量大时 ，最坏的效果就是大量的请求响应时长变成， 需排队进入</a:t>
            </a:r>
            <a:r>
              <a:rPr lang="en-US" altLang="zh-CN" dirty="0"/>
              <a:t>php-fpm</a:t>
            </a:r>
            <a:r>
              <a:rPr lang="zh-CN" altLang="en-US" dirty="0"/>
              <a:t>进行响应</a:t>
            </a:r>
            <a:endParaRPr lang="en-US" altLang="zh-CN" dirty="0"/>
          </a:p>
          <a:p>
            <a:r>
              <a:rPr lang="zh-CN" altLang="en-US" dirty="0"/>
              <a:t>或者部分请求失败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只要系统不崩溃，基本可以保持业务流程的进行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52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和分析 </a:t>
            </a:r>
            <a:r>
              <a:rPr lang="en-US" altLang="zh-CN" dirty="0"/>
              <a:t>PHP </a:t>
            </a:r>
            <a:r>
              <a:rPr lang="zh-CN" altLang="en-US" dirty="0"/>
              <a:t>时大同小异 ， 主要从硬件环境考虑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57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 、硬盘大一倍，</a:t>
            </a:r>
            <a:r>
              <a:rPr lang="en-US" altLang="zh-CN" dirty="0"/>
              <a:t>CPU</a:t>
            </a:r>
            <a:r>
              <a:rPr lang="zh-CN" altLang="en-US" dirty="0"/>
              <a:t>稍微弱了点但影响不大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10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+mn-ea"/>
                <a:sym typeface="+mn-ea"/>
              </a:rPr>
              <a:t>max_connections</a:t>
            </a:r>
            <a:r>
              <a:rPr lang="en-US" altLang="zh-CN" sz="1200" dirty="0">
                <a:latin typeface="+mn-ea"/>
                <a:sym typeface="+mn-ea"/>
              </a:rPr>
              <a:t> </a:t>
            </a:r>
            <a:r>
              <a:rPr lang="zh-CN" altLang="en-US" sz="1200" dirty="0">
                <a:latin typeface="+mn-ea"/>
                <a:sym typeface="+mn-ea"/>
              </a:rPr>
              <a:t>都很熟悉，最大连接数   </a:t>
            </a:r>
            <a:endParaRPr lang="en-US" altLang="zh-CN" sz="1200" dirty="0">
              <a:latin typeface="+mn-ea"/>
              <a:sym typeface="+mn-ea"/>
            </a:endParaRPr>
          </a:p>
          <a:p>
            <a:endParaRPr lang="en-US" altLang="zh-CN" sz="1200" dirty="0">
              <a:latin typeface="+mn-ea"/>
              <a:sym typeface="+mn-ea"/>
            </a:endParaRPr>
          </a:p>
          <a:p>
            <a:r>
              <a:rPr lang="zh-CN" altLang="en-US" sz="1200" dirty="0">
                <a:latin typeface="+mn-ea"/>
                <a:sym typeface="+mn-ea"/>
              </a:rPr>
              <a:t>外加 允许暂存的连接数 就是最大</a:t>
            </a:r>
            <a:r>
              <a:rPr lang="en-US" altLang="zh-CN" sz="1200" dirty="0" err="1">
                <a:latin typeface="+mn-ea"/>
                <a:sym typeface="+mn-ea"/>
              </a:rPr>
              <a:t>mysql</a:t>
            </a:r>
            <a:r>
              <a:rPr lang="zh-CN" altLang="en-US" sz="1200" dirty="0">
                <a:latin typeface="+mn-ea"/>
                <a:sym typeface="+mn-ea"/>
              </a:rPr>
              <a:t>可以去处理的数量</a:t>
            </a:r>
            <a:endParaRPr lang="en-US" altLang="zh-CN" sz="1200" dirty="0">
              <a:latin typeface="+mn-ea"/>
              <a:sym typeface="+mn-ea"/>
            </a:endParaRPr>
          </a:p>
          <a:p>
            <a:endParaRPr lang="en-US" altLang="zh-CN" sz="1200" dirty="0">
              <a:latin typeface="+mn-ea"/>
              <a:sym typeface="+mn-ea"/>
            </a:endParaRPr>
          </a:p>
          <a:p>
            <a:r>
              <a:rPr lang="zh-CN" altLang="en-US" sz="1200" dirty="0">
                <a:latin typeface="+mn-ea"/>
              </a:rPr>
              <a:t>系统 </a:t>
            </a:r>
            <a:r>
              <a:rPr lang="en-US" altLang="zh-CN" sz="1200" dirty="0" err="1">
                <a:latin typeface="+mn-ea"/>
              </a:rPr>
              <a:t>tcp_max_syn_backlog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很大无需考虑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  <a:sym typeface="+mn-ea"/>
            </a:endParaRPr>
          </a:p>
          <a:p>
            <a:r>
              <a:rPr lang="zh-CN" altLang="en-US" sz="1200" dirty="0">
                <a:latin typeface="+mn-ea"/>
                <a:sym typeface="+mn-ea"/>
              </a:rPr>
              <a:t>当然，还有很多很多配置参数</a:t>
            </a:r>
            <a:endParaRPr lang="en-US" altLang="zh-CN" sz="1200" dirty="0">
              <a:latin typeface="+mn-ea"/>
              <a:sym typeface="+mn-ea"/>
            </a:endParaRPr>
          </a:p>
          <a:p>
            <a:r>
              <a:rPr lang="zh-CN" altLang="en-US" sz="1200" dirty="0">
                <a:latin typeface="+mn-ea"/>
                <a:sym typeface="+mn-ea"/>
              </a:rPr>
              <a:t>因为不是专业的</a:t>
            </a:r>
            <a:r>
              <a:rPr lang="en-US" altLang="zh-CN" sz="1200" dirty="0">
                <a:latin typeface="+mn-ea"/>
                <a:sym typeface="+mn-ea"/>
              </a:rPr>
              <a:t>DBA</a:t>
            </a:r>
            <a:r>
              <a:rPr lang="zh-CN" altLang="en-US" sz="1200" dirty="0">
                <a:latin typeface="+mn-ea"/>
                <a:sym typeface="+mn-ea"/>
              </a:rPr>
              <a:t>， 仅做简单了解</a:t>
            </a:r>
            <a:endParaRPr lang="en-US" altLang="zh-CN" sz="1200" dirty="0">
              <a:latin typeface="+mn-ea"/>
              <a:sym typeface="+mn-ea"/>
            </a:endParaRPr>
          </a:p>
          <a:p>
            <a:endParaRPr lang="en-US" altLang="zh-CN" sz="1200" dirty="0">
              <a:latin typeface="+mn-ea"/>
              <a:sym typeface="+mn-ea"/>
            </a:endParaRPr>
          </a:p>
          <a:p>
            <a:r>
              <a:rPr lang="zh-CN" altLang="en-US" sz="1200" dirty="0">
                <a:latin typeface="+mn-ea"/>
                <a:sym typeface="+mn-ea"/>
              </a:rPr>
              <a:t>分析主要为了有宏观认识</a:t>
            </a:r>
            <a:endParaRPr lang="en-US" altLang="zh-CN" sz="1200" dirty="0">
              <a:latin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12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最大连接数 </a:t>
            </a:r>
            <a:r>
              <a:rPr lang="en-US" altLang="zh-CN" dirty="0"/>
              <a:t>1300 + </a:t>
            </a:r>
            <a:r>
              <a:rPr lang="zh-CN" altLang="en-US" dirty="0"/>
              <a:t>等待的 </a:t>
            </a:r>
            <a:r>
              <a:rPr lang="en-US" altLang="zh-CN" dirty="0"/>
              <a:t>310 </a:t>
            </a:r>
            <a:r>
              <a:rPr lang="zh-CN" altLang="en-US" dirty="0"/>
              <a:t>，  连接请求再多，就基本进不来了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最大连接数到过</a:t>
            </a:r>
            <a:r>
              <a:rPr lang="en-US" altLang="zh-CN" dirty="0"/>
              <a:t>1301 </a:t>
            </a:r>
            <a:r>
              <a:rPr lang="zh-CN" altLang="en-US" dirty="0"/>
              <a:t>，说明连接数爆过</a:t>
            </a:r>
            <a:endParaRPr lang="en-US" altLang="zh-CN" dirty="0"/>
          </a:p>
          <a:p>
            <a:pPr fontAlgn="base"/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Max_used_connections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number of connections that have been in use simultaneously since the server started.</a:t>
            </a:r>
          </a:p>
          <a:p>
            <a:r>
              <a:rPr lang="en-US" altLang="zh-CN" dirty="0"/>
              <a:t>|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Max_used_connections_time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|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2018-06-05 17:37:27 </a:t>
            </a:r>
            <a:r>
              <a:rPr lang="en-US" altLang="zh-CN" dirty="0"/>
              <a:t>|</a:t>
            </a:r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号连接数又满过，不知道当时情况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68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PHP Center</a:t>
            </a:r>
            <a:r>
              <a:rPr lang="zh-CN" altLang="en-US" dirty="0"/>
              <a:t>的目的其实主要为游戏端提供数据储存，保证数据一致性的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顾 理应属于 </a:t>
            </a:r>
            <a:r>
              <a:rPr lang="en-US" altLang="zh-CN" dirty="0"/>
              <a:t>OLTP</a:t>
            </a:r>
            <a:r>
              <a:rPr lang="zh-CN" altLang="en-US" dirty="0"/>
              <a:t>型数据库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OLTP</a:t>
            </a:r>
            <a:r>
              <a:rPr lang="zh-CN" altLang="en-US" dirty="0"/>
              <a:t>型才可应对高并发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5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监控系统     主要目的是     记录</a:t>
            </a:r>
            <a:r>
              <a:rPr lang="en-US" altLang="zh-CN" dirty="0">
                <a:sym typeface="+mn-ea"/>
              </a:rPr>
              <a:t>PHP</a:t>
            </a:r>
            <a:r>
              <a:rPr lang="zh-CN" altLang="en-US" dirty="0">
                <a:sym typeface="+mn-ea"/>
              </a:rPr>
              <a:t>内部真实响应性能 </a:t>
            </a:r>
            <a:r>
              <a:rPr lang="en-US" altLang="zh-CN" dirty="0">
                <a:sym typeface="+mn-ea"/>
              </a:rPr>
              <a:t>-&gt; </a:t>
            </a:r>
            <a:r>
              <a:rPr lang="zh-CN" altLang="en-US" dirty="0">
                <a:sym typeface="+mn-ea"/>
              </a:rPr>
              <a:t>从而评估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接口 </a:t>
            </a:r>
            <a:r>
              <a:rPr lang="en-US" altLang="zh-CN" dirty="0">
                <a:sym typeface="+mn-ea"/>
              </a:rPr>
              <a:t>-&gt; </a:t>
            </a:r>
            <a:r>
              <a:rPr lang="zh-CN" altLang="en-US" dirty="0">
                <a:sym typeface="+mn-ea"/>
              </a:rPr>
              <a:t>对需要优先关注排查的接口进行优化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主要从  访问次数、平均用时、最大响应时间    三个维度来衡量那些接口需要优化以及效果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在不需分析  或    突发性高并发时， 可关闭此功能以提高系统性能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后续也可编写</a:t>
            </a:r>
            <a:r>
              <a:rPr lang="en-US" altLang="zh-CN" dirty="0" err="1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脚本在</a:t>
            </a:r>
            <a:r>
              <a:rPr lang="en-US" altLang="zh-CN" dirty="0" err="1">
                <a:sym typeface="+mn-ea"/>
              </a:rPr>
              <a:t>nginx</a:t>
            </a:r>
            <a:r>
              <a:rPr lang="zh-CN" altLang="en-US" dirty="0">
                <a:sym typeface="+mn-ea"/>
              </a:rPr>
              <a:t>中实现， 目前</a:t>
            </a:r>
            <a:r>
              <a:rPr lang="en-US" altLang="zh-CN" dirty="0">
                <a:sym typeface="+mn-ea"/>
              </a:rPr>
              <a:t>PHP</a:t>
            </a:r>
            <a:r>
              <a:rPr lang="zh-CN" altLang="en-US" dirty="0">
                <a:sym typeface="+mn-ea"/>
              </a:rPr>
              <a:t>开发效率较高   且可  快速使用，就不再花更多时间 实现了 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当业务并发量很大时，可考虑更好的实现方式</a:t>
            </a:r>
            <a:r>
              <a:rPr lang="en-US" altLang="zh-CN" dirty="0">
                <a:sym typeface="+mn-ea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9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正常稳定业务运行连接数占百分之一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69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占比达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： 从结果上看是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型数据库 ， 从系统定位上看应该是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型数据库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从大公司认知的朋友那里了解过几个公司，基本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查询占比在百分之二四 到  百分之 三十多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所以系统优化后可提供的性能又极大的空间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  根据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监控结果 对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接口进行优化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Slow_queries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： 慢查询指向标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平均连接操作次数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8.5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： 事务指向标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2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吃性能大户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30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其他系统理想状态下，且仅考虑内存影响因素下，我无法对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进行性能评估：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之后取消了内部内存管理方式，将内存的的调度方式交个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系统进行调度， 据我所知，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会尽可能吃掉可以占用的内存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Swap</a:t>
            </a:r>
            <a:r>
              <a:rPr lang="zh-CN" altLang="en-US" dirty="0"/>
              <a:t>分区大，也意味着 内存不足时有更多的支持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77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最大可到 </a:t>
            </a:r>
            <a:r>
              <a:rPr lang="en-US" altLang="zh-CN" dirty="0"/>
              <a:t>10M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6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过去一个月的监控数据显示，峰值不到 百分之八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01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09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598.9 GB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200G+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相对来做   对硬盘容量依赖 高一些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48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42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单考虑</a:t>
            </a:r>
            <a:r>
              <a:rPr lang="en-US" altLang="zh-CN" dirty="0"/>
              <a:t>PHP</a:t>
            </a:r>
            <a:r>
              <a:rPr lang="zh-CN" altLang="en-US" dirty="0"/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8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目前单日  访问次数在 </a:t>
            </a:r>
            <a:r>
              <a:rPr lang="en-US" altLang="zh-CN" dirty="0"/>
              <a:t>150W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 当日最大响应时间在</a:t>
            </a:r>
            <a:r>
              <a:rPr lang="en-US" altLang="zh-CN" dirty="0"/>
              <a:t>stage</a:t>
            </a:r>
            <a:r>
              <a:rPr lang="zh-CN" altLang="en-US" dirty="0"/>
              <a:t>测试大约一周才更新线上，顾只有截图当日记录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05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权衡 单点故障的损失 和 服务和维护成本  决定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64GB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一个月两千大洋配置费，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硬盘一个月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块钱 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就是五百块钱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带宽一个月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大洋     之前最大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 四百多一个月，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一个月一百多，当业务翻倍，带宽费用急剧增大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8G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一个月两百多大洋的配置费， 现在的一台机子的费用可换十台性能差的机子， 但理论上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(YY 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听说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分布式的一种原因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，十台低配机子通过分布式系统所对外提供的性能是  单机无法比拟的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且带宽费用可以省很大一波，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也才一两千，单个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 就七千多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阿里云数据库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5.6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一个月 六千多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这些认知对本项目无意，  但初创团队对于成本的控制   是必要 认真考虑衡量的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02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目前可通过连接数进行程序内的熔断降级策略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当连接数达到一千的时候   </a:t>
            </a:r>
            <a:r>
              <a:rPr lang="en-US" altLang="zh-CN" dirty="0"/>
              <a:t>-&gt; </a:t>
            </a:r>
            <a:r>
              <a:rPr lang="zh-CN" altLang="en-US" dirty="0"/>
              <a:t>表明当前业务支持业务压力极大，可能超过阈值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阻止新的用户登录，使得登录到游戏服务器的玩家数量可控， 游戏内玩家数据变更导致游戏服务器请求</a:t>
            </a:r>
            <a:r>
              <a:rPr lang="en-US" altLang="zh-CN" dirty="0"/>
              <a:t>php </a:t>
            </a:r>
            <a:r>
              <a:rPr lang="zh-CN" altLang="en-US" dirty="0"/>
              <a:t>数量也 被同时控制，最后</a:t>
            </a:r>
            <a:r>
              <a:rPr lang="en-US" altLang="zh-CN" dirty="0"/>
              <a:t>php </a:t>
            </a:r>
            <a:r>
              <a:rPr lang="zh-CN" altLang="en-US" dirty="0"/>
              <a:t>访问</a:t>
            </a:r>
            <a:r>
              <a:rPr lang="en-US" altLang="zh-CN" dirty="0"/>
              <a:t>MySQL </a:t>
            </a:r>
            <a:r>
              <a:rPr lang="zh-CN" altLang="en-US" dirty="0"/>
              <a:t>的连接数也不会持续增多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MySQL  </a:t>
            </a:r>
            <a:r>
              <a:rPr lang="zh-CN" altLang="en-US" dirty="0"/>
              <a:t>一般为系统的瓶颈，故而对 </a:t>
            </a:r>
            <a:r>
              <a:rPr lang="en-US" altLang="zh-CN" dirty="0"/>
              <a:t>MySQL</a:t>
            </a:r>
            <a:r>
              <a:rPr lang="zh-CN" altLang="en-US" dirty="0"/>
              <a:t>的监控 ，从入口上限制用户登录 可保证游戏业务的稳定，保证登录到游戏内的玩家正常的游戏体验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这只是一种方向和思路， 对于目前的系统来说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如果交互效果人性化的话在登录限制的时候  排队等待了，游戏火爆了巴拉巴拉，和用户交互的页面什么什么的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26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这个是目前优化系统最有意义的事情，可以极大的提高系统服务的上限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虽然我自己也不一定能做到这三个问题，但每次能做到时候去做，结合也会变得更好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好的习惯 </a:t>
            </a:r>
            <a:r>
              <a:rPr lang="en-US" altLang="zh-CN" dirty="0"/>
              <a:t>-&gt; </a:t>
            </a:r>
            <a:r>
              <a:rPr lang="zh-CN" altLang="en-US" dirty="0"/>
              <a:t>优秀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14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是一个可视化面板（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），有着非常漂亮的图表和布局展示，功能齐全的度量仪表盘和图形编辑器，支持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zabbix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InfluxDB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OpenTSDB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作为数据源。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主要特性：灵活丰富的图形化选项；可以混合多种风格；支持白天和夜间模式；多个数据源。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185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相比于数字，图形让人更容易理解 和 拥有更直观的感受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所以看看图就好了，在不是专业运维的业务员身上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29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02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+mn-ea"/>
              </a:rPr>
              <a:t>CPU load  </a:t>
            </a:r>
            <a:r>
              <a:rPr lang="zh-CN" altLang="en-US" sz="1200" dirty="0">
                <a:latin typeface="+mn-ea"/>
              </a:rPr>
              <a:t>和  </a:t>
            </a:r>
            <a:r>
              <a:rPr lang="en-US" altLang="zh-CN" sz="1200" dirty="0">
                <a:latin typeface="+mn-ea"/>
              </a:rPr>
              <a:t>jumps </a:t>
            </a:r>
            <a:r>
              <a:rPr lang="zh-CN" altLang="en-US" sz="1200" dirty="0">
                <a:latin typeface="+mn-ea"/>
              </a:rPr>
              <a:t>对</a:t>
            </a:r>
            <a:r>
              <a:rPr lang="en-US" altLang="zh-CN" sz="1200" dirty="0">
                <a:latin typeface="+mn-ea"/>
              </a:rPr>
              <a:t>PHP</a:t>
            </a:r>
            <a:r>
              <a:rPr lang="zh-CN" altLang="en-US" sz="1200" dirty="0">
                <a:latin typeface="+mn-ea"/>
              </a:rPr>
              <a:t>不重要，但对于游戏服务的</a:t>
            </a:r>
            <a:r>
              <a:rPr lang="en-US" altLang="zh-CN" sz="1200" dirty="0" err="1">
                <a:latin typeface="+mn-ea"/>
              </a:rPr>
              <a:t>skynet</a:t>
            </a:r>
            <a:r>
              <a:rPr lang="zh-CN" altLang="en-US" sz="1200" dirty="0">
                <a:latin typeface="+mn-ea"/>
              </a:rPr>
              <a:t>来说就要关注了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94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绿色的是空闲的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874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15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 </a:t>
            </a:r>
            <a:r>
              <a:rPr lang="en-US" altLang="zh-CN" dirty="0"/>
              <a:t>CPU</a:t>
            </a:r>
            <a:r>
              <a:rPr lang="zh-CN" altLang="en-US" dirty="0"/>
              <a:t>一行 </a:t>
            </a:r>
            <a:r>
              <a:rPr lang="en-US" altLang="zh-CN" dirty="0"/>
              <a:t>id</a:t>
            </a:r>
            <a:r>
              <a:rPr lang="zh-CN" altLang="en-US" dirty="0"/>
              <a:t> 对应空闲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1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9/1</a:t>
            </a:r>
            <a:r>
              <a:rPr lang="zh-CN" altLang="en-US" dirty="0"/>
              <a:t> 更新到线上，也是目前最大峰值，单日</a:t>
            </a:r>
            <a:r>
              <a:rPr lang="en-US" altLang="zh-CN" dirty="0"/>
              <a:t>600W   </a:t>
            </a:r>
            <a:r>
              <a:rPr lang="zh-CN" altLang="en-US" dirty="0"/>
              <a:t>但次数值可能跟刚刚上线系统有</a:t>
            </a:r>
            <a:r>
              <a:rPr lang="en-US" altLang="zh-CN" dirty="0"/>
              <a:t>bug</a:t>
            </a:r>
            <a:r>
              <a:rPr lang="zh-CN" altLang="en-US" dirty="0"/>
              <a:t>导致，经过几天的测试和记录才趋于稳定。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次数值保持  谨慎态度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889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有兴趣可以了解一下 </a:t>
            </a:r>
            <a:r>
              <a:rPr lang="en-US" altLang="zh-CN" dirty="0"/>
              <a:t>CPU</a:t>
            </a:r>
            <a:r>
              <a:rPr lang="zh-CN" altLang="en-US" dirty="0"/>
              <a:t>的时间片概念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6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CPU </a:t>
            </a:r>
            <a:r>
              <a:rPr lang="zh-CN" altLang="en-US" dirty="0"/>
              <a:t>负载对于</a:t>
            </a:r>
            <a:r>
              <a:rPr lang="en-US" altLang="zh-CN" dirty="0"/>
              <a:t>PHP</a:t>
            </a:r>
            <a:r>
              <a:rPr lang="zh-CN" altLang="en-US" dirty="0"/>
              <a:t>业务开发意义并不大，因为多线程对于</a:t>
            </a:r>
            <a:r>
              <a:rPr lang="en-US" altLang="zh-CN" dirty="0"/>
              <a:t>CPU</a:t>
            </a:r>
            <a:r>
              <a:rPr lang="zh-CN" altLang="en-US" dirty="0"/>
              <a:t>的选择是由</a:t>
            </a:r>
            <a:r>
              <a:rPr lang="en-US" altLang="zh-CN" dirty="0"/>
              <a:t>Linux</a:t>
            </a:r>
            <a:r>
              <a:rPr lang="zh-CN" altLang="en-US" dirty="0"/>
              <a:t>系统内核负责调度的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CN" altLang="en-US" sz="1400" dirty="0"/>
            </a:br>
            <a:r>
              <a:rPr lang="en-US" altLang="zh-CN" dirty="0"/>
              <a:t>1</a:t>
            </a:r>
            <a:r>
              <a:rPr lang="zh-CN" altLang="en-US" dirty="0"/>
              <a:t>分钟，</a:t>
            </a:r>
            <a:r>
              <a:rPr lang="en-US" altLang="zh-CN" dirty="0"/>
              <a:t>5</a:t>
            </a:r>
            <a:r>
              <a:rPr lang="zh-CN" altLang="en-US" dirty="0"/>
              <a:t>分钟，</a:t>
            </a:r>
            <a:r>
              <a:rPr lang="en-US" altLang="zh-CN" dirty="0"/>
              <a:t>15</a:t>
            </a:r>
            <a:r>
              <a:rPr lang="zh-CN" altLang="en-US" dirty="0"/>
              <a:t>分钟的单核</a:t>
            </a:r>
            <a:r>
              <a:rPr lang="en-US" altLang="zh-CN" dirty="0"/>
              <a:t>CPU</a:t>
            </a:r>
            <a:r>
              <a:rPr lang="zh-CN" altLang="en-US" dirty="0"/>
              <a:t>负载情况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CN" altLang="en-US" sz="1400" dirty="0"/>
            </a:br>
            <a:r>
              <a:rPr lang="zh-CN" altLang="en-US" dirty="0"/>
              <a:t>此处的数值为</a:t>
            </a:r>
            <a:r>
              <a:rPr lang="en-US" altLang="zh-CN" dirty="0"/>
              <a:t>top</a:t>
            </a:r>
            <a:r>
              <a:rPr lang="zh-CN" altLang="en-US" dirty="0"/>
              <a:t>命令中</a:t>
            </a:r>
            <a:r>
              <a:rPr lang="en-US" altLang="zh-CN" dirty="0"/>
              <a:t>load average ÷ </a:t>
            </a:r>
            <a:r>
              <a:rPr lang="en-US" altLang="zh-CN" dirty="0" err="1"/>
              <a:t>cpu</a:t>
            </a:r>
            <a:r>
              <a:rPr lang="en-US" altLang="zh-CN" dirty="0"/>
              <a:t> 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CN" altLang="en-US" sz="1400" dirty="0"/>
            </a:br>
            <a:r>
              <a:rPr lang="zh-CN" altLang="en-US" dirty="0"/>
              <a:t>此值观察效果最佳为使用</a:t>
            </a:r>
            <a:r>
              <a:rPr lang="en-US" altLang="zh-CN" dirty="0" err="1"/>
              <a:t>htop</a:t>
            </a:r>
            <a:r>
              <a:rPr lang="zh-CN" altLang="en-US" dirty="0"/>
              <a:t>查看</a:t>
            </a:r>
            <a:endParaRPr lang="zh-CN" altLang="en-US" sz="1400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678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usage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不忍吐槽，极具迷惑性的数据，不可盲目相信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usage   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当前可用内存大小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命令中 对应此值的是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+ buffers + cached</a:t>
            </a:r>
          </a:p>
          <a:p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 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+ buffers + cached 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不可回收部分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再通俗一点，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buff/cache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实际上是已经分配出去的内存，在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中就是被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php-fpm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进程想内存调度程序申请的内存，但是由于进程空闲，被内存调度系统任务是可回收利用的空间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虽然被分配了，但是可以借来调度给其他进程使用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所以我认为这里的内存虚高，不能真实的反映出内存对于系统性能的瓶颈，容易迷惑开发者。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usage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高可能反应内存调度分配的好吧？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不是很深刻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中较为直观的展现当前内存分配和使用情况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782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绿色实际在用的，黄色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buffers + cached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大概是这样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221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如图，无话可说，运营商带宽是爸爸，其次是网卡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686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各有所爱哈</a:t>
            </a:r>
            <a:r>
              <a:rPr lang="en-US" altLang="zh-CN" dirty="0"/>
              <a:t>~~~</a:t>
            </a:r>
          </a:p>
          <a:p>
            <a:endParaRPr lang="en-US" altLang="zh-CN" dirty="0"/>
          </a:p>
          <a:p>
            <a:r>
              <a:rPr lang="zh-CN" altLang="en-US" dirty="0"/>
              <a:t>分享一下我喜欢用的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66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可以鼠标点击，根据不同类型排序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45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 </a:t>
            </a:r>
            <a:r>
              <a:rPr lang="en-US" altLang="zh-CN" dirty="0"/>
              <a:t>stage</a:t>
            </a:r>
            <a:r>
              <a:rPr lang="zh-CN" altLang="en-US" dirty="0"/>
              <a:t>的</a:t>
            </a:r>
            <a:r>
              <a:rPr lang="en-US" altLang="zh-CN" dirty="0" err="1"/>
              <a:t>htop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很好看，一个把性能发挥到很高的，比生产还要繁忙的服务器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766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键盘左右 可以切换排序的类型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我一般只看</a:t>
            </a:r>
            <a:r>
              <a:rPr lang="en-US" altLang="zh-CN" dirty="0"/>
              <a:t>IO</a:t>
            </a:r>
            <a:r>
              <a:rPr lang="zh-CN" altLang="en-US" dirty="0"/>
              <a:t>占用排序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872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网卡看得少，一般不关注流量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1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PHP </a:t>
            </a:r>
            <a:r>
              <a:rPr lang="zh-CN" altLang="en-US" dirty="0"/>
              <a:t>实时获取</a:t>
            </a:r>
            <a:r>
              <a:rPr lang="en-US" altLang="zh-CN" dirty="0"/>
              <a:t>MySQL</a:t>
            </a:r>
            <a:r>
              <a:rPr lang="zh-CN" altLang="en-US" dirty="0"/>
              <a:t>状态， 根据连接数判断</a:t>
            </a:r>
            <a:r>
              <a:rPr lang="en-US" altLang="zh-CN" dirty="0"/>
              <a:t>MySQL </a:t>
            </a:r>
            <a:r>
              <a:rPr lang="zh-CN" altLang="en-US" dirty="0"/>
              <a:t>业务压力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864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 有卡尺一样的背景图 和 右侧数据，看起来直观一些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846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可以看总的数据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333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仁者见仁智者见智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每个人想法和出发点不同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没有绝对的答案，相互探讨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396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读写分离   对  原系统的改造开发成本   以及新系统稳定性考量   还有 对数据一致性和数据延迟等响应的考虑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在系统性能足够的情况下，可能是成本高 但 意义并不是很大很直接的 一件事情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可能对重点接口的  缓存处理 性价比  要比读写分离高处很多倍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24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业务拆分解耦、业务分离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是一种习惯、一种良好的设计思路、以及为未来分布式等等，或者说减少技术宅的一种良好方式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拆代码，好处颇多，接口清晰业务合理，面向接口编程，分布式时也可快速改造，与其他系统解耦也可单独</a:t>
            </a:r>
            <a:r>
              <a:rPr lang="en-US" altLang="zh-CN" dirty="0"/>
              <a:t>@#</a:t>
            </a:r>
            <a:r>
              <a:rPr lang="zh-CN" altLang="en-US" dirty="0"/>
              <a:t>￥</a:t>
            </a:r>
            <a:r>
              <a:rPr lang="en-US" altLang="zh-CN" dirty="0"/>
              <a:t>%</a:t>
            </a:r>
            <a:r>
              <a:rPr lang="zh-CN" altLang="en-US" dirty="0"/>
              <a:t>￥</a:t>
            </a:r>
            <a:r>
              <a:rPr lang="en-US" altLang="zh-CN" dirty="0"/>
              <a:t>@#</a:t>
            </a:r>
            <a:r>
              <a:rPr lang="zh-CN" altLang="en-US" dirty="0"/>
              <a:t>￥</a:t>
            </a:r>
            <a:r>
              <a:rPr lang="en-US" altLang="zh-CN" dirty="0"/>
              <a:t>……#%</a:t>
            </a:r>
            <a:r>
              <a:rPr lang="zh-CN" altLang="en-US" dirty="0"/>
              <a:t>￥</a:t>
            </a:r>
            <a:r>
              <a:rPr lang="en-US" altLang="zh-CN" dirty="0"/>
              <a:t>@</a:t>
            </a:r>
          </a:p>
          <a:p>
            <a:endParaRPr lang="en-US" altLang="zh-CN" dirty="0"/>
          </a:p>
          <a:p>
            <a:r>
              <a:rPr lang="zh-CN" altLang="en-US" dirty="0"/>
              <a:t>除了业务拆分外，还可以大表拆小表，数据冗余但性能会提升  （</a:t>
            </a:r>
            <a:r>
              <a:rPr lang="en-US" altLang="zh-CN" dirty="0"/>
              <a:t>PS </a:t>
            </a:r>
            <a:r>
              <a:rPr lang="zh-CN" altLang="en-US" dirty="0"/>
              <a:t>： 具体业务具体分析）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360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降级熔断 理论上，在我的认知里 是 分布式的大系统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通过网关来做策略，对业务集群做动态调整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但单点系统内也可以用代码来实现，简单的实现一些功能，提高系统的服务能力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681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最后图解 的时候 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808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具体业务具体分析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DML</a:t>
            </a:r>
            <a:r>
              <a:rPr lang="zh-CN" altLang="en-US" dirty="0"/>
              <a:t>慢了一般看数据多了，索引更新耗时巴拉巴拉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95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刚来之初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745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上个月，没有画</a:t>
            </a:r>
            <a:r>
              <a:rPr lang="en-US" altLang="zh-CN" dirty="0" err="1"/>
              <a:t>redis</a:t>
            </a:r>
            <a:r>
              <a:rPr lang="zh-CN" altLang="en-US" dirty="0"/>
              <a:t>是因为，个人觉得 用的真心少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0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，那么其实只有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pm.max_children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这个参数生效。系统会开启设置数量的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php-fpm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pm.max_children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参数失效，后面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个参数生效。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服务器性能足够强劲，建议使用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模式，但目前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起始即开满了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线程数，效果同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相差不大，但静态不需要进行额外的进程数目控制，理论上会提高效率。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45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圈出来的是目前 线上捕鱼的接口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还有新加的异步队列处理事情 一个单独的  队列 </a:t>
            </a:r>
            <a:r>
              <a:rPr lang="en-US" altLang="zh-CN" dirty="0"/>
              <a:t>Job</a:t>
            </a:r>
          </a:p>
          <a:p>
            <a:endParaRPr lang="en-US" altLang="zh-CN" dirty="0"/>
          </a:p>
          <a:p>
            <a:r>
              <a:rPr lang="zh-CN" altLang="en-US" dirty="0"/>
              <a:t>因为图是八月初画的，当时没有就没画上去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131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入口层  去处理 接口的数据验证、过滤等等等等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业务核心交给 单独的业务</a:t>
            </a:r>
            <a:r>
              <a:rPr lang="en-US" altLang="zh-CN" dirty="0"/>
              <a:t>service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Service </a:t>
            </a:r>
            <a:r>
              <a:rPr lang="zh-CN" altLang="en-US" dirty="0"/>
              <a:t>优先通过</a:t>
            </a:r>
            <a:r>
              <a:rPr lang="en-US" altLang="zh-CN" dirty="0" err="1"/>
              <a:t>redis</a:t>
            </a:r>
            <a:r>
              <a:rPr lang="zh-CN" altLang="en-US" dirty="0"/>
              <a:t>进行查询数据，未找到或失效再穿透</a:t>
            </a:r>
            <a:r>
              <a:rPr lang="en-US" altLang="zh-CN" dirty="0" err="1"/>
              <a:t>redis</a:t>
            </a:r>
            <a:r>
              <a:rPr lang="zh-CN" altLang="en-US" dirty="0"/>
              <a:t>，去数据库读取数据，并更新至缓存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Mongodb</a:t>
            </a:r>
            <a:r>
              <a:rPr lang="zh-CN" altLang="en-US" dirty="0"/>
              <a:t>为埋点数据分析准备，目前还未投入生产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560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时间优先，仓促画一下，领会精神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每个业务集群可以看做处理某种业务，集群内挂载很多相同环境相同代码相同业务的服务器，对巨像的某一业务进行支持，   数据从数据库、缓存中心读取</a:t>
            </a:r>
            <a:endParaRPr lang="en-US" altLang="zh-CN" dirty="0"/>
          </a:p>
          <a:p>
            <a:r>
              <a:rPr lang="zh-CN" altLang="en-US" dirty="0"/>
              <a:t>这个结构是 分布式 低性能服务器实现 高服务质量的一种 解决方向 （具体情况具体设计，仅做思考方向延伸）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当业务集群需要其他业务集群服务时，再请求其他业务集群处理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891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根据系统规模的发展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中央数据库、缓存无法满足需求时，可进行数据库分库，更具解耦的业务逻辑进行拆分</a:t>
            </a:r>
            <a:endParaRPr lang="en-US" altLang="zh-CN" dirty="0"/>
          </a:p>
          <a:p>
            <a:r>
              <a:rPr lang="zh-CN" altLang="en-US" dirty="0"/>
              <a:t>缓存跟随业务集群  拆分 更普遍一些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拆分的前提是业务解耦，缓存结构合理紧凑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具体哪些拆分，哪些不拆分，都是更具具体业务体量来实际分析操作的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20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单从 </a:t>
            </a:r>
            <a:r>
              <a:rPr lang="en-US" altLang="zh-CN" dirty="0"/>
              <a:t>PHP Center</a:t>
            </a:r>
            <a:r>
              <a:rPr lang="zh-CN" altLang="en-US" dirty="0"/>
              <a:t>的业务发展， 还有很多很多想整理和学习，摸索的东西，都很有意义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这些都是可雕之花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每个都想整理梳理，都想做，都想合理，但只能一步一步来，有精力时间了就好好造笼子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还有文档化很重要，文档意味着规范，规范意味着合理，合理的规范意味着高效的团队合作，以及不同层次的人力都可以快速提供产出。（而不依靠层次不齐的水平慢慢看代码，慢慢感受）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195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在分析的过程中，抛弃了诸多我不认为影响主线的因素，以及抛弃了很多无法控制的因素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第一次整理、分享、现学现用，希望有更多的成长以及，下一次分析可以更加客观全面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0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理清、明确需求，远比盲目开发更重要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人人熟知的 二八定则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 百分之二十  的实际去解决  百分之八十   最有意义的事情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把时间花在性价比最高的事情上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6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单进程占用内存在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22M ~ 32M,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25M(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低并发下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9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当前进程数即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PHP-FPM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设定的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pm.start_servers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50.emf"/><Relationship Id="rId18" Type="http://schemas.openxmlformats.org/officeDocument/2006/relationships/customXml" Target="../ink/ink8.xml"/><Relationship Id="rId3" Type="http://schemas.openxmlformats.org/officeDocument/2006/relationships/image" Target="../media/image45.png"/><Relationship Id="rId7" Type="http://schemas.openxmlformats.org/officeDocument/2006/relationships/image" Target="../media/image47.emf"/><Relationship Id="rId12" Type="http://schemas.openxmlformats.org/officeDocument/2006/relationships/customXml" Target="../ink/ink5.xml"/><Relationship Id="rId17" Type="http://schemas.openxmlformats.org/officeDocument/2006/relationships/image" Target="../media/image52.emf"/><Relationship Id="rId2" Type="http://schemas.openxmlformats.org/officeDocument/2006/relationships/notesSlide" Target="../notesSlides/notesSlide70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10" Type="http://schemas.openxmlformats.org/officeDocument/2006/relationships/customXml" Target="../ink/ink4.xml"/><Relationship Id="rId19" Type="http://schemas.openxmlformats.org/officeDocument/2006/relationships/image" Target="../media/image53.emf"/><Relationship Id="rId4" Type="http://schemas.openxmlformats.org/officeDocument/2006/relationships/customXml" Target="../ink/ink1.xml"/><Relationship Id="rId9" Type="http://schemas.openxmlformats.org/officeDocument/2006/relationships/image" Target="../media/image48.emf"/><Relationship Id="rId14" Type="http://schemas.openxmlformats.org/officeDocument/2006/relationships/customXml" Target="../ink/ink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59.emf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46.png"/><Relationship Id="rId21" Type="http://schemas.openxmlformats.org/officeDocument/2006/relationships/image" Target="../media/image63.emf"/><Relationship Id="rId34" Type="http://schemas.openxmlformats.org/officeDocument/2006/relationships/customXml" Target="../ink/ink24.xml"/><Relationship Id="rId7" Type="http://schemas.openxmlformats.org/officeDocument/2006/relationships/image" Target="../media/image56.emf"/><Relationship Id="rId12" Type="http://schemas.openxmlformats.org/officeDocument/2006/relationships/customXml" Target="../ink/ink13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33" Type="http://schemas.openxmlformats.org/officeDocument/2006/relationships/image" Target="../media/image69.emf"/><Relationship Id="rId2" Type="http://schemas.openxmlformats.org/officeDocument/2006/relationships/notesSlide" Target="../notesSlides/notesSlide71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58.emf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" Type="http://schemas.openxmlformats.org/officeDocument/2006/relationships/customXml" Target="../ink/ink9.xml"/><Relationship Id="rId9" Type="http://schemas.openxmlformats.org/officeDocument/2006/relationships/image" Target="../media/image57.emf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66.emf"/><Relationship Id="rId30" Type="http://schemas.openxmlformats.org/officeDocument/2006/relationships/customXml" Target="../ink/ink22.xml"/><Relationship Id="rId35" Type="http://schemas.openxmlformats.org/officeDocument/2006/relationships/image" Target="../media/image70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76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" Type="http://schemas.openxmlformats.org/officeDocument/2006/relationships/image" Target="../media/image47.png"/><Relationship Id="rId21" Type="http://schemas.openxmlformats.org/officeDocument/2006/relationships/image" Target="../media/image80.emf"/><Relationship Id="rId7" Type="http://schemas.openxmlformats.org/officeDocument/2006/relationships/image" Target="../media/image73.emf"/><Relationship Id="rId12" Type="http://schemas.openxmlformats.org/officeDocument/2006/relationships/customXml" Target="../ink/ink29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2" Type="http://schemas.openxmlformats.org/officeDocument/2006/relationships/notesSlide" Target="../notesSlides/notesSlide72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75.emf"/><Relationship Id="rId24" Type="http://schemas.openxmlformats.org/officeDocument/2006/relationships/customXml" Target="../ink/ink35.xml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28" Type="http://schemas.openxmlformats.org/officeDocument/2006/relationships/customXml" Target="../ink/ink37.xml"/><Relationship Id="rId10" Type="http://schemas.openxmlformats.org/officeDocument/2006/relationships/customXml" Target="../ink/ink28.xml"/><Relationship Id="rId19" Type="http://schemas.openxmlformats.org/officeDocument/2006/relationships/image" Target="../media/image79.emf"/><Relationship Id="rId31" Type="http://schemas.openxmlformats.org/officeDocument/2006/relationships/image" Target="../media/image85.emf"/><Relationship Id="rId4" Type="http://schemas.openxmlformats.org/officeDocument/2006/relationships/customXml" Target="../ink/ink25.xml"/><Relationship Id="rId9" Type="http://schemas.openxmlformats.org/officeDocument/2006/relationships/image" Target="../media/image74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83.emf"/><Relationship Id="rId30" Type="http://schemas.openxmlformats.org/officeDocument/2006/relationships/customXml" Target="../ink/ink3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91.emf"/><Relationship Id="rId18" Type="http://schemas.openxmlformats.org/officeDocument/2006/relationships/customXml" Target="../ink/ink46.xml"/><Relationship Id="rId3" Type="http://schemas.openxmlformats.org/officeDocument/2006/relationships/image" Target="../media/image48.png"/><Relationship Id="rId21" Type="http://schemas.openxmlformats.org/officeDocument/2006/relationships/image" Target="../media/image95.emf"/><Relationship Id="rId7" Type="http://schemas.openxmlformats.org/officeDocument/2006/relationships/image" Target="../media/image88.emf"/><Relationship Id="rId12" Type="http://schemas.openxmlformats.org/officeDocument/2006/relationships/customXml" Target="../ink/ink43.xml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73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customXml" Target="../ink/ink42.xml"/><Relationship Id="rId19" Type="http://schemas.openxmlformats.org/officeDocument/2006/relationships/image" Target="../media/image94.emf"/><Relationship Id="rId4" Type="http://schemas.openxmlformats.org/officeDocument/2006/relationships/customXml" Target="../ink/ink39.xml"/><Relationship Id="rId9" Type="http://schemas.openxmlformats.org/officeDocument/2006/relationships/image" Target="../media/image89.emf"/><Relationship Id="rId14" Type="http://schemas.openxmlformats.org/officeDocument/2006/relationships/customXml" Target="../ink/ink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br>
              <a:rPr lang="zh-CN" altLang="en-US" dirty="0"/>
            </a:br>
            <a:r>
              <a:rPr lang="zh-CN" altLang="en-US" dirty="0"/>
              <a:t>性能评估及发展规划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                                                                                                        </a:t>
            </a:r>
          </a:p>
          <a:p>
            <a:r>
              <a:rPr lang="en-US" altLang="zh-CN" dirty="0"/>
              <a:t>                                                                                                   </a:t>
            </a:r>
          </a:p>
          <a:p>
            <a:r>
              <a:rPr lang="en-US" altLang="zh-CN" dirty="0"/>
              <a:t>                                                                                                       @</a:t>
            </a:r>
            <a:r>
              <a:rPr lang="zh-CN" altLang="en-US" dirty="0"/>
              <a:t>石鑫元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3205" y="2588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Center</a:t>
            </a:r>
            <a:r>
              <a:rPr lang="zh-CN" altLang="en-US" dirty="0"/>
              <a:t>目前部署的环境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2A5955-1776-45D8-A92E-36A030B0E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90047"/>
              </p:ext>
            </p:extLst>
          </p:nvPr>
        </p:nvGraphicFramePr>
        <p:xfrm>
          <a:off x="2711450" y="2102696"/>
          <a:ext cx="6769100" cy="314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>
                  <a:extLst>
                    <a:ext uri="{9D8B030D-6E8A-4147-A177-3AD203B41FA5}">
                      <a16:colId xmlns:a16="http://schemas.microsoft.com/office/drawing/2014/main" val="3976702023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3568020357"/>
                    </a:ext>
                  </a:extLst>
                </a:gridCol>
              </a:tblGrid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83564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捕鱼</a:t>
                      </a:r>
                      <a:r>
                        <a:rPr lang="en-US" altLang="zh-CN" dirty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05546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183.131.147.117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41973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32G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37196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L5639*2   6</a:t>
                      </a:r>
                      <a:r>
                        <a:rPr lang="zh-CN" altLang="en-US" dirty="0"/>
                        <a:t>核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线程*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3068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Hard disk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300G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当前配置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0C389D-F8A5-4650-8133-2A250E8F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2" y="2364793"/>
            <a:ext cx="10783335" cy="25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7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进程内存占用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D1C76E-3CBA-46EA-AD99-B5E28B04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88" y="1260413"/>
            <a:ext cx="9294024" cy="52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总进程数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AB275-2D98-4331-B831-9160A343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53" y="2452939"/>
            <a:ext cx="10465447" cy="142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DE075-DF75-451E-9987-1AD79411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62" y="770943"/>
            <a:ext cx="7238095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综合分析及建议</a:t>
            </a:r>
          </a:p>
        </p:txBody>
      </p:sp>
      <p:pic>
        <p:nvPicPr>
          <p:cNvPr id="19458" name="Picture 2" descr="http://183.146.209.142:8890/Public/Uploads/2018-09-06/5b91056077845.png">
            <a:extLst>
              <a:ext uri="{FF2B5EF4-FFF2-40B4-BE49-F238E27FC236}">
                <a16:creationId xmlns:a16="http://schemas.microsoft.com/office/drawing/2014/main" id="{8BA64304-2F43-4DFB-8FFD-ACCE959C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90688"/>
            <a:ext cx="6285547" cy="485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内存评估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单日</a:t>
            </a:r>
            <a:r>
              <a:rPr lang="en-US" altLang="zh-CN" dirty="0"/>
              <a:t>API</a:t>
            </a:r>
            <a:r>
              <a:rPr lang="zh-CN" altLang="en-US" dirty="0"/>
              <a:t>请求总数不到 </a:t>
            </a:r>
            <a:r>
              <a:rPr lang="en-US" altLang="zh-CN" dirty="0"/>
              <a:t>500W</a:t>
            </a:r>
            <a:r>
              <a:rPr lang="zh-CN" altLang="en-US" dirty="0"/>
              <a:t>，正常每日</a:t>
            </a:r>
            <a:r>
              <a:rPr lang="en-US" altLang="zh-CN" dirty="0"/>
              <a:t>170W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粗精度估算：</a:t>
            </a:r>
            <a:endParaRPr lang="en-US" altLang="zh-CN" dirty="0"/>
          </a:p>
          <a:p>
            <a:pPr lvl="1"/>
            <a:r>
              <a:rPr lang="pl-PL" altLang="zh-CN" dirty="0"/>
              <a:t>500W ÷ 24 ÷ 60 ÷ 60 ≈ 58/s</a:t>
            </a:r>
            <a:endParaRPr lang="en-US" altLang="zh-CN" dirty="0"/>
          </a:p>
          <a:p>
            <a:pPr lvl="1"/>
            <a:r>
              <a:rPr lang="pl-PL" altLang="zh-CN" dirty="0"/>
              <a:t>180W ÷ 24 ÷ 60 ÷ 60 ≈ 21/s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以预留 </a:t>
            </a:r>
            <a:r>
              <a:rPr lang="en-US" altLang="zh-CN" dirty="0"/>
              <a:t>26G</a:t>
            </a:r>
            <a:r>
              <a:rPr lang="zh-CN" altLang="en-US" dirty="0"/>
              <a:t>为</a:t>
            </a:r>
            <a:r>
              <a:rPr lang="en-US" altLang="zh-CN" dirty="0"/>
              <a:t>PHP-FPM</a:t>
            </a:r>
            <a:r>
              <a:rPr lang="zh-CN" altLang="en-US" dirty="0"/>
              <a:t>提供性能支持</a:t>
            </a:r>
            <a:endParaRPr lang="en-US" altLang="zh-CN" dirty="0"/>
          </a:p>
          <a:p>
            <a:r>
              <a:rPr lang="zh-CN" altLang="en-US" dirty="0"/>
              <a:t>按照每进程</a:t>
            </a:r>
            <a:r>
              <a:rPr lang="en-US" altLang="zh-CN" dirty="0"/>
              <a:t>32M</a:t>
            </a:r>
            <a:r>
              <a:rPr lang="zh-CN" altLang="en-US" dirty="0"/>
              <a:t>峰值大小估算</a:t>
            </a:r>
            <a:endParaRPr lang="en-US" altLang="zh-CN" dirty="0"/>
          </a:p>
          <a:p>
            <a:r>
              <a:rPr lang="zh-CN" altLang="en-US" dirty="0"/>
              <a:t>可稳定提供</a:t>
            </a:r>
            <a:r>
              <a:rPr lang="en-US" altLang="zh-CN" dirty="0"/>
              <a:t>812</a:t>
            </a:r>
            <a:r>
              <a:rPr lang="zh-CN" altLang="en-US" dirty="0"/>
              <a:t>个峰值状态的</a:t>
            </a:r>
            <a:r>
              <a:rPr lang="en-US" altLang="zh-CN" dirty="0"/>
              <a:t>PHP-FPM</a:t>
            </a:r>
            <a:r>
              <a:rPr lang="zh-CN" altLang="en-US" dirty="0"/>
              <a:t>正常运行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如果追求百分百稳定可将 </a:t>
            </a:r>
            <a:r>
              <a:rPr lang="en-US" altLang="zh-CN" dirty="0"/>
              <a:t>PHP-FPM </a:t>
            </a:r>
            <a:r>
              <a:rPr lang="en-US" altLang="zh-CN" dirty="0" err="1"/>
              <a:t>pm.max_spare_servers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pm.start_servers</a:t>
            </a:r>
            <a:r>
              <a:rPr lang="en-US" altLang="zh-CN" dirty="0"/>
              <a:t> </a:t>
            </a:r>
            <a:r>
              <a:rPr lang="zh-CN" altLang="en-US" dirty="0"/>
              <a:t>数值下降两百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5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内存评估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zh-CN" altLang="en-US" dirty="0"/>
              <a:t>理想状态下，且仅考虑内存影响因素下，估算</a:t>
            </a:r>
            <a:r>
              <a:rPr lang="en-US" altLang="zh-CN" dirty="0"/>
              <a:t>PHP Center</a:t>
            </a:r>
            <a:r>
              <a:rPr lang="zh-CN" altLang="en-US" dirty="0"/>
              <a:t>最佳性能：</a:t>
            </a:r>
            <a:endParaRPr lang="en-US" altLang="zh-CN" dirty="0"/>
          </a:p>
          <a:p>
            <a:r>
              <a:rPr lang="en-US" altLang="zh-CN" dirty="0"/>
              <a:t>PHP API</a:t>
            </a:r>
            <a:r>
              <a:rPr lang="zh-CN" altLang="en-US" dirty="0"/>
              <a:t>接口平均响应时长 </a:t>
            </a:r>
            <a:r>
              <a:rPr lang="en-US" altLang="zh-CN" dirty="0"/>
              <a:t>100ms</a:t>
            </a:r>
            <a:r>
              <a:rPr lang="zh-CN" altLang="en-US" dirty="0"/>
              <a:t>以下</a:t>
            </a:r>
            <a:endParaRPr lang="en-US" altLang="zh-CN" dirty="0"/>
          </a:p>
          <a:p>
            <a:r>
              <a:rPr lang="zh-CN" altLang="en-US" dirty="0"/>
              <a:t>网络开销</a:t>
            </a:r>
            <a:r>
              <a:rPr lang="en-US" altLang="zh-CN" dirty="0"/>
              <a:t>200ms</a:t>
            </a:r>
            <a:r>
              <a:rPr lang="zh-CN" altLang="en-US" dirty="0"/>
              <a:t>， 悲观情况下单次请求响应时长 </a:t>
            </a:r>
            <a:r>
              <a:rPr lang="en-US" altLang="zh-CN" dirty="0"/>
              <a:t>500ms</a:t>
            </a:r>
          </a:p>
          <a:p>
            <a:endParaRPr lang="zh-CN" altLang="en-US" dirty="0"/>
          </a:p>
          <a:p>
            <a:r>
              <a:rPr lang="zh-CN" altLang="en-US" dirty="0"/>
              <a:t>单机性能可提供 </a:t>
            </a:r>
            <a:r>
              <a:rPr lang="en-US" altLang="zh-CN" dirty="0"/>
              <a:t>800 ÷ 0.5/s = 1600/s</a:t>
            </a:r>
          </a:p>
          <a:p>
            <a:endParaRPr lang="en-US" altLang="zh-CN" dirty="0"/>
          </a:p>
          <a:p>
            <a:r>
              <a:rPr lang="zh-CN" altLang="en-US" dirty="0"/>
              <a:t>即 单日满负荷响应最少</a:t>
            </a:r>
            <a:r>
              <a:rPr lang="en-US" altLang="zh-CN" dirty="0"/>
              <a:t>1.3</a:t>
            </a:r>
            <a:r>
              <a:rPr lang="zh-CN" altLang="en-US" dirty="0"/>
              <a:t>亿次</a:t>
            </a:r>
            <a:r>
              <a:rPr lang="en-US" altLang="zh-CN" dirty="0" err="1"/>
              <a:t>api</a:t>
            </a:r>
            <a:r>
              <a:rPr lang="zh-CN" altLang="en-US" dirty="0"/>
              <a:t>请求 </a:t>
            </a:r>
            <a:r>
              <a:rPr lang="en-US" altLang="zh-CN" dirty="0"/>
              <a:t>, </a:t>
            </a:r>
            <a:r>
              <a:rPr lang="zh-CN" altLang="en-US" dirty="0"/>
              <a:t>约为当前的 </a:t>
            </a:r>
            <a:r>
              <a:rPr lang="en-US" altLang="zh-CN" dirty="0"/>
              <a:t>26</a:t>
            </a:r>
            <a:r>
              <a:rPr lang="zh-CN" altLang="en-US" dirty="0"/>
              <a:t>倍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3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网络吞吐评估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23556" name="Picture 4" descr="http://183.146.209.142:8890/Public/Uploads/2018-09-06/5b911f773a82b.png">
            <a:extLst>
              <a:ext uri="{FF2B5EF4-FFF2-40B4-BE49-F238E27FC236}">
                <a16:creationId xmlns:a16="http://schemas.microsoft.com/office/drawing/2014/main" id="{1AFFE4E4-FA52-47DB-B296-05A7831B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4174"/>
            <a:ext cx="10566659" cy="44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网络吞吐评估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zh-CN" altLang="en-US" dirty="0"/>
              <a:t>配置无法得知，无法评估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相关因素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网卡型号 百兆 </a:t>
            </a:r>
            <a:r>
              <a:rPr lang="en-US" altLang="zh-CN" dirty="0"/>
              <a:t>OR </a:t>
            </a:r>
            <a:r>
              <a:rPr lang="zh-CN" altLang="en-US" dirty="0"/>
              <a:t>千兆</a:t>
            </a:r>
          </a:p>
          <a:p>
            <a:pPr lvl="1"/>
            <a:r>
              <a:rPr lang="zh-CN" altLang="en-US" dirty="0"/>
              <a:t>带宽上下行大小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以百兆网卡和百兆带宽为例：</a:t>
            </a:r>
          </a:p>
          <a:p>
            <a:r>
              <a:rPr lang="zh-CN" altLang="en-US" dirty="0"/>
              <a:t>当前流入流出的数据峰值，基本可以支持</a:t>
            </a:r>
            <a:r>
              <a:rPr lang="en-US" altLang="zh-CN" dirty="0"/>
              <a:t>API</a:t>
            </a:r>
            <a:r>
              <a:rPr lang="zh-CN" altLang="en-US" dirty="0"/>
              <a:t>请求次数增长 </a:t>
            </a:r>
            <a:r>
              <a:rPr lang="en-US" altLang="zh-CN" dirty="0"/>
              <a:t>25</a:t>
            </a:r>
            <a:r>
              <a:rPr lang="zh-CN" altLang="en-US" dirty="0"/>
              <a:t>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听完本次分享，将能够</a:t>
            </a:r>
          </a:p>
          <a:p>
            <a:endParaRPr lang="zh-CN" altLang="en-US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了解 </a:t>
            </a:r>
            <a:r>
              <a:rPr lang="en-US" altLang="zh-CN" dirty="0"/>
              <a:t>PHP Center</a:t>
            </a:r>
            <a:r>
              <a:rPr lang="zh-CN" altLang="en-US" dirty="0"/>
              <a:t>客观的性能状况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熟悉 </a:t>
            </a:r>
            <a:r>
              <a:rPr lang="en-US" altLang="zh-CN" dirty="0" err="1"/>
              <a:t>zabbix</a:t>
            </a:r>
            <a:r>
              <a:rPr lang="zh-CN" altLang="en-US" dirty="0"/>
              <a:t>监控工具、命令等对服务器的监控 方法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熟悉 基于硬件环境和监控数据对服务支持的性能评估 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初步 掌握</a:t>
            </a:r>
            <a:r>
              <a:rPr lang="en-US" altLang="zh-CN" dirty="0"/>
              <a:t>PHP Center</a:t>
            </a:r>
            <a:r>
              <a:rPr lang="zh-CN" altLang="en-US" dirty="0"/>
              <a:t>的系统架构优化及发展思路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en-US" altLang="zh-CN" dirty="0"/>
              <a:t>L5639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： </a:t>
            </a:r>
            <a:r>
              <a:rPr lang="en-US" altLang="zh-CN" dirty="0"/>
              <a:t>6</a:t>
            </a:r>
            <a:r>
              <a:rPr lang="zh-CN" altLang="en-US" dirty="0"/>
              <a:t>核</a:t>
            </a:r>
            <a:r>
              <a:rPr lang="en-US" altLang="zh-CN" dirty="0"/>
              <a:t>12</a:t>
            </a:r>
            <a:r>
              <a:rPr lang="zh-CN" altLang="en-US" dirty="0"/>
              <a:t>线程 * </a:t>
            </a:r>
            <a:r>
              <a:rPr lang="en-US" altLang="zh-CN" dirty="0"/>
              <a:t>2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25602" name="Picture 2" descr="http://183.146.209.142:8890/Public/Uploads/2018-09-06/5b91040d03a51.png">
            <a:extLst>
              <a:ext uri="{FF2B5EF4-FFF2-40B4-BE49-F238E27FC236}">
                <a16:creationId xmlns:a16="http://schemas.microsoft.com/office/drawing/2014/main" id="{6BD49E3F-23B8-4DBC-9B6C-AF901371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2305685"/>
            <a:ext cx="95345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性能评估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zh-CN" altLang="en-US" dirty="0"/>
              <a:t>普通机械硬盘 写入速度在 </a:t>
            </a:r>
            <a:r>
              <a:rPr lang="en-US" altLang="zh-CN" dirty="0"/>
              <a:t>150M ~ 200M</a:t>
            </a:r>
          </a:p>
          <a:p>
            <a:r>
              <a:rPr lang="zh-CN" altLang="en-US" dirty="0"/>
              <a:t>本系统主要依赖于内存中运行，不负责数据储存，对硬盘</a:t>
            </a:r>
            <a:r>
              <a:rPr lang="en-US" altLang="zh-CN" dirty="0"/>
              <a:t>IO</a:t>
            </a:r>
            <a:r>
              <a:rPr lang="zh-CN" altLang="en-US" dirty="0"/>
              <a:t>依赖较小，多为日志写入以及临时文件的产生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26626" name="Picture 2" descr="http://183.146.209.142:8890/Public/Uploads/2018-09-06/5b912959d2c53.png">
            <a:extLst>
              <a:ext uri="{FF2B5EF4-FFF2-40B4-BE49-F238E27FC236}">
                <a16:creationId xmlns:a16="http://schemas.microsoft.com/office/drawing/2014/main" id="{BEB41763-DE6A-453E-BF20-A881D50C6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45"/>
          <a:stretch/>
        </p:blipFill>
        <p:spPr bwMode="auto">
          <a:xfrm>
            <a:off x="1196340" y="3196907"/>
            <a:ext cx="9627870" cy="303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硬盘容量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2135EC-4E72-4BFF-838B-A2902AF8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53" y="1434754"/>
            <a:ext cx="7987294" cy="52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4377"/>
            <a:ext cx="10626090" cy="284924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单机性能强劲， 无需担忧单独的</a:t>
            </a:r>
            <a:r>
              <a:rPr lang="en-US" altLang="zh-CN" sz="3200" dirty="0"/>
              <a:t>PHP Center</a:t>
            </a:r>
            <a:r>
              <a:rPr lang="zh-CN" altLang="en-US" sz="3200" dirty="0"/>
              <a:t>性能支持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408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1690688"/>
            <a:ext cx="10626090" cy="2849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PHP</a:t>
            </a:r>
            <a:r>
              <a:rPr lang="zh-CN" altLang="en-US" sz="3200" dirty="0"/>
              <a:t>问题：</a:t>
            </a:r>
            <a:endParaRPr lang="en-US" altLang="zh-CN" sz="3200" dirty="0"/>
          </a:p>
          <a:p>
            <a:r>
              <a:rPr lang="zh-CN" altLang="en-US" sz="3200" dirty="0"/>
              <a:t>存在单点故障。</a:t>
            </a:r>
          </a:p>
          <a:p>
            <a:r>
              <a:rPr lang="en-US" altLang="zh-CN" sz="3200" dirty="0"/>
              <a:t>PHP-FPM </a:t>
            </a:r>
            <a:r>
              <a:rPr lang="zh-CN" altLang="en-US" sz="3200" dirty="0"/>
              <a:t>默认进程配置过大。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288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1690688"/>
            <a:ext cx="10020300" cy="2849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PHP</a:t>
            </a:r>
            <a:r>
              <a:rPr lang="zh-CN" altLang="en-US" sz="3200" dirty="0"/>
              <a:t>问题  </a:t>
            </a:r>
            <a:r>
              <a:rPr lang="en-US" altLang="zh-CN" sz="3200" dirty="0"/>
              <a:t>——  </a:t>
            </a:r>
            <a:r>
              <a:rPr lang="zh-CN" altLang="en-US" sz="3200" dirty="0"/>
              <a:t>存在单点故障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花点时间研究一下负载均衡，落实到行动上，至少搞一个备份机，设置好负载均衡。</a:t>
            </a:r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0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360" y="1554163"/>
            <a:ext cx="10629900" cy="493871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5100" dirty="0"/>
              <a:t>PHP</a:t>
            </a:r>
            <a:r>
              <a:rPr lang="zh-CN" altLang="en-US" sz="5100" dirty="0"/>
              <a:t>问题  </a:t>
            </a:r>
            <a:r>
              <a:rPr lang="en-US" altLang="zh-CN" sz="5100" dirty="0"/>
              <a:t>——  PHP-FPM </a:t>
            </a:r>
            <a:r>
              <a:rPr lang="zh-CN" altLang="en-US" sz="5100" dirty="0"/>
              <a:t>默认进程配置过大</a:t>
            </a:r>
            <a:endParaRPr lang="en-US" altLang="zh-CN" sz="5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Plan 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 err="1"/>
              <a:t>pm.start_servers</a:t>
            </a:r>
            <a:r>
              <a:rPr lang="en-US" altLang="zh-CN" sz="2800" dirty="0"/>
              <a:t> = 600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 err="1"/>
              <a:t>pm.min_spare_servers</a:t>
            </a:r>
            <a:r>
              <a:rPr lang="en-US" altLang="zh-CN" sz="2800" dirty="0"/>
              <a:t> = 400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 err="1"/>
              <a:t>pm.max_spare_servers</a:t>
            </a:r>
            <a:r>
              <a:rPr lang="en-US" altLang="zh-CN" sz="2800" dirty="0"/>
              <a:t> = 800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/>
              <a:t>原因：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1.</a:t>
            </a:r>
            <a:r>
              <a:rPr lang="zh-CN" altLang="en-US" sz="3200" dirty="0"/>
              <a:t>安全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2.</a:t>
            </a:r>
            <a:r>
              <a:rPr lang="zh-CN" altLang="en-US" sz="3200" dirty="0"/>
              <a:t>可以检测到</a:t>
            </a:r>
            <a:r>
              <a:rPr lang="en-US" altLang="zh-CN" sz="3200" dirty="0"/>
              <a:t>PHP-FPM</a:t>
            </a:r>
            <a:r>
              <a:rPr lang="zh-CN" altLang="en-US" sz="3200" dirty="0"/>
              <a:t>根据并发量自动调配的进程数量变化，可以直观感受</a:t>
            </a:r>
            <a:r>
              <a:rPr lang="en-US" altLang="zh-CN" sz="3200" dirty="0"/>
              <a:t>PHP</a:t>
            </a:r>
            <a:r>
              <a:rPr lang="zh-CN" altLang="en-US" sz="3200" dirty="0"/>
              <a:t>压力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Plan 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pm = static </a:t>
            </a:r>
            <a:r>
              <a:rPr lang="zh-CN" altLang="en-US" sz="3200" dirty="0"/>
              <a:t>追求性能稳定最大支持支持，压榨</a:t>
            </a:r>
            <a:r>
              <a:rPr lang="en-US" altLang="zh-CN" sz="3200" dirty="0"/>
              <a:t>PHP-FPM</a:t>
            </a:r>
            <a:r>
              <a:rPr lang="zh-CN" altLang="en-US" sz="3200" dirty="0"/>
              <a:t>最后点压力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pm.max_children</a:t>
            </a:r>
            <a:r>
              <a:rPr lang="en-US" altLang="zh-CN" sz="3200" dirty="0"/>
              <a:t> = 800 (</a:t>
            </a:r>
            <a:r>
              <a:rPr lang="zh-CN" altLang="en-US" sz="3200" dirty="0"/>
              <a:t>根据压力测试或线上真实监控数据反馈进行调整</a:t>
            </a:r>
            <a:r>
              <a:rPr lang="en-US" altLang="zh-C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1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zh-CN" altLang="en-US" dirty="0"/>
              <a:t>额外解释：</a:t>
            </a:r>
            <a:endParaRPr lang="en-US" altLang="zh-CN" dirty="0"/>
          </a:p>
          <a:p>
            <a:r>
              <a:rPr lang="zh-CN" altLang="en-US" dirty="0"/>
              <a:t>内存使用 </a:t>
            </a:r>
            <a:r>
              <a:rPr lang="en-US" altLang="zh-CN" dirty="0"/>
              <a:t>26G </a:t>
            </a:r>
            <a:r>
              <a:rPr lang="zh-CN" altLang="en-US" dirty="0"/>
              <a:t>为</a:t>
            </a:r>
            <a:r>
              <a:rPr lang="en-US" altLang="zh-CN" dirty="0"/>
              <a:t>PHP </a:t>
            </a:r>
            <a:r>
              <a:rPr lang="zh-CN" altLang="en-US" dirty="0"/>
              <a:t>提供支持，是由于 </a:t>
            </a:r>
            <a:r>
              <a:rPr lang="en-US" altLang="zh-CN" dirty="0"/>
              <a:t>PHP Center </a:t>
            </a:r>
            <a:r>
              <a:rPr lang="zh-CN" altLang="en-US" dirty="0"/>
              <a:t>未何</a:t>
            </a:r>
            <a:r>
              <a:rPr lang="en-US" altLang="zh-CN" dirty="0"/>
              <a:t>Redis</a:t>
            </a:r>
            <a:r>
              <a:rPr lang="zh-CN" altLang="en-US" dirty="0"/>
              <a:t>进行分离，为</a:t>
            </a:r>
            <a:r>
              <a:rPr lang="en-US" altLang="zh-CN" dirty="0"/>
              <a:t>Redis </a:t>
            </a:r>
            <a:r>
              <a:rPr lang="zh-CN" altLang="en-US" dirty="0"/>
              <a:t>预留至少</a:t>
            </a:r>
            <a:r>
              <a:rPr lang="en-US" altLang="zh-CN" dirty="0"/>
              <a:t>4G</a:t>
            </a:r>
            <a:r>
              <a:rPr lang="zh-CN" altLang="en-US" dirty="0"/>
              <a:t>的空间提供支持。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</a:t>
            </a:r>
            <a:r>
              <a:rPr lang="en-US" altLang="zh-CN" dirty="0"/>
              <a:t>Redis</a:t>
            </a:r>
            <a:r>
              <a:rPr lang="zh-CN" altLang="en-US" dirty="0"/>
              <a:t>数据库，一般支持 </a:t>
            </a:r>
            <a:r>
              <a:rPr lang="en-US" altLang="zh-CN" dirty="0"/>
              <a:t>4G - 8G</a:t>
            </a:r>
            <a:r>
              <a:rPr lang="zh-CN" altLang="en-US" dirty="0"/>
              <a:t>为适量，超级土豪用大内存 做超级大的</a:t>
            </a:r>
            <a:r>
              <a:rPr lang="en-US" altLang="zh-CN" dirty="0"/>
              <a:t>Redis</a:t>
            </a:r>
            <a:r>
              <a:rPr lang="zh-CN" altLang="en-US" dirty="0"/>
              <a:t>数据库服务器也 </a:t>
            </a:r>
            <a:r>
              <a:rPr lang="en-US" altLang="zh-CN" dirty="0"/>
              <a:t>OK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</a:t>
            </a:r>
            <a:r>
              <a:rPr lang="en-US" altLang="zh-CN" dirty="0"/>
              <a:t>PHP Center</a:t>
            </a:r>
            <a:r>
              <a:rPr lang="zh-CN" altLang="en-US" dirty="0"/>
              <a:t>服务器 </a:t>
            </a:r>
            <a:r>
              <a:rPr lang="en-US" altLang="zh-CN" dirty="0"/>
              <a:t>Swap</a:t>
            </a:r>
            <a:r>
              <a:rPr lang="zh-CN" altLang="en-US" dirty="0"/>
              <a:t>分区为系统分区，且只有</a:t>
            </a:r>
            <a:r>
              <a:rPr lang="en-US" altLang="zh-CN" dirty="0"/>
              <a:t>500M</a:t>
            </a:r>
            <a:r>
              <a:rPr lang="zh-CN" altLang="en-US" dirty="0"/>
              <a:t>，提供的帮助和 </a:t>
            </a:r>
            <a:r>
              <a:rPr lang="en-US" altLang="zh-CN" dirty="0"/>
              <a:t>32G</a:t>
            </a:r>
            <a:r>
              <a:rPr lang="zh-CN" altLang="en-US" dirty="0"/>
              <a:t>的内存相比几乎可以忽略。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2520" y="1766080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导量时，</a:t>
            </a:r>
            <a:r>
              <a:rPr lang="en-US" altLang="zh-CN" dirty="0"/>
              <a:t>PHP Center </a:t>
            </a:r>
            <a:r>
              <a:rPr lang="zh-CN" altLang="en-US" dirty="0"/>
              <a:t>服务器需要关注的</a:t>
            </a:r>
            <a:endParaRPr lang="en-US" altLang="zh-CN" dirty="0"/>
          </a:p>
          <a:p>
            <a:pPr lvl="1"/>
            <a:r>
              <a:rPr lang="zh-CN" altLang="en-US" dirty="0"/>
              <a:t>内存状态</a:t>
            </a:r>
          </a:p>
          <a:p>
            <a:pPr lvl="1"/>
            <a:r>
              <a:rPr lang="en-US" altLang="zh-CN" dirty="0"/>
              <a:t>PHP-FPM</a:t>
            </a:r>
            <a:r>
              <a:rPr lang="zh-CN" altLang="en-US" dirty="0"/>
              <a:t>进程数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状态</a:t>
            </a:r>
          </a:p>
          <a:p>
            <a:pPr lvl="1"/>
            <a:r>
              <a:rPr lang="zh-CN" altLang="en-US" dirty="0"/>
              <a:t>硬盘</a:t>
            </a:r>
            <a:r>
              <a:rPr lang="en-US" altLang="zh-CN" dirty="0"/>
              <a:t>IO</a:t>
            </a:r>
            <a:r>
              <a:rPr lang="zh-CN" altLang="en-US" dirty="0"/>
              <a:t>读写百分比</a:t>
            </a:r>
          </a:p>
          <a:p>
            <a:pPr lvl="1"/>
            <a:r>
              <a:rPr lang="zh-CN" altLang="en-US" dirty="0"/>
              <a:t>网络带宽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4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MySQL </a:t>
            </a:r>
            <a:r>
              <a:rPr lang="zh-CN" altLang="en-US" dirty="0">
                <a:sym typeface="+mn-ea"/>
              </a:rPr>
              <a:t>性能评估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部署环境</a:t>
            </a:r>
            <a:endParaRPr lang="en-US" altLang="zh-CN" dirty="0"/>
          </a:p>
          <a:p>
            <a:r>
              <a:rPr lang="en-US" altLang="zh-CN" dirty="0"/>
              <a:t>MySQL </a:t>
            </a:r>
            <a:r>
              <a:rPr lang="zh-CN" altLang="en-US" dirty="0"/>
              <a:t>一些配置</a:t>
            </a:r>
          </a:p>
          <a:p>
            <a:r>
              <a:rPr lang="en-US" altLang="zh-CN" dirty="0"/>
              <a:t>MySQL </a:t>
            </a:r>
            <a:r>
              <a:rPr lang="zh-CN" altLang="en-US" dirty="0"/>
              <a:t>当前状态</a:t>
            </a:r>
          </a:p>
          <a:p>
            <a:r>
              <a:rPr lang="zh-CN" altLang="en-US" dirty="0"/>
              <a:t>综合分析及建议</a:t>
            </a:r>
            <a:endParaRPr lang="en-US" altLang="zh-CN" dirty="0"/>
          </a:p>
          <a:p>
            <a:pPr lvl="1"/>
            <a:r>
              <a:rPr lang="zh-CN" altLang="en-US" dirty="0"/>
              <a:t>瓶颈雷达图</a:t>
            </a:r>
            <a:endParaRPr lang="en-US" altLang="zh-CN" dirty="0"/>
          </a:p>
          <a:p>
            <a:pPr lvl="1"/>
            <a:r>
              <a:rPr lang="zh-CN" altLang="en-US" dirty="0"/>
              <a:t>内存评估</a:t>
            </a:r>
            <a:endParaRPr lang="en-US" altLang="zh-CN" dirty="0"/>
          </a:p>
          <a:p>
            <a:pPr lvl="1"/>
            <a:r>
              <a:rPr lang="zh-CN" altLang="en-US" dirty="0"/>
              <a:t>网络吞吐评估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评估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硬盘容量</a:t>
            </a:r>
          </a:p>
          <a:p>
            <a:r>
              <a:rPr lang="zh-CN" altLang="en-US" dirty="0"/>
              <a:t>总结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9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前言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不打无准备之仗，不打无把握之仗</a:t>
            </a:r>
            <a:endParaRPr lang="en-US" altLang="zh-CN" b="1" dirty="0"/>
          </a:p>
          <a:p>
            <a:endParaRPr lang="zh-CN" altLang="en-US" sz="2800" dirty="0"/>
          </a:p>
          <a:p>
            <a:pPr lvl="0"/>
            <a:r>
              <a:rPr lang="zh-CN" altLang="en-US" dirty="0"/>
              <a:t>希望各位听完此次分享后请不要失望，请不要感叹“原来和我想的一样”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因为数据分析，就是用数据量化经验，在量化的结果中发现问题，指导之后的行为，提出解决方案</a:t>
            </a:r>
          </a:p>
        </p:txBody>
      </p:sp>
    </p:spTree>
    <p:extLst>
      <p:ext uri="{BB962C8B-B14F-4D97-AF65-F5344CB8AC3E}">
        <p14:creationId xmlns:p14="http://schemas.microsoft.com/office/powerpoint/2010/main" val="33257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目前部署的环境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2A5955-1776-45D8-A92E-36A030B0E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86056"/>
              </p:ext>
            </p:extLst>
          </p:nvPr>
        </p:nvGraphicFramePr>
        <p:xfrm>
          <a:off x="2711450" y="2102696"/>
          <a:ext cx="6769100" cy="314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>
                  <a:extLst>
                    <a:ext uri="{9D8B030D-6E8A-4147-A177-3AD203B41FA5}">
                      <a16:colId xmlns:a16="http://schemas.microsoft.com/office/drawing/2014/main" val="3976702023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3568020357"/>
                    </a:ext>
                  </a:extLst>
                </a:gridCol>
              </a:tblGrid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83564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捕鱼</a:t>
                      </a:r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05546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183.131.147.66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41973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64G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37196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E5620*2  4</a:t>
                      </a:r>
                      <a:r>
                        <a:rPr lang="zh-CN" altLang="en-US" dirty="0"/>
                        <a:t>核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线程*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03068"/>
                  </a:ext>
                </a:extLst>
              </a:tr>
              <a:tr h="5239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Hard disk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598.9G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一些配置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6B4062-2E33-462A-85D5-E21A35210866}"/>
              </a:ext>
            </a:extLst>
          </p:cNvPr>
          <p:cNvSpPr txBox="1"/>
          <p:nvPr/>
        </p:nvSpPr>
        <p:spPr>
          <a:xfrm>
            <a:off x="1020445" y="1635125"/>
            <a:ext cx="10333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  <a:sym typeface="+mn-ea"/>
              </a:rPr>
              <a:t>max_connections</a:t>
            </a:r>
            <a:r>
              <a:rPr lang="en-US" altLang="zh-CN" sz="2800" dirty="0">
                <a:latin typeface="+mn-ea"/>
                <a:sym typeface="+mn-ea"/>
              </a:rPr>
              <a:t> </a:t>
            </a:r>
            <a:r>
              <a:rPr lang="zh-CN" altLang="en-US" sz="2800" dirty="0">
                <a:latin typeface="+mn-ea"/>
                <a:sym typeface="+mn-ea"/>
              </a:rPr>
              <a:t>：最大连接数</a:t>
            </a:r>
            <a:endParaRPr lang="en-US" altLang="zh-CN" sz="2800" dirty="0">
              <a:latin typeface="+mn-ea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back_log</a:t>
            </a:r>
            <a:r>
              <a:rPr lang="zh-CN" altLang="en-US" sz="2800" dirty="0">
                <a:latin typeface="+mn-ea"/>
              </a:rPr>
              <a:t>：允许暂存的连接数量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依赖于系统 </a:t>
            </a:r>
            <a:r>
              <a:rPr lang="en-US" altLang="zh-CN" sz="2000" dirty="0" err="1">
                <a:latin typeface="+mn-ea"/>
              </a:rPr>
              <a:t>tcp_max_syn_backlog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`cat /proc/sys/net/ipv4/</a:t>
            </a:r>
            <a:r>
              <a:rPr lang="en-US" altLang="zh-CN" sz="2000" dirty="0" err="1">
                <a:latin typeface="+mn-ea"/>
              </a:rPr>
              <a:t>tcp_max_syn_backlog</a:t>
            </a:r>
            <a:r>
              <a:rPr lang="en-US" altLang="zh-CN" sz="2000" dirty="0">
                <a:latin typeface="+mn-ea"/>
              </a:rPr>
              <a:t>` </a:t>
            </a:r>
            <a:endParaRPr lang="zh-CN" altLang="en-US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  <a:sym typeface="+mn-ea"/>
              </a:rPr>
              <a:t>key_buffer_size</a:t>
            </a:r>
            <a:r>
              <a:rPr lang="zh-CN" altLang="en-US" sz="2800" dirty="0">
                <a:latin typeface="+mn-ea"/>
                <a:sym typeface="+mn-ea"/>
              </a:rPr>
              <a:t>：</a:t>
            </a:r>
            <a:r>
              <a:rPr lang="en-US" altLang="zh-CN" sz="2800" dirty="0" err="1">
                <a:latin typeface="+mn-ea"/>
                <a:sym typeface="+mn-ea"/>
              </a:rPr>
              <a:t>MyISAM</a:t>
            </a:r>
            <a:r>
              <a:rPr lang="zh-CN" altLang="en-US" sz="2800" dirty="0">
                <a:latin typeface="+mn-ea"/>
                <a:sym typeface="+mn-ea"/>
              </a:rPr>
              <a:t>索引缓冲区的大小</a:t>
            </a:r>
            <a:r>
              <a:rPr lang="en-US" altLang="zh-CN" sz="2800" dirty="0">
                <a:latin typeface="+mn-ea"/>
                <a:sym typeface="+mn-ea"/>
              </a:rPr>
              <a:t>(</a:t>
            </a:r>
            <a:r>
              <a:rPr lang="zh-CN" altLang="en-US" sz="2800" dirty="0">
                <a:latin typeface="+mn-ea"/>
                <a:sym typeface="+mn-ea"/>
              </a:rPr>
              <a:t>内部的临时磁盘表是</a:t>
            </a:r>
            <a:r>
              <a:rPr lang="en-US" altLang="zh-CN" sz="2800" dirty="0" err="1">
                <a:latin typeface="+mn-ea"/>
                <a:sym typeface="+mn-ea"/>
              </a:rPr>
              <a:t>MyISAM</a:t>
            </a:r>
            <a:r>
              <a:rPr lang="zh-CN" altLang="en-US" sz="2800" dirty="0">
                <a:latin typeface="+mn-ea"/>
                <a:sym typeface="+mn-ea"/>
              </a:rPr>
              <a:t>表</a:t>
            </a:r>
            <a:r>
              <a:rPr lang="en-US" altLang="zh-CN" sz="2800" dirty="0">
                <a:latin typeface="+mn-ea"/>
                <a:sym typeface="+mn-ea"/>
              </a:rPr>
              <a:t>)</a:t>
            </a:r>
            <a:endParaRPr lang="zh-CN" altLang="en-US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innodb_buffer_pool_size</a:t>
            </a:r>
            <a:r>
              <a:rPr lang="zh-CN" altLang="en-US" sz="2800" dirty="0">
                <a:latin typeface="+mn-ea"/>
              </a:rPr>
              <a:t>：缓存</a:t>
            </a:r>
            <a:r>
              <a:rPr lang="en-US" altLang="zh-CN" sz="2800" dirty="0" err="1">
                <a:latin typeface="+mn-ea"/>
              </a:rPr>
              <a:t>innodb</a:t>
            </a:r>
            <a:r>
              <a:rPr lang="zh-CN" altLang="en-US" sz="2800" dirty="0">
                <a:latin typeface="+mn-ea"/>
              </a:rPr>
              <a:t>表的索引，数据，插入数据时的缓冲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sort_buffer_size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 err="1">
                <a:latin typeface="+mn-ea"/>
              </a:rPr>
              <a:t>interactive_timeout</a:t>
            </a:r>
            <a:r>
              <a:rPr lang="en-US" altLang="zh-CN" sz="2800" dirty="0">
                <a:latin typeface="+mn-ea"/>
              </a:rPr>
              <a:t> ……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9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一些配置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2C884-DDF0-47F0-9997-EA230A53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61" y="1428750"/>
            <a:ext cx="8008600" cy="48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数据库分类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OLTP (On-Line Transaction Processing)</a:t>
            </a:r>
          </a:p>
          <a:p>
            <a:pPr lvl="1"/>
            <a:r>
              <a:rPr lang="zh-CN" altLang="en-US" sz="2000" dirty="0"/>
              <a:t>事务型  </a:t>
            </a:r>
          </a:p>
          <a:p>
            <a:pPr lvl="1"/>
            <a:r>
              <a:rPr lang="zh-CN" altLang="en-US" sz="2000" dirty="0"/>
              <a:t>  </a:t>
            </a:r>
            <a:r>
              <a:rPr lang="en-US" altLang="zh-CN" sz="2000" dirty="0"/>
              <a:t>insert/update/delete </a:t>
            </a:r>
            <a:r>
              <a:rPr lang="zh-CN" altLang="en-US" sz="2000" dirty="0"/>
              <a:t>操作多于</a:t>
            </a:r>
            <a:r>
              <a:rPr lang="en-US" altLang="zh-CN" sz="2000" dirty="0"/>
              <a:t>select    </a:t>
            </a:r>
          </a:p>
          <a:p>
            <a:pPr lvl="1"/>
            <a:r>
              <a:rPr lang="en-US" altLang="zh-CN" sz="2000" dirty="0"/>
              <a:t>  </a:t>
            </a:r>
            <a:r>
              <a:rPr lang="zh-CN" altLang="en-US" sz="2000" dirty="0"/>
              <a:t>面向广大用户，高并发，较短事务操作  </a:t>
            </a:r>
          </a:p>
          <a:p>
            <a:pPr lvl="1"/>
            <a:r>
              <a:rPr lang="zh-CN" altLang="en-US" sz="2000" dirty="0"/>
              <a:t>  互联网应用绝大部分属于</a:t>
            </a:r>
            <a:r>
              <a:rPr lang="en-US" altLang="zh-CN" sz="2000" dirty="0"/>
              <a:t>OLTP  </a:t>
            </a:r>
          </a:p>
          <a:p>
            <a:pPr lvl="1"/>
            <a:r>
              <a:rPr lang="en-US" altLang="zh-CN" sz="2000" dirty="0"/>
              <a:t>  OLTP </a:t>
            </a:r>
            <a:r>
              <a:rPr lang="zh-CN" altLang="en-US" sz="2000" dirty="0"/>
              <a:t>看中服务器 </a:t>
            </a:r>
            <a:r>
              <a:rPr lang="en-US" altLang="zh-CN" sz="2000" dirty="0"/>
              <a:t>CPU</a:t>
            </a:r>
            <a:r>
              <a:rPr lang="zh-CN" altLang="en-US" sz="2000" dirty="0"/>
              <a:t>、内存，</a:t>
            </a:r>
            <a:r>
              <a:rPr lang="en-US" altLang="zh-CN" sz="2000" dirty="0"/>
              <a:t>DML </a:t>
            </a:r>
            <a:r>
              <a:rPr lang="zh-CN" altLang="en-US" sz="2000" dirty="0"/>
              <a:t>较多或内存不够则依赖磁盘</a:t>
            </a:r>
            <a:r>
              <a:rPr lang="en-US" altLang="zh-CN" sz="2000" dirty="0"/>
              <a:t>IO</a:t>
            </a:r>
            <a:endParaRPr lang="en-US" altLang="zh-CN" dirty="0"/>
          </a:p>
          <a:p>
            <a:r>
              <a:rPr lang="en-US" altLang="zh-CN" dirty="0"/>
              <a:t>OLAP (On-Line Analytical Processing)</a:t>
            </a:r>
            <a:endParaRPr lang="zh-CN" altLang="en-US" dirty="0"/>
          </a:p>
          <a:p>
            <a:pPr lvl="1"/>
            <a:r>
              <a:rPr lang="zh-CN" altLang="en-US" sz="2000" dirty="0"/>
              <a:t>分析型</a:t>
            </a:r>
          </a:p>
          <a:p>
            <a:pPr lvl="1"/>
            <a:r>
              <a:rPr lang="en-US" altLang="zh-CN" sz="2000" dirty="0"/>
              <a:t>  select</a:t>
            </a:r>
            <a:r>
              <a:rPr lang="zh-CN" altLang="en-US" sz="2000" dirty="0"/>
              <a:t>操作多于</a:t>
            </a:r>
            <a:r>
              <a:rPr lang="en-US" altLang="zh-CN" sz="2000" dirty="0"/>
              <a:t>insert/update/delete   </a:t>
            </a:r>
          </a:p>
          <a:p>
            <a:pPr lvl="1"/>
            <a:r>
              <a:rPr lang="zh-CN" altLang="en-US" sz="2000" dirty="0"/>
              <a:t>  通常面向内部人员、数据分析、机器学习等，大规模复杂查询</a:t>
            </a:r>
          </a:p>
          <a:p>
            <a:pPr lvl="1"/>
            <a:r>
              <a:rPr lang="zh-CN" altLang="en-US" sz="2000" dirty="0"/>
              <a:t>  </a:t>
            </a:r>
            <a:r>
              <a:rPr lang="en-US" altLang="zh-CN" sz="2000" dirty="0"/>
              <a:t>OLAP </a:t>
            </a:r>
            <a:r>
              <a:rPr lang="zh-CN" altLang="en-US" sz="2000" dirty="0"/>
              <a:t>看中磁盘扫描的 </a:t>
            </a:r>
            <a:r>
              <a:rPr lang="en-US" altLang="zh-CN" sz="2000" dirty="0"/>
              <a:t>IO </a:t>
            </a:r>
            <a:r>
              <a:rPr lang="zh-CN" altLang="en-US" sz="2000" dirty="0"/>
              <a:t>能力，部分依赖内存排序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4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当前状态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020" y="5628640"/>
            <a:ext cx="9997440" cy="963295"/>
          </a:xfrm>
        </p:spPr>
        <p:txBody>
          <a:bodyPr/>
          <a:lstStyle/>
          <a:p>
            <a:pPr lvl="1"/>
            <a:r>
              <a:rPr lang="zh-CN" altLang="en-US" dirty="0"/>
              <a:t>  当前</a:t>
            </a:r>
            <a:r>
              <a:rPr lang="en-US" altLang="zh-CN" dirty="0" err="1"/>
              <a:t>Mysql</a:t>
            </a:r>
            <a:r>
              <a:rPr lang="zh-CN" altLang="en-US" dirty="0"/>
              <a:t>连接数约为： </a:t>
            </a:r>
            <a:r>
              <a:rPr lang="en-US" altLang="zh-CN" dirty="0"/>
              <a:t>10</a:t>
            </a:r>
            <a:r>
              <a:rPr lang="zh-CN" altLang="en-US" dirty="0"/>
              <a:t>  </a:t>
            </a:r>
          </a:p>
          <a:p>
            <a:pPr lvl="1"/>
            <a:r>
              <a:rPr lang="zh-CN" altLang="en-US" dirty="0"/>
              <a:t>  最大连接数为： </a:t>
            </a:r>
            <a:r>
              <a:rPr lang="en-US" altLang="zh-CN" dirty="0"/>
              <a:t>1300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596C9-A988-4F62-ACDB-3DD76D62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" y="1524797"/>
            <a:ext cx="11247811" cy="40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三日数据统计评估</a:t>
            </a:r>
            <a:endParaRPr lang="en-US" altLang="zh-CN" dirty="0"/>
          </a:p>
        </p:txBody>
      </p:sp>
      <p:pic>
        <p:nvPicPr>
          <p:cNvPr id="29698" name="Picture 2" descr="http://183.146.209.142:8890/Public/Uploads/2018-09-07/5b9181eee95c9.png">
            <a:extLst>
              <a:ext uri="{FF2B5EF4-FFF2-40B4-BE49-F238E27FC236}">
                <a16:creationId xmlns:a16="http://schemas.microsoft.com/office/drawing/2014/main" id="{07362B59-76BF-45E5-BECB-783488D6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2" y="-137160"/>
            <a:ext cx="5346236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综合分析及建议</a:t>
            </a:r>
          </a:p>
        </p:txBody>
      </p:sp>
      <p:pic>
        <p:nvPicPr>
          <p:cNvPr id="39938" name="Picture 2" descr="http://183.146.209.142:8890/Public/Uploads/2018-09-07/5b918ba24ac95.png">
            <a:extLst>
              <a:ext uri="{FF2B5EF4-FFF2-40B4-BE49-F238E27FC236}">
                <a16:creationId xmlns:a16="http://schemas.microsoft.com/office/drawing/2014/main" id="{79A3A2A4-02F0-4385-A946-8CFFD404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58728"/>
            <a:ext cx="6191250" cy="50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内存评估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110045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内存： </a:t>
            </a:r>
            <a:r>
              <a:rPr lang="en-US" altLang="zh-CN" sz="2400" dirty="0"/>
              <a:t>64G</a:t>
            </a:r>
          </a:p>
          <a:p>
            <a:r>
              <a:rPr lang="en-US" altLang="zh-CN" sz="2400" dirty="0"/>
              <a:t>Swap</a:t>
            </a:r>
            <a:r>
              <a:rPr lang="zh-CN" altLang="en-US" sz="2400" dirty="0"/>
              <a:t>：</a:t>
            </a:r>
            <a:r>
              <a:rPr lang="en-US" altLang="zh-CN" sz="2400" dirty="0"/>
              <a:t>28G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A5D5C3-9E90-4ECA-A791-9518DBFE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17" y="2489603"/>
            <a:ext cx="7864833" cy="1305541"/>
          </a:xfrm>
          <a:prstGeom prst="rect">
            <a:avLst/>
          </a:prstGeom>
        </p:spPr>
      </p:pic>
      <p:pic>
        <p:nvPicPr>
          <p:cNvPr id="40962" name="Picture 2" descr="http://183.146.209.142:8890/Public/Uploads/2018-09-07/5b9186bbe7465.png">
            <a:extLst>
              <a:ext uri="{FF2B5EF4-FFF2-40B4-BE49-F238E27FC236}">
                <a16:creationId xmlns:a16="http://schemas.microsoft.com/office/drawing/2014/main" id="{6BCBD003-EFD9-4465-AE0E-CA09B663E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67"/>
          <a:stretch/>
        </p:blipFill>
        <p:spPr bwMode="auto">
          <a:xfrm>
            <a:off x="993417" y="3909696"/>
            <a:ext cx="9955530" cy="286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网络吞吐评估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1988" name="Picture 4" descr="http://183.146.209.142:8890/Public/Uploads/2018-09-07/5b9188833ed55.png">
            <a:extLst>
              <a:ext uri="{FF2B5EF4-FFF2-40B4-BE49-F238E27FC236}">
                <a16:creationId xmlns:a16="http://schemas.microsoft.com/office/drawing/2014/main" id="{6190F329-1404-4923-A788-2F055348C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573529"/>
            <a:ext cx="11274198" cy="478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en-US" altLang="zh-CN" dirty="0"/>
              <a:t>E5620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： </a:t>
            </a:r>
            <a:r>
              <a:rPr lang="en-US" altLang="zh-CN" dirty="0"/>
              <a:t>4</a:t>
            </a:r>
            <a:r>
              <a:rPr lang="zh-CN" altLang="en-US" dirty="0"/>
              <a:t>核</a:t>
            </a:r>
            <a:r>
              <a:rPr lang="en-US" altLang="zh-CN" dirty="0"/>
              <a:t>8</a:t>
            </a:r>
            <a:r>
              <a:rPr lang="zh-CN" altLang="en-US" dirty="0"/>
              <a:t>线程 * </a:t>
            </a:r>
            <a:r>
              <a:rPr lang="en-US" altLang="zh-CN" dirty="0"/>
              <a:t>2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4034" name="Picture 2" descr="http://183.146.209.142:8890/Public/Uploads/2018-09-07/5b91896cecb32.png">
            <a:extLst>
              <a:ext uri="{FF2B5EF4-FFF2-40B4-BE49-F238E27FC236}">
                <a16:creationId xmlns:a16="http://schemas.microsoft.com/office/drawing/2014/main" id="{5FA9D3CB-6CE6-4F9E-A231-E470EADA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39" y="2179492"/>
            <a:ext cx="9316603" cy="45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6018" y="1907847"/>
            <a:ext cx="10515600" cy="4950586"/>
          </a:xfrm>
        </p:spPr>
        <p:txBody>
          <a:bodyPr>
            <a:normAutofit fontScale="95000"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监控系统及</a:t>
            </a:r>
            <a:r>
              <a:rPr lang="en-US" altLang="zh-CN" dirty="0"/>
              <a:t>MySQL</a:t>
            </a:r>
            <a:r>
              <a:rPr lang="zh-CN" altLang="en-US" dirty="0"/>
              <a:t>监控系统</a:t>
            </a:r>
            <a:endParaRPr lang="en-US" altLang="zh-CN" dirty="0"/>
          </a:p>
          <a:p>
            <a:r>
              <a:rPr lang="en-US" altLang="zh-CN" dirty="0"/>
              <a:t>PHP Center</a:t>
            </a:r>
            <a:r>
              <a:rPr lang="zh-CN" altLang="en-US" dirty="0"/>
              <a:t>性能评估</a:t>
            </a:r>
            <a:endParaRPr lang="en-US" altLang="zh-CN" dirty="0"/>
          </a:p>
          <a:p>
            <a:r>
              <a:rPr lang="en-US" altLang="zh-CN" dirty="0"/>
              <a:t>MySQL </a:t>
            </a:r>
            <a:r>
              <a:rPr lang="zh-CN" altLang="en-US" dirty="0"/>
              <a:t>性能评估</a:t>
            </a:r>
          </a:p>
          <a:p>
            <a:r>
              <a:rPr lang="zh-CN" altLang="en-US" dirty="0"/>
              <a:t>性能监控工具的使用</a:t>
            </a:r>
            <a:endParaRPr lang="en-US" altLang="zh-CN" dirty="0"/>
          </a:p>
          <a:p>
            <a:r>
              <a:rPr lang="zh-CN" altLang="en-US" dirty="0"/>
              <a:t>性能问题探讨</a:t>
            </a:r>
          </a:p>
          <a:p>
            <a:pPr lvl="0"/>
            <a:r>
              <a:rPr lang="zh-CN" altLang="en-US" dirty="0"/>
              <a:t>系统架构发展规划</a:t>
            </a:r>
          </a:p>
          <a:p>
            <a:pPr lvl="0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性能评估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zh-CN" altLang="en-US" dirty="0"/>
              <a:t>普通机械硬盘 写入速度在 </a:t>
            </a:r>
            <a:r>
              <a:rPr lang="en-US" altLang="zh-CN" dirty="0"/>
              <a:t>150M ~ 200M</a:t>
            </a:r>
          </a:p>
          <a:p>
            <a:r>
              <a:rPr lang="zh-CN" altLang="en-US" dirty="0"/>
              <a:t>数据库大量依赖硬盘，顾硬盘</a:t>
            </a:r>
            <a:r>
              <a:rPr lang="en-US" altLang="zh-CN" dirty="0"/>
              <a:t>IO</a:t>
            </a:r>
            <a:r>
              <a:rPr lang="zh-CN" altLang="en-US" dirty="0"/>
              <a:t>性能影响极大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3010" name="Picture 2" descr="http://183.146.209.142:8890/Public/Uploads/2018-09-07/5b9189e64d6f0.png">
            <a:extLst>
              <a:ext uri="{FF2B5EF4-FFF2-40B4-BE49-F238E27FC236}">
                <a16:creationId xmlns:a16="http://schemas.microsoft.com/office/drawing/2014/main" id="{52F2F154-9B3F-4DB5-BB7E-97BECDE56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81"/>
          <a:stretch/>
        </p:blipFill>
        <p:spPr bwMode="auto">
          <a:xfrm>
            <a:off x="1040201" y="2979737"/>
            <a:ext cx="10111598" cy="35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硬盘容量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E744D5-9175-4AE6-A036-67D8B62EA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648" y="1333812"/>
            <a:ext cx="7811877" cy="55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950" y="1878647"/>
            <a:ext cx="6945630" cy="284924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数据库严重消耗系统资源</a:t>
            </a:r>
            <a:endParaRPr lang="en-US" altLang="zh-CN" sz="3200" dirty="0"/>
          </a:p>
          <a:p>
            <a:r>
              <a:rPr lang="zh-CN" altLang="en-US" sz="3200" dirty="0"/>
              <a:t>受制约因素多且杂</a:t>
            </a:r>
            <a:endParaRPr lang="en-US" altLang="zh-CN" sz="3200" dirty="0"/>
          </a:p>
          <a:p>
            <a:r>
              <a:rPr lang="zh-CN" altLang="en-US" sz="3200" dirty="0"/>
              <a:t>重灾区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740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1690688"/>
            <a:ext cx="10626090" cy="2849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MySQL</a:t>
            </a:r>
            <a:r>
              <a:rPr lang="zh-CN" altLang="en-US" sz="3200" dirty="0"/>
              <a:t>问题：</a:t>
            </a:r>
            <a:endParaRPr lang="en-US" altLang="zh-CN" sz="3200" dirty="0"/>
          </a:p>
          <a:p>
            <a:r>
              <a:rPr lang="zh-CN" altLang="en-US" sz="3200" dirty="0"/>
              <a:t>存在单点故障。</a:t>
            </a:r>
          </a:p>
          <a:p>
            <a:r>
              <a:rPr lang="zh-CN" altLang="en-US" sz="3200" dirty="0"/>
              <a:t>最大连接数</a:t>
            </a:r>
            <a:r>
              <a:rPr lang="en-US" altLang="zh-CN" sz="3200" dirty="0"/>
              <a:t>1300</a:t>
            </a:r>
            <a:r>
              <a:rPr lang="zh-CN" altLang="en-US" sz="3200" dirty="0"/>
              <a:t>，最大使用连接</a:t>
            </a:r>
            <a:r>
              <a:rPr lang="en-US" altLang="zh-CN" sz="3200" dirty="0"/>
              <a:t>1301</a:t>
            </a:r>
            <a:r>
              <a:rPr lang="zh-CN" altLang="en-US" sz="3200" dirty="0"/>
              <a:t>，表明曾经连接数满过</a:t>
            </a:r>
            <a:endParaRPr lang="en-US" altLang="zh-CN" sz="3200" dirty="0"/>
          </a:p>
          <a:p>
            <a:r>
              <a:rPr lang="zh-CN" altLang="en-US" sz="3200" dirty="0"/>
              <a:t>数据库模型不合理</a:t>
            </a:r>
            <a:r>
              <a:rPr lang="en-US" altLang="zh-CN" sz="3200" dirty="0"/>
              <a:t>(</a:t>
            </a:r>
            <a:r>
              <a:rPr lang="zh-CN" altLang="en-US" sz="3200" dirty="0"/>
              <a:t>当下最突出的问题</a:t>
            </a:r>
            <a:r>
              <a:rPr lang="en-US" altLang="zh-C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5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1690688"/>
            <a:ext cx="10020300" cy="2849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MySQL</a:t>
            </a:r>
            <a:r>
              <a:rPr lang="zh-CN" altLang="en-US" sz="3200" dirty="0"/>
              <a:t>问题  </a:t>
            </a:r>
            <a:r>
              <a:rPr lang="en-US" altLang="zh-CN" sz="3200" dirty="0"/>
              <a:t>——  </a:t>
            </a:r>
            <a:r>
              <a:rPr lang="zh-CN" altLang="en-US" sz="3200" dirty="0"/>
              <a:t>存在单点故障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花点时间研究一下从库，落实到行动上，主从库，既为读写分离做准备，也互为备份，实现主从切换。</a:t>
            </a:r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442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2050" y="1588453"/>
            <a:ext cx="10191750" cy="29835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5400" dirty="0"/>
              <a:t>MySQL</a:t>
            </a:r>
            <a:r>
              <a:rPr lang="zh-CN" altLang="en-US" sz="5100" dirty="0"/>
              <a:t>问题  </a:t>
            </a:r>
            <a:r>
              <a:rPr lang="en-US" altLang="zh-CN" sz="5100" dirty="0"/>
              <a:t>——  </a:t>
            </a:r>
            <a:r>
              <a:rPr lang="zh-CN" altLang="en-US" sz="5100" dirty="0"/>
              <a:t>连接数爆满</a:t>
            </a:r>
            <a:endParaRPr lang="en-US" altLang="zh-CN" sz="51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5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Plan 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800" dirty="0"/>
              <a:t>通过</a:t>
            </a:r>
            <a:r>
              <a:rPr lang="en-US" altLang="zh-CN" sz="2800" dirty="0" err="1"/>
              <a:t>Mysql</a:t>
            </a:r>
            <a:r>
              <a:rPr lang="zh-CN" altLang="en-US" sz="2800" dirty="0"/>
              <a:t>监控系统，对突发大量连接的情况做熔断降级策略</a:t>
            </a:r>
            <a:endParaRPr lang="zh-CN" alt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/>
              <a:t>Plan 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/>
              <a:t>     根据下一次高并发时系统各性能检测指标，对连接数进行修改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541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总结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1690688"/>
            <a:ext cx="10020300" cy="440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MySQL</a:t>
            </a:r>
            <a:r>
              <a:rPr lang="zh-CN" altLang="en-US" sz="3200" dirty="0"/>
              <a:t>问题  </a:t>
            </a:r>
            <a:r>
              <a:rPr lang="en-US" altLang="zh-CN" sz="3200" dirty="0"/>
              <a:t>——  </a:t>
            </a:r>
            <a:r>
              <a:rPr lang="zh-CN" altLang="en-US" sz="3200" dirty="0"/>
              <a:t>数据库模型不合理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改善业务实现流程，大量使用缓存，减少查询次数，从 </a:t>
            </a:r>
            <a:r>
              <a:rPr lang="en-US" altLang="zh-CN" dirty="0"/>
              <a:t>OLAP </a:t>
            </a:r>
            <a:r>
              <a:rPr lang="zh-CN" altLang="en-US" dirty="0"/>
              <a:t>转变成 </a:t>
            </a:r>
            <a:r>
              <a:rPr lang="en-US" altLang="zh-CN" dirty="0"/>
              <a:t>OLTP</a:t>
            </a:r>
            <a:r>
              <a:rPr lang="zh-CN" altLang="en-US" dirty="0"/>
              <a:t>型数据库。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每次写完业务时思考三个问题：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哪里</a:t>
            </a:r>
            <a:r>
              <a:rPr lang="en-US" altLang="zh-CN" dirty="0" err="1"/>
              <a:t>sql</a:t>
            </a:r>
            <a:r>
              <a:rPr lang="zh-CN" altLang="en-US" dirty="0"/>
              <a:t>能精简下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哪里能加缓存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哪里能加全量缓存</a:t>
            </a:r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391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性能监控工具的使用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075" y="1939925"/>
            <a:ext cx="10515600" cy="3851276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zabbix</a:t>
            </a:r>
            <a:r>
              <a:rPr lang="zh-CN" altLang="en-US" b="1" dirty="0"/>
              <a:t>分布式监控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命令行监控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ZABBIX</a:t>
            </a:r>
            <a:r>
              <a:rPr lang="zh-CN" altLang="en-US" dirty="0"/>
              <a:t>分布式监控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主要功能：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负荷</a:t>
            </a:r>
          </a:p>
          <a:p>
            <a:pPr lvl="1"/>
            <a:r>
              <a:rPr lang="zh-CN" altLang="en-US" dirty="0"/>
              <a:t>内存使用</a:t>
            </a:r>
          </a:p>
          <a:p>
            <a:pPr lvl="1"/>
            <a:r>
              <a:rPr lang="zh-CN" altLang="en-US" dirty="0"/>
              <a:t>磁盘使用</a:t>
            </a:r>
          </a:p>
          <a:p>
            <a:pPr lvl="1"/>
            <a:r>
              <a:rPr lang="zh-CN" altLang="en-US" dirty="0"/>
              <a:t>网络状况</a:t>
            </a:r>
          </a:p>
          <a:p>
            <a:pPr lvl="1"/>
            <a:r>
              <a:rPr lang="zh-CN" altLang="en-US" dirty="0"/>
              <a:t>端口监视</a:t>
            </a:r>
          </a:p>
          <a:p>
            <a:pPr lvl="1"/>
            <a:r>
              <a:rPr lang="zh-CN" altLang="en-US" dirty="0"/>
              <a:t>日志监视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关注点：图表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57A173-3343-4060-BF96-93F37E00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58" y="1852852"/>
            <a:ext cx="7533333" cy="38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监控系统及监控数据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2F64EC-CFE3-4F40-8543-CF3F4A0A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8" y="1199667"/>
            <a:ext cx="16139770" cy="9122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关注点：图表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8225" y="1599793"/>
            <a:ext cx="7105650" cy="489308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CPU Utilization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CPU</a:t>
            </a:r>
            <a:r>
              <a:rPr lang="zh-CN" altLang="en-US" dirty="0"/>
              <a:t>的利用率（某一时间段内</a:t>
            </a:r>
            <a:r>
              <a:rPr lang="en-US" altLang="zh-CN" dirty="0" err="1"/>
              <a:t>cpu</a:t>
            </a:r>
            <a:r>
              <a:rPr lang="zh-CN" altLang="en-US" dirty="0"/>
              <a:t>资源占用情况），通常界定</a:t>
            </a:r>
            <a:r>
              <a:rPr lang="en-US" altLang="zh-CN" dirty="0"/>
              <a:t>80%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CPU load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某一段时间内，</a:t>
            </a:r>
            <a:r>
              <a:rPr lang="en-US" altLang="zh-CN" dirty="0"/>
              <a:t>CPU</a:t>
            </a:r>
            <a:r>
              <a:rPr lang="zh-CN" altLang="en-US" dirty="0"/>
              <a:t>正在处理以及等待</a:t>
            </a:r>
            <a:r>
              <a:rPr lang="en-US" altLang="zh-CN" dirty="0"/>
              <a:t>CPU</a:t>
            </a:r>
            <a:r>
              <a:rPr lang="zh-CN" altLang="en-US" dirty="0"/>
              <a:t>处理的进程数的之和，</a:t>
            </a:r>
            <a:r>
              <a:rPr lang="en-US" altLang="zh-CN" dirty="0"/>
              <a:t>load</a:t>
            </a:r>
            <a:r>
              <a:rPr lang="zh-CN" altLang="en-US" dirty="0"/>
              <a:t>高说明</a:t>
            </a:r>
            <a:r>
              <a:rPr lang="en-US" altLang="zh-CN" dirty="0"/>
              <a:t>CPU</a:t>
            </a:r>
            <a:r>
              <a:rPr lang="zh-CN" altLang="en-US" dirty="0"/>
              <a:t>利用率低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CPU jumps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Process</a:t>
            </a:r>
            <a:r>
              <a:rPr lang="zh-CN" altLang="en-US" dirty="0"/>
              <a:t>（</a:t>
            </a:r>
            <a:r>
              <a:rPr lang="en-US" altLang="zh-CN" dirty="0"/>
              <a:t>Thread</a:t>
            </a:r>
            <a:r>
              <a:rPr lang="zh-CN" altLang="en-US" dirty="0"/>
              <a:t>）的切换，如果切换过多，会让</a:t>
            </a:r>
            <a:r>
              <a:rPr lang="en-US" altLang="zh-CN" dirty="0"/>
              <a:t>CPU</a:t>
            </a:r>
            <a:r>
              <a:rPr lang="zh-CN" altLang="en-US" dirty="0"/>
              <a:t>忙于切换，也会导致影响吞吐量，值越高说明等待共享资源的线程数越多。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disk space usage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磁盘使用情况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memory usage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内存使用情况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network traffic on em1 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网卡流量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swap usage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交换分区使用情况</a:t>
            </a:r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 descr="http://183.146.209.142:8890/Public/Uploads/2018-09-05/5b8ffce8567db.png">
            <a:extLst>
              <a:ext uri="{FF2B5EF4-FFF2-40B4-BE49-F238E27FC236}">
                <a16:creationId xmlns:a16="http://schemas.microsoft.com/office/drawing/2014/main" id="{67039348-ACA2-405B-A449-8FF5FFEE7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99794"/>
            <a:ext cx="4010025" cy="39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</a:t>
            </a:r>
            <a:r>
              <a:rPr lang="zh-CN" altLang="en-US" dirty="0"/>
              <a:t>性能监控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2025" y="2139950"/>
            <a:ext cx="998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CPU load </a:t>
            </a:r>
            <a:r>
              <a:rPr lang="zh-CN" altLang="en-US" sz="2800" dirty="0">
                <a:latin typeface="+mn-ea"/>
              </a:rPr>
              <a:t>和 </a:t>
            </a:r>
            <a:r>
              <a:rPr lang="en-US" altLang="zh-CN" sz="2800" dirty="0">
                <a:latin typeface="+mn-ea"/>
              </a:rPr>
              <a:t>jumps </a:t>
            </a:r>
            <a:r>
              <a:rPr lang="zh-CN" altLang="en-US" sz="2800" dirty="0">
                <a:latin typeface="+mn-ea"/>
              </a:rPr>
              <a:t>对于</a:t>
            </a:r>
            <a:r>
              <a:rPr lang="en-US" altLang="zh-CN" sz="2800" dirty="0">
                <a:latin typeface="+mn-ea"/>
              </a:rPr>
              <a:t>PHP/Python/</a:t>
            </a:r>
            <a:r>
              <a:rPr lang="en-US" altLang="zh-CN" sz="2800" dirty="0" err="1">
                <a:latin typeface="+mn-ea"/>
              </a:rPr>
              <a:t>Mysql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来讲并不重要，基本系统内核调度性能最佳</a:t>
            </a:r>
            <a:endParaRPr lang="en-US" altLang="zh-CN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CPU Utilization </a:t>
            </a:r>
            <a:r>
              <a:rPr lang="zh-CN" altLang="en-US" sz="2800" dirty="0">
                <a:latin typeface="+mn-ea"/>
              </a:rPr>
              <a:t>开发人员监控业务、数据库服务器时需要关注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Utilization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33F59-5C18-485B-B2C0-E532D34A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7731"/>
            <a:ext cx="10744987" cy="52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Utilization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57299" y="3984880"/>
            <a:ext cx="9239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idle time</a:t>
            </a:r>
            <a:r>
              <a:rPr lang="zh-CN" altLang="en-US" sz="2000" dirty="0">
                <a:latin typeface="+mn-ea"/>
              </a:rPr>
              <a:t>：空闲的</a:t>
            </a:r>
            <a:r>
              <a:rPr lang="en-US" altLang="zh-CN" sz="2000" dirty="0" err="1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时间比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>
                <a:latin typeface="+mn-ea"/>
              </a:rPr>
              <a:t>id】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user time</a:t>
            </a:r>
            <a:r>
              <a:rPr lang="zh-CN" altLang="en-US" sz="2000" dirty="0">
                <a:latin typeface="+mn-ea"/>
              </a:rPr>
              <a:t>：用户态使用的</a:t>
            </a:r>
            <a:r>
              <a:rPr lang="en-US" altLang="zh-CN" sz="2000" dirty="0" err="1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时间比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>
                <a:latin typeface="+mn-ea"/>
              </a:rPr>
              <a:t>us】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system time</a:t>
            </a:r>
            <a:r>
              <a:rPr lang="zh-CN" altLang="en-US" sz="2000" dirty="0">
                <a:latin typeface="+mn-ea"/>
              </a:rPr>
              <a:t>：系统态使用的</a:t>
            </a:r>
            <a:r>
              <a:rPr lang="en-US" altLang="zh-CN" sz="2000" dirty="0" err="1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时间比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 err="1">
                <a:latin typeface="+mn-ea"/>
              </a:rPr>
              <a:t>sy</a:t>
            </a:r>
            <a:r>
              <a:rPr lang="en-US" altLang="zh-CN" sz="2000" dirty="0">
                <a:latin typeface="+mn-ea"/>
              </a:rPr>
              <a:t>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</a:t>
            </a:r>
            <a:r>
              <a:rPr lang="en-US" altLang="zh-CN" sz="2000" dirty="0" err="1">
                <a:latin typeface="+mn-ea"/>
              </a:rPr>
              <a:t>iowait</a:t>
            </a:r>
            <a:r>
              <a:rPr lang="en-US" altLang="zh-CN" sz="2000" dirty="0">
                <a:latin typeface="+mn-ea"/>
              </a:rPr>
              <a:t> time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等待磁盘写入完成时间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 err="1">
                <a:latin typeface="+mn-ea"/>
              </a:rPr>
              <a:t>wa</a:t>
            </a:r>
            <a:r>
              <a:rPr lang="en-US" altLang="zh-CN" sz="2000" dirty="0">
                <a:latin typeface="+mn-ea"/>
              </a:rPr>
              <a:t>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nice time</a:t>
            </a:r>
            <a:r>
              <a:rPr lang="zh-CN" altLang="en-US" sz="2000" dirty="0">
                <a:latin typeface="+mn-ea"/>
              </a:rPr>
              <a:t>：用做</a:t>
            </a:r>
            <a:r>
              <a:rPr lang="en-US" altLang="zh-CN" sz="2000" dirty="0">
                <a:latin typeface="+mn-ea"/>
              </a:rPr>
              <a:t>nice</a:t>
            </a:r>
            <a:r>
              <a:rPr lang="zh-CN" altLang="en-US" sz="2000" dirty="0">
                <a:latin typeface="+mn-ea"/>
              </a:rPr>
              <a:t>加权的进程分配的用户态</a:t>
            </a:r>
            <a:r>
              <a:rPr lang="en-US" altLang="zh-CN" sz="2000" dirty="0" err="1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时间比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 err="1">
                <a:latin typeface="+mn-ea"/>
              </a:rPr>
              <a:t>ni</a:t>
            </a:r>
            <a:r>
              <a:rPr lang="en-US" altLang="zh-CN" sz="2000" dirty="0">
                <a:latin typeface="+mn-ea"/>
              </a:rPr>
              <a:t>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interrupt time</a:t>
            </a:r>
            <a:r>
              <a:rPr lang="zh-CN" altLang="en-US" sz="2000" dirty="0">
                <a:latin typeface="+mn-ea"/>
              </a:rPr>
              <a:t>：硬中断消耗时间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>
                <a:latin typeface="+mn-ea"/>
              </a:rPr>
              <a:t>hi】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</a:t>
            </a:r>
            <a:r>
              <a:rPr lang="en-US" altLang="zh-CN" sz="2000" dirty="0" err="1">
                <a:latin typeface="+mn-ea"/>
              </a:rPr>
              <a:t>softirq</a:t>
            </a:r>
            <a:r>
              <a:rPr lang="en-US" altLang="zh-CN" sz="2000" dirty="0">
                <a:latin typeface="+mn-ea"/>
              </a:rPr>
              <a:t> time</a:t>
            </a:r>
            <a:r>
              <a:rPr lang="zh-CN" altLang="en-US" sz="2000" dirty="0">
                <a:latin typeface="+mn-ea"/>
              </a:rPr>
              <a:t>：硬中断消耗时间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 err="1">
                <a:latin typeface="+mn-ea"/>
              </a:rPr>
              <a:t>si</a:t>
            </a:r>
            <a:r>
              <a:rPr lang="en-US" altLang="zh-CN" sz="2000" dirty="0">
                <a:latin typeface="+mn-ea"/>
              </a:rPr>
              <a:t>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CPU steal time</a:t>
            </a:r>
            <a:r>
              <a:rPr lang="zh-CN" altLang="en-US" sz="2000" dirty="0">
                <a:latin typeface="+mn-ea"/>
              </a:rPr>
              <a:t>：虚拟机偷取时间</a:t>
            </a: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简称</a:t>
            </a:r>
            <a:r>
              <a:rPr lang="en-US" altLang="zh-CN" sz="2000" dirty="0" err="1">
                <a:latin typeface="+mn-ea"/>
              </a:rPr>
              <a:t>st</a:t>
            </a:r>
            <a:r>
              <a:rPr lang="en-US" altLang="zh-CN" sz="2000" dirty="0">
                <a:latin typeface="+mn-ea"/>
              </a:rPr>
              <a:t>】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050" name="Picture 2" descr="http://183.146.209.142:8890/Public/Uploads/2018-09-06/5b8ffe5e0b320.png">
            <a:extLst>
              <a:ext uri="{FF2B5EF4-FFF2-40B4-BE49-F238E27FC236}">
                <a16:creationId xmlns:a16="http://schemas.microsoft.com/office/drawing/2014/main" id="{8D2C1982-85CC-4A57-8837-E99AF78F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9962"/>
            <a:ext cx="8429625" cy="248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F0D4AD8-535F-4A07-A53B-B4965027E076}"/>
              </a:ext>
            </a:extLst>
          </p:cNvPr>
          <p:cNvSpPr txBox="1">
            <a:spLocks/>
          </p:cNvSpPr>
          <p:nvPr/>
        </p:nvSpPr>
        <p:spPr>
          <a:xfrm>
            <a:off x="1257299" y="4018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关注 </a:t>
            </a:r>
            <a:r>
              <a:rPr lang="en-US" altLang="zh-CN" b="1" dirty="0"/>
              <a:t>CPU idle time </a:t>
            </a:r>
            <a:r>
              <a:rPr lang="zh-CN" altLang="en-US" b="1" dirty="0"/>
              <a:t>即可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dirty="0"/>
              <a:t>表明</a:t>
            </a:r>
            <a:r>
              <a:rPr lang="en-US" altLang="zh-CN" dirty="0"/>
              <a:t>CPU</a:t>
            </a:r>
            <a:r>
              <a:rPr lang="zh-CN" altLang="en-US" dirty="0"/>
              <a:t>的空闲时间比。</a:t>
            </a:r>
            <a:r>
              <a:rPr lang="en-US" altLang="zh-CN" dirty="0"/>
              <a:t>(top </a:t>
            </a:r>
            <a:r>
              <a:rPr lang="zh-CN" altLang="en-US" dirty="0"/>
              <a:t>命令中的 </a:t>
            </a:r>
            <a:r>
              <a:rPr lang="en-US" altLang="zh-CN" dirty="0"/>
              <a:t>id)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2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Utilization</a:t>
            </a:r>
            <a:endParaRPr lang="zh-CN" altLang="en-US" dirty="0"/>
          </a:p>
        </p:txBody>
      </p:sp>
      <p:pic>
        <p:nvPicPr>
          <p:cNvPr id="3074" name="Picture 2" descr="http://183.146.209.142:8890/Public/Uploads/2018-09-06/5b8fff3def123.png">
            <a:extLst>
              <a:ext uri="{FF2B5EF4-FFF2-40B4-BE49-F238E27FC236}">
                <a16:creationId xmlns:a16="http://schemas.microsoft.com/office/drawing/2014/main" id="{BFCF0000-2C42-4478-B939-F286132B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4" y="2205038"/>
            <a:ext cx="11003391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7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jumps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4936" y="5398036"/>
            <a:ext cx="9239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context switches per second </a:t>
            </a:r>
            <a:r>
              <a:rPr lang="zh-CN" altLang="en-US" sz="2000" b="1" dirty="0">
                <a:latin typeface="+mn-ea"/>
              </a:rPr>
              <a:t>进程线程切换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interrupts per second </a:t>
            </a:r>
            <a:r>
              <a:rPr lang="zh-CN" altLang="en-US" sz="2000" b="1" dirty="0">
                <a:latin typeface="+mn-ea"/>
              </a:rPr>
              <a:t>每秒的中断次数</a:t>
            </a:r>
          </a:p>
        </p:txBody>
      </p:sp>
      <p:pic>
        <p:nvPicPr>
          <p:cNvPr id="5122" name="Picture 2" descr="http://183.146.209.142:8890/Public/Uploads/2018-09-06/5b8fffd119712.png">
            <a:extLst>
              <a:ext uri="{FF2B5EF4-FFF2-40B4-BE49-F238E27FC236}">
                <a16:creationId xmlns:a16="http://schemas.microsoft.com/office/drawing/2014/main" id="{462A40CB-B435-4045-B68C-38DB1691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6" y="1549681"/>
            <a:ext cx="87915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load</a:t>
            </a:r>
            <a:endParaRPr lang="zh-CN" altLang="en-US" dirty="0"/>
          </a:p>
        </p:txBody>
      </p:sp>
      <p:pic>
        <p:nvPicPr>
          <p:cNvPr id="6148" name="Picture 4" descr="http://183.146.209.142:8890/Public/Uploads/2018-09-06/5b90022992a6d.png">
            <a:extLst>
              <a:ext uri="{FF2B5EF4-FFF2-40B4-BE49-F238E27FC236}">
                <a16:creationId xmlns:a16="http://schemas.microsoft.com/office/drawing/2014/main" id="{EBF46810-0699-4D18-A1F1-5A493182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7" y="1690688"/>
            <a:ext cx="10224886" cy="43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load</a:t>
            </a:r>
            <a:endParaRPr lang="zh-CN" altLang="en-US" dirty="0"/>
          </a:p>
        </p:txBody>
      </p:sp>
      <p:pic>
        <p:nvPicPr>
          <p:cNvPr id="8194" name="Picture 2" descr="http://183.146.209.142:8890/Public/Uploads/2018-09-06/5b90029405d1a.png">
            <a:extLst>
              <a:ext uri="{FF2B5EF4-FFF2-40B4-BE49-F238E27FC236}">
                <a16:creationId xmlns:a16="http://schemas.microsoft.com/office/drawing/2014/main" id="{12DF0E43-7B9A-4F98-8962-D4645F3C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33" y="2011203"/>
            <a:ext cx="7035306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183.146.209.142:8890/Public/Uploads/2018-09-06/5b90033a844d3.png">
            <a:extLst>
              <a:ext uri="{FF2B5EF4-FFF2-40B4-BE49-F238E27FC236}">
                <a16:creationId xmlns:a16="http://schemas.microsoft.com/office/drawing/2014/main" id="{957219E2-B94B-44F0-9613-C42BCA10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7475"/>
            <a:ext cx="12192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5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 性能监控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6827" y="5574605"/>
            <a:ext cx="92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Memory usage</a:t>
            </a:r>
            <a:r>
              <a:rPr lang="zh-CN" altLang="en-US" sz="2800" b="1" dirty="0"/>
              <a:t>：</a:t>
            </a:r>
            <a:r>
              <a:rPr lang="zh-CN" altLang="en-US" sz="2800" dirty="0"/>
              <a:t>当前可用内存大小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9218" name="Picture 2" descr="http://183.146.209.142:8890/Public/Uploads/2018-09-06/5b90057d6a68c.png">
            <a:extLst>
              <a:ext uri="{FF2B5EF4-FFF2-40B4-BE49-F238E27FC236}">
                <a16:creationId xmlns:a16="http://schemas.microsoft.com/office/drawing/2014/main" id="{DC9A4F92-06ED-4BB1-B9F5-88A8CE455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27" y="1379220"/>
            <a:ext cx="9618345" cy="385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3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 性能监控</a:t>
            </a:r>
          </a:p>
        </p:txBody>
      </p:sp>
      <p:pic>
        <p:nvPicPr>
          <p:cNvPr id="10242" name="Picture 2" descr="http://183.146.209.142:8890/Public/Uploads/2018-09-06/5b9006333aab7.png">
            <a:extLst>
              <a:ext uri="{FF2B5EF4-FFF2-40B4-BE49-F238E27FC236}">
                <a16:creationId xmlns:a16="http://schemas.microsoft.com/office/drawing/2014/main" id="{253F4F2A-46CA-4D17-9326-01DB93AC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6" y="1862138"/>
            <a:ext cx="10863431" cy="111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183.146.209.142:8890/Public/Uploads/2018-09-06/5b9008a2e19b9.png">
            <a:extLst>
              <a:ext uri="{FF2B5EF4-FFF2-40B4-BE49-F238E27FC236}">
                <a16:creationId xmlns:a16="http://schemas.microsoft.com/office/drawing/2014/main" id="{A6A01A85-E21B-4328-8D40-246E1F29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3" y="3793490"/>
            <a:ext cx="10893978" cy="22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监控系统及监控数据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683296-CE0B-48D8-8EC6-CB78A1A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6381"/>
            <a:ext cx="12375558" cy="62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8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性能监控</a:t>
            </a:r>
          </a:p>
        </p:txBody>
      </p:sp>
      <p:pic>
        <p:nvPicPr>
          <p:cNvPr id="11266" name="Picture 2" descr="http://183.146.209.142:8890/Public/Uploads/2018-09-06/5b9009a347d4d.png">
            <a:extLst>
              <a:ext uri="{FF2B5EF4-FFF2-40B4-BE49-F238E27FC236}">
                <a16:creationId xmlns:a16="http://schemas.microsoft.com/office/drawing/2014/main" id="{D6288838-258A-4103-A778-F8E8D078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0" y="1426844"/>
            <a:ext cx="10870019" cy="46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主要软件：</a:t>
            </a:r>
          </a:p>
          <a:p>
            <a:pPr lvl="1"/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top</a:t>
            </a:r>
            <a:r>
              <a:rPr lang="zh-CN" altLang="en-US" dirty="0"/>
              <a:t>监控增强版，可以点点点，很爽。</a:t>
            </a:r>
          </a:p>
          <a:p>
            <a:pPr lvl="1"/>
            <a:r>
              <a:rPr lang="en-US" altLang="zh-CN" dirty="0"/>
              <a:t>iotop</a:t>
            </a:r>
            <a:r>
              <a:rPr lang="zh-CN" altLang="en-US" dirty="0"/>
              <a:t>：</a:t>
            </a:r>
            <a:r>
              <a:rPr lang="en-US" altLang="zh-CN" dirty="0"/>
              <a:t>IO</a:t>
            </a:r>
            <a:r>
              <a:rPr lang="zh-CN" altLang="en-US" dirty="0"/>
              <a:t>性能监控，可以左右选，很好用。</a:t>
            </a:r>
          </a:p>
          <a:p>
            <a:pPr lvl="1"/>
            <a:r>
              <a:rPr lang="en-US" altLang="zh-CN" dirty="0" err="1"/>
              <a:t>nethogs</a:t>
            </a:r>
            <a:r>
              <a:rPr lang="zh-CN" altLang="en-US" dirty="0"/>
              <a:t>：监控进程网络使用情况，直观。</a:t>
            </a:r>
          </a:p>
        </p:txBody>
      </p:sp>
    </p:spTree>
    <p:extLst>
      <p:ext uri="{BB962C8B-B14F-4D97-AF65-F5344CB8AC3E}">
        <p14:creationId xmlns:p14="http://schemas.microsoft.com/office/powerpoint/2010/main" val="276199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htop</a:t>
            </a:r>
            <a:endParaRPr lang="zh-CN" altLang="en-US" dirty="0"/>
          </a:p>
        </p:txBody>
      </p:sp>
      <p:pic>
        <p:nvPicPr>
          <p:cNvPr id="12290" name="Picture 2" descr="http://183.146.209.142:8890/Public/Uploads/2018-09-06/5b9015fd6aa7d.png">
            <a:extLst>
              <a:ext uri="{FF2B5EF4-FFF2-40B4-BE49-F238E27FC236}">
                <a16:creationId xmlns:a16="http://schemas.microsoft.com/office/drawing/2014/main" id="{C32A64F0-3203-45FF-B117-FD020231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02" y="1509712"/>
            <a:ext cx="9941596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htop</a:t>
            </a:r>
            <a:endParaRPr lang="zh-CN" altLang="en-US" dirty="0"/>
          </a:p>
        </p:txBody>
      </p:sp>
      <p:pic>
        <p:nvPicPr>
          <p:cNvPr id="27652" name="Picture 4" descr="http://183.146.209.142:8890/Public/Uploads/2018-09-11/5b973a0fb1106.png">
            <a:extLst>
              <a:ext uri="{FF2B5EF4-FFF2-40B4-BE49-F238E27FC236}">
                <a16:creationId xmlns:a16="http://schemas.microsoft.com/office/drawing/2014/main" id="{2AEC173A-3C03-43FC-990F-7A57785C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1429703"/>
            <a:ext cx="98298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iotop</a:t>
            </a:r>
            <a:endParaRPr lang="zh-CN" altLang="en-US" dirty="0"/>
          </a:p>
        </p:txBody>
      </p:sp>
      <p:pic>
        <p:nvPicPr>
          <p:cNvPr id="13314" name="Picture 2" descr="http://183.146.209.142:8890/Public/Uploads/2018-09-06/5b90161c3d4d3.png">
            <a:extLst>
              <a:ext uri="{FF2B5EF4-FFF2-40B4-BE49-F238E27FC236}">
                <a16:creationId xmlns:a16="http://schemas.microsoft.com/office/drawing/2014/main" id="{9BA6C85B-8C9C-4633-A500-A90A00DC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7" y="2216468"/>
            <a:ext cx="10929705" cy="3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2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nethogs</a:t>
            </a:r>
            <a:endParaRPr lang="zh-CN" altLang="en-US" dirty="0"/>
          </a:p>
        </p:txBody>
      </p:sp>
      <p:pic>
        <p:nvPicPr>
          <p:cNvPr id="14338" name="Picture 2" descr="http://183.146.209.142:8890/Public/Uploads/2018-09-06/5b9015c18d3fc.png">
            <a:extLst>
              <a:ext uri="{FF2B5EF4-FFF2-40B4-BE49-F238E27FC236}">
                <a16:creationId xmlns:a16="http://schemas.microsoft.com/office/drawing/2014/main" id="{F4E14AFE-82C6-4834-B59A-33B5D252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5" y="2068513"/>
            <a:ext cx="11226290" cy="31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3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iftop</a:t>
            </a:r>
            <a:endParaRPr lang="zh-CN" altLang="en-US" dirty="0"/>
          </a:p>
        </p:txBody>
      </p:sp>
      <p:pic>
        <p:nvPicPr>
          <p:cNvPr id="15362" name="Picture 2" descr="http://183.146.209.142:8890/Public/Uploads/2018-09-06/5b912ca68310c.png">
            <a:extLst>
              <a:ext uri="{FF2B5EF4-FFF2-40B4-BE49-F238E27FC236}">
                <a16:creationId xmlns:a16="http://schemas.microsoft.com/office/drawing/2014/main" id="{801AAB02-DBAA-4C34-A6F5-751E4B2A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6" y="2054066"/>
            <a:ext cx="10865528" cy="3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nload</a:t>
            </a:r>
            <a:endParaRPr lang="zh-CN" altLang="en-US" dirty="0"/>
          </a:p>
        </p:txBody>
      </p:sp>
      <p:pic>
        <p:nvPicPr>
          <p:cNvPr id="16386" name="Picture 2" descr="http://183.146.209.142:8890/Public/Uploads/2018-09-06/5b912d03df06f.png">
            <a:extLst>
              <a:ext uri="{FF2B5EF4-FFF2-40B4-BE49-F238E27FC236}">
                <a16:creationId xmlns:a16="http://schemas.microsoft.com/office/drawing/2014/main" id="{103DABCD-F3B3-4955-A5C7-32505216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44" y="1490249"/>
            <a:ext cx="6593205" cy="50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4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性能问题探讨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r>
              <a:rPr lang="zh-CN" altLang="en-US" dirty="0"/>
              <a:t>什么时候 读写分离</a:t>
            </a:r>
            <a:endParaRPr lang="en-US" altLang="zh-CN" dirty="0"/>
          </a:p>
          <a:p>
            <a:r>
              <a:rPr lang="zh-CN" altLang="en-US" dirty="0"/>
              <a:t>什么时候 业务分离 </a:t>
            </a:r>
            <a:r>
              <a:rPr lang="en-US" altLang="zh-CN" dirty="0"/>
              <a:t>/ </a:t>
            </a:r>
            <a:r>
              <a:rPr lang="zh-CN" altLang="en-US" dirty="0"/>
              <a:t>业务怎么拆分</a:t>
            </a:r>
            <a:endParaRPr lang="en-US" altLang="zh-CN" dirty="0"/>
          </a:p>
          <a:p>
            <a:r>
              <a:rPr lang="zh-CN" altLang="en-US" dirty="0"/>
              <a:t>如果数据库连接 </a:t>
            </a:r>
            <a:r>
              <a:rPr lang="en-US" altLang="zh-CN" dirty="0"/>
              <a:t>800</a:t>
            </a:r>
            <a:r>
              <a:rPr lang="zh-CN" altLang="en-US" dirty="0"/>
              <a:t>，到达 </a:t>
            </a:r>
            <a:r>
              <a:rPr lang="en-US" altLang="zh-CN" dirty="0"/>
              <a:t>600 </a:t>
            </a:r>
            <a:r>
              <a:rPr lang="zh-CN" altLang="en-US" dirty="0"/>
              <a:t>的时候外部能不能知道，然后做一些操作</a:t>
            </a:r>
            <a:endParaRPr lang="en-US" altLang="zh-CN" dirty="0"/>
          </a:p>
          <a:p>
            <a:r>
              <a:rPr lang="en-US" altLang="zh-CN" dirty="0"/>
              <a:t>10000</a:t>
            </a:r>
            <a:r>
              <a:rPr lang="zh-CN" altLang="en-US" dirty="0"/>
              <a:t>台机子，是什么样的业务需要</a:t>
            </a:r>
            <a:r>
              <a:rPr lang="en-US" altLang="zh-CN" dirty="0"/>
              <a:t>10000</a:t>
            </a:r>
            <a:r>
              <a:rPr lang="zh-CN" altLang="en-US" dirty="0"/>
              <a:t>台机子，每台机子的业务是什么，类似的还是非类似的</a:t>
            </a:r>
            <a:endParaRPr lang="en-US" altLang="zh-CN" dirty="0"/>
          </a:p>
          <a:p>
            <a:r>
              <a:rPr lang="en-US" altLang="zh-CN" dirty="0"/>
              <a:t>DML</a:t>
            </a:r>
            <a:r>
              <a:rPr lang="zh-CN" altLang="en-US" dirty="0"/>
              <a:t>性能急速下降，如何解决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性能问题探讨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什么时候 读写分离</a:t>
            </a:r>
            <a:endParaRPr lang="en-US" altLang="zh-CN" b="1" dirty="0"/>
          </a:p>
          <a:p>
            <a:endParaRPr lang="en-US" altLang="zh-CN" dirty="0"/>
          </a:p>
          <a:p>
            <a:pPr lvl="1"/>
            <a:r>
              <a:rPr lang="zh-CN" altLang="en-US" dirty="0"/>
              <a:t>为什么要 读写分离</a:t>
            </a:r>
            <a:endParaRPr lang="en-US" altLang="zh-CN" dirty="0"/>
          </a:p>
          <a:p>
            <a:pPr lvl="2"/>
            <a:r>
              <a:rPr lang="zh-CN" altLang="en-US" dirty="0"/>
              <a:t>数据库的写入，影响了查询的效率</a:t>
            </a:r>
            <a:endParaRPr lang="en-US" altLang="zh-CN" dirty="0"/>
          </a:p>
          <a:p>
            <a:pPr lvl="2"/>
            <a:r>
              <a:rPr lang="zh-CN" altLang="en-US" dirty="0"/>
              <a:t>从架构上 规避开发时事务、锁的错误使用问题导致的大量查询等待</a:t>
            </a:r>
            <a:endParaRPr lang="en-US" altLang="zh-CN" dirty="0"/>
          </a:p>
          <a:p>
            <a:pPr lvl="1"/>
            <a:r>
              <a:rPr lang="zh-CN" altLang="en-US" dirty="0"/>
              <a:t>并不一定要读写分离</a:t>
            </a:r>
            <a:endParaRPr lang="en-US" altLang="zh-CN" dirty="0"/>
          </a:p>
          <a:p>
            <a:pPr lvl="2"/>
            <a:r>
              <a:rPr lang="zh-CN" altLang="en-US" dirty="0"/>
              <a:t>数据库查询压力大，在缓存无法缓解压力的情况下拆分</a:t>
            </a:r>
            <a:endParaRPr lang="en-US" altLang="zh-CN" dirty="0"/>
          </a:p>
          <a:p>
            <a:pPr lvl="2"/>
            <a:r>
              <a:rPr lang="zh-CN" altLang="en-US" dirty="0"/>
              <a:t>当不拆分的开发成本 大于 拆分维护复杂业务流程的成本 时拆分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1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监控系统及监控数据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4C714-BF04-40FE-BA49-539E8E1A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5" y="1437389"/>
            <a:ext cx="10091245" cy="51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211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性能问题探讨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什么时候 业务分离 </a:t>
            </a:r>
            <a:r>
              <a:rPr lang="en-US" altLang="zh-CN" b="1" dirty="0"/>
              <a:t>/ </a:t>
            </a:r>
            <a:r>
              <a:rPr lang="zh-CN" altLang="en-US" b="1" dirty="0"/>
              <a:t>业务怎么拆分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为什么要  业务分离</a:t>
            </a:r>
            <a:endParaRPr lang="en-US" altLang="zh-CN" dirty="0"/>
          </a:p>
          <a:p>
            <a:pPr lvl="2"/>
            <a:r>
              <a:rPr lang="zh-CN" altLang="en-US" dirty="0"/>
              <a:t>任何开发阶段，都应该 贯彻落实业务解耦拆分的理念</a:t>
            </a:r>
            <a:endParaRPr lang="en-US" altLang="zh-CN" dirty="0"/>
          </a:p>
          <a:p>
            <a:pPr lvl="2"/>
            <a:r>
              <a:rPr lang="zh-CN" altLang="en-US" dirty="0"/>
              <a:t>原有逻辑   </a:t>
            </a:r>
            <a:r>
              <a:rPr lang="en-US" altLang="zh-CN" dirty="0"/>
              <a:t>-&gt;   </a:t>
            </a:r>
            <a:r>
              <a:rPr lang="zh-CN" altLang="en-US" dirty="0"/>
              <a:t>在系统迭代升级，更换需求和业务逻辑时，使用合理理念开发</a:t>
            </a:r>
            <a:endParaRPr lang="en-US" altLang="zh-CN" dirty="0"/>
          </a:p>
          <a:p>
            <a:pPr lvl="1"/>
            <a:r>
              <a:rPr lang="zh-CN" altLang="en-US" dirty="0"/>
              <a:t>业务怎么拆分</a:t>
            </a:r>
            <a:endParaRPr lang="en-US" altLang="zh-CN" dirty="0"/>
          </a:p>
          <a:p>
            <a:pPr lvl="2"/>
            <a:r>
              <a:rPr lang="zh-CN" altLang="en-US" dirty="0"/>
              <a:t>拆代码     </a:t>
            </a:r>
            <a:r>
              <a:rPr lang="en-US" altLang="zh-CN" dirty="0"/>
              <a:t>—— </a:t>
            </a:r>
            <a:r>
              <a:rPr lang="zh-CN" altLang="en-US" dirty="0"/>
              <a:t>系统模块</a:t>
            </a:r>
            <a:r>
              <a:rPr lang="en-US" altLang="zh-CN" dirty="0"/>
              <a:t>/</a:t>
            </a:r>
            <a:r>
              <a:rPr lang="zh-CN" altLang="en-US" dirty="0"/>
              <a:t>业务类型 拆分到 各</a:t>
            </a:r>
            <a:r>
              <a:rPr lang="en-US" altLang="zh-CN" dirty="0"/>
              <a:t>service </a:t>
            </a:r>
            <a:r>
              <a:rPr lang="zh-CN" altLang="en-US" dirty="0"/>
              <a:t>中实现</a:t>
            </a:r>
            <a:endParaRPr lang="en-US" altLang="zh-CN" dirty="0"/>
          </a:p>
          <a:p>
            <a:pPr lvl="2"/>
            <a:r>
              <a:rPr lang="zh-CN" altLang="en-US" dirty="0"/>
              <a:t>拆表          </a:t>
            </a:r>
            <a:r>
              <a:rPr lang="en-US" altLang="zh-CN" dirty="0"/>
              <a:t>—— </a:t>
            </a:r>
            <a:r>
              <a:rPr lang="zh-CN" altLang="en-US" dirty="0"/>
              <a:t>不同的业务逻辑使用不同的业务表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6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性能问题探讨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如果数据库连接 </a:t>
            </a:r>
            <a:r>
              <a:rPr lang="en-US" altLang="zh-CN" b="1" dirty="0"/>
              <a:t>800</a:t>
            </a:r>
            <a:r>
              <a:rPr lang="zh-CN" altLang="en-US" b="1" dirty="0"/>
              <a:t>，到达 </a:t>
            </a:r>
            <a:r>
              <a:rPr lang="en-US" altLang="zh-CN" b="1" dirty="0"/>
              <a:t>600 </a:t>
            </a:r>
            <a:r>
              <a:rPr lang="zh-CN" altLang="en-US" b="1" dirty="0"/>
              <a:t>的时候外部能不能知道，然后做一些操作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落地实现中，可以根据数据库连接数的压力，知道目前的数据库状态。</a:t>
            </a:r>
            <a:endParaRPr lang="en-US" altLang="zh-CN" dirty="0"/>
          </a:p>
          <a:p>
            <a:pPr lvl="1"/>
            <a:r>
              <a:rPr lang="zh-CN" altLang="en-US" dirty="0"/>
              <a:t>在单点服务模式下做代码内的 降级熔断策略。</a:t>
            </a:r>
            <a:endParaRPr lang="en-US" altLang="zh-CN" dirty="0"/>
          </a:p>
          <a:p>
            <a:pPr lvl="1"/>
            <a:r>
              <a:rPr lang="zh-CN" altLang="en-US" dirty="0"/>
              <a:t>在分布式模式架构下做网关层次的 降级熔断策略。</a:t>
            </a:r>
            <a:endParaRPr lang="en-US" altLang="zh-CN" dirty="0"/>
          </a:p>
          <a:p>
            <a:pPr lvl="1"/>
            <a:r>
              <a:rPr lang="zh-CN" altLang="en-US" dirty="0"/>
              <a:t>单点服务模式下代码内的降级熔断策略对于项目最简单的方式是，限制登录</a:t>
            </a:r>
            <a:r>
              <a:rPr lang="en-US" altLang="zh-CN" dirty="0"/>
              <a:t>(</a:t>
            </a:r>
            <a:r>
              <a:rPr lang="zh-CN" altLang="en-US" dirty="0"/>
              <a:t>排队登录、禁止登录，稍后登录等等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性能问题探讨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10000</a:t>
            </a:r>
            <a:r>
              <a:rPr lang="zh-CN" altLang="en-US" b="1" dirty="0"/>
              <a:t>台机子，是什么样的业务需要</a:t>
            </a:r>
            <a:r>
              <a:rPr lang="en-US" altLang="zh-CN" b="1" dirty="0"/>
              <a:t>10000</a:t>
            </a:r>
            <a:r>
              <a:rPr lang="zh-CN" altLang="en-US" b="1" dirty="0"/>
              <a:t>台机子，每台机子的业务是什么，类似的还是非类似的</a:t>
            </a:r>
            <a:endParaRPr lang="en-US" altLang="zh-CN" b="1" dirty="0"/>
          </a:p>
          <a:p>
            <a:pPr marL="0" indent="0">
              <a:buNone/>
            </a:pPr>
            <a:endParaRPr lang="en-US" altLang="zh-CN" sz="1200" b="1" dirty="0"/>
          </a:p>
          <a:p>
            <a:r>
              <a:rPr lang="zh-CN" altLang="en-US" sz="2400" dirty="0"/>
              <a:t>什么时候需要采用分布式系统架构</a:t>
            </a:r>
            <a:endParaRPr lang="en-US" altLang="zh-CN" sz="2400" dirty="0"/>
          </a:p>
          <a:p>
            <a:pPr lvl="1"/>
            <a:r>
              <a:rPr lang="zh-CN" altLang="en-US" dirty="0"/>
              <a:t>性能瓶颈</a:t>
            </a:r>
            <a:endParaRPr lang="en-US" altLang="zh-CN" dirty="0"/>
          </a:p>
          <a:p>
            <a:pPr lvl="2"/>
            <a:r>
              <a:rPr lang="zh-CN" altLang="en-US" dirty="0"/>
              <a:t>单点服务硬件性能不足以支持大量的并发访问需求，需要按业务压力拆分，优先将访问压力大的拆分，业务逻辑需要解耦。</a:t>
            </a:r>
            <a:endParaRPr lang="en-US" altLang="zh-CN" dirty="0"/>
          </a:p>
          <a:p>
            <a:pPr lvl="1"/>
            <a:r>
              <a:rPr lang="zh-CN" altLang="en-US" dirty="0"/>
              <a:t>成本瓶颈</a:t>
            </a:r>
            <a:endParaRPr lang="en-US" altLang="zh-CN" dirty="0"/>
          </a:p>
          <a:p>
            <a:pPr lvl="2"/>
            <a:r>
              <a:rPr lang="zh-CN" altLang="en-US" dirty="0"/>
              <a:t>单点高配服务器成本过高</a:t>
            </a:r>
            <a:endParaRPr lang="en-US" altLang="zh-CN" dirty="0"/>
          </a:p>
          <a:p>
            <a:pPr marL="0" indent="0">
              <a:buNone/>
            </a:pPr>
            <a:endParaRPr lang="en-US" altLang="zh-CN" sz="1400" b="1" dirty="0"/>
          </a:p>
          <a:p>
            <a:r>
              <a:rPr lang="zh-CN" altLang="en-US" dirty="0"/>
              <a:t>每台机子业务隶属于业务集群</a:t>
            </a:r>
            <a:endParaRPr lang="en-US" altLang="zh-CN" dirty="0"/>
          </a:p>
          <a:p>
            <a:pPr lvl="1"/>
            <a:r>
              <a:rPr lang="zh-CN" altLang="en-US" dirty="0"/>
              <a:t>系统结构图解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9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性能问题探讨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174"/>
            <a:ext cx="10515600" cy="478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DML</a:t>
            </a:r>
            <a:r>
              <a:rPr lang="zh-CN" altLang="en-US" b="1" dirty="0"/>
              <a:t>性能急速下降，如何解决</a:t>
            </a:r>
            <a:endParaRPr lang="en-US" altLang="zh-CN" b="1" dirty="0"/>
          </a:p>
          <a:p>
            <a:endParaRPr lang="en-US" altLang="zh-CN" sz="2400" dirty="0"/>
          </a:p>
          <a:p>
            <a:pPr lvl="1"/>
            <a:r>
              <a:rPr lang="zh-CN" altLang="en-US" dirty="0"/>
              <a:t>分表</a:t>
            </a:r>
            <a:endParaRPr lang="en-US" altLang="zh-CN" dirty="0"/>
          </a:p>
          <a:p>
            <a:pPr lvl="2"/>
            <a:r>
              <a:rPr lang="zh-CN" altLang="en-US" dirty="0"/>
              <a:t>冷热数据分离</a:t>
            </a:r>
            <a:endParaRPr lang="en-US" altLang="zh-CN" dirty="0"/>
          </a:p>
          <a:p>
            <a:pPr lvl="2"/>
            <a:r>
              <a:rPr lang="zh-CN" altLang="en-US" dirty="0"/>
              <a:t>拆分大业务表 变 小业务表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数据库性能瓶颈</a:t>
            </a:r>
            <a:endParaRPr lang="en-US" altLang="zh-CN" dirty="0"/>
          </a:p>
          <a:p>
            <a:pPr lvl="2"/>
            <a:r>
              <a:rPr lang="zh-CN" altLang="en-US" dirty="0"/>
              <a:t>分库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8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系统架构发展规划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C53374-BFCA-4932-92BF-4F3A3277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1497471"/>
            <a:ext cx="10683240" cy="4995404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系统架构发展规划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13A69-F0D0-401D-B25C-92482918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1371223"/>
            <a:ext cx="10946130" cy="51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793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系统架构发展规划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2733C8-F607-4441-A063-0F09AF2E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5849"/>
            <a:ext cx="12192000" cy="46379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CB1513E-F140-476B-877A-AF818C047E49}"/>
                  </a:ext>
                </a:extLst>
              </p14:cNvPr>
              <p14:cNvContentPartPr/>
              <p14:nvPr/>
            </p14:nvContentPartPr>
            <p14:xfrm>
              <a:off x="47520" y="1380960"/>
              <a:ext cx="8751600" cy="53820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CB1513E-F140-476B-877A-AF818C047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80" y="1317600"/>
                <a:ext cx="8782920" cy="55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0CC5E25-2490-44D9-9599-08BE57FA200B}"/>
                  </a:ext>
                </a:extLst>
              </p14:cNvPr>
              <p14:cNvContentPartPr/>
              <p14:nvPr/>
            </p14:nvContentPartPr>
            <p14:xfrm>
              <a:off x="1488240" y="3762360"/>
              <a:ext cx="500400" cy="952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0CC5E25-2490-44D9-9599-08BE57FA20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2400" y="3699000"/>
                <a:ext cx="53172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31F78A1-C6BD-44DF-9BDD-6294AE8299BE}"/>
                  </a:ext>
                </a:extLst>
              </p14:cNvPr>
              <p14:cNvContentPartPr/>
              <p14:nvPr/>
            </p14:nvContentPartPr>
            <p14:xfrm>
              <a:off x="1262160" y="3881520"/>
              <a:ext cx="273960" cy="5835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31F78A1-C6BD-44DF-9BDD-6294AE8299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6320" y="3818160"/>
                <a:ext cx="3052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974F280-B571-4DE0-95F4-B5C5AFE1A91E}"/>
                  </a:ext>
                </a:extLst>
              </p14:cNvPr>
              <p14:cNvContentPartPr/>
              <p14:nvPr/>
            </p14:nvContentPartPr>
            <p14:xfrm>
              <a:off x="1464480" y="3607560"/>
              <a:ext cx="24120" cy="241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974F280-B571-4DE0-95F4-B5C5AFE1A9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8640" y="3544200"/>
                <a:ext cx="554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4763D0C-76BB-4A36-85D7-64FA537A8EBE}"/>
                  </a:ext>
                </a:extLst>
              </p14:cNvPr>
              <p14:cNvContentPartPr/>
              <p14:nvPr/>
            </p14:nvContentPartPr>
            <p14:xfrm>
              <a:off x="1774080" y="3798000"/>
              <a:ext cx="155160" cy="2030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4763D0C-76BB-4A36-85D7-64FA537A8E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8240" y="3734640"/>
                <a:ext cx="1864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BFFF5EE-815A-4359-B77A-F69E700B4235}"/>
                  </a:ext>
                </a:extLst>
              </p14:cNvPr>
              <p14:cNvContentPartPr/>
              <p14:nvPr/>
            </p14:nvContentPartPr>
            <p14:xfrm>
              <a:off x="2012040" y="3500280"/>
              <a:ext cx="119520" cy="4410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BFFF5EE-815A-4359-B77A-F69E700B42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6200" y="3436920"/>
                <a:ext cx="1508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504005F-F7FD-4CB0-A2F8-46F3813F3293}"/>
                  </a:ext>
                </a:extLst>
              </p14:cNvPr>
              <p14:cNvContentPartPr/>
              <p14:nvPr/>
            </p14:nvContentPartPr>
            <p14:xfrm>
              <a:off x="1535760" y="4691160"/>
              <a:ext cx="107640" cy="9406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504005F-F7FD-4CB0-A2F8-46F3813F32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9920" y="4627800"/>
                <a:ext cx="13896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CB2D893-24BF-4EBA-9A78-CD0498E1C38D}"/>
                  </a:ext>
                </a:extLst>
              </p14:cNvPr>
              <p14:cNvContentPartPr/>
              <p14:nvPr/>
            </p14:nvContentPartPr>
            <p14:xfrm>
              <a:off x="1405080" y="5346000"/>
              <a:ext cx="488520" cy="3337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CB2D893-24BF-4EBA-9A78-CD0498E1C3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89240" y="5282640"/>
                <a:ext cx="519840" cy="4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7866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系统架构发展规划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93A69-23CC-4C6F-B163-E4625039C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01"/>
          <a:stretch/>
        </p:blipFill>
        <p:spPr>
          <a:xfrm>
            <a:off x="716371" y="1283308"/>
            <a:ext cx="10164990" cy="53803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982102B-54C0-4E0B-A09E-9699C0EE752E}"/>
                  </a:ext>
                </a:extLst>
              </p14:cNvPr>
              <p14:cNvContentPartPr/>
              <p14:nvPr/>
            </p14:nvContentPartPr>
            <p14:xfrm>
              <a:off x="5131440" y="2428920"/>
              <a:ext cx="786240" cy="6195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982102B-54C0-4E0B-A09E-9699C0EE75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5600" y="2365560"/>
                <a:ext cx="81756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1C2D0CA-D905-4076-A63F-0A605E635D53}"/>
                  </a:ext>
                </a:extLst>
              </p14:cNvPr>
              <p14:cNvContentPartPr/>
              <p14:nvPr/>
            </p14:nvContentPartPr>
            <p14:xfrm>
              <a:off x="5203080" y="3405240"/>
              <a:ext cx="631440" cy="4287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1C2D0CA-D905-4076-A63F-0A605E635D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240" y="3341880"/>
                <a:ext cx="6627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5A8296D-FCF1-485E-8098-F948CCF1BA54}"/>
                  </a:ext>
                </a:extLst>
              </p14:cNvPr>
              <p14:cNvContentPartPr/>
              <p14:nvPr/>
            </p14:nvContentPartPr>
            <p14:xfrm>
              <a:off x="5441040" y="4452840"/>
              <a:ext cx="595800" cy="6552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5A8296D-FCF1-485E-8098-F948CCF1BA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5200" y="4389480"/>
                <a:ext cx="62712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03D47CA-9E30-4C71-A033-A499C53BAAAB}"/>
                  </a:ext>
                </a:extLst>
              </p14:cNvPr>
              <p14:cNvContentPartPr/>
              <p14:nvPr/>
            </p14:nvContentPartPr>
            <p14:xfrm>
              <a:off x="5512680" y="478620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03D47CA-9E30-4C71-A033-A499C53BAA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6840" y="47228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3072018-DDDA-42EE-BE3B-58E34E936395}"/>
                  </a:ext>
                </a:extLst>
              </p14:cNvPr>
              <p14:cNvContentPartPr/>
              <p14:nvPr/>
            </p14:nvContentPartPr>
            <p14:xfrm>
              <a:off x="5631480" y="3631320"/>
              <a:ext cx="1012680" cy="3099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3072018-DDDA-42EE-BE3B-58E34E9363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5640" y="3567960"/>
                <a:ext cx="10440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F8F86DD-3BEB-4251-8285-77052A998A87}"/>
                  </a:ext>
                </a:extLst>
              </p14:cNvPr>
              <p14:cNvContentPartPr/>
              <p14:nvPr/>
            </p14:nvContentPartPr>
            <p14:xfrm>
              <a:off x="6465240" y="3679200"/>
              <a:ext cx="369360" cy="369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F8F86DD-3BEB-4251-8285-77052A998A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49400" y="3615840"/>
                <a:ext cx="4006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DCF61C7-A55A-4D8C-ADB6-B1B0631C7165}"/>
                  </a:ext>
                </a:extLst>
              </p14:cNvPr>
              <p14:cNvContentPartPr/>
              <p14:nvPr/>
            </p14:nvContentPartPr>
            <p14:xfrm>
              <a:off x="2309760" y="3488400"/>
              <a:ext cx="2846160" cy="1314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DCF61C7-A55A-4D8C-ADB6-B1B0631C71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3920" y="3425040"/>
                <a:ext cx="28774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B4D21CB-9F8C-4EE2-8E5D-0F76E94858DF}"/>
                  </a:ext>
                </a:extLst>
              </p14:cNvPr>
              <p14:cNvContentPartPr/>
              <p14:nvPr/>
            </p14:nvContentPartPr>
            <p14:xfrm>
              <a:off x="1702440" y="3440880"/>
              <a:ext cx="917280" cy="5958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B4D21CB-9F8C-4EE2-8E5D-0F76E94858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6600" y="3377520"/>
                <a:ext cx="9486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275BE46-CE00-45DD-BC11-D6AAEA374DFD}"/>
                  </a:ext>
                </a:extLst>
              </p14:cNvPr>
              <p14:cNvContentPartPr/>
              <p14:nvPr/>
            </p14:nvContentPartPr>
            <p14:xfrm>
              <a:off x="5548320" y="2321640"/>
              <a:ext cx="2738880" cy="1286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275BE46-CE00-45DD-BC11-D6AAEA374D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2480" y="2258280"/>
                <a:ext cx="277020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7759445-A963-41E0-B78C-9C948DA639F1}"/>
                  </a:ext>
                </a:extLst>
              </p14:cNvPr>
              <p14:cNvContentPartPr/>
              <p14:nvPr/>
            </p14:nvContentPartPr>
            <p14:xfrm>
              <a:off x="8024760" y="2297880"/>
              <a:ext cx="441000" cy="14410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7759445-A963-41E0-B78C-9C948DA639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08920" y="2234520"/>
                <a:ext cx="472320" cy="15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8222188-49B8-44BF-9438-DCAD655557F3}"/>
                  </a:ext>
                </a:extLst>
              </p14:cNvPr>
              <p14:cNvContentPartPr/>
              <p14:nvPr/>
            </p14:nvContentPartPr>
            <p14:xfrm>
              <a:off x="5024520" y="166680"/>
              <a:ext cx="59760" cy="22982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8222188-49B8-44BF-9438-DCAD655557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8680" y="103320"/>
                <a:ext cx="91080" cy="24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7093D61-72BC-4C1E-A745-A45DBD38643F}"/>
                  </a:ext>
                </a:extLst>
              </p14:cNvPr>
              <p14:cNvContentPartPr/>
              <p14:nvPr/>
            </p14:nvContentPartPr>
            <p14:xfrm>
              <a:off x="4976640" y="1095480"/>
              <a:ext cx="1369800" cy="5715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7093D61-72BC-4C1E-A745-A45DBD3864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60800" y="1032120"/>
                <a:ext cx="1401120" cy="58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4DC4DF7-005F-46EA-BF15-7247F404DF6D}"/>
                  </a:ext>
                </a:extLst>
              </p14:cNvPr>
              <p14:cNvContentPartPr/>
              <p14:nvPr/>
            </p14:nvContentPartPr>
            <p14:xfrm>
              <a:off x="6536520" y="2631240"/>
              <a:ext cx="976680" cy="38224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4DC4DF7-005F-46EA-BF15-7247F404DF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20680" y="2567880"/>
                <a:ext cx="1008000" cy="39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746EC64-2EED-44F0-8F8D-36A081C82816}"/>
                  </a:ext>
                </a:extLst>
              </p14:cNvPr>
              <p14:cNvContentPartPr/>
              <p14:nvPr/>
            </p14:nvContentPartPr>
            <p14:xfrm>
              <a:off x="8072280" y="940680"/>
              <a:ext cx="1691280" cy="55249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746EC64-2EED-44F0-8F8D-36A081C828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56440" y="877320"/>
                <a:ext cx="1722600" cy="56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8818CA0-8A4C-4EE4-A3E8-12D029A4C2FF}"/>
                  </a:ext>
                </a:extLst>
              </p14:cNvPr>
              <p14:cNvContentPartPr/>
              <p14:nvPr/>
            </p14:nvContentPartPr>
            <p14:xfrm>
              <a:off x="8179560" y="2226600"/>
              <a:ext cx="1250640" cy="52747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8818CA0-8A4C-4EE4-A3E8-12D029A4C2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63720" y="2163240"/>
                <a:ext cx="1281960" cy="54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5ABDD31-E389-4745-9B0B-919D78112057}"/>
                  </a:ext>
                </a:extLst>
              </p14:cNvPr>
              <p14:cNvContentPartPr/>
              <p14:nvPr/>
            </p14:nvContentPartPr>
            <p14:xfrm>
              <a:off x="8584560" y="1405080"/>
              <a:ext cx="785880" cy="46317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5ABDD31-E389-4745-9B0B-919D781120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8720" y="1341720"/>
                <a:ext cx="817200" cy="47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8051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系统架构发展规划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4E970D-453F-4F6E-98C5-6C71765D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3" y="1232295"/>
            <a:ext cx="9625127" cy="5738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72F0BE7-579B-4414-BCC1-4C924DFB428E}"/>
                  </a:ext>
                </a:extLst>
              </p14:cNvPr>
              <p14:cNvContentPartPr/>
              <p14:nvPr/>
            </p14:nvContentPartPr>
            <p14:xfrm>
              <a:off x="5095800" y="500040"/>
              <a:ext cx="1941120" cy="18698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72F0BE7-579B-4414-BCC1-4C924DFB42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9960" y="436680"/>
                <a:ext cx="1972440" cy="19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C50EE64-CA62-4995-BA93-394087172930}"/>
                  </a:ext>
                </a:extLst>
              </p14:cNvPr>
              <p14:cNvContentPartPr/>
              <p14:nvPr/>
            </p14:nvContentPartPr>
            <p14:xfrm>
              <a:off x="6417360" y="3143160"/>
              <a:ext cx="1441080" cy="15721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C50EE64-CA62-4995-BA93-3940871729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1520" y="3079800"/>
                <a:ext cx="1472400" cy="16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7981E81-4016-498A-A91C-0CF591455654}"/>
                  </a:ext>
                </a:extLst>
              </p14:cNvPr>
              <p14:cNvContentPartPr/>
              <p14:nvPr/>
            </p14:nvContentPartPr>
            <p14:xfrm>
              <a:off x="5226840" y="5536440"/>
              <a:ext cx="1750680" cy="15242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7981E81-4016-498A-A91C-0CF591455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1000" y="5473080"/>
                <a:ext cx="1782000" cy="16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977DBED-2F99-4556-A4B2-B0E02D000BBF}"/>
                  </a:ext>
                </a:extLst>
              </p14:cNvPr>
              <p14:cNvContentPartPr/>
              <p14:nvPr/>
            </p14:nvContentPartPr>
            <p14:xfrm>
              <a:off x="5369760" y="1869120"/>
              <a:ext cx="1464840" cy="4172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977DBED-2F99-4556-A4B2-B0E02D000B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3920" y="1805760"/>
                <a:ext cx="14961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F50C4D4-2A4A-4899-BD86-5641F85DD122}"/>
                  </a:ext>
                </a:extLst>
              </p14:cNvPr>
              <p14:cNvContentPartPr/>
              <p14:nvPr/>
            </p14:nvContentPartPr>
            <p14:xfrm>
              <a:off x="6595920" y="4452840"/>
              <a:ext cx="1274400" cy="1076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F50C4D4-2A4A-4899-BD86-5641F85DD1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0080" y="4389480"/>
                <a:ext cx="1305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FC31C94-588A-426A-80FF-D645C0E5A105}"/>
                  </a:ext>
                </a:extLst>
              </p14:cNvPr>
              <p14:cNvContentPartPr/>
              <p14:nvPr/>
            </p14:nvContentPartPr>
            <p14:xfrm>
              <a:off x="5417280" y="6679440"/>
              <a:ext cx="1012320" cy="83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FC31C94-588A-426A-80FF-D645C0E5A1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1440" y="6616080"/>
                <a:ext cx="1043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9C9610E-F866-4075-9C41-35005529099D}"/>
                  </a:ext>
                </a:extLst>
              </p14:cNvPr>
              <p14:cNvContentPartPr/>
              <p14:nvPr/>
            </p14:nvContentPartPr>
            <p14:xfrm>
              <a:off x="7560360" y="-702360"/>
              <a:ext cx="1333800" cy="18576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9C9610E-F866-4075-9C41-3500552909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4520" y="-765720"/>
                <a:ext cx="1365120" cy="19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DE1DEE2-052F-42B6-BF42-7BBE76FAD68D}"/>
                  </a:ext>
                </a:extLst>
              </p14:cNvPr>
              <p14:cNvContentPartPr/>
              <p14:nvPr/>
            </p14:nvContentPartPr>
            <p14:xfrm>
              <a:off x="7381800" y="5750640"/>
              <a:ext cx="1107720" cy="11671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DE1DEE2-052F-42B6-BF42-7BBE76FAD6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65960" y="5687280"/>
                <a:ext cx="113904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393E801-8CB1-476E-8128-34222C69526D}"/>
                  </a:ext>
                </a:extLst>
              </p14:cNvPr>
              <p14:cNvContentPartPr/>
              <p14:nvPr/>
            </p14:nvContentPartPr>
            <p14:xfrm>
              <a:off x="4893480" y="1047600"/>
              <a:ext cx="571680" cy="12506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393E801-8CB1-476E-8128-34222C6952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7640" y="984240"/>
                <a:ext cx="603000" cy="13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B41DC58-8D85-4399-B5DE-A82FBE6B34A3}"/>
                  </a:ext>
                </a:extLst>
              </p14:cNvPr>
              <p14:cNvContentPartPr/>
              <p14:nvPr/>
            </p14:nvContentPartPr>
            <p14:xfrm>
              <a:off x="5226840" y="952560"/>
              <a:ext cx="1631520" cy="13100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B41DC58-8D85-4399-B5DE-A82FBE6B34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11000" y="889200"/>
                <a:ext cx="166284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55BF946-0B46-4FAF-A883-C83530DA00DD}"/>
                  </a:ext>
                </a:extLst>
              </p14:cNvPr>
              <p14:cNvContentPartPr/>
              <p14:nvPr/>
            </p14:nvContentPartPr>
            <p14:xfrm>
              <a:off x="4905360" y="785880"/>
              <a:ext cx="1798200" cy="15717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55BF946-0B46-4FAF-A883-C83530DA00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89520" y="722520"/>
                <a:ext cx="1829520" cy="16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859B274-9004-4D99-B2F7-312F7C1441E1}"/>
                  </a:ext>
                </a:extLst>
              </p14:cNvPr>
              <p14:cNvContentPartPr/>
              <p14:nvPr/>
            </p14:nvContentPartPr>
            <p14:xfrm>
              <a:off x="6429240" y="2797920"/>
              <a:ext cx="1143360" cy="17388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859B274-9004-4D99-B2F7-312F7C1441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13400" y="2734560"/>
                <a:ext cx="1174680" cy="18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51C6D6F-3E24-4665-9BF1-07A397C57E21}"/>
                  </a:ext>
                </a:extLst>
              </p14:cNvPr>
              <p14:cNvContentPartPr/>
              <p14:nvPr/>
            </p14:nvContentPartPr>
            <p14:xfrm>
              <a:off x="5524560" y="5512680"/>
              <a:ext cx="941040" cy="12502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51C6D6F-3E24-4665-9BF1-07A397C57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08720" y="5449320"/>
                <a:ext cx="972360" cy="13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4B3FCD2-619C-4F5B-81C1-F6A96B7CEB38}"/>
                  </a:ext>
                </a:extLst>
              </p14:cNvPr>
              <p14:cNvContentPartPr/>
              <p14:nvPr/>
            </p14:nvContentPartPr>
            <p14:xfrm>
              <a:off x="8072280" y="595440"/>
              <a:ext cx="2310480" cy="61916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4B3FCD2-619C-4F5B-81C1-F6A96B7CEB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56440" y="532080"/>
                <a:ext cx="23418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0599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625597-F1C2-4389-AB45-755EBD39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91" y="719564"/>
            <a:ext cx="10945009" cy="6138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系统架构发展规划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84E31FD-A9A9-41A1-9492-3E2F72E261F7}"/>
                  </a:ext>
                </a:extLst>
              </p14:cNvPr>
              <p14:cNvContentPartPr/>
              <p14:nvPr/>
            </p14:nvContentPartPr>
            <p14:xfrm>
              <a:off x="4845960" y="11880"/>
              <a:ext cx="6703560" cy="26078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84E31FD-A9A9-41A1-9492-3E2F72E261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0120" y="-51480"/>
                <a:ext cx="6734880" cy="27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F320700-53C6-4F86-B002-9E861CED1FFD}"/>
                  </a:ext>
                </a:extLst>
              </p14:cNvPr>
              <p14:cNvContentPartPr/>
              <p14:nvPr/>
            </p14:nvContentPartPr>
            <p14:xfrm>
              <a:off x="7310520" y="2048040"/>
              <a:ext cx="881280" cy="2383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F320700-53C6-4F86-B002-9E861CED1F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4680" y="1984680"/>
                <a:ext cx="9126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31EA5C9-40DE-4809-98AE-EB64748E72C5}"/>
                  </a:ext>
                </a:extLst>
              </p14:cNvPr>
              <p14:cNvContentPartPr/>
              <p14:nvPr/>
            </p14:nvContentPartPr>
            <p14:xfrm>
              <a:off x="7310520" y="1940760"/>
              <a:ext cx="655200" cy="1195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31EA5C9-40DE-4809-98AE-EB64748E72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94680" y="1877400"/>
                <a:ext cx="6865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06C97AA-338C-43EB-9F53-3C5F2D0F749E}"/>
                  </a:ext>
                </a:extLst>
              </p14:cNvPr>
              <p14:cNvContentPartPr/>
              <p14:nvPr/>
            </p14:nvContentPartPr>
            <p14:xfrm>
              <a:off x="10524960" y="5083920"/>
              <a:ext cx="1072080" cy="13698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06C97AA-338C-43EB-9F53-3C5F2D0F74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09120" y="5020560"/>
                <a:ext cx="1103400" cy="14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AC275A9-FDD7-493A-8067-ACBD3F611FD7}"/>
                  </a:ext>
                </a:extLst>
              </p14:cNvPr>
              <p14:cNvContentPartPr/>
              <p14:nvPr/>
            </p14:nvContentPartPr>
            <p14:xfrm>
              <a:off x="5381640" y="2488320"/>
              <a:ext cx="547920" cy="1908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AC275A9-FDD7-493A-8067-ACBD3F611F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65800" y="2424960"/>
                <a:ext cx="5792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7E26729-165C-4D1D-A85D-F445AD004925}"/>
                  </a:ext>
                </a:extLst>
              </p14:cNvPr>
              <p14:cNvContentPartPr/>
              <p14:nvPr/>
            </p14:nvContentPartPr>
            <p14:xfrm>
              <a:off x="6262560" y="1476360"/>
              <a:ext cx="905400" cy="9054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7E26729-165C-4D1D-A85D-F445AD0049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46720" y="1413000"/>
                <a:ext cx="93672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3D51848-DE01-44A7-BB4A-19D210DFD307}"/>
                  </a:ext>
                </a:extLst>
              </p14:cNvPr>
              <p14:cNvContentPartPr/>
              <p14:nvPr/>
            </p14:nvContentPartPr>
            <p14:xfrm>
              <a:off x="8655840" y="3607560"/>
              <a:ext cx="1000440" cy="9291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3D51848-DE01-44A7-BB4A-19D210DFD3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40000" y="3544200"/>
                <a:ext cx="103176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5307C1E-53EF-43A4-A234-8F0D5E6702F4}"/>
                  </a:ext>
                </a:extLst>
              </p14:cNvPr>
              <p14:cNvContentPartPr/>
              <p14:nvPr/>
            </p14:nvContentPartPr>
            <p14:xfrm>
              <a:off x="6060240" y="6024600"/>
              <a:ext cx="1000440" cy="8337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5307C1E-53EF-43A4-A234-8F0D5E6702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4400" y="5961240"/>
                <a:ext cx="103176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7D79CFB-4589-4F59-B178-F3F0F025FEA9}"/>
                  </a:ext>
                </a:extLst>
              </p14:cNvPr>
              <p14:cNvContentPartPr/>
              <p14:nvPr/>
            </p14:nvContentPartPr>
            <p14:xfrm>
              <a:off x="6667560" y="1226520"/>
              <a:ext cx="524160" cy="1119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7D79CFB-4589-4F59-B178-F3F0F025FE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1720" y="1163160"/>
                <a:ext cx="555480" cy="12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0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监控系统及实时数据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95CB4-4EBB-46E9-B789-75CF6608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47" y="1495314"/>
            <a:ext cx="9093106" cy="51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Center</a:t>
            </a:r>
            <a:r>
              <a:rPr lang="zh-CN" altLang="en-US" dirty="0"/>
              <a:t>未来还有很多可以做的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6B99EA-6843-4DEF-AB50-AC5591BB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6282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锁在业务中的应用</a:t>
            </a:r>
            <a:endParaRPr lang="en-US" altLang="zh-CN" dirty="0"/>
          </a:p>
          <a:p>
            <a:pPr lvl="1"/>
            <a:r>
              <a:rPr lang="zh-CN" altLang="en-US" dirty="0"/>
              <a:t>乐观锁</a:t>
            </a:r>
            <a:endParaRPr lang="en-US" altLang="zh-CN" dirty="0"/>
          </a:p>
          <a:p>
            <a:pPr lvl="1"/>
            <a:r>
              <a:rPr lang="zh-CN" altLang="en-US" dirty="0"/>
              <a:t>悲观锁</a:t>
            </a:r>
            <a:endParaRPr lang="en-US" altLang="zh-CN" dirty="0"/>
          </a:p>
          <a:p>
            <a:pPr lvl="1"/>
            <a:r>
              <a:rPr lang="zh-CN" altLang="en-US" dirty="0"/>
              <a:t>分布式锁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Memcache</a:t>
            </a:r>
            <a:r>
              <a:rPr lang="zh-CN" altLang="en-US" dirty="0"/>
              <a:t>等在业务中的应用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队列</a:t>
            </a:r>
            <a:endParaRPr lang="en-US" altLang="zh-CN" dirty="0"/>
          </a:p>
          <a:p>
            <a:r>
              <a:rPr lang="zh-CN" altLang="en-US" dirty="0"/>
              <a:t>设计模式在业务中的应用</a:t>
            </a:r>
            <a:endParaRPr lang="en-US" altLang="zh-CN" dirty="0"/>
          </a:p>
          <a:p>
            <a:r>
              <a:rPr lang="zh-CN" altLang="en-US" dirty="0"/>
              <a:t>数据分析系统架构和实现</a:t>
            </a:r>
            <a:endParaRPr lang="en-US" altLang="zh-CN" dirty="0"/>
          </a:p>
          <a:p>
            <a:pPr lvl="1"/>
            <a:r>
              <a:rPr lang="en-US" altLang="zh-CN" dirty="0"/>
              <a:t>MapReduce   +    HDFS</a:t>
            </a:r>
          </a:p>
          <a:p>
            <a:pPr lvl="1"/>
            <a:r>
              <a:rPr lang="en-US" altLang="zh-CN" dirty="0"/>
              <a:t>Spark               +    MongoDB</a:t>
            </a:r>
          </a:p>
          <a:p>
            <a:r>
              <a:rPr lang="zh-CN" altLang="en-US" dirty="0"/>
              <a:t>服务</a:t>
            </a:r>
            <a:r>
              <a:rPr lang="en-US" altLang="zh-CN" dirty="0"/>
              <a:t>Docker</a:t>
            </a:r>
            <a:r>
              <a:rPr lang="zh-CN" altLang="en-US" dirty="0"/>
              <a:t>化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4B2E0CB-2C73-4B19-BD5D-14DCC6D8E475}"/>
                  </a:ext>
                </a:extLst>
              </p14:cNvPr>
              <p14:cNvContentPartPr/>
              <p14:nvPr/>
            </p14:nvContentPartPr>
            <p14:xfrm>
              <a:off x="619200" y="129780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4B2E0CB-2C73-4B19-BD5D-14DCC6D8E4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360" y="123444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1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007" y="1308417"/>
            <a:ext cx="10515600" cy="424116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以上受个人阅历限制，可能分析有偏差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且忽略了众多因素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结合捕鱼项目做出的相适应评估和规划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欢迎探讨更多更好的方案和思路</a:t>
            </a:r>
          </a:p>
        </p:txBody>
      </p:sp>
    </p:spTree>
    <p:extLst>
      <p:ext uri="{BB962C8B-B14F-4D97-AF65-F5344CB8AC3E}">
        <p14:creationId xmlns:p14="http://schemas.microsoft.com/office/powerpoint/2010/main" val="38547479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130" y="1085215"/>
            <a:ext cx="10515600" cy="4241165"/>
          </a:xfrm>
        </p:spPr>
        <p:txBody>
          <a:bodyPr>
            <a:normAutofit/>
          </a:bodyPr>
          <a:lstStyle/>
          <a:p>
            <a:r>
              <a:rPr lang="zh-CN" altLang="en-US" dirty="0"/>
              <a:t>努力很重要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但认清现实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</a:t>
            </a:r>
            <a:r>
              <a:rPr lang="zh-CN" altLang="en-US" dirty="0"/>
              <a:t>选对方向比努力更重要</a:t>
            </a:r>
          </a:p>
        </p:txBody>
      </p:sp>
    </p:spTree>
    <p:extLst>
      <p:ext uri="{BB962C8B-B14F-4D97-AF65-F5344CB8AC3E}">
        <p14:creationId xmlns:p14="http://schemas.microsoft.com/office/powerpoint/2010/main" val="19622273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805" y="2114550"/>
            <a:ext cx="5960745" cy="2137410"/>
          </a:xfrm>
        </p:spPr>
        <p:txBody>
          <a:bodyPr>
            <a:noAutofit/>
          </a:bodyPr>
          <a:lstStyle/>
          <a:p>
            <a:r>
              <a:rPr lang="en-US" altLang="zh-CN" sz="8800" b="1"/>
              <a:t>Thank you~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PHP Center</a:t>
            </a:r>
            <a:r>
              <a:rPr lang="zh-CN" altLang="en-US" dirty="0">
                <a:sym typeface="+mn-ea"/>
              </a:rPr>
              <a:t>性能评估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部署环境</a:t>
            </a:r>
            <a:endParaRPr lang="en-US" altLang="zh-CN" dirty="0"/>
          </a:p>
          <a:p>
            <a:r>
              <a:rPr lang="en-US" altLang="zh-CN" dirty="0"/>
              <a:t>PHP-FPM </a:t>
            </a:r>
            <a:r>
              <a:rPr lang="zh-CN" altLang="en-US" dirty="0"/>
              <a:t>分析</a:t>
            </a:r>
          </a:p>
          <a:p>
            <a:r>
              <a:rPr lang="en-US" altLang="zh-CN" dirty="0"/>
              <a:t>Redis </a:t>
            </a:r>
            <a:r>
              <a:rPr lang="zh-CN" altLang="en-US" dirty="0"/>
              <a:t>分析</a:t>
            </a:r>
          </a:p>
          <a:p>
            <a:r>
              <a:rPr lang="zh-CN" altLang="en-US" dirty="0"/>
              <a:t>综合分析及建议</a:t>
            </a:r>
            <a:endParaRPr lang="en-US" altLang="zh-CN" dirty="0"/>
          </a:p>
          <a:p>
            <a:pPr lvl="1"/>
            <a:r>
              <a:rPr lang="zh-CN" altLang="en-US" dirty="0"/>
              <a:t>瓶颈雷达图</a:t>
            </a:r>
            <a:endParaRPr lang="en-US" altLang="zh-CN" dirty="0"/>
          </a:p>
          <a:p>
            <a:pPr lvl="1"/>
            <a:r>
              <a:rPr lang="zh-CN" altLang="en-US" dirty="0"/>
              <a:t>内存评估</a:t>
            </a:r>
            <a:endParaRPr lang="en-US" altLang="zh-CN" dirty="0"/>
          </a:p>
          <a:p>
            <a:pPr lvl="1"/>
            <a:r>
              <a:rPr lang="zh-CN" altLang="en-US" dirty="0"/>
              <a:t>网络吞吐评估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评估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硬盘容量</a:t>
            </a:r>
          </a:p>
          <a:p>
            <a:r>
              <a:rPr lang="zh-CN" altLang="en-US" dirty="0"/>
              <a:t>总结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4644</Words>
  <Application>Microsoft Office PowerPoint</Application>
  <PresentationFormat>宽屏</PresentationFormat>
  <Paragraphs>726</Paragraphs>
  <Slides>83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8" baseType="lpstr">
      <vt:lpstr>宋体</vt:lpstr>
      <vt:lpstr>Arial</vt:lpstr>
      <vt:lpstr>Calibri</vt:lpstr>
      <vt:lpstr>Calibri Light</vt:lpstr>
      <vt:lpstr>Office 主题</vt:lpstr>
      <vt:lpstr>PHP Center 性能评估及发展规划</vt:lpstr>
      <vt:lpstr>目标</vt:lpstr>
      <vt:lpstr>前言</vt:lpstr>
      <vt:lpstr>目录</vt:lpstr>
      <vt:lpstr>API监控系统及监控数据</vt:lpstr>
      <vt:lpstr>API监控系统及监控数据</vt:lpstr>
      <vt:lpstr>API监控系统及监控数据</vt:lpstr>
      <vt:lpstr>MySQL监控系统及实时数据</vt:lpstr>
      <vt:lpstr>PHP Center性能评估</vt:lpstr>
      <vt:lpstr>PHP Center目前部署的环境</vt:lpstr>
      <vt:lpstr>PHP-FPM当前配置</vt:lpstr>
      <vt:lpstr>PHP-FPM进程内存占用</vt:lpstr>
      <vt:lpstr>PHP-FPM总进程数</vt:lpstr>
      <vt:lpstr>Redis</vt:lpstr>
      <vt:lpstr>综合分析及建议</vt:lpstr>
      <vt:lpstr>内存评估</vt:lpstr>
      <vt:lpstr>内存评估</vt:lpstr>
      <vt:lpstr>网络吞吐评估</vt:lpstr>
      <vt:lpstr>网络吞吐评估</vt:lpstr>
      <vt:lpstr>CPU评估</vt:lpstr>
      <vt:lpstr>IO性能评估</vt:lpstr>
      <vt:lpstr>硬盘容量</vt:lpstr>
      <vt:lpstr>总结</vt:lpstr>
      <vt:lpstr>总结</vt:lpstr>
      <vt:lpstr>总结</vt:lpstr>
      <vt:lpstr>总结</vt:lpstr>
      <vt:lpstr>总结</vt:lpstr>
      <vt:lpstr>总结</vt:lpstr>
      <vt:lpstr>MySQL 性能评估</vt:lpstr>
      <vt:lpstr>MySQL目前部署的环境</vt:lpstr>
      <vt:lpstr>MySQL一些配置</vt:lpstr>
      <vt:lpstr>MySQL一些配置</vt:lpstr>
      <vt:lpstr>数据库分类</vt:lpstr>
      <vt:lpstr>MySQL当前状态</vt:lpstr>
      <vt:lpstr>MySQL三日数据统计评估</vt:lpstr>
      <vt:lpstr>综合分析及建议</vt:lpstr>
      <vt:lpstr>内存评估</vt:lpstr>
      <vt:lpstr>网络吞吐评估</vt:lpstr>
      <vt:lpstr>CPU评估</vt:lpstr>
      <vt:lpstr>IO性能评估</vt:lpstr>
      <vt:lpstr>硬盘容量</vt:lpstr>
      <vt:lpstr>总结</vt:lpstr>
      <vt:lpstr>总结</vt:lpstr>
      <vt:lpstr>总结</vt:lpstr>
      <vt:lpstr>总结</vt:lpstr>
      <vt:lpstr>总结</vt:lpstr>
      <vt:lpstr>性能监控工具的使用</vt:lpstr>
      <vt:lpstr>ZABBIX分布式监控</vt:lpstr>
      <vt:lpstr>关注点：图表</vt:lpstr>
      <vt:lpstr>关注点：图表</vt:lpstr>
      <vt:lpstr>CPU 性能监控</vt:lpstr>
      <vt:lpstr>CPU Utilization</vt:lpstr>
      <vt:lpstr>CPU Utilization</vt:lpstr>
      <vt:lpstr>CPU Utilization</vt:lpstr>
      <vt:lpstr>CPU jumps</vt:lpstr>
      <vt:lpstr>CPU load</vt:lpstr>
      <vt:lpstr>CPU load</vt:lpstr>
      <vt:lpstr>内存 性能监控</vt:lpstr>
      <vt:lpstr>内存 性能监控</vt:lpstr>
      <vt:lpstr>网络 性能监控</vt:lpstr>
      <vt:lpstr>命令行监控</vt:lpstr>
      <vt:lpstr>htop</vt:lpstr>
      <vt:lpstr>htop</vt:lpstr>
      <vt:lpstr>iotop</vt:lpstr>
      <vt:lpstr>nethogs</vt:lpstr>
      <vt:lpstr>iftop</vt:lpstr>
      <vt:lpstr>nload</vt:lpstr>
      <vt:lpstr>性能问题探讨</vt:lpstr>
      <vt:lpstr>性能问题探讨</vt:lpstr>
      <vt:lpstr>性能问题探讨</vt:lpstr>
      <vt:lpstr>性能问题探讨</vt:lpstr>
      <vt:lpstr>性能问题探讨</vt:lpstr>
      <vt:lpstr>性能问题探讨</vt:lpstr>
      <vt:lpstr>系统架构发展规划</vt:lpstr>
      <vt:lpstr>系统架构发展规划</vt:lpstr>
      <vt:lpstr>系统架构发展规划</vt:lpstr>
      <vt:lpstr>系统架构发展规划</vt:lpstr>
      <vt:lpstr>系统架构发展规划</vt:lpstr>
      <vt:lpstr>系统架构发展规划</vt:lpstr>
      <vt:lpstr>PHP Center未来还有很多可以做的</vt:lpstr>
      <vt:lpstr>以上受个人阅历限制，可能分析有偏差  且忽略了众多因素  结合捕鱼项目做出的相适应评估和规划  欢迎探讨更多更好的方案和思路</vt:lpstr>
      <vt:lpstr>努力很重要   但认清现实    选对方向比努力更重要</vt:lpstr>
      <vt:lpstr>Thank you~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annemao</dc:creator>
  <cp:lastModifiedBy>80630</cp:lastModifiedBy>
  <cp:revision>263</cp:revision>
  <dcterms:created xsi:type="dcterms:W3CDTF">2018-03-19T02:54:00Z</dcterms:created>
  <dcterms:modified xsi:type="dcterms:W3CDTF">2018-09-17T16:24:59Z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