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  <p:sldId id="272" r:id="rId16"/>
    <p:sldId id="285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用户" initials="Office [4] [2] [2] [2]" lastIdx="1" clrIdx="6">
    <p:extLst/>
  </p:cmAuthor>
  <p:cmAuthor id="1" name="Microsoft Office 用户" initials="Office" lastIdx="1" clrIdx="0">
    <p:extLst/>
  </p:cmAuthor>
  <p:cmAuthor id="8" name="Microsoft Office 用户" initials="Office [4] [2] [2] [2] [2]" lastIdx="1" clrIdx="7">
    <p:extLst/>
  </p:cmAuthor>
  <p:cmAuthor id="2" name="Microsoft Office 用户" initials="Office [2]" lastIdx="1" clrIdx="1">
    <p:extLst/>
  </p:cmAuthor>
  <p:cmAuthor id="9" name="Microsoft Office 用户" initials="Office [4] [2] [3]" lastIdx="1" clrIdx="8">
    <p:extLst/>
  </p:cmAuthor>
  <p:cmAuthor id="3" name="Microsoft Office 用户" initials="Office [3]" lastIdx="1" clrIdx="2">
    <p:extLst/>
  </p:cmAuthor>
  <p:cmAuthor id="10" name="Microsoft Office 用户" initials="Office [4] [2] [2] [2] [2] [2]" lastIdx="1" clrIdx="9">
    <p:extLst/>
  </p:cmAuthor>
  <p:cmAuthor id="4" name="Microsoft Office 用户" initials="Office [4]" lastIdx="1" clrIdx="3">
    <p:extLst/>
  </p:cmAuthor>
  <p:cmAuthor id="11" name="Microsoft Office 用户" initials="Office [4] [2] [2] [2] [2] [2] [2]" lastIdx="1" clrIdx="10">
    <p:extLst/>
  </p:cmAuthor>
  <p:cmAuthor id="5" name="Microsoft Office 用户" initials="Office [4] [2]" lastIdx="1" clrIdx="4">
    <p:extLst/>
  </p:cmAuthor>
  <p:cmAuthor id="6" name="Microsoft Office 用户" initials="Office [4] [2] [2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3"/>
    <p:restoredTop sz="89713"/>
  </p:normalViewPr>
  <p:slideViewPr>
    <p:cSldViewPr snapToGrid="0" snapToObjects="1">
      <p:cViewPr varScale="1">
        <p:scale>
          <a:sx n="86" d="100"/>
          <a:sy n="86" d="100"/>
        </p:scale>
        <p:origin x="224" y="536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8-11-06T10:06:34.619" idx="1">
    <p:pos x="10" y="10"/>
    <p:text>架构图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312D-2631-FB49-9F5A-8FBCD868EB20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BE3F0-1C7D-9A46-B470-E8F35A765A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67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Facebook</a:t>
            </a:r>
            <a:r>
              <a:rPr kumimoji="1" lang="zh-CN" altLang="en-US" dirty="0" smtClean="0"/>
              <a:t> 创始人扎克伯格，</a:t>
            </a:r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年创建的，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黑客文化：完成要比完美更重要，快速推进，打破常规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目前市值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亿排名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阿里排名第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有了很大的市场 目前使用的是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演变产品：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HipHop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，是将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代码再编译执行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3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数据库类型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关系型  数据之间有关系，进行数据的增删改查方便 底层有大量算法降低系统性能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非关系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无事物，为海量数据设计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，保证效率，不保证安全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如微博数据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3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Oracle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>目前全球最大的数据库软件公司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商业数据库 </a:t>
            </a:r>
            <a:r>
              <a:rPr lang="zh-CN" altLang="en-US" dirty="0" smtClean="0"/>
              <a:t>收费 出现问题有专人处理，</a:t>
            </a:r>
            <a:endParaRPr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成立 开发者为瑞典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 </a:t>
            </a:r>
            <a:r>
              <a:rPr kumimoji="1" lang="zh-CN" altLang="en-US" dirty="0" smtClean="0"/>
              <a:t>中小型公司用 免费 </a:t>
            </a:r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年被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公司收购 之后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又被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收购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mariaDB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因为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有闭源的风险，就出现了这个， 完全兼容</a:t>
            </a:r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微软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PostgreSQL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的替代方案， 稳定性比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强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最大的特点就是他支持的查询语言非常强大，其语法有点类似于面向对象的查询语言，几乎可以实现类似关系数据库单表查询的绝大部分功能，而且还支持对数据建立索引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MemcacheDB</a:t>
            </a:r>
            <a:r>
              <a:rPr lang="zh-CN" altLang="en-US" dirty="0" smtClean="0"/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持久化产品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92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Oracle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>目前全球最大的数据库软件公司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商业数据库 </a:t>
            </a:r>
            <a:r>
              <a:rPr lang="zh-CN" altLang="en-US" dirty="0" smtClean="0"/>
              <a:t>收费 出现问题有专人处理，</a:t>
            </a:r>
            <a:endParaRPr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成立 开发者为瑞典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 </a:t>
            </a:r>
            <a:r>
              <a:rPr kumimoji="1" lang="zh-CN" altLang="en-US" dirty="0" smtClean="0"/>
              <a:t>中小型公司用 免费 </a:t>
            </a:r>
            <a:r>
              <a:rPr kumimoji="1" lang="en-US" altLang="zh-CN" dirty="0" smtClean="0"/>
              <a:t>2008</a:t>
            </a:r>
            <a:r>
              <a:rPr kumimoji="1" lang="zh-CN" altLang="en-US" dirty="0" smtClean="0"/>
              <a:t>年被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公司收购 之后</a:t>
            </a:r>
            <a:r>
              <a:rPr kumimoji="1" lang="en-US" altLang="zh-CN" dirty="0" smtClean="0"/>
              <a:t>sun</a:t>
            </a:r>
            <a:r>
              <a:rPr kumimoji="1" lang="zh-CN" altLang="en-US" dirty="0" smtClean="0"/>
              <a:t>又被</a:t>
            </a:r>
            <a:r>
              <a:rPr kumimoji="1" lang="en-US" altLang="zh-CN" dirty="0" smtClean="0"/>
              <a:t>oracle</a:t>
            </a:r>
            <a:r>
              <a:rPr kumimoji="1" lang="zh-CN" altLang="en-US" dirty="0" smtClean="0"/>
              <a:t>收购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mariaDB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因为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有闭源的风险，就出现了这个， 完全兼容</a:t>
            </a:r>
            <a:r>
              <a:rPr kumimoji="1" lang="en-US" altLang="zh-CN" dirty="0" err="1" smtClean="0"/>
              <a:t>mysql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微软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PostgreSQL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的替代方案， 稳定性比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强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最大的特点就是他支持的查询语言非常强大，其语法有点类似于面向对象的查询语言，几乎可以实现类似关系数据库单表查询的绝大部分功能，而且还支持对数据建立索引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MemcacheDB</a:t>
            </a:r>
            <a:r>
              <a:rPr lang="zh-CN" altLang="en-US" dirty="0" smtClean="0"/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持久化产品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58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排名计算方式：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搜索引擎，及技术讨论频率：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6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rdbms</a:t>
            </a:r>
            <a:r>
              <a:rPr lang="zh-CN" altLang="en-US" dirty="0" smtClean="0"/>
              <a:t>关系型数据库</a:t>
            </a:r>
            <a:endParaRPr lang="en-US" altLang="zh-CN" dirty="0" smtClean="0"/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在数据库中存的就是一张张有着千丝万缕关系的表，所以表设计的好坏，将直接影响着整个数据库。而在设计表的时候，我们都会关注一个问题，使用什么存储引擎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什么是存储引擎：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中的数据用各种不同的技术存储在文件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或者内存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外键其实在普遍编程中使用的是逻辑外键而不是无力外键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8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视图，存储过程，触发器，基本都不用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淘宝网演变：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03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04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年改为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oracle+java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后来又放弃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转为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最大原因就是免费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8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权限控制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325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权限控制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CREATE TABLE IF NOT EXISTS 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runoob_tbl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	 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runoob_id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 INT UNSIGNED AUTO_INCREMENT,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	 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runoob_title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 VARCHAR(100) NOT NULL,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runoob_author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 VARCHAR(40) NOT NULL,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	 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submission_date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 DATE, PRIMARY KEY ( `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runoob_id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` )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)ENGINE=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InnoDB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SimHei" charset="-122"/>
                <a:ea typeface="SimHei" charset="-122"/>
                <a:cs typeface="SimHei" charset="-122"/>
              </a:rPr>
              <a:t> DEFAULT CHARSET=utf8;</a:t>
            </a:r>
            <a:endParaRPr kumimoji="1" lang="zh-CN" altLang="en-US" sz="12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43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Delete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  如果没有指定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where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 就是删除所有数据</a:t>
            </a:r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Update 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delete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 语句时 一定要注意 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where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。 </a:t>
            </a:r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	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有过操作失误经历：前同事操作重要客户的数据。</a:t>
            </a:r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	update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语句未加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where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条件导致整个表几十万条数据被更新</a:t>
            </a:r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	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由于备份有延时，一天一备，当天网上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10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点</a:t>
            </a:r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人，从系统日志中恢复数据，到第二天</a:t>
            </a:r>
            <a:endParaRPr kumimoji="1" lang="en-US" altLang="zh-CN" sz="800" baseline="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baseline="0" dirty="0" smtClean="0">
                <a:latin typeface="SimHei" charset="-122"/>
                <a:ea typeface="SimHei" charset="-122"/>
                <a:cs typeface="SimHei" charset="-122"/>
              </a:rPr>
              <a:t>	4</a:t>
            </a:r>
            <a:r>
              <a:rPr kumimoji="1" lang="zh-CN" altLang="en-US" sz="800" baseline="0" dirty="0" smtClean="0">
                <a:latin typeface="SimHei" charset="-122"/>
                <a:ea typeface="SimHei" charset="-122"/>
                <a:cs typeface="SimHei" charset="-122"/>
              </a:rPr>
              <a:t>点完成，还是影响了少量用户，这种活本该我来做</a:t>
            </a:r>
            <a:endParaRPr kumimoji="1" lang="zh-CN" altLang="en-US" sz="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6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all privileges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：表示将所有权限授予给用户。也可指定具体的权限，如：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SELECT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CREATE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、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DROP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等。</a:t>
            </a:r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on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：表示这些权限对哪些数据库和表生效，格式：数据库名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表名，这里写“*”表示所有数据库，所有表。</a:t>
            </a:r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to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：将权限授予哪个用户。格式：”用户名”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@”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登录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IP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或域名”。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%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表示没有限制，在任何主机都可以登录。比如：”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yangxin”@”192.168.0.%”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，表示</a:t>
            </a:r>
            <a:r>
              <a:rPr kumimoji="1" lang="en-US" altLang="zh-CN" sz="800" dirty="0" err="1" smtClean="0">
                <a:latin typeface="SimHei" charset="-122"/>
                <a:ea typeface="SimHei" charset="-122"/>
                <a:cs typeface="SimHei" charset="-122"/>
              </a:rPr>
              <a:t>yangxin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这个用户只能在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192.168.0IP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段登录</a:t>
            </a:r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identified by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：指定用户的登录密码</a:t>
            </a:r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8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with grant option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：表示允许用户将自己的权限授权给其它用户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Zend</a:t>
            </a:r>
            <a:r>
              <a:rPr kumimoji="1" lang="zh-CN" altLang="en-US" dirty="0" smtClean="0"/>
              <a:t>引擎：</a:t>
            </a:r>
            <a:r>
              <a:rPr kumimoji="1" lang="en-US" altLang="zh-CN" dirty="0" smtClean="0"/>
              <a:t>Zend</a:t>
            </a:r>
            <a:r>
              <a:rPr kumimoji="1" lang="zh-CN" altLang="en-US" dirty="0" smtClean="0"/>
              <a:t>整体用纯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实现，是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的内核部分，他将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代码翻译（词法、语法解析等一系列编译过程）为可执行</a:t>
            </a:r>
            <a:r>
              <a:rPr kumimoji="1" lang="en-US" altLang="zh-CN" dirty="0" smtClean="0"/>
              <a:t>opcode</a:t>
            </a:r>
            <a:r>
              <a:rPr kumimoji="1" lang="zh-CN" altLang="en-US" dirty="0" smtClean="0"/>
              <a:t>的处理并实现相应的处理方法、实现了基本的数据结构（如：</a:t>
            </a:r>
            <a:r>
              <a:rPr kumimoji="1" lang="en-US" altLang="zh-CN" dirty="0" err="1" smtClean="0"/>
              <a:t>hashtable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OO</a:t>
            </a:r>
            <a:r>
              <a:rPr kumimoji="1" lang="zh-CN" altLang="en-US" dirty="0" smtClean="0"/>
              <a:t>）、内存分配机制及管理、提供了相应的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方法供外部调用，是一切的核心，所有的外围功能均围绕</a:t>
            </a:r>
            <a:r>
              <a:rPr kumimoji="1" lang="en-US" altLang="zh-CN" dirty="0" smtClean="0"/>
              <a:t>Zend</a:t>
            </a:r>
            <a:r>
              <a:rPr kumimoji="1" lang="zh-CN" altLang="en-US" dirty="0" smtClean="0"/>
              <a:t>实现。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Extensions</a:t>
            </a:r>
            <a:r>
              <a:rPr kumimoji="1" lang="zh-CN" altLang="en-US" dirty="0" smtClean="0"/>
              <a:t>：围绕着</a:t>
            </a:r>
            <a:r>
              <a:rPr kumimoji="1" lang="en-US" altLang="zh-CN" dirty="0" smtClean="0"/>
              <a:t>Zend</a:t>
            </a:r>
            <a:r>
              <a:rPr kumimoji="1" lang="zh-CN" altLang="en-US" dirty="0" smtClean="0"/>
              <a:t>引擎，</a:t>
            </a:r>
            <a:r>
              <a:rPr kumimoji="1" lang="en-US" altLang="zh-CN" dirty="0" smtClean="0"/>
              <a:t>extensions</a:t>
            </a:r>
            <a:r>
              <a:rPr kumimoji="1" lang="zh-CN" altLang="en-US" dirty="0" smtClean="0"/>
              <a:t>通过组件式的方式提供各种基础服务，我们常见的各种内置函数（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系列）、标准库等都是通过</a:t>
            </a:r>
            <a:r>
              <a:rPr kumimoji="1" lang="en-US" altLang="zh-CN" dirty="0" smtClean="0"/>
              <a:t>extension</a:t>
            </a:r>
            <a:r>
              <a:rPr kumimoji="1" lang="zh-CN" altLang="en-US" dirty="0" smtClean="0"/>
              <a:t>来实现，用户也可以根据需要实现自己的</a:t>
            </a:r>
            <a:r>
              <a:rPr kumimoji="1" lang="en-US" altLang="zh-CN" dirty="0" smtClean="0"/>
              <a:t>extension</a:t>
            </a:r>
            <a:r>
              <a:rPr kumimoji="1" lang="zh-CN" altLang="en-US" dirty="0" smtClean="0"/>
              <a:t>的典型应用）。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Sapi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Sapi</a:t>
            </a:r>
            <a:r>
              <a:rPr kumimoji="1" lang="zh-CN" altLang="en-US" dirty="0" smtClean="0"/>
              <a:t>全称</a:t>
            </a:r>
            <a:r>
              <a:rPr kumimoji="1" lang="en-US" altLang="zh-CN" dirty="0" smtClean="0"/>
              <a:t>Server Application Programming Interface</a:t>
            </a:r>
            <a:r>
              <a:rPr kumimoji="1" lang="zh-CN" altLang="en-US" dirty="0" smtClean="0"/>
              <a:t>，也就是服务端应用编程接口，</a:t>
            </a:r>
            <a:r>
              <a:rPr kumimoji="1" lang="en-US" altLang="zh-CN" dirty="0" err="1" smtClean="0"/>
              <a:t>Sapi</a:t>
            </a:r>
            <a:r>
              <a:rPr kumimoji="1" lang="zh-CN" altLang="en-US" dirty="0" smtClean="0"/>
              <a:t>通过一系列钩子函数，使得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可以和外围交互数据，这是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非常优雅和成功的设计，通过</a:t>
            </a:r>
            <a:r>
              <a:rPr kumimoji="1" lang="en-US" altLang="zh-CN" dirty="0" err="1" smtClean="0"/>
              <a:t>sapi</a:t>
            </a:r>
            <a:r>
              <a:rPr kumimoji="1" lang="zh-CN" altLang="en-US" dirty="0" smtClean="0"/>
              <a:t>成功的将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本身和上层应用解耦隔离，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可以不再考虑如何针对不同应用进行兼容，而应用本身也可以针对自己的特点实现不同的处理方式。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、上层应用：这就是我们平时编写的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程序，通过不同的</a:t>
            </a:r>
            <a:r>
              <a:rPr kumimoji="1" lang="en-US" altLang="zh-CN" dirty="0" err="1" smtClean="0"/>
              <a:t>spai</a:t>
            </a:r>
            <a:r>
              <a:rPr kumimoji="1" lang="zh-CN" altLang="en-US" dirty="0" smtClean="0"/>
              <a:t>方式得到各种各样的应用模式，如通过</a:t>
            </a:r>
            <a:r>
              <a:rPr kumimoji="1" lang="en-US" altLang="zh-CN" dirty="0" smtClean="0"/>
              <a:t>webserver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应用、在命令行下已脚本方式运行等等。</a:t>
            </a:r>
          </a:p>
          <a:p>
            <a:r>
              <a:rPr kumimoji="1" lang="en-US" altLang="zh-CN" dirty="0" smtClean="0"/>
              <a:t>---------------------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06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12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19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025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线上</a:t>
            </a:r>
            <a:r>
              <a:rPr kumimoji="1" lang="en-US" altLang="zh-CN" sz="800" dirty="0" err="1" smtClean="0">
                <a:latin typeface="SimHei" charset="-122"/>
                <a:ea typeface="SimHei" charset="-122"/>
                <a:cs typeface="SimHei" charset="-122"/>
              </a:rPr>
              <a:t>fishgame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 表共有</a:t>
            </a:r>
            <a:r>
              <a:rPr kumimoji="1" lang="en-US" altLang="zh-CN" sz="800" dirty="0" smtClean="0">
                <a:latin typeface="SimHei" charset="-122"/>
                <a:ea typeface="SimHei" charset="-122"/>
                <a:cs typeface="SimHei" charset="-122"/>
              </a:rPr>
              <a:t>4.8G</a:t>
            </a:r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数据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315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800" dirty="0" smtClean="0">
                <a:latin typeface="SimHei" charset="-122"/>
                <a:ea typeface="SimHei" charset="-122"/>
                <a:cs typeface="SimHei" charset="-122"/>
              </a:rPr>
              <a:t>线上之前出现过未使用索引的问题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421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1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的英文是（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GATEWAY INTERFACE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）公共网关接口，它的作用就是帮助服务器与语言通信，这里就是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进行通信，因为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的语言不通，因此需要一个沟通转换的过程，而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就是这个沟通的协议。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协议在每次连接请求时，会开启一个进程进行处理，处理完毕会关闭该进程，因此下次连接，又要再次开启一个进程进行处理，因此有多少个连接就有多少个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进程，这也就是为什么传统的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会显得缓慢的原因，因此过多的进程会消耗资源和内存。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9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14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Sapi</a:t>
            </a:r>
            <a:r>
              <a:rPr lang="zh-CN" altLang="en-US" b="1" dirty="0" smtClean="0"/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服务器应用编程接口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提供给了外部应用跟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通信的管道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BR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sapi</a:t>
            </a:r>
            <a:r>
              <a:rPr lang="zh-CN" alt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通俗的讲就是</a:t>
            </a:r>
            <a:r>
              <a:rPr lang="pt-BR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php-cgi,php-cli,mod_php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65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/>
              <a:t>php</a:t>
            </a:r>
            <a:r>
              <a:rPr lang="zh-CN" altLang="en-US" b="1" dirty="0" smtClean="0"/>
              <a:t>支持多进程，弱支持多线程（不安全）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php</a:t>
            </a:r>
            <a:r>
              <a:rPr lang="zh-CN" altLang="en-US" b="1" dirty="0" smtClean="0"/>
              <a:t>的垃圾回收机制：</a:t>
            </a:r>
            <a:endParaRPr lang="en-US" altLang="zh-CN" b="1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引用计数也就是每个内存对象都分配了一个计数器，当内存对象被变量引用时，计数器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，当变量引用撤掉时，计数器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，当计数器等于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时，表明内存对象没有被使用，该内存对象则进行销毁，垃圾回收完成。 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“引用计数”存在问题是当两个或多个对象互相引用形成环状后，内存对象的计数器不会消减为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，这一组内存对象没用时，不能进行回收，导致内存泄漏。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PHP5.3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开始使用了新的垃圾回收机制，在引用计数的基础上，实现了复杂的算法，来检测内存对象中引用环的存在，以避免内存泄漏。 </a:t>
            </a:r>
            <a:endParaRPr lang="en-US" altLang="zh-CN" b="1" dirty="0" smtClean="0"/>
          </a:p>
          <a:p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5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Database Object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77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弱类型语言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34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优点       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/win/mac</a:t>
            </a:r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弱类型语言，语法一般都简单</a:t>
            </a:r>
            <a:endParaRPr lang="en-US" altLang="zh-CN" b="1" dirty="0" smtClean="0"/>
          </a:p>
          <a:p>
            <a:r>
              <a:rPr lang="en-US" altLang="zh-CN" b="1" dirty="0" smtClean="0"/>
              <a:t>	15</a:t>
            </a:r>
            <a:r>
              <a:rPr lang="zh-CN" altLang="en-US" b="1" dirty="0" smtClean="0"/>
              <a:t>年左右</a:t>
            </a:r>
            <a:r>
              <a:rPr lang="en-US" altLang="zh-CN" b="1" dirty="0" err="1" smtClean="0"/>
              <a:t>github</a:t>
            </a:r>
            <a:r>
              <a:rPr lang="zh-CN" altLang="en-US" b="1" dirty="0" smtClean="0"/>
              <a:t>语言榜单常驻</a:t>
            </a:r>
            <a:r>
              <a:rPr lang="en-US" altLang="zh-CN" b="1" dirty="0" smtClean="0"/>
              <a:t>top3</a:t>
            </a:r>
            <a:r>
              <a:rPr lang="zh-CN" altLang="en-US" b="1" dirty="0" smtClean="0"/>
              <a:t>，目前为</a:t>
            </a:r>
            <a:r>
              <a:rPr lang="en-US" altLang="zh-CN" b="1" dirty="0" smtClean="0"/>
              <a:t>top7</a:t>
            </a:r>
            <a:r>
              <a:rPr lang="zh-CN" altLang="en-US" b="1" dirty="0" smtClean="0"/>
              <a:t>，前几位</a:t>
            </a:r>
            <a:r>
              <a:rPr lang="en-US" altLang="zh-CN" b="1" dirty="0" err="1" smtClean="0"/>
              <a:t>java,c</a:t>
            </a:r>
            <a:r>
              <a:rPr lang="en-US" altLang="zh-CN" b="1" dirty="0" smtClean="0"/>
              <a:t>++,</a:t>
            </a:r>
            <a:r>
              <a:rPr lang="en-US" altLang="zh-CN" b="1" dirty="0" err="1" smtClean="0"/>
              <a:t>phthon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linux,mysql.apache,nginx</a:t>
            </a:r>
            <a:r>
              <a:rPr lang="zh-CN" altLang="en-US" b="1" dirty="0" smtClean="0"/>
              <a:t>都免费</a:t>
            </a:r>
            <a:endParaRPr lang="en-US" altLang="zh-CN" b="1" dirty="0" smtClean="0"/>
          </a:p>
          <a:p>
            <a:r>
              <a:rPr lang="zh-CN" altLang="en-US" b="1" dirty="0" smtClean="0"/>
              <a:t>缺点 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线性安全问题， </a:t>
            </a:r>
            <a:r>
              <a:rPr lang="en-US" altLang="zh-CN" b="1" dirty="0" err="1" smtClean="0"/>
              <a:t>php</a:t>
            </a:r>
            <a:r>
              <a:rPr lang="zh-CN" altLang="en-US" b="1" dirty="0" smtClean="0"/>
              <a:t>早已提供了</a:t>
            </a:r>
            <a:r>
              <a:rPr lang="en-US" altLang="zh-CN" b="1" dirty="0" smtClean="0"/>
              <a:t>thread</a:t>
            </a:r>
            <a:r>
              <a:rPr lang="zh-CN" altLang="en-US" b="1" dirty="0" smtClean="0"/>
              <a:t>类，但是运行不稳定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mysql_real_escape_string</a:t>
            </a:r>
            <a:r>
              <a:rPr lang="zh-CN" altLang="en-US" b="1" dirty="0" smtClean="0"/>
              <a:t> 和</a:t>
            </a:r>
            <a:r>
              <a:rPr lang="en-US" altLang="zh-CN" b="1" dirty="0" err="1" smtClean="0"/>
              <a:t>mysql_escape_string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同一个功能，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phper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种写法， 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只有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中写法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endParaRPr lang="en-US" altLang="zh-CN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BE3F0-1C7D-9A46-B470-E8F35A765A5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comments" Target="../comments/commen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439" y="3301340"/>
            <a:ext cx="6934564" cy="749496"/>
          </a:xfrm>
        </p:spPr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3299" y="4655127"/>
            <a:ext cx="2920704" cy="492605"/>
          </a:xfrm>
        </p:spPr>
        <p:txBody>
          <a:bodyPr/>
          <a:lstStyle/>
          <a:p>
            <a:r>
              <a:rPr kumimoji="1" lang="zh-CN" altLang="en-US" dirty="0" smtClean="0"/>
              <a:t>齐晨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链接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02030" y="9876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三种方式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279030" y="1464528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的</a:t>
            </a:r>
            <a:r>
              <a:rPr lang="en-US" altLang="zh-CN" sz="2400" dirty="0"/>
              <a:t>MySQL</a:t>
            </a:r>
            <a:r>
              <a:rPr lang="zh-CN" altLang="en-US" sz="2400" dirty="0" smtClean="0"/>
              <a:t>扩展   面向过程，不安全的</a:t>
            </a:r>
            <a:r>
              <a:rPr lang="en-US" altLang="zh-CN" sz="2400" dirty="0" smtClean="0"/>
              <a:t>,php7</a:t>
            </a:r>
            <a:r>
              <a:rPr lang="zh-CN" altLang="en-US" sz="2400" dirty="0" smtClean="0"/>
              <a:t>已废弃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9030" y="1897231"/>
            <a:ext cx="761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mysqli</a:t>
            </a:r>
            <a:r>
              <a:rPr lang="zh-CN" altLang="en-US" sz="2400" dirty="0" smtClean="0"/>
              <a:t>扩展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面向对象，安全的，只能链接</a:t>
            </a:r>
            <a:r>
              <a:rPr lang="en-US" altLang="zh-CN" sz="2400" dirty="0" err="1" smtClean="0"/>
              <a:t>mysql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79030" y="2401883"/>
            <a:ext cx="1068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数据对象</a:t>
            </a:r>
            <a:r>
              <a:rPr lang="en-US" altLang="zh-CN" sz="2400" dirty="0"/>
              <a:t>(PDO) </a:t>
            </a:r>
            <a:r>
              <a:rPr lang="zh-CN" altLang="en-US" sz="2400" dirty="0" smtClean="0"/>
              <a:t> 面向对象，安全，支持市场上常用数据类似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里</a:t>
            </a:r>
            <a:r>
              <a:rPr lang="en-US" altLang="zh-CN" sz="2400" dirty="0"/>
              <a:t>JDBC</a:t>
            </a:r>
            <a:endParaRPr kumimoji="1"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30" y="2906535"/>
            <a:ext cx="8139290" cy="38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代码片段解析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2" y="492126"/>
            <a:ext cx="9934007" cy="63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 smtClean="0"/>
              <a:t>PHP-</a:t>
            </a:r>
            <a:r>
              <a:rPr kumimoji="1" lang="zh-CN" altLang="en-US" sz="2000" dirty="0" smtClean="0"/>
              <a:t>优缺点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8" y="7858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优点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1155145"/>
            <a:ext cx="445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跨平台，性能</a:t>
            </a:r>
            <a:r>
              <a:rPr lang="zh-CN" altLang="en-US" sz="2400" dirty="0" smtClean="0"/>
              <a:t>优越</a:t>
            </a:r>
            <a:endParaRPr kumimoji="1" lang="en-US" altLang="zh-CN" sz="2400" dirty="0"/>
          </a:p>
          <a:p>
            <a:r>
              <a:rPr lang="zh-CN" altLang="en-US" sz="2400" dirty="0"/>
              <a:t>语法</a:t>
            </a:r>
            <a:r>
              <a:rPr lang="zh-CN" altLang="en-US" sz="2400" dirty="0" smtClean="0"/>
              <a:t>简单</a:t>
            </a:r>
            <a:endParaRPr kumimoji="1" lang="en-US" altLang="zh-CN" sz="2400" dirty="0"/>
          </a:p>
          <a:p>
            <a:r>
              <a:rPr kumimoji="1" lang="zh-CN" altLang="en-US" sz="2400" dirty="0"/>
              <a:t>社区</a:t>
            </a:r>
            <a:r>
              <a:rPr kumimoji="1" lang="zh-CN" altLang="en-US" sz="2400" dirty="0" smtClean="0"/>
              <a:t>活跃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成本</a:t>
            </a:r>
            <a:r>
              <a:rPr kumimoji="1" lang="zh-CN" altLang="en-US" sz="2400" dirty="0" smtClean="0"/>
              <a:t>低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42988" y="27039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缺点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4078" y="3320980"/>
            <a:ext cx="73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对多线程支持</a:t>
            </a:r>
            <a:r>
              <a:rPr lang="zh-CN" altLang="en-US" sz="2400" dirty="0" smtClean="0"/>
              <a:t>不友好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lang="zh-CN" altLang="en-US" sz="2400" dirty="0"/>
              <a:t>函数命名不规范   驼峰法和下滑</a:t>
            </a:r>
            <a:r>
              <a:rPr lang="zh-CN" altLang="en-US" sz="2400" dirty="0" smtClean="0"/>
              <a:t>线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大型项目后期维护困难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‘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是最好的语言</a:t>
            </a:r>
            <a:r>
              <a:rPr kumimoji="1" lang="en-US" altLang="zh-CN" sz="2400" dirty="0" smtClean="0"/>
              <a:t>‘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2988" y="6017367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决定程序优雅的是人，而不是语言。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53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543792" y="866899"/>
            <a:ext cx="3647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1.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数据库概述</a:t>
            </a:r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3.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常用的数据库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4.mysql</a:t>
            </a: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5.sql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的基本操作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数据库概述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8772" y="814388"/>
            <a:ext cx="10475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四个基本概念：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存储的基本对象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</a:t>
            </a:r>
            <a:r>
              <a:rPr lang="zh-CN" altLang="en-US" sz="2400" dirty="0" smtClean="0"/>
              <a:t>数据库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长期储存在计算机</a:t>
            </a:r>
            <a:r>
              <a:rPr lang="zh-CN" altLang="en-US" sz="2400" dirty="0" smtClean="0"/>
              <a:t>内有</a:t>
            </a:r>
            <a:r>
              <a:rPr lang="zh-CN" altLang="en-US" sz="2400" dirty="0"/>
              <a:t>组织、可共享的大量数据的</a:t>
            </a: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</a:t>
            </a:r>
            <a:r>
              <a:rPr lang="zh-CN" altLang="en-US" sz="2400" dirty="0"/>
              <a:t>数据库管理系统 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位于用户与计算机之间的管理软件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</a:t>
            </a:r>
            <a:r>
              <a:rPr lang="zh-CN" altLang="en-US" sz="2400" dirty="0"/>
              <a:t>数据库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由数据库、数据库管理</a:t>
            </a:r>
            <a:r>
              <a:rPr lang="zh-CN" altLang="en-US" sz="2400" dirty="0" smtClean="0"/>
              <a:t>系统、</a:t>
            </a:r>
            <a:r>
              <a:rPr lang="zh-CN" altLang="en-US" sz="2400" dirty="0"/>
              <a:t>应用程序和数据库</a:t>
            </a:r>
            <a:r>
              <a:rPr lang="zh-CN" altLang="en-US" sz="2400" dirty="0" smtClean="0"/>
              <a:t>管理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员</a:t>
            </a:r>
            <a:r>
              <a:rPr lang="zh-CN" altLang="en-US" sz="2400" dirty="0"/>
              <a:t>组成的储存、管理、处理和维护数据的系统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78772" y="3055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发展史：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28850" y="3141523"/>
            <a:ext cx="775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人工管理阶段 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</a:t>
            </a:r>
            <a:r>
              <a:rPr lang="zh-CN" altLang="en-US" sz="2400" dirty="0" smtClean="0"/>
              <a:t>中期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lang="zh-CN" altLang="en-US" sz="2400" dirty="0"/>
              <a:t>文件系统阶段   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年代后期到</a:t>
            </a:r>
            <a:r>
              <a:rPr lang="en-US" altLang="zh-CN" sz="2400" dirty="0"/>
              <a:t>60</a:t>
            </a:r>
            <a:r>
              <a:rPr lang="zh-CN" altLang="en-US" sz="2400" dirty="0"/>
              <a:t>年代中期</a:t>
            </a:r>
            <a:endParaRPr kumimoji="1" lang="zh-CN" altLang="en-US" sz="2400" dirty="0"/>
          </a:p>
          <a:p>
            <a:endParaRPr kumimoji="1" lang="en-US" altLang="zh-CN" sz="2400" dirty="0" smtClean="0"/>
          </a:p>
          <a:p>
            <a:r>
              <a:rPr lang="zh-CN" altLang="en-US" sz="2400" dirty="0"/>
              <a:t>数据库系统阶段  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60</a:t>
            </a:r>
            <a:r>
              <a:rPr lang="zh-CN" altLang="en-US" sz="2400" dirty="0"/>
              <a:t>年代后期之后</a:t>
            </a:r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8772" y="54375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数据库类型：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81702" y="54836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关系型和非关系型数据库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12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常用的数据库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95326" y="7848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关系型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86714" y="1676617"/>
            <a:ext cx="111586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Oracle  </a:t>
            </a:r>
            <a:r>
              <a:rPr lang="zh-CN" altLang="en-US" sz="2400" b="1" dirty="0" smtClean="0"/>
              <a:t>不开源</a:t>
            </a:r>
            <a:r>
              <a:rPr lang="en-US" altLang="zh-CN" sz="2400" b="1" dirty="0" smtClean="0"/>
              <a:t>  </a:t>
            </a:r>
            <a:r>
              <a:rPr lang="zh-CN" altLang="en-US" sz="2400" dirty="0" smtClean="0"/>
              <a:t>主要</a:t>
            </a:r>
            <a:r>
              <a:rPr lang="zh-CN" altLang="en-US" sz="2400" dirty="0"/>
              <a:t>应用范围：传统大企业，大公司，政府，金融，证券等等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MySQL  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?  </a:t>
            </a:r>
            <a:r>
              <a:rPr lang="zh-CN" altLang="en-US" sz="2400" dirty="0" smtClean="0"/>
              <a:t>主要</a:t>
            </a:r>
            <a:r>
              <a:rPr lang="zh-CN" altLang="en-US" sz="2400" dirty="0"/>
              <a:t>应用范围：互联网领域，大中小型网站，游戏公司，</a:t>
            </a:r>
            <a:r>
              <a:rPr lang="zh-CN" altLang="en-US" sz="2400" dirty="0" smtClean="0"/>
              <a:t>电商等等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MariaDB</a:t>
            </a:r>
            <a:r>
              <a:rPr lang="zh-CN" altLang="en-US" sz="2400" b="1" dirty="0" smtClean="0"/>
              <a:t> 开源</a:t>
            </a: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mysql</a:t>
            </a:r>
            <a:r>
              <a:rPr lang="zh-CN" altLang="en-US" sz="2400" b="1" dirty="0" smtClean="0"/>
              <a:t>的一个分支， 有开源社区维护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/>
              <a:t>SQL </a:t>
            </a:r>
            <a:r>
              <a:rPr lang="en-US" altLang="zh-CN" sz="2400" b="1" dirty="0" smtClean="0"/>
              <a:t>Server</a:t>
            </a:r>
            <a:r>
              <a:rPr lang="zh-CN" altLang="en-US" sz="2400" b="1" dirty="0" smtClean="0"/>
              <a:t> 只用于</a:t>
            </a: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  </a:t>
            </a:r>
            <a:r>
              <a:rPr lang="zh-CN" altLang="en-US" sz="2400" dirty="0" smtClean="0"/>
              <a:t>主要</a:t>
            </a:r>
            <a:r>
              <a:rPr lang="zh-CN" altLang="en-US" sz="2400" dirty="0"/>
              <a:t>应用范围：部分</a:t>
            </a:r>
            <a:r>
              <a:rPr lang="zh-CN" altLang="en-US" sz="2400" dirty="0" smtClean="0"/>
              <a:t>企业平台。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dirty="0"/>
              <a:t>SQLite 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Access</a:t>
            </a:r>
            <a:r>
              <a:rPr lang="zh-CN" altLang="en-US" sz="2400" b="1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DB2, PostgreSQL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Informix,Sybase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15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常用的数据库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78773" y="9557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非关系型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78773" y="2075274"/>
            <a:ext cx="93586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Memcached</a:t>
            </a:r>
            <a:r>
              <a:rPr lang="zh-CN" altLang="en-US" sz="2400" b="1" dirty="0" smtClean="0"/>
              <a:t> </a:t>
            </a:r>
            <a:r>
              <a:rPr lang="zh-CN" altLang="en-US" sz="2400" dirty="0" smtClean="0"/>
              <a:t>开源</a:t>
            </a:r>
            <a:r>
              <a:rPr lang="zh-CN" altLang="en-US" sz="2400" dirty="0"/>
              <a:t>的、高性能的、具有分布式内存对象的缓存</a:t>
            </a:r>
            <a:r>
              <a:rPr lang="zh-CN" altLang="en-US" sz="2400" dirty="0" smtClean="0"/>
              <a:t>系统，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用于减轻数据库负载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 err="1" smtClean="0"/>
              <a:t>Redis</a:t>
            </a:r>
            <a:r>
              <a:rPr lang="zh-CN" altLang="en-US" sz="2400" b="1" dirty="0" smtClean="0"/>
              <a:t>   </a:t>
            </a:r>
            <a:r>
              <a:rPr lang="zh-CN" altLang="en-US" sz="2400" dirty="0" smtClean="0"/>
              <a:t>和</a:t>
            </a:r>
            <a:r>
              <a:rPr lang="en-US" altLang="zh-CN" sz="2400" dirty="0" err="1"/>
              <a:t>Memcached</a:t>
            </a:r>
            <a:r>
              <a:rPr lang="zh-CN" altLang="en-US" sz="2400" dirty="0" smtClean="0"/>
              <a:t>类似，比前者数据类型多，支持队列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MongoDB</a:t>
            </a:r>
            <a:r>
              <a:rPr lang="zh-CN" altLang="en-US" sz="2400" b="1" dirty="0" smtClean="0"/>
              <a:t> 开源 </a:t>
            </a:r>
            <a:r>
              <a:rPr lang="zh-CN" altLang="en-US" sz="2400" dirty="0" smtClean="0"/>
              <a:t>介于关系和</a:t>
            </a:r>
            <a:r>
              <a:rPr lang="zh-CN" altLang="en-US" sz="2400" dirty="0"/>
              <a:t>非关系数据库之间的</a:t>
            </a:r>
            <a:r>
              <a:rPr lang="zh-CN" altLang="en-US" sz="2400" dirty="0" smtClean="0"/>
              <a:t>产品，海量数据存储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Cassandra</a:t>
            </a:r>
            <a:r>
              <a:rPr lang="zh-CN" altLang="en-US" sz="2400" b="1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MemcacheDB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BerkeleyDB</a:t>
            </a:r>
            <a:endParaRPr lang="en-US" altLang="zh-CN" sz="2400" b="1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22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数据受欢迎程度排名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3" y="812072"/>
            <a:ext cx="9944100" cy="57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介绍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8773" y="7715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简介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78678" y="1170775"/>
            <a:ext cx="1028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由瑞典</a:t>
            </a:r>
            <a:r>
              <a:rPr lang="en-US" altLang="zh-CN" sz="2400" dirty="0"/>
              <a:t>MySQL AB </a:t>
            </a:r>
            <a:r>
              <a:rPr lang="zh-CN" altLang="en-US" sz="2400" dirty="0"/>
              <a:t>公司开发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编写。目前</a:t>
            </a:r>
            <a:r>
              <a:rPr lang="zh-CN" altLang="en-US" sz="2400" dirty="0"/>
              <a:t>属于 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旗下</a:t>
            </a:r>
            <a:r>
              <a:rPr lang="zh-CN" altLang="en-US" sz="2400" dirty="0"/>
              <a:t>产品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MySQL </a:t>
            </a:r>
            <a:r>
              <a:rPr lang="zh-CN" altLang="en-US" sz="2400" dirty="0"/>
              <a:t>是最流行</a:t>
            </a:r>
            <a:r>
              <a:rPr lang="zh-CN" altLang="en-US" sz="2400" dirty="0" smtClean="0"/>
              <a:t>的关系型数据库之一。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方面是最好的</a:t>
            </a:r>
            <a:r>
              <a:rPr lang="en-US" altLang="zh-CN" sz="2400" dirty="0" err="1" smtClean="0"/>
              <a:t>rdbms</a:t>
            </a:r>
            <a:r>
              <a:rPr lang="zh-CN" altLang="en-US" sz="2400" dirty="0" smtClean="0"/>
              <a:t>应用软件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5089" y="2008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应用环境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78678" y="2566556"/>
            <a:ext cx="102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Win/</a:t>
            </a:r>
            <a:r>
              <a:rPr kumimoji="1" lang="en-US" altLang="zh-CN" sz="2400" dirty="0" err="1" smtClean="0"/>
              <a:t>linux</a:t>
            </a:r>
            <a:r>
              <a:rPr kumimoji="1" lang="zh-CN" altLang="en-US" sz="2400" dirty="0" smtClean="0"/>
              <a:t>， 可与</a:t>
            </a:r>
            <a:r>
              <a:rPr kumimoji="1" lang="en-US" altLang="zh-CN" sz="2400" dirty="0" err="1" smtClean="0"/>
              <a:t>apache,nginx,php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组成黄金搭档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被业界称</a:t>
            </a:r>
            <a:r>
              <a:rPr kumimoji="1" lang="en-US" altLang="zh-CN" sz="2400" dirty="0" smtClean="0"/>
              <a:t>‘lamp’ ‘</a:t>
            </a:r>
            <a:r>
              <a:rPr kumimoji="1" lang="en-US" altLang="zh-CN" sz="2400" dirty="0" err="1" smtClean="0"/>
              <a:t>lnmp</a:t>
            </a:r>
            <a:r>
              <a:rPr kumimoji="1" lang="en-US" altLang="zh-CN" sz="2400" dirty="0" smtClean="0"/>
              <a:t>’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78773" y="31664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存储引擎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78678" y="3581914"/>
            <a:ext cx="10769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MyISAM</a:t>
            </a:r>
            <a:r>
              <a:rPr lang="zh-CN" altLang="en-US" sz="2400" dirty="0" smtClean="0"/>
              <a:t> 不支持事物，外键。 特点就是查询快其他操作慢</a:t>
            </a:r>
            <a:endParaRPr lang="en-US" altLang="zh-CN" sz="2400" dirty="0" smtClean="0"/>
          </a:p>
          <a:p>
            <a:endParaRPr kumimoji="1" lang="en-US" altLang="zh-CN" sz="2400" dirty="0" smtClean="0"/>
          </a:p>
          <a:p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 健壮的引擎，默认的，支持事物，自动灾难恢复，外键约束，最常用的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lang="en-US" altLang="zh-CN" sz="2400" dirty="0" smtClean="0"/>
              <a:t>MEMORY</a:t>
            </a:r>
            <a:r>
              <a:rPr lang="zh-CN" altLang="en-US" sz="2400" dirty="0" smtClean="0"/>
              <a:t> 更快的速度，存储在内存中，服务崩溃或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重启时数据丢失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其他的</a:t>
            </a:r>
            <a:r>
              <a:rPr kumimoji="1" lang="en-US" altLang="zh-CN" sz="2400" dirty="0" smtClean="0"/>
              <a:t>: </a:t>
            </a:r>
            <a:r>
              <a:rPr lang="en-US" altLang="zh-CN" sz="2400" dirty="0" smtClean="0"/>
              <a:t>Merge,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Archive, Federated</a:t>
            </a:r>
            <a:endParaRPr kumimoji="1"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8773" y="61809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应用架构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94623" y="6180931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单点， 主从复制，集群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24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特点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68705" y="729615"/>
            <a:ext cx="89178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功能强大  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支持事物，视图，存储过程，触发器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跨平台         支持大多数已知平台如*</a:t>
            </a:r>
            <a:r>
              <a:rPr kumimoji="1" lang="en-US" altLang="zh-CN" sz="2400" dirty="0" err="1" smtClean="0"/>
              <a:t>nux</a:t>
            </a:r>
            <a:r>
              <a:rPr kumimoji="1" lang="en-US" altLang="zh-CN" sz="2400" dirty="0" smtClean="0"/>
              <a:t>/</a:t>
            </a:r>
            <a:r>
              <a:rPr kumimoji="1" lang="en-US" altLang="zh-CN" sz="2400" dirty="0" err="1" smtClean="0"/>
              <a:t>mac,windoms,</a:t>
            </a:r>
            <a:r>
              <a:rPr lang="en-US" altLang="zh-CN" sz="2400" dirty="0" err="1" smtClean="0"/>
              <a:t>FreeBSD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速度快</a:t>
            </a:r>
            <a:r>
              <a:rPr kumimoji="1" lang="en-US" altLang="zh-CN" sz="2400" dirty="0" smtClean="0"/>
              <a:t>		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面向对象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对于开发语言如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，支持面向对象，过程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安全型高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lang="zh-CN" altLang="en-US" sz="2400" dirty="0" smtClean="0"/>
              <a:t>成本低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支持各种开发语言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支持大多数流行语言，提供</a:t>
            </a:r>
            <a:r>
              <a:rPr kumimoji="1" lang="en-US" altLang="zh-CN" sz="2400" dirty="0" err="1" smtClean="0"/>
              <a:t>api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存储空间大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一个</a:t>
            </a:r>
            <a:r>
              <a:rPr lang="en-US" altLang="zh-CN" sz="2400" dirty="0" err="1" smtClean="0"/>
              <a:t>InnDB</a:t>
            </a:r>
            <a:r>
              <a:rPr lang="zh-CN" altLang="en-US" sz="2400" dirty="0" smtClean="0"/>
              <a:t>表最大容量为</a:t>
            </a:r>
            <a:r>
              <a:rPr lang="en-US" altLang="zh-CN" sz="2400" dirty="0" smtClean="0"/>
              <a:t>64TB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65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PHP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543792" y="866899"/>
            <a:ext cx="31854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1.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发展史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2.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原理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3.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特性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4.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与</a:t>
            </a:r>
            <a:r>
              <a:rPr kumimoji="1" lang="en-US" altLang="zh-CN" sz="3600" dirty="0" err="1" smtClean="0">
                <a:latin typeface="KaiTi" charset="-122"/>
                <a:ea typeface="KaiTi" charset="-122"/>
                <a:cs typeface="KaiTi" charset="-122"/>
              </a:rPr>
              <a:t>mysql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关联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  <a:p>
            <a:endParaRPr kumimoji="1" lang="en-US" altLang="zh-CN" sz="36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3600" dirty="0" smtClean="0">
                <a:latin typeface="KaiTi" charset="-122"/>
                <a:ea typeface="KaiTi" charset="-122"/>
                <a:cs typeface="KaiTi" charset="-122"/>
              </a:rPr>
              <a:t>5.</a:t>
            </a:r>
            <a:r>
              <a:rPr kumimoji="1" lang="zh-CN" altLang="en-US" sz="3600" dirty="0" smtClean="0">
                <a:latin typeface="KaiTi" charset="-122"/>
                <a:ea typeface="KaiTi" charset="-122"/>
                <a:cs typeface="KaiTi" charset="-122"/>
              </a:rPr>
              <a:t>优缺点</a:t>
            </a:r>
            <a:endParaRPr kumimoji="1" lang="en-US" altLang="zh-CN" sz="3600" dirty="0" smtClean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78773" y="680691"/>
            <a:ext cx="1103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数据库使用的</a:t>
            </a:r>
            <a:r>
              <a:rPr lang="zh-CN" altLang="en-US" sz="2400" dirty="0" smtClean="0"/>
              <a:t>语言：       结构化查询语言（</a:t>
            </a:r>
            <a:r>
              <a:rPr lang="en-US" altLang="zh-CN" sz="2400" dirty="0" smtClean="0"/>
              <a:t>SQL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Structured Query Language</a:t>
            </a:r>
            <a:r>
              <a:rPr lang="zh-CN" altLang="en-US" sz="2400" dirty="0" smtClean="0"/>
              <a:t>）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78773" y="1957389"/>
            <a:ext cx="110337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数据定义语言</a:t>
            </a:r>
            <a:r>
              <a:rPr kumimoji="1" lang="en-US" altLang="zh-CN" sz="2400" dirty="0" smtClean="0"/>
              <a:t>(DDL): </a:t>
            </a:r>
            <a:r>
              <a:rPr kumimoji="1" lang="zh-CN" altLang="en-US" sz="2400" dirty="0" smtClean="0"/>
              <a:t>用于创建</a:t>
            </a:r>
            <a:r>
              <a:rPr kumimoji="1" lang="en-US" altLang="zh-CN" sz="2400" dirty="0" smtClean="0"/>
              <a:t>(create)</a:t>
            </a:r>
            <a:r>
              <a:rPr kumimoji="1" lang="zh-CN" altLang="en-US" sz="2400" dirty="0" smtClean="0"/>
              <a:t>，删除</a:t>
            </a:r>
            <a:r>
              <a:rPr kumimoji="1" lang="en-US" altLang="zh-CN" sz="2400" dirty="0" smtClean="0"/>
              <a:t>(drop)</a:t>
            </a:r>
            <a:r>
              <a:rPr kumimoji="1" lang="zh-CN" altLang="en-US" sz="2400" dirty="0" smtClean="0"/>
              <a:t>，修改</a:t>
            </a:r>
            <a:r>
              <a:rPr kumimoji="1" lang="en-US" altLang="zh-CN" sz="2400" dirty="0" smtClean="0"/>
              <a:t>(alter) 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				</a:t>
            </a:r>
            <a:r>
              <a:rPr kumimoji="1" lang="zh-CN" altLang="en-US" sz="2400" dirty="0" smtClean="0"/>
              <a:t>操作对象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表，视图，索引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数据操作语言</a:t>
            </a:r>
            <a:r>
              <a:rPr kumimoji="1" lang="en-US" altLang="zh-CN" sz="2400" dirty="0" smtClean="0"/>
              <a:t>(DML): </a:t>
            </a:r>
            <a:r>
              <a:rPr kumimoji="1" lang="zh-CN" altLang="en-US" sz="2400" dirty="0" smtClean="0"/>
              <a:t>用于增</a:t>
            </a:r>
            <a:r>
              <a:rPr kumimoji="1" lang="en-US" altLang="zh-CN" sz="2400" dirty="0" smtClean="0"/>
              <a:t>(insert)</a:t>
            </a:r>
            <a:r>
              <a:rPr kumimoji="1" lang="zh-CN" altLang="en-US" sz="2400" dirty="0" smtClean="0"/>
              <a:t>删</a:t>
            </a:r>
            <a:r>
              <a:rPr kumimoji="1" lang="en-US" altLang="zh-CN" sz="2400" dirty="0" smtClean="0"/>
              <a:t>(delete)</a:t>
            </a:r>
            <a:r>
              <a:rPr kumimoji="1" lang="zh-CN" altLang="en-US" sz="2400" dirty="0" smtClean="0"/>
              <a:t>改</a:t>
            </a:r>
            <a:r>
              <a:rPr kumimoji="1" lang="en-US" altLang="zh-CN" sz="2400" dirty="0" smtClean="0"/>
              <a:t>(update)</a:t>
            </a:r>
            <a:r>
              <a:rPr kumimoji="1" lang="zh-CN" altLang="en-US" sz="2400" dirty="0" smtClean="0"/>
              <a:t> 操作对象：表中数据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数据控制语言</a:t>
            </a:r>
            <a:r>
              <a:rPr kumimoji="1" lang="en-US" altLang="zh-CN" sz="2400" dirty="0" smtClean="0"/>
              <a:t>(DCL): </a:t>
            </a:r>
            <a:r>
              <a:rPr kumimoji="1" lang="zh-CN" altLang="en-US" sz="2400" dirty="0" smtClean="0"/>
              <a:t>用于设置用户权限和控制语句：</a:t>
            </a:r>
            <a:r>
              <a:rPr kumimoji="1" lang="en-US" altLang="zh-CN" sz="2400" dirty="0" err="1" smtClean="0"/>
              <a:t>grant,if</a:t>
            </a: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>else, 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				</a:t>
            </a:r>
            <a:r>
              <a:rPr kumimoji="1" lang="en-US" altLang="zh-CN" sz="2400" dirty="0" err="1" smtClean="0"/>
              <a:t>while,begin</a:t>
            </a:r>
            <a:r>
              <a:rPr kumimoji="1" lang="en-US" altLang="zh-CN" sz="2400" dirty="0" smtClean="0"/>
              <a:t> transaction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数据查询语言</a:t>
            </a:r>
            <a:r>
              <a:rPr kumimoji="1" lang="en-US" altLang="zh-CN" sz="2400" dirty="0" smtClean="0"/>
              <a:t>(DQL)(</a:t>
            </a:r>
            <a:r>
              <a:rPr kumimoji="1" lang="zh-CN" altLang="en-US" sz="2400" dirty="0" smtClean="0"/>
              <a:t>常用</a:t>
            </a:r>
            <a:r>
              <a:rPr kumimoji="1" lang="en-US" altLang="zh-CN" sz="2400" dirty="0" smtClean="0"/>
              <a:t>):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select, from , where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98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</a:t>
            </a:r>
            <a:r>
              <a:rPr kumimoji="1" lang="en-US" altLang="zh-CN" sz="2000" dirty="0" err="1" smtClean="0"/>
              <a:t>DDl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8773" y="959723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创建数据库</a:t>
            </a:r>
            <a:r>
              <a:rPr kumimoji="1" lang="en-US" altLang="zh-CN" sz="2400" dirty="0" smtClean="0"/>
              <a:t> create database </a:t>
            </a:r>
            <a:r>
              <a:rPr kumimoji="1" lang="zh-CN" altLang="en-US" sz="2400" dirty="0" smtClean="0"/>
              <a:t>数据库名</a:t>
            </a:r>
            <a:r>
              <a:rPr kumimoji="1" lang="en-US" altLang="zh-CN" sz="2400" dirty="0" smtClean="0"/>
              <a:t>;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78773" y="1597858"/>
            <a:ext cx="6486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创建教数据表 </a:t>
            </a:r>
            <a:r>
              <a:rPr kumimoji="1" lang="en-US" altLang="zh-CN" sz="2400" dirty="0" smtClean="0"/>
              <a:t>create table </a:t>
            </a:r>
            <a:r>
              <a:rPr kumimoji="1" lang="zh-CN" altLang="en-US" sz="2400" dirty="0" smtClean="0"/>
              <a:t>表名 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列名 列类型</a:t>
            </a:r>
            <a:r>
              <a:rPr kumimoji="1" lang="en-US" altLang="zh-CN" sz="2400" dirty="0" smtClean="0"/>
              <a:t>)</a:t>
            </a:r>
          </a:p>
          <a:p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64" y="841738"/>
            <a:ext cx="5139555" cy="2191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8773" y="3531681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修改表结构 </a:t>
            </a:r>
            <a:r>
              <a:rPr lang="en-US" altLang="zh-CN" sz="2400" dirty="0" smtClean="0"/>
              <a:t>alter 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具体操作</a:t>
            </a:r>
            <a:r>
              <a:rPr lang="en-US" altLang="zh-CN" sz="2400" dirty="0" smtClean="0"/>
              <a:t>;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361" y="3184975"/>
            <a:ext cx="6040119" cy="121692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8773" y="4714783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删除数据表  </a:t>
            </a:r>
            <a:r>
              <a:rPr kumimoji="1" lang="en-US" altLang="zh-CN" sz="2400" dirty="0" smtClean="0"/>
              <a:t>drop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table</a:t>
            </a:r>
            <a:r>
              <a:rPr kumimoji="1" lang="zh-CN" altLang="en-US" sz="2400" dirty="0" smtClean="0"/>
              <a:t> 表名</a:t>
            </a:r>
            <a:endParaRPr kumimoji="1"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839" y="4787555"/>
            <a:ext cx="4398010" cy="41490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8773" y="5572374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重置表数据 </a:t>
            </a:r>
            <a:r>
              <a:rPr lang="en-US" altLang="zh-CN" sz="2400" dirty="0" smtClean="0"/>
              <a:t>truncate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表名</a:t>
            </a:r>
            <a:endParaRPr kumimoji="1"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753" y="5557837"/>
            <a:ext cx="3969434" cy="4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</a:t>
            </a:r>
            <a:r>
              <a:rPr kumimoji="1" lang="en-US" altLang="zh-CN" sz="2000" dirty="0" err="1" smtClean="0"/>
              <a:t>DMl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78773" y="963781"/>
            <a:ext cx="6276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增添数据  </a:t>
            </a:r>
            <a:r>
              <a:rPr lang="en-US" altLang="zh-CN" sz="2400" dirty="0" smtClean="0"/>
              <a:t>insert into 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( </a:t>
            </a:r>
            <a:r>
              <a:rPr lang="zh-CN" altLang="en-US" sz="2400" dirty="0" smtClean="0"/>
              <a:t>字段</a:t>
            </a:r>
            <a:r>
              <a:rPr lang="en-US" altLang="zh-CN" sz="2400" dirty="0" smtClean="0"/>
              <a:t>1,</a:t>
            </a:r>
            <a:r>
              <a:rPr lang="zh-CN" altLang="en-US" sz="2400" dirty="0"/>
              <a:t>字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2,...)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value( 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1, 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2,...);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64" y="1828628"/>
            <a:ext cx="7578479" cy="15270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8773" y="3618346"/>
            <a:ext cx="602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删除数据 </a:t>
            </a:r>
            <a:r>
              <a:rPr kumimoji="1" lang="en-US" altLang="zh-CN" sz="2400" dirty="0" smtClean="0"/>
              <a:t>delete from </a:t>
            </a:r>
            <a:r>
              <a:rPr kumimoji="1" lang="zh-CN" altLang="en-US" sz="2400" dirty="0" smtClean="0"/>
              <a:t>表名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[where Clause]</a:t>
            </a:r>
            <a:endParaRPr kumimoji="1"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875" y="4268194"/>
            <a:ext cx="8094150" cy="83803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8773" y="5106225"/>
            <a:ext cx="888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更新数据 </a:t>
            </a:r>
            <a:r>
              <a:rPr kumimoji="1" lang="en-US" altLang="zh-CN" sz="2400" dirty="0" smtClean="0"/>
              <a:t>update</a:t>
            </a:r>
            <a:r>
              <a:rPr kumimoji="1" lang="zh-CN" altLang="en-US" sz="2400" dirty="0" smtClean="0"/>
              <a:t> 表名 </a:t>
            </a:r>
            <a:r>
              <a:rPr kumimoji="1" lang="en-US" altLang="zh-CN" sz="2400" dirty="0" smtClean="0"/>
              <a:t>set</a:t>
            </a:r>
            <a:r>
              <a:rPr kumimoji="1" lang="zh-CN" altLang="en-US" sz="2400" dirty="0" smtClean="0"/>
              <a:t> 字段</a:t>
            </a:r>
            <a:r>
              <a:rPr kumimoji="1" lang="en-US" altLang="zh-CN" sz="2400" dirty="0" smtClean="0"/>
              <a:t>1=</a:t>
            </a:r>
            <a:r>
              <a:rPr kumimoji="1" lang="zh-CN" altLang="en-US" sz="2400" dirty="0" smtClean="0"/>
              <a:t>值</a:t>
            </a:r>
            <a:r>
              <a:rPr kumimoji="1" lang="en-US" altLang="zh-CN" sz="2400" dirty="0"/>
              <a:t>1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字段</a:t>
            </a:r>
            <a:r>
              <a:rPr kumimoji="1" lang="en-US" altLang="zh-CN" sz="2400" dirty="0" smtClean="0"/>
              <a:t>2=</a:t>
            </a:r>
            <a:r>
              <a:rPr kumimoji="1" lang="zh-CN" altLang="en-US" sz="2400" dirty="0" smtClean="0"/>
              <a:t>值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[where Clause]</a:t>
            </a:r>
            <a:endParaRPr kumimoji="1"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08" y="5567890"/>
            <a:ext cx="10159519" cy="10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SQL-DCL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8713" y="1114425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Grant</a:t>
            </a:r>
            <a:r>
              <a:rPr kumimoji="1" lang="zh-CN" altLang="en-US" sz="2400" dirty="0" smtClean="0"/>
              <a:t>  用于赋予权限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5" y="1764982"/>
            <a:ext cx="11572245" cy="10848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8713" y="3075709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Begin/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transaction </a:t>
            </a:r>
            <a:r>
              <a:rPr lang="zh-CN" altLang="en-US" sz="2400" dirty="0" smtClean="0"/>
              <a:t>用于处理事务</a:t>
            </a:r>
            <a:r>
              <a:rPr lang="en-US" altLang="zh-CN" sz="2400" dirty="0" smtClean="0"/>
              <a:t> 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872" y="3537374"/>
            <a:ext cx="5155247" cy="31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SQL-DQL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0150" y="9572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通用语法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47" y="498826"/>
            <a:ext cx="5325973" cy="18402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0150" y="2449950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where</a:t>
            </a:r>
            <a:r>
              <a:rPr kumimoji="1" lang="zh-CN" altLang="en-US" sz="2400" dirty="0" smtClean="0"/>
              <a:t>子句格式</a:t>
            </a:r>
            <a:endParaRPr kumimoji="1"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323" y="2236910"/>
            <a:ext cx="7398613" cy="10089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0150" y="385561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Condition</a:t>
            </a:r>
            <a:endParaRPr kumimoji="1"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0150" y="5802377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排序</a:t>
            </a:r>
            <a:r>
              <a:rPr kumimoji="1" lang="en-US" altLang="zh-CN" sz="2400" dirty="0" smtClean="0"/>
              <a:t>order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by</a:t>
            </a:r>
            <a:endParaRPr kumimoji="1"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546" y="5642040"/>
            <a:ext cx="7869513" cy="9568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346" y="3278986"/>
            <a:ext cx="4650547" cy="21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SQL-DQL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7326" y="1152092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分组</a:t>
            </a:r>
            <a:r>
              <a:rPr kumimoji="1" lang="en-US" altLang="zh-CN" sz="2400" dirty="0" smtClean="0"/>
              <a:t>group by</a:t>
            </a:r>
            <a:endParaRPr kumimoji="1"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64" y="866079"/>
            <a:ext cx="5059076" cy="13812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7326" y="2786177"/>
            <a:ext cx="5581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join</a:t>
            </a:r>
            <a:r>
              <a:rPr kumimoji="1" lang="zh-CN" altLang="en-US" sz="2400" dirty="0" smtClean="0"/>
              <a:t>连接  </a:t>
            </a:r>
            <a:r>
              <a:rPr kumimoji="1" lang="en-US" altLang="zh-CN" sz="2400" dirty="0" smtClean="0"/>
              <a:t>inner </a:t>
            </a:r>
            <a:r>
              <a:rPr kumimoji="1" lang="en-US" altLang="zh-CN" sz="2400" dirty="0" err="1" smtClean="0"/>
              <a:t>join,left</a:t>
            </a:r>
            <a:r>
              <a:rPr kumimoji="1" lang="en-US" altLang="zh-CN" sz="2400" dirty="0" smtClean="0"/>
              <a:t> join, right join</a:t>
            </a:r>
            <a:endParaRPr kumimoji="1"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63" y="3761333"/>
            <a:ext cx="2362200" cy="1993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255" y="3786733"/>
            <a:ext cx="2400300" cy="1968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820" y="3818483"/>
            <a:ext cx="25019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en-US" altLang="zh-CN" sz="2000" dirty="0" smtClean="0"/>
              <a:t>SQL-DQL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7747" y="6116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分析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88920" y="1021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8" y="1387529"/>
            <a:ext cx="5871450" cy="1620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82" y="1265609"/>
            <a:ext cx="5860232" cy="17422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33" y="3980030"/>
            <a:ext cx="11499970" cy="22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其他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骚操作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54692" y="8100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查看表空间存储量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3" y="1327061"/>
            <a:ext cx="11313227" cy="19499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4692" y="3307507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Mysql</a:t>
            </a:r>
            <a:r>
              <a:rPr kumimoji="1" lang="zh-CN" altLang="en-US" sz="2400" dirty="0" smtClean="0"/>
              <a:t>查看运行状态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42" y="3860612"/>
            <a:ext cx="7603417" cy="3064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73" y="3697864"/>
            <a:ext cx="10713720" cy="30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 smtClean="0"/>
              <a:t>认识</a:t>
            </a:r>
            <a:r>
              <a:rPr kumimoji="1" lang="en-US" altLang="zh-CN" sz="2000" dirty="0" smtClean="0"/>
              <a:t>MYSQL</a:t>
            </a:r>
            <a:r>
              <a:rPr kumimoji="1" lang="zh-CN" altLang="en-US" sz="2000" dirty="0" smtClean="0"/>
              <a:t> </a:t>
            </a:r>
            <a:r>
              <a:rPr kumimoji="1" lang="mr-IN" altLang="zh-CN" sz="2000" dirty="0" smtClean="0"/>
              <a:t>–</a:t>
            </a:r>
            <a:r>
              <a:rPr kumimoji="1" lang="zh-CN" altLang="en-US" sz="2000" dirty="0" smtClean="0"/>
              <a:t>其他</a:t>
            </a:r>
            <a:r>
              <a:rPr kumimoji="1" lang="en-US" altLang="zh-CN" sz="2000" dirty="0" err="1" smtClean="0"/>
              <a:t>mysql</a:t>
            </a:r>
            <a:r>
              <a:rPr kumimoji="1" lang="zh-CN" altLang="en-US" sz="2000" dirty="0" smtClean="0"/>
              <a:t>骚操作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8738" y="10144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强制使用索引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426155"/>
            <a:ext cx="11186160" cy="11046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0188" y="2628900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Mysql</a:t>
            </a:r>
            <a:r>
              <a:rPr kumimoji="1" lang="zh-CN" altLang="en-US" sz="2400" dirty="0" smtClean="0"/>
              <a:t>命令行选项 </a:t>
            </a:r>
            <a:r>
              <a:rPr kumimoji="1" lang="en-US" altLang="zh-CN" sz="2400" dirty="0" smtClean="0"/>
              <a:t>-e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8" y="3188617"/>
            <a:ext cx="9037320" cy="3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7388" y="2457450"/>
            <a:ext cx="6714069" cy="1469252"/>
          </a:xfrm>
        </p:spPr>
        <p:txBody>
          <a:bodyPr/>
          <a:lstStyle/>
          <a:p>
            <a:pPr algn="l"/>
            <a:r>
              <a:rPr kumimoji="1" lang="zh-CN" altLang="en-US" sz="8000" dirty="0" smtClean="0"/>
              <a:t>谢谢捧场！</a:t>
            </a:r>
            <a:endParaRPr kumimoji="1" lang="zh-CN" altLang="en-US" sz="8000" dirty="0"/>
          </a:p>
        </p:txBody>
      </p:sp>
      <p:sp>
        <p:nvSpPr>
          <p:cNvPr id="3" name="文本框 2"/>
          <p:cNvSpPr txBox="1"/>
          <p:nvPr/>
        </p:nvSpPr>
        <p:spPr>
          <a:xfrm>
            <a:off x="1873770" y="7000407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发展历史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01799" y="1116073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PHP1 1994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拉斯</a:t>
            </a:r>
            <a:r>
              <a:rPr lang="zh-CN" altLang="en-US" sz="2400" dirty="0">
                <a:latin typeface="KaiTi" charset="-122"/>
                <a:ea typeface="KaiTi" charset="-122"/>
                <a:cs typeface="KaiTi" charset="-122"/>
              </a:rPr>
              <a:t>姆斯</a:t>
            </a:r>
            <a:r>
              <a:rPr lang="en-US" altLang="zh-CN" sz="2400" dirty="0">
                <a:latin typeface="KaiTi" charset="-122"/>
                <a:ea typeface="KaiTi" charset="-122"/>
                <a:cs typeface="KaiTi" charset="-122"/>
              </a:rPr>
              <a:t>·</a:t>
            </a:r>
            <a:r>
              <a:rPr lang="zh-CN" altLang="en-US" sz="2400" dirty="0">
                <a:latin typeface="KaiTi" charset="-122"/>
                <a:ea typeface="KaiTi" charset="-122"/>
                <a:cs typeface="KaiTi" charset="-122"/>
              </a:rPr>
              <a:t>勒多夫（</a:t>
            </a:r>
            <a:r>
              <a:rPr lang="en-US" altLang="zh-CN" sz="2400" dirty="0" err="1">
                <a:latin typeface="KaiTi" charset="-122"/>
                <a:ea typeface="KaiTi" charset="-122"/>
                <a:cs typeface="KaiTi" charset="-122"/>
              </a:rPr>
              <a:t>Rasmus</a:t>
            </a:r>
            <a:r>
              <a:rPr lang="en-US" altLang="zh-CN" sz="24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en-US" altLang="zh-CN" sz="2400" dirty="0" err="1">
                <a:latin typeface="KaiTi" charset="-122"/>
                <a:ea typeface="KaiTi" charset="-122"/>
                <a:cs typeface="KaiTi" charset="-122"/>
              </a:rPr>
              <a:t>Lerdorf</a:t>
            </a:r>
            <a:r>
              <a:rPr lang="zh-CN" altLang="en-US" sz="2400" dirty="0">
                <a:latin typeface="KaiTi" charset="-122"/>
                <a:ea typeface="KaiTi" charset="-122"/>
                <a:cs typeface="KaiTi" charset="-122"/>
              </a:rPr>
              <a:t>）创造了 </a:t>
            </a:r>
            <a:endParaRPr lang="en-US" altLang="zh-CN" sz="2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lang="en-US" altLang="zh-CN" sz="2400" dirty="0">
                <a:latin typeface="KaiTi" charset="-122"/>
                <a:ea typeface="KaiTi" charset="-122"/>
                <a:cs typeface="KaiTi" charset="-122"/>
              </a:rPr>
              <a:t>	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PHP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 简单的表单（</a:t>
            </a:r>
            <a:r>
              <a:rPr lang="en-US" altLang="zh-CN" sz="2400" dirty="0" err="1" smtClean="0">
                <a:latin typeface="KaiTi" charset="-122"/>
                <a:ea typeface="KaiTi" charset="-122"/>
                <a:cs typeface="KaiTi" charset="-122"/>
              </a:rPr>
              <a:t>perl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演变）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1799" y="1890086"/>
            <a:ext cx="1049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KaiTi" charset="-122"/>
                <a:ea typeface="KaiTi" charset="-122"/>
                <a:cs typeface="KaiTi" charset="-122"/>
              </a:rPr>
              <a:t>PHP2 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1995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可以链接数据库，动态处理数据，奠定了其在</a:t>
            </a:r>
            <a:r>
              <a:rPr lang="en-US" altLang="zh-CN" sz="2400" dirty="0" smtClean="0">
                <a:latin typeface="KaiTi" charset="-122"/>
                <a:ea typeface="KaiTi" charset="-122"/>
                <a:cs typeface="KaiTi" charset="-122"/>
              </a:rPr>
              <a:t>web</a:t>
            </a:r>
            <a:r>
              <a:rPr lang="zh-CN" altLang="en-US" sz="2400" dirty="0" smtClean="0">
                <a:latin typeface="KaiTi" charset="-122"/>
                <a:ea typeface="KaiTi" charset="-122"/>
                <a:cs typeface="KaiTi" charset="-122"/>
              </a:rPr>
              <a:t>开发上的影响力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1799" y="2487248"/>
            <a:ext cx="1089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PHP3 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1998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增强的可扩展型，优化结构，正式命名为：</a:t>
            </a:r>
            <a:r>
              <a:rPr lang="en-US" altLang="zh-CN" sz="2400" dirty="0"/>
              <a:t> Hypertext Preprocessor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1799" y="3172528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PHP4 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2000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新的运行模块引擎</a:t>
            </a:r>
            <a:r>
              <a:rPr kumimoji="1" lang="en-US" altLang="zh-CN" sz="2400" dirty="0" err="1" smtClean="0">
                <a:latin typeface="KaiTi" charset="-122"/>
                <a:ea typeface="KaiTi" charset="-122"/>
                <a:cs typeface="KaiTi" charset="-122"/>
              </a:rPr>
              <a:t>zend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，由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c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语言编写，性能提高十倍，</a:t>
            </a:r>
            <a:endParaRPr kumimoji="1" lang="en-US" altLang="zh-CN" sz="2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	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增加了一些特性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1799" y="4061314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PHP5 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2004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引擎更新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zend2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，引入面向对象机制，迭代更新，</a:t>
            </a:r>
            <a:endParaRPr kumimoji="1" lang="en-US" altLang="zh-CN" sz="2400" dirty="0" smtClean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	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历史最大版本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(5.0-5.6)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1799" y="5633775"/>
            <a:ext cx="987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KaiTi" charset="-122"/>
                <a:ea typeface="KaiTi" charset="-122"/>
                <a:cs typeface="KaiTi" charset="-122"/>
              </a:rPr>
              <a:t>PHP7 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2015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2400" dirty="0" err="1" smtClean="0">
                <a:latin typeface="KaiTi" charset="-122"/>
                <a:ea typeface="KaiTi" charset="-122"/>
                <a:cs typeface="KaiTi" charset="-122"/>
              </a:rPr>
              <a:t>zend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更新，性能大幅提高，高于</a:t>
            </a:r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5.6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两倍，新增功能和语法糖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1799" y="496980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KaiTi" charset="-122"/>
                <a:ea typeface="KaiTi" charset="-122"/>
                <a:cs typeface="KaiTi" charset="-122"/>
              </a:rPr>
              <a:t>PHP6</a:t>
            </a:r>
            <a:r>
              <a:rPr kumimoji="1" lang="zh-CN" altLang="en-US" sz="2400" dirty="0" smtClean="0">
                <a:latin typeface="KaiTi" charset="-122"/>
                <a:ea typeface="KaiTi" charset="-122"/>
                <a:cs typeface="KaiTi" charset="-122"/>
              </a:rPr>
              <a:t> 难产</a:t>
            </a:r>
            <a:endParaRPr kumimoji="1" lang="zh-CN" altLang="en-US" sz="24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发展历史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84" y="511989"/>
            <a:ext cx="6112627" cy="4869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2535" y="71251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市场影响力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44090" y="52771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代表</a:t>
            </a:r>
            <a:endParaRPr kumimoji="1"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144309" y="5644616"/>
            <a:ext cx="662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Facebook </a:t>
            </a:r>
            <a:r>
              <a:rPr kumimoji="1" lang="zh-CN" altLang="en-US" sz="2400" dirty="0" smtClean="0"/>
              <a:t>维基百科 微博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百度 腾讯</a:t>
            </a:r>
            <a:r>
              <a:rPr kumimoji="1" lang="en-US" altLang="zh-CN" sz="2400" dirty="0" smtClean="0"/>
              <a:t>,</a:t>
            </a:r>
            <a:r>
              <a:rPr kumimoji="1" lang="en-US" altLang="zh-CN" sz="2400" dirty="0" err="1" smtClean="0"/>
              <a:t>yy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战旗</a:t>
            </a:r>
            <a:r>
              <a:rPr kumimoji="1" lang="en-US" altLang="zh-CN" sz="2400" dirty="0" err="1" smtClean="0"/>
              <a:t>tv</a:t>
            </a:r>
            <a:r>
              <a:rPr kumimoji="1" lang="zh-CN" altLang="en-US" sz="2400" dirty="0" smtClean="0"/>
              <a:t>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5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底层原理</a:t>
            </a:r>
            <a:endParaRPr kumimoji="1" lang="zh-CN" altLang="en-US" sz="2000" dirty="0"/>
          </a:p>
        </p:txBody>
      </p:sp>
      <p:pic>
        <p:nvPicPr>
          <p:cNvPr id="1026" name="Picture 2" descr="https://img-blog.csdn.net/20170120213432093?watermark/2/text/aHR0cDovL2Jsb2cuY3Nkbi5uZXQvdTAxMzMwODQ5Ng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95" y="190005"/>
            <a:ext cx="6341085" cy="647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5599" y="2896370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PHP</a:t>
            </a:r>
            <a:r>
              <a:rPr kumimoji="1" lang="zh-CN" altLang="en-US" sz="2400" dirty="0" smtClean="0"/>
              <a:t>核心架构图</a:t>
            </a:r>
            <a:endParaRPr kumimoji="1"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139" y="1132694"/>
            <a:ext cx="6170649" cy="45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en-US" altLang="zh-CN" sz="2000" dirty="0" err="1" smtClean="0"/>
              <a:t>php</a:t>
            </a:r>
            <a:r>
              <a:rPr kumimoji="1" lang="en-US" altLang="zh-CN" sz="2000" dirty="0" smtClean="0"/>
              <a:t>-server</a:t>
            </a:r>
            <a:r>
              <a:rPr kumimoji="1" lang="zh-CN" altLang="en-US" sz="2000" dirty="0" smtClean="0"/>
              <a:t>运行原理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1563" y="871538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环境 </a:t>
            </a:r>
            <a:r>
              <a:rPr kumimoji="1" lang="en-US" altLang="zh-CN" sz="2400" dirty="0" err="1" smtClean="0"/>
              <a:t>lnmp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</a:t>
            </a:r>
            <a:r>
              <a:rPr lang="en-US" altLang="zh-CN" sz="2400" dirty="0" err="1" smtClean="0"/>
              <a:t>Linux+Nginx+Mysql+PHP</a:t>
            </a:r>
            <a:r>
              <a:rPr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71563" y="1600419"/>
            <a:ext cx="647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Nginx 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一个高性能的</a:t>
            </a:r>
            <a:r>
              <a:rPr lang="en-US" altLang="zh-CN" sz="2400" dirty="0"/>
              <a:t>HTTP</a:t>
            </a:r>
            <a:r>
              <a:rPr lang="zh-CN" altLang="en-US" sz="2400" dirty="0"/>
              <a:t>和反向代理服务器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1563" y="2229922"/>
            <a:ext cx="10660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php</a:t>
            </a:r>
            <a:r>
              <a:rPr lang="en-US" altLang="zh-CN" sz="2400" b="1" dirty="0" smtClean="0"/>
              <a:t>-fpm(</a:t>
            </a:r>
            <a:r>
              <a:rPr lang="en-US" altLang="zh-CN" sz="2400" dirty="0" err="1"/>
              <a:t>php-Fastcgi</a:t>
            </a:r>
            <a:r>
              <a:rPr lang="en-US" altLang="zh-CN" sz="2400" dirty="0"/>
              <a:t> Process </a:t>
            </a:r>
            <a:r>
              <a:rPr lang="en-US" altLang="zh-CN" sz="2400" dirty="0" smtClean="0"/>
              <a:t>Manager). Master-worker 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进程内部</a:t>
            </a:r>
            <a:endParaRPr lang="en-US" altLang="zh-CN" sz="2400" dirty="0" smtClean="0"/>
          </a:p>
          <a:p>
            <a:r>
              <a:rPr lang="zh-CN" altLang="en-US" sz="2400" dirty="0" smtClean="0"/>
              <a:t>都有一个</a:t>
            </a:r>
            <a:r>
              <a:rPr lang="en-US" altLang="zh-CN" sz="2400" dirty="0" err="1" smtClean="0"/>
              <a:t>php</a:t>
            </a:r>
            <a:r>
              <a:rPr lang="zh-CN" altLang="en-US" sz="2400" dirty="0" smtClean="0"/>
              <a:t>解析器</a:t>
            </a:r>
            <a:endParaRPr lang="en-US" altLang="zh-CN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47" y="2953912"/>
            <a:ext cx="9089646" cy="21057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8701" y="3656787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Nginx</a:t>
            </a:r>
            <a:r>
              <a:rPr kumimoji="1" lang="zh-CN" altLang="en-US" sz="2400" dirty="0" smtClean="0"/>
              <a:t>配置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8701" y="5637233"/>
            <a:ext cx="775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php</a:t>
            </a:r>
            <a:r>
              <a:rPr kumimoji="1" lang="en-US" altLang="zh-CN" sz="2400" dirty="0" smtClean="0"/>
              <a:t>-fpm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fastcgi</a:t>
            </a:r>
            <a:r>
              <a:rPr kumimoji="1" lang="zh-CN" altLang="en-US" sz="2400" dirty="0" smtClean="0"/>
              <a:t>通信有两种方式：</a:t>
            </a:r>
            <a:r>
              <a:rPr kumimoji="1" lang="en-US" altLang="zh-CN" sz="2400" dirty="0" smtClean="0"/>
              <a:t>socket</a:t>
            </a:r>
            <a:r>
              <a:rPr kumimoji="1" lang="zh-CN" altLang="en-US" sz="2400" dirty="0" smtClean="0"/>
              <a:t>文件和</a:t>
            </a:r>
            <a:r>
              <a:rPr kumimoji="1" lang="en-US" altLang="zh-CN" sz="2400" dirty="0" err="1" smtClean="0"/>
              <a:t>tcp</a:t>
            </a:r>
            <a:r>
              <a:rPr kumimoji="1" lang="zh-CN" altLang="en-US" sz="2400" dirty="0" smtClean="0"/>
              <a:t>端口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							    socket</a:t>
            </a:r>
            <a:r>
              <a:rPr kumimoji="1" lang="zh-CN" altLang="en-US" sz="2400" dirty="0" smtClean="0"/>
              <a:t>特点是快，但是不稳定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					</a:t>
            </a:r>
            <a:r>
              <a:rPr kumimoji="1" lang="zh-CN" altLang="en-US" sz="2400" dirty="0" smtClean="0"/>
              <a:t>    </a:t>
            </a:r>
            <a:r>
              <a:rPr kumimoji="1" lang="zh-CN" altLang="en-US" sz="2400" dirty="0" smtClean="0"/>
              <a:t>一版都</a:t>
            </a:r>
            <a:r>
              <a:rPr kumimoji="1" lang="zh-CN" altLang="en-US" sz="2400" dirty="0" smtClean="0"/>
              <a:t>配置为端口通信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45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en-US" altLang="zh-CN" sz="2000" dirty="0" err="1" smtClean="0"/>
              <a:t>php</a:t>
            </a:r>
            <a:r>
              <a:rPr kumimoji="1" lang="en-US" altLang="zh-CN" sz="2000" dirty="0" smtClean="0"/>
              <a:t>-server</a:t>
            </a:r>
            <a:r>
              <a:rPr kumimoji="1" lang="zh-CN" altLang="en-US" sz="2000" dirty="0" smtClean="0"/>
              <a:t>运行原理</a:t>
            </a:r>
            <a:endParaRPr kumimoji="1" lang="zh-CN" altLang="en-US" sz="2000" dirty="0"/>
          </a:p>
        </p:txBody>
      </p:sp>
      <p:pic>
        <p:nvPicPr>
          <p:cNvPr id="3074" name="Picture 2" descr="https://img-blog.csdn.net/20170404133415927?watermark/2/text/aHR0cDovL2Jsb2cuY3Nkbi5uZXQvYmVsZW5feHVl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378"/>
            <a:ext cx="12063559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-blog.csdn.net/20170404151830456?watermark/2/text/aHR0cDovL2Jsb2cuY3Nkbi5uZXQvYmVsZW5feHVl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59265"/>
            <a:ext cx="10942320" cy="37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-fpm</a:t>
            </a:r>
            <a:r>
              <a:rPr kumimoji="1" lang="zh-CN" altLang="en-US" sz="2000" dirty="0" smtClean="0"/>
              <a:t>启动并处理请求详解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014412" y="900112"/>
            <a:ext cx="908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fpm_init</a:t>
            </a:r>
            <a:r>
              <a:rPr kumimoji="1" lang="en-US" altLang="zh-CN" sz="2400" dirty="0" smtClean="0"/>
              <a:t>: </a:t>
            </a:r>
            <a:r>
              <a:rPr kumimoji="1" lang="zh-CN" altLang="en-US" sz="2400" dirty="0" smtClean="0"/>
              <a:t>加载</a:t>
            </a:r>
            <a:r>
              <a:rPr lang="en-US" altLang="zh-CN" sz="2400" dirty="0" err="1" smtClean="0"/>
              <a:t>php-fpm.conf</a:t>
            </a:r>
            <a:r>
              <a:rPr lang="zh-CN" altLang="en-US" sz="2400" dirty="0" smtClean="0"/>
              <a:t>配置文件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sapi_startup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加载</a:t>
            </a:r>
            <a:r>
              <a:rPr lang="en-US" altLang="zh-CN" sz="2400" dirty="0" err="1" smtClean="0"/>
              <a:t>sapi</a:t>
            </a:r>
            <a:r>
              <a:rPr lang="zh-CN" altLang="en-US" sz="2400" dirty="0" smtClean="0"/>
              <a:t>模块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4412" y="1443037"/>
            <a:ext cx="998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fpm_run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创建</a:t>
            </a:r>
            <a:r>
              <a:rPr lang="zh-CN" altLang="en-US" sz="2400" dirty="0"/>
              <a:t>管道处理子进程间的</a:t>
            </a:r>
            <a:r>
              <a:rPr lang="zh-CN" altLang="en-US" sz="2400" dirty="0" smtClean="0"/>
              <a:t>通信</a:t>
            </a:r>
            <a:r>
              <a:rPr lang="en-US" altLang="zh-CN" sz="2400" dirty="0" smtClean="0"/>
              <a:t>,fork</a:t>
            </a:r>
            <a:r>
              <a:rPr lang="zh-CN" altLang="en-US" sz="2400" dirty="0"/>
              <a:t>出</a:t>
            </a:r>
            <a:r>
              <a:rPr lang="en-US" altLang="zh-CN" sz="2400" dirty="0"/>
              <a:t>worker</a:t>
            </a:r>
            <a:r>
              <a:rPr lang="zh-CN" altLang="en-US" sz="2400" dirty="0"/>
              <a:t>，每个</a:t>
            </a:r>
            <a:r>
              <a:rPr lang="en-US" altLang="zh-CN" sz="2400" dirty="0"/>
              <a:t>worker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不断</a:t>
            </a:r>
            <a:r>
              <a:rPr lang="en-US" altLang="zh-CN" sz="2400" dirty="0"/>
              <a:t>accept</a:t>
            </a:r>
            <a:r>
              <a:rPr lang="zh-CN" altLang="en-US" sz="2400" dirty="0" smtClean="0"/>
              <a:t>请求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4412" y="2282607"/>
            <a:ext cx="98074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worker</a:t>
            </a:r>
            <a:r>
              <a:rPr kumimoji="1" lang="zh-CN" altLang="en-US" sz="2400" dirty="0" smtClean="0"/>
              <a:t>接收请求过程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lang="zh-CN" altLang="en-US" sz="2400" dirty="0"/>
              <a:t>等待请求： </a:t>
            </a:r>
            <a:r>
              <a:rPr lang="en-US" altLang="zh-CN" sz="2400" dirty="0"/>
              <a:t>worker</a:t>
            </a:r>
            <a:r>
              <a:rPr lang="zh-CN" altLang="en-US" sz="2400" dirty="0"/>
              <a:t>进程阻塞在</a:t>
            </a:r>
            <a:r>
              <a:rPr lang="en-US" altLang="zh-CN" sz="2400" dirty="0" err="1"/>
              <a:t>fcgi_accept_request</a:t>
            </a:r>
            <a:r>
              <a:rPr lang="en-US" altLang="zh-CN" sz="2400" dirty="0"/>
              <a:t>()</a:t>
            </a:r>
            <a:r>
              <a:rPr lang="zh-CN" altLang="en-US" sz="2400" dirty="0"/>
              <a:t>等待请求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lang="zh-CN" altLang="en-US" sz="2400" dirty="0"/>
              <a:t>解析请求： 接收并解析请求数据，直到</a:t>
            </a:r>
            <a:r>
              <a:rPr lang="en-US" altLang="zh-CN" sz="2400" dirty="0"/>
              <a:t>request</a:t>
            </a:r>
            <a:r>
              <a:rPr lang="zh-CN" altLang="en-US" sz="2400" dirty="0"/>
              <a:t>数据完全</a:t>
            </a:r>
            <a:r>
              <a:rPr lang="zh-CN" altLang="en-US" sz="2400" dirty="0" smtClean="0"/>
              <a:t>到达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初始化：</a:t>
            </a:r>
            <a:r>
              <a:rPr lang="zh-CN" altLang="en-US" sz="2400" dirty="0"/>
              <a:t>执行</a:t>
            </a:r>
            <a:r>
              <a:rPr lang="en-US" altLang="zh-CN" sz="2400" dirty="0" err="1"/>
              <a:t>php_request_startup</a:t>
            </a:r>
            <a:r>
              <a:rPr lang="en-US" altLang="zh-CN" sz="2400" dirty="0"/>
              <a:t>()</a:t>
            </a:r>
            <a:r>
              <a:rPr lang="zh-CN" altLang="en-US" sz="2400" dirty="0"/>
              <a:t>，此阶段会调用每个</a:t>
            </a:r>
            <a:r>
              <a:rPr lang="zh-CN" altLang="en-US" sz="2400" dirty="0" smtClean="0"/>
              <a:t>扩展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lang="zh-CN" altLang="en-US" sz="2400" dirty="0"/>
              <a:t>编译、</a:t>
            </a:r>
            <a:r>
              <a:rPr lang="zh-CN" altLang="en-US" sz="2400" dirty="0" smtClean="0"/>
              <a:t>执行：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php_execute_script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完成</a:t>
            </a:r>
            <a:r>
              <a:rPr lang="en-US" altLang="zh-CN" sz="2400" dirty="0"/>
              <a:t>PHP</a:t>
            </a:r>
            <a:r>
              <a:rPr lang="zh-CN" altLang="en-US" sz="2400" dirty="0"/>
              <a:t>脚本的编译、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	</a:t>
            </a:r>
            <a:r>
              <a:rPr lang="zh-CN" altLang="en-US" sz="2400" dirty="0"/>
              <a:t>关闭请求： 请求完成后执行</a:t>
            </a:r>
            <a:r>
              <a:rPr lang="en-US" altLang="zh-CN" sz="2400" dirty="0" err="1"/>
              <a:t>php_request_shutdown</a:t>
            </a:r>
            <a:r>
              <a:rPr lang="en-US" altLang="zh-CN" sz="2400" dirty="0" smtClean="0"/>
              <a:t>(),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    回收垃圾，输出响应。然后再次等待请求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4412" y="5327333"/>
            <a:ext cx="762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来源：</a:t>
            </a:r>
            <a:r>
              <a:rPr kumimoji="1" lang="en-US" altLang="zh-CN" sz="2400" dirty="0"/>
              <a:t> http://</a:t>
            </a:r>
            <a:r>
              <a:rPr kumimoji="1" lang="en-US" altLang="zh-CN" sz="2400" dirty="0" err="1"/>
              <a:t>www.php.cn</a:t>
            </a:r>
            <a:r>
              <a:rPr kumimoji="1" lang="en-US" altLang="zh-CN" sz="2400" dirty="0"/>
              <a:t>/manual/view/32916.html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75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8773" y="190005"/>
            <a:ext cx="6721121" cy="321984"/>
          </a:xfrm>
        </p:spPr>
        <p:txBody>
          <a:bodyPr/>
          <a:lstStyle/>
          <a:p>
            <a:pPr algn="l"/>
            <a:r>
              <a:rPr kumimoji="1" lang="zh-CN" altLang="en-US" sz="2000" dirty="0"/>
              <a:t>认识</a:t>
            </a:r>
            <a:r>
              <a:rPr kumimoji="1" lang="en-US" altLang="zh-CN" sz="2000" dirty="0"/>
              <a:t>PHP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特性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71600" y="957263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Cli</a:t>
            </a:r>
            <a:r>
              <a:rPr kumimoji="1" lang="zh-CN" altLang="en-US" sz="2400" dirty="0" smtClean="0"/>
              <a:t>模式 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73203" y="160401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GD</a:t>
            </a:r>
            <a:r>
              <a:rPr kumimoji="1" lang="zh-CN" altLang="en-US" sz="2400" dirty="0" smtClean="0"/>
              <a:t>库图像处理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2176861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使用远程</a:t>
            </a:r>
            <a:r>
              <a:rPr lang="zh-CN" altLang="en-US" sz="2400" dirty="0" smtClean="0"/>
              <a:t>文件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55" y="2135496"/>
            <a:ext cx="7569576" cy="4797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71600" y="2820651"/>
            <a:ext cx="671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数据库持久</a:t>
            </a:r>
            <a:r>
              <a:rPr lang="zh-CN" altLang="en-US" sz="2400" dirty="0" smtClean="0"/>
              <a:t>连接    脚本</a:t>
            </a:r>
            <a:r>
              <a:rPr lang="zh-CN" altLang="en-US" sz="2400" dirty="0"/>
              <a:t>结束运行时不关闭的连接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3450591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扩展安装 </a:t>
            </a:r>
            <a:r>
              <a:rPr kumimoji="1" lang="en-US" altLang="zh-CN" sz="2400" dirty="0" err="1" smtClean="0"/>
              <a:t>pecl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(php7</a:t>
            </a:r>
            <a:r>
              <a:rPr kumimoji="1" lang="zh-CN" altLang="en-US" sz="2400" dirty="0" smtClean="0"/>
              <a:t>以上</a:t>
            </a:r>
            <a:r>
              <a:rPr kumimoji="1"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71600" y="4080531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可用</a:t>
            </a:r>
            <a:r>
              <a:rPr kumimoji="1" lang="en-US" altLang="zh-CN" sz="2400" dirty="0" err="1" smtClean="0"/>
              <a:t>c,c</a:t>
            </a:r>
            <a:r>
              <a:rPr kumimoji="1" lang="en-US" altLang="zh-CN" sz="2400" dirty="0" smtClean="0"/>
              <a:t>++</a:t>
            </a:r>
            <a:r>
              <a:rPr kumimoji="1" lang="zh-CN" altLang="en-US" sz="2400" dirty="0" smtClean="0"/>
              <a:t>扩展开发  基本上大部分的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扩展都是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开发的，如</a:t>
            </a:r>
            <a:r>
              <a:rPr kumimoji="1" lang="en-US" altLang="zh-CN" sz="2400" dirty="0" err="1" smtClean="0"/>
              <a:t>swoole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4710471"/>
            <a:ext cx="836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跨平台：可以在</a:t>
            </a:r>
            <a:r>
              <a:rPr lang="en-US" altLang="zh-CN" sz="2400" dirty="0" err="1"/>
              <a:t>unix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</a:t>
            </a:r>
            <a:r>
              <a:rPr lang="zh-CN" altLang="en-US" sz="2400" dirty="0"/>
              <a:t>、</a:t>
            </a:r>
            <a:r>
              <a:rPr lang="en-US" altLang="zh-CN" sz="2400" smtClean="0"/>
              <a:t>mac </a:t>
            </a:r>
            <a:r>
              <a:rPr lang="en-US" altLang="zh-CN" sz="2400" dirty="0" err="1"/>
              <a:t>os</a:t>
            </a:r>
            <a:r>
              <a:rPr lang="zh-CN" altLang="en-US" sz="2400" dirty="0"/>
              <a:t>等系统上面使用</a:t>
            </a:r>
            <a:r>
              <a:rPr lang="en-US" altLang="zh-CN" sz="2400" dirty="0"/>
              <a:t>PHP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920" y="534041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自带的内存管理和垃圾回收机制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71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3444</TotalTime>
  <Words>2094</Words>
  <Application>Microsoft Macintosh PowerPoint</Application>
  <PresentationFormat>宽屏</PresentationFormat>
  <Paragraphs>313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DengXian</vt:lpstr>
      <vt:lpstr>KaiTi</vt:lpstr>
      <vt:lpstr>Mangal</vt:lpstr>
      <vt:lpstr>SimHei</vt:lpstr>
      <vt:lpstr>Trebuchet MS</vt:lpstr>
      <vt:lpstr>Wingdings 3</vt:lpstr>
      <vt:lpstr>方正姚体</vt:lpstr>
      <vt:lpstr>华文新魏</vt:lpstr>
      <vt:lpstr>Arial</vt:lpstr>
      <vt:lpstr>平面</vt:lpstr>
      <vt:lpstr>认识PHP MYSQL</vt:lpstr>
      <vt:lpstr>认识PHP</vt:lpstr>
      <vt:lpstr>认识PHP-发展历史</vt:lpstr>
      <vt:lpstr>认识PHP-发展历史</vt:lpstr>
      <vt:lpstr>认识PHP-底层原理</vt:lpstr>
      <vt:lpstr>认识PHP-php-server运行原理</vt:lpstr>
      <vt:lpstr>认识PHP-php-server运行原理</vt:lpstr>
      <vt:lpstr>认识PHP-fpm启动并处理请求详解</vt:lpstr>
      <vt:lpstr>认识PHP-特性</vt:lpstr>
      <vt:lpstr>认识PHP-mysql链接</vt:lpstr>
      <vt:lpstr>认识PHP-代码片段解析</vt:lpstr>
      <vt:lpstr>认识PHP-优缺点</vt:lpstr>
      <vt:lpstr>认识MYSQL</vt:lpstr>
      <vt:lpstr>认识MYSQL –数据库概述</vt:lpstr>
      <vt:lpstr>认识MYSQL –常用的数据库</vt:lpstr>
      <vt:lpstr>认识MYSQL –常用的数据库</vt:lpstr>
      <vt:lpstr>认识MYSQL –数据受欢迎程度排名</vt:lpstr>
      <vt:lpstr>认识MYSQL –mysql介绍</vt:lpstr>
      <vt:lpstr>认识MYSQL –mysql特点</vt:lpstr>
      <vt:lpstr>认识MYSQL –SQL</vt:lpstr>
      <vt:lpstr>认识MYSQL –SQL-DDl</vt:lpstr>
      <vt:lpstr>认识MYSQL –SQL-DMl</vt:lpstr>
      <vt:lpstr>认识MYSQL –SQL-DCL</vt:lpstr>
      <vt:lpstr>认识MYSQL –SQL-DQL</vt:lpstr>
      <vt:lpstr>认识MYSQL –SQL-DQL</vt:lpstr>
      <vt:lpstr>认识MYSQL –SQL-DQL</vt:lpstr>
      <vt:lpstr>认识MYSQL –其他mysql骚操作</vt:lpstr>
      <vt:lpstr>认识MYSQL –其他mysql骚操作</vt:lpstr>
      <vt:lpstr>谢谢捧场！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PHP详解</dc:title>
  <dc:creator>Microsoft Office 用户</dc:creator>
  <cp:lastModifiedBy>Microsoft Office 用户</cp:lastModifiedBy>
  <cp:revision>65</cp:revision>
  <dcterms:created xsi:type="dcterms:W3CDTF">2018-11-05T09:32:34Z</dcterms:created>
  <dcterms:modified xsi:type="dcterms:W3CDTF">2018-11-09T08:55:54Z</dcterms:modified>
</cp:coreProperties>
</file>