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4"/>
  </p:notesMasterIdLst>
  <p:sldIdLst>
    <p:sldId id="256" r:id="rId2"/>
    <p:sldId id="272" r:id="rId3"/>
    <p:sldId id="277" r:id="rId4"/>
    <p:sldId id="276" r:id="rId5"/>
    <p:sldId id="281" r:id="rId6"/>
    <p:sldId id="280" r:id="rId7"/>
    <p:sldId id="278" r:id="rId8"/>
    <p:sldId id="283" r:id="rId9"/>
    <p:sldId id="282" r:id="rId10"/>
    <p:sldId id="288" r:id="rId11"/>
    <p:sldId id="290" r:id="rId12"/>
    <p:sldId id="289" r:id="rId13"/>
    <p:sldId id="284" r:id="rId14"/>
    <p:sldId id="285" r:id="rId15"/>
    <p:sldId id="286" r:id="rId16"/>
    <p:sldId id="287" r:id="rId17"/>
    <p:sldId id="291" r:id="rId18"/>
    <p:sldId id="292" r:id="rId19"/>
    <p:sldId id="293" r:id="rId20"/>
    <p:sldId id="294" r:id="rId21"/>
    <p:sldId id="295" r:id="rId22"/>
    <p:sldId id="296" r:id="rId23"/>
    <p:sldId id="304" r:id="rId24"/>
    <p:sldId id="299" r:id="rId25"/>
    <p:sldId id="302" r:id="rId26"/>
    <p:sldId id="303" r:id="rId27"/>
    <p:sldId id="305" r:id="rId28"/>
    <p:sldId id="301" r:id="rId29"/>
    <p:sldId id="297" r:id="rId30"/>
    <p:sldId id="298" r:id="rId31"/>
    <p:sldId id="306" r:id="rId32"/>
    <p:sldId id="27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8"/>
    <p:restoredTop sz="73302"/>
  </p:normalViewPr>
  <p:slideViewPr>
    <p:cSldViewPr snapToGrid="0" snapToObjects="1">
      <p:cViewPr varScale="1">
        <p:scale>
          <a:sx n="80" d="100"/>
          <a:sy n="80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2FBF1-F36A-7140-861D-E98D4C7CB763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4967F-A1E8-8943-AA01-E70F70ED99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4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altLang="zh-CN" dirty="0" err="1" smtClean="0"/>
              <a:t>skynet.fork</a:t>
            </a:r>
            <a:r>
              <a:rPr lang="nb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nb-N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nb-NO" altLang="zh-CN" dirty="0" err="1" smtClean="0"/>
              <a:t>skynet.wait</a:t>
            </a:r>
            <a:r>
              <a:rPr lang="zh-CN" altLang="nb-N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nb-NO" altLang="zh-CN" dirty="0" err="1" smtClean="0"/>
              <a:t>skynet.wakeup</a:t>
            </a:r>
            <a:endParaRPr lang="nb-NO" altLang="zh-CN" dirty="0" smtClean="0"/>
          </a:p>
          <a:p>
            <a:r>
              <a:rPr lang="nb-NO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skynet.coroutine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803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作为服务器，通常需要同时处理多份类似的业务。例如在网络游戏中，你需要同时向数千个用户提供服务；同时运作上百个副本，计算副本中的战斗、让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工作起来，等等。在单核年代，我们通常在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上轮流处理这些业务，给用户造成并行的假象。而现代计算机，则可以配置多达数十个核心，如何充分利用它们并行运作数千个相互独立的业务，是设计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倾向于把和用户相关的状态信息（设计好数据结构）储存在数据库中，通过网络收到用户请求后，从数据库中读出关联该用户的状态信息，处理后再写回数据库。而网络游戏服务通常有更强的上下文状态，以及多个用户间更复杂的交互。如果采用相同的模式，数据库和业务处理模块间很容易出现瓶颈，这个瓶颈甚至不能通过增加一个内存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层来完全解决。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中，用服务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这个概念来表达某项具体业务，它包括了处理业务的逻辑以及关联的数据状态。对，使用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游戏服务器时，不建议把业务状态同步到数据库中，而是存放在服务的内存数据结构里。服务、连同服务处理业务的逻辑代码和业务关联的状态数据，都是常驻内存的。如果数据库是你架构的一部分，那么大多数情况下，它扮演的是一个数据备份的角色。你可以在状态改变时，把数据推到数据库保存，也可以定期写到数据库备份。业务处理时直接使用服务内的内存数据结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服务并非独立进程，所以服务间的通讯也可以被实现的高效的多。另一方面，由于这些服务同时存在于同一个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进程下，我们可以认为它们同生共死。在编写服务间协作的代码时，不用刻意考虑对方是否还活着、通讯是否可靠的问题。大多数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的虚拟机帮助我们隔离了服务。虽然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的基础框架设计时并没有限制服务的实现形式，理论上可以用其它语言实现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服务，但作为刚接触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的开发者，可以忽略这些细节，仅使用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做开发。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简单说，可以把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理解为一个简单的操作系统，它可以用来调度数千个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虚拟机，让它们并行工作。每个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虚拟机都可以接收处理其它虚拟机发送过来的消息，以及对其它虚拟机发送消息。每个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虚拟机，可以看成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这个操作系统下的独立进程，你可以在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工作时启动新的进程、销毁不再使用的进程、还可以通过调试控制台监管它们。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同时掌控了外部的网络数据输入，和定时器的管理；它会把这些转换为一致的（类似进程间的消息）消息输入给这些进程。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在网络游戏中，你可以为每个在线用户创建一个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称之为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服务），姑且把它称为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。用户在不和其它用户交互而仅仅自娱自乐时，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完全可以满足要求。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在用户上线时，从数据库加载关联于它的所有数据到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中，对用户的网络请求做出反应。当然你也可以让一个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服务管理多个在线用户，每个用户是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虚拟机内的一个对象。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你还可以用独立的服务处理网络游戏中的副本（或是战场），处理玩家和玩家间，玩家协同对战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的战斗。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会和副本服务通过消息进行交互，而不必让用户客户端直接与副本通讯。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这些都是具体的游戏服务器架构设计，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并没有要求你应该怎么做，甚至不会建议你该怎么做。一切等你设计时做出决断。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961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去看目录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290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我们所写的不同的业务逻辑，可以运行在不同的独立的沙盒环境中，他们之间是通过消息队列来进行交互的。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线程里运行的模块，都有机会向特定的服务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消息，他们是消息的生产者，而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线程内的模块，同时也是消息的消费者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消息与消息队列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59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67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消息调度规则是，每条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线程，每次从全局消息队列中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出一个次级消息队列，并从次级消息队列中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出一条消息，并找到该次级消息队列的所属服务，将消息传给该服务的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函数，执行指定业务，当逻辑执行完毕时，再将次级消息队列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回全局消息队列中。因为每个服务只有一个次级消息队列，每当一条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线程，从全局消息队列中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出一个次级消息队列时，其他线程是拿不到同一个服务，并调用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函数，因此不用担心一个服务同时在多条线程内消费不同的消息，一个服务执行，不存在并发，线程是安全的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线程甚至是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线程，都有可能会往指定服务的次级消息队列中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函数内有加一个自旋锁，避免同时多条线程同时向一个次级消息队列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消息的惨局。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52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整个消费流程，每条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global_mq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取出的次级消息队列都是唯一的，并且有且只有一个服务与之对应，取出之后，在该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线程完成所有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调用之前，不会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global_mq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中，也就是说，在这段时间内，其他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线程不能拿到这个次级消息队列所对应的服务，并调用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函数，也就是说一个服务不可能同时在多条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线程内执行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函数，从而保证了线程安全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395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70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protobuf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518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446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41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下边我们来看一下同步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及异步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60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96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可以看出，同步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和异步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的核心区别在于真正的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操作会不会阻塞进程。具体来说，同步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需要进程真正地去操作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，而异步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则由内核在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操作完成后再通知应用进程结果。</a:t>
            </a:r>
            <a:endParaRPr kumimoji="1" lang="zh-CN" altLang="en-US" b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68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网络编程给的定义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www.cnblogs.com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/xiehongfeng100/p/4763225.html</a:t>
            </a:r>
            <a:endParaRPr kumimoji="1" lang="zh-CN" altLang="en-US" b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63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select: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进程所能打开的最大连接数 </a:t>
            </a:r>
            <a:r>
              <a:rPr kumimoji="1" lang="en-US" altLang="zh-CN" dirty="0" err="1" smtClean="0"/>
              <a:t>fd</a:t>
            </a:r>
            <a:r>
              <a:rPr kumimoji="1" lang="zh-CN" altLang="en-US" dirty="0" smtClean="0"/>
              <a:t>数组 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 </a:t>
            </a:r>
            <a:r>
              <a:rPr kumimoji="1" lang="en-US" altLang="zh-CN" dirty="0" smtClean="0"/>
              <a:t>1024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</a:t>
            </a:r>
            <a:r>
              <a:rPr kumimoji="1" lang="en-US" altLang="zh-CN" dirty="0" smtClean="0"/>
              <a:t>2048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</a:t>
            </a:r>
            <a:r>
              <a:rPr kumimoji="1" lang="zh-CN" altLang="en-US" dirty="0" smtClean="0"/>
              <a:t>无最大限制，链表实现 </a:t>
            </a:r>
            <a:r>
              <a:rPr kumimoji="1" lang="en-US" altLang="zh-CN" dirty="0" err="1" smtClean="0"/>
              <a:t>epoll</a:t>
            </a:r>
            <a:r>
              <a:rPr kumimoji="1" lang="zh-CN" altLang="en-US" dirty="0" smtClean="0"/>
              <a:t> 红黑树（ </a:t>
            </a:r>
            <a:r>
              <a:rPr kumimoji="1" lang="en-US" altLang="zh-CN" dirty="0" smtClean="0"/>
              <a:t>1G</a:t>
            </a:r>
            <a:r>
              <a:rPr kumimoji="1" lang="zh-CN" altLang="en-US" dirty="0" smtClean="0"/>
              <a:t>监听</a:t>
            </a:r>
            <a:r>
              <a:rPr kumimoji="1" lang="en-US" altLang="zh-CN" dirty="0" smtClean="0"/>
              <a:t>10w,2G</a:t>
            </a:r>
            <a:r>
              <a:rPr kumimoji="1" lang="zh-CN" altLang="en-US" dirty="0" smtClean="0"/>
              <a:t>监听</a:t>
            </a:r>
            <a:r>
              <a:rPr kumimoji="1" lang="en-US" altLang="zh-CN" dirty="0" smtClean="0"/>
              <a:t>20W </a:t>
            </a:r>
          </a:p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epoll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参考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www.cnblogs.com</a:t>
            </a:r>
            <a:r>
              <a:rPr kumimoji="1" lang="en-US" altLang="zh-CN" dirty="0" smtClean="0"/>
              <a:t>/aspirant/p/9166944.html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34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其他网络库</a:t>
            </a:r>
            <a:r>
              <a:rPr kumimoji="1" lang="en-US" altLang="zh-CN" dirty="0" smtClean="0"/>
              <a:t>ACE</a:t>
            </a:r>
            <a:r>
              <a:rPr kumimoji="1" lang="zh-CN" altLang="en-US" dirty="0" smtClean="0"/>
              <a:t>、</a:t>
            </a:r>
            <a:r>
              <a:rPr lang="sk-SK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</a:t>
            </a:r>
            <a:r>
              <a:rPr lang="sk-SK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Muduo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6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</a:t>
            </a:r>
            <a:r>
              <a:rPr lang="sk-SK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ASIO</a:t>
            </a:r>
          </a:p>
          <a:p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参考：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kumimoji="1"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www.cnblogs.com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/me115/p/4452801.html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5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967F-A1E8-8943-AA01-E70F70ED991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wu" TargetMode="External"/><Relationship Id="rId4" Type="http://schemas.openxmlformats.org/officeDocument/2006/relationships/hyperlink" Target="https://blog.codingnow.com/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000" dirty="0" smtClean="0"/>
              <a:t>Skynet</a:t>
            </a:r>
            <a:r>
              <a:rPr kumimoji="1" lang="zh-CN" altLang="en-US" sz="5000" dirty="0" smtClean="0"/>
              <a:t>游戏服务器介绍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	</a:t>
            </a:r>
          </a:p>
          <a:p>
            <a:pPr algn="r"/>
            <a:r>
              <a:rPr kumimoji="1" lang="zh-CN" altLang="en-US" dirty="0" smtClean="0"/>
              <a:t>介绍人：方大刚</a:t>
            </a:r>
            <a:endParaRPr kumimoji="1" lang="en-US" altLang="zh-CN" dirty="0" smtClean="0"/>
          </a:p>
          <a:p>
            <a:pPr algn="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368" y="39704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5389" y="3910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14875" y="3529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026" name="Picture 2" descr="https://raw.githubusercontent.com/wiki/cloudwu/skynet/image/skynet_me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360140"/>
            <a:ext cx="24384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89" y="1932595"/>
            <a:ext cx="3505200" cy="1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85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endParaRPr lang="en-US" altLang="zh-CN" dirty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同步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，异步</a:t>
            </a:r>
            <a:r>
              <a:rPr lang="en-US" altLang="zh-CN" dirty="0" smtClean="0"/>
              <a:t>I/O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 latinLnBrk="1"/>
            <a:r>
              <a:rPr lang="zh-CN" altLang="en-US" dirty="0"/>
              <a:t>同步</a:t>
            </a:r>
            <a:r>
              <a:rPr lang="en-US" altLang="zh-CN" dirty="0"/>
              <a:t>I/O</a:t>
            </a:r>
            <a:r>
              <a:rPr lang="zh-CN" altLang="en-US" dirty="0"/>
              <a:t>操作（</a:t>
            </a:r>
            <a:r>
              <a:rPr lang="en-US" altLang="zh-CN" dirty="0"/>
              <a:t>synchronous I/O operation</a:t>
            </a:r>
            <a:r>
              <a:rPr lang="zh-CN" altLang="en-US" dirty="0"/>
              <a:t>）导致请求进程阻塞，直到</a:t>
            </a:r>
            <a:r>
              <a:rPr lang="en-US" altLang="zh-CN" dirty="0"/>
              <a:t>I/O</a:t>
            </a:r>
            <a:r>
              <a:rPr lang="zh-CN" altLang="en-US" dirty="0"/>
              <a:t>操作完成。</a:t>
            </a:r>
            <a:r>
              <a:rPr lang="en-US" altLang="zh-CN" dirty="0"/>
              <a:t>UNP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章中提到的</a:t>
            </a:r>
            <a:r>
              <a:rPr lang="en-US" altLang="zh-CN" dirty="0"/>
              <a:t>I/O</a:t>
            </a:r>
            <a:r>
              <a:rPr lang="zh-CN" altLang="en-US" dirty="0"/>
              <a:t>模型</a:t>
            </a:r>
            <a:r>
              <a:rPr lang="en-US" altLang="zh-CN" dirty="0"/>
              <a:t>——</a:t>
            </a:r>
            <a:r>
              <a:rPr lang="zh-CN" altLang="en-US" dirty="0"/>
              <a:t>阻塞式</a:t>
            </a:r>
            <a:r>
              <a:rPr lang="en-US" altLang="zh-CN" dirty="0"/>
              <a:t>I/O</a:t>
            </a:r>
            <a:r>
              <a:rPr lang="zh-CN" altLang="en-US" dirty="0"/>
              <a:t>模型、非阻塞式</a:t>
            </a:r>
            <a:r>
              <a:rPr lang="en-US" altLang="zh-CN" dirty="0"/>
              <a:t>I/O</a:t>
            </a:r>
            <a:r>
              <a:rPr lang="zh-CN" altLang="en-US" dirty="0"/>
              <a:t>模型、</a:t>
            </a:r>
            <a:r>
              <a:rPr lang="en-US" altLang="zh-CN" dirty="0"/>
              <a:t>I/O</a:t>
            </a:r>
            <a:r>
              <a:rPr lang="zh-CN" altLang="en-US" dirty="0"/>
              <a:t>复用模型和信号驱动式</a:t>
            </a:r>
            <a:r>
              <a:rPr lang="en-US" altLang="zh-CN" dirty="0"/>
              <a:t>I/O</a:t>
            </a:r>
            <a:r>
              <a:rPr lang="zh-CN" altLang="en-US" dirty="0"/>
              <a:t>模型都是同步</a:t>
            </a:r>
            <a:r>
              <a:rPr lang="en-US" altLang="zh-CN" dirty="0"/>
              <a:t>I/O</a:t>
            </a:r>
            <a:r>
              <a:rPr lang="zh-CN" altLang="en-US" dirty="0"/>
              <a:t>模型，因为其中真正的</a:t>
            </a:r>
            <a:r>
              <a:rPr lang="en-US" altLang="zh-CN" dirty="0"/>
              <a:t>I/O</a:t>
            </a:r>
            <a:r>
              <a:rPr lang="zh-CN" altLang="en-US" dirty="0"/>
              <a:t>操作将阻塞进程。</a:t>
            </a:r>
          </a:p>
          <a:p>
            <a:pPr latinLnBrk="1"/>
            <a:r>
              <a:rPr lang="zh-CN" altLang="en-US" dirty="0" smtClean="0"/>
              <a:t>异步</a:t>
            </a:r>
            <a:r>
              <a:rPr lang="en-US" altLang="zh-CN" dirty="0"/>
              <a:t>I/O</a:t>
            </a:r>
            <a:r>
              <a:rPr lang="zh-CN" altLang="en-US" dirty="0"/>
              <a:t>操作（</a:t>
            </a:r>
            <a:r>
              <a:rPr lang="en-US" altLang="zh-CN" dirty="0"/>
              <a:t>asynchronous I/O operation</a:t>
            </a:r>
            <a:r>
              <a:rPr lang="zh-CN" altLang="en-US" dirty="0"/>
              <a:t>）不导致请求进程阻塞</a:t>
            </a:r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IO</a:t>
            </a:r>
            <a:r>
              <a:rPr lang="zh-CN" altLang="en-US" sz="4000" b="1" dirty="0" smtClean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7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61" y="2202419"/>
            <a:ext cx="7315200" cy="3930380"/>
          </a:xfrm>
        </p:spPr>
      </p:pic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IO</a:t>
            </a:r>
            <a:r>
              <a:rPr lang="zh-CN" altLang="en-US" sz="4000" b="1" dirty="0" smtClean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2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b="1" dirty="0" smtClean="0"/>
              <a:t>阻塞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模型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r>
              <a:rPr lang="zh-CN" altLang="en-US" dirty="0" smtClean="0"/>
              <a:t>老李</a:t>
            </a:r>
            <a:r>
              <a:rPr lang="zh-CN" altLang="en-US" dirty="0"/>
              <a:t>去火车站买票，排队三天买到一张退票</a:t>
            </a:r>
            <a:r>
              <a:rPr lang="zh-CN" altLang="en-US" dirty="0" smtClean="0"/>
              <a:t>。耗费</a:t>
            </a:r>
            <a:r>
              <a:rPr lang="zh-CN" altLang="en-US" dirty="0"/>
              <a:t>：在车站吃喝拉撒睡 </a:t>
            </a:r>
            <a:r>
              <a:rPr lang="en-US" altLang="zh-CN" dirty="0"/>
              <a:t>3</a:t>
            </a:r>
            <a:r>
              <a:rPr lang="zh-CN" altLang="en-US" dirty="0"/>
              <a:t>天，其他事一件没干</a:t>
            </a:r>
            <a:r>
              <a:rPr lang="zh-CN" altLang="en-US" dirty="0" smtClean="0"/>
              <a:t>。</a:t>
            </a:r>
            <a:endParaRPr kumimoji="1" lang="zh-CN" altLang="en-US" dirty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IO</a:t>
            </a:r>
            <a:r>
              <a:rPr lang="zh-CN" altLang="en-US" sz="4000" b="1" dirty="0" smtClean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2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b="1" dirty="0" smtClean="0"/>
              <a:t>非</a:t>
            </a:r>
            <a:r>
              <a:rPr lang="zh-CN" altLang="en-US" b="1" dirty="0"/>
              <a:t>阻塞</a:t>
            </a:r>
            <a:r>
              <a:rPr lang="en-US" altLang="zh-CN" b="1" dirty="0"/>
              <a:t>I/O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r>
              <a:rPr lang="zh-CN" altLang="en-US" dirty="0"/>
              <a:t>老李去火车站买票，隔</a:t>
            </a:r>
            <a:r>
              <a:rPr lang="en-US" altLang="zh-CN" dirty="0"/>
              <a:t>12</a:t>
            </a:r>
            <a:r>
              <a:rPr lang="zh-CN" altLang="en-US" dirty="0"/>
              <a:t>小时去火车站问有没有退票，三天后买到一张票。耗费：往返车站</a:t>
            </a:r>
            <a:r>
              <a:rPr lang="en-US" altLang="zh-CN" dirty="0"/>
              <a:t>6</a:t>
            </a:r>
            <a:r>
              <a:rPr lang="zh-CN" altLang="en-US" dirty="0"/>
              <a:t>次，路上</a:t>
            </a:r>
            <a:r>
              <a:rPr lang="en-US" altLang="zh-CN" dirty="0"/>
              <a:t>6</a:t>
            </a:r>
            <a:r>
              <a:rPr lang="zh-CN" altLang="en-US" dirty="0"/>
              <a:t>小时，其他时间做了好多事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IO</a:t>
            </a:r>
            <a:r>
              <a:rPr lang="zh-CN" altLang="en-US" sz="4000" b="1" dirty="0" smtClean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2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endParaRPr lang="en-US" altLang="zh-CN" b="1" dirty="0" smtClean="0"/>
          </a:p>
          <a:p>
            <a:pPr>
              <a:buFont typeface="Wingdings" charset="2"/>
              <a:buChar char="l"/>
            </a:pPr>
            <a:endParaRPr lang="en-US" altLang="zh-CN" b="1" dirty="0" smtClean="0"/>
          </a:p>
          <a:p>
            <a:pPr>
              <a:buFont typeface="Wingdings" charset="2"/>
              <a:buChar char="l"/>
            </a:pPr>
            <a:endParaRPr lang="en-US" altLang="zh-CN" b="1" dirty="0"/>
          </a:p>
          <a:p>
            <a:pPr>
              <a:buFont typeface="Wingdings" charset="2"/>
              <a:buChar char="l"/>
            </a:pPr>
            <a:r>
              <a:rPr lang="en-US" altLang="zh-CN" b="1" dirty="0" smtClean="0"/>
              <a:t>I/O</a:t>
            </a:r>
            <a:r>
              <a:rPr lang="zh-CN" altLang="en-US" b="1" dirty="0"/>
              <a:t>复用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elect/poll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老李去火车站买票，委托黄牛，然后每隔</a:t>
            </a:r>
            <a:r>
              <a:rPr lang="en-US" altLang="zh-CN" dirty="0"/>
              <a:t>6</a:t>
            </a:r>
            <a:r>
              <a:rPr lang="zh-CN" altLang="en-US" dirty="0"/>
              <a:t>小时电话黄牛询问，黄牛三天内买到票，然后老李去火车站交钱领票。</a:t>
            </a:r>
            <a:br>
              <a:rPr lang="zh-CN" altLang="en-US" dirty="0"/>
            </a:br>
            <a:r>
              <a:rPr lang="zh-CN" altLang="en-US" dirty="0"/>
              <a:t>耗费：往返车站</a:t>
            </a:r>
            <a:r>
              <a:rPr lang="en-US" altLang="zh-CN" dirty="0"/>
              <a:t>2</a:t>
            </a:r>
            <a:r>
              <a:rPr lang="zh-CN" altLang="en-US" dirty="0"/>
              <a:t>次，路上</a:t>
            </a:r>
            <a:r>
              <a:rPr lang="en-US" altLang="zh-CN" dirty="0"/>
              <a:t>2</a:t>
            </a:r>
            <a:r>
              <a:rPr lang="zh-CN" altLang="en-US" dirty="0"/>
              <a:t>小时，黄牛手续费</a:t>
            </a:r>
            <a:r>
              <a:rPr lang="en-US" altLang="zh-CN" dirty="0"/>
              <a:t>100</a:t>
            </a:r>
            <a:r>
              <a:rPr lang="zh-CN" altLang="en-US" dirty="0"/>
              <a:t>元，打电话</a:t>
            </a:r>
            <a:r>
              <a:rPr lang="en-US" altLang="zh-CN" dirty="0"/>
              <a:t>17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 err="1" smtClean="0"/>
              <a:t>epoll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老李去火车站买票，委托黄牛，黄牛买到后即通知老李去领，然后老李去火车站交钱领票。</a:t>
            </a:r>
            <a:br>
              <a:rPr lang="zh-CN" altLang="en-US" dirty="0"/>
            </a:br>
            <a:r>
              <a:rPr lang="zh-CN" altLang="en-US" dirty="0"/>
              <a:t>耗费：往返车站</a:t>
            </a:r>
            <a:r>
              <a:rPr lang="en-US" altLang="zh-CN" dirty="0"/>
              <a:t>2</a:t>
            </a:r>
            <a:r>
              <a:rPr lang="zh-CN" altLang="en-US" dirty="0"/>
              <a:t>次，路上</a:t>
            </a:r>
            <a:r>
              <a:rPr lang="en-US" altLang="zh-CN" dirty="0"/>
              <a:t>2</a:t>
            </a:r>
            <a:r>
              <a:rPr lang="zh-CN" altLang="en-US" dirty="0"/>
              <a:t>小时，黄牛手续费</a:t>
            </a:r>
            <a:r>
              <a:rPr lang="en-US" altLang="zh-CN" dirty="0"/>
              <a:t>100</a:t>
            </a:r>
            <a:r>
              <a:rPr lang="zh-CN" altLang="en-US" dirty="0"/>
              <a:t>元，无需打电话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IO</a:t>
            </a:r>
            <a:r>
              <a:rPr lang="zh-CN" altLang="en-US" sz="4000" b="1" dirty="0" smtClean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8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b="1" dirty="0"/>
              <a:t>信号驱动</a:t>
            </a:r>
            <a:r>
              <a:rPr lang="en-US" altLang="zh-CN" b="1" dirty="0"/>
              <a:t>I/O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r>
              <a:rPr lang="zh-CN" altLang="en-US" dirty="0"/>
              <a:t>老李去火车站买票，给售票员留下电话，有票后，售票员电话通知老李，然后老李去火车站交钱领票。</a:t>
            </a:r>
            <a:br>
              <a:rPr lang="zh-CN" altLang="en-US" dirty="0"/>
            </a:br>
            <a:r>
              <a:rPr lang="zh-CN" altLang="en-US" dirty="0"/>
              <a:t>耗费：往返车站</a:t>
            </a:r>
            <a:r>
              <a:rPr lang="en-US" altLang="zh-CN" dirty="0"/>
              <a:t>2</a:t>
            </a:r>
            <a:r>
              <a:rPr lang="zh-CN" altLang="en-US" dirty="0"/>
              <a:t>次，路上</a:t>
            </a:r>
            <a:r>
              <a:rPr lang="en-US" altLang="zh-CN" dirty="0"/>
              <a:t>2</a:t>
            </a:r>
            <a:r>
              <a:rPr lang="zh-CN" altLang="en-US" dirty="0"/>
              <a:t>小时，免黄牛费</a:t>
            </a:r>
            <a:r>
              <a:rPr lang="en-US" altLang="zh-CN" dirty="0"/>
              <a:t>100</a:t>
            </a:r>
            <a:r>
              <a:rPr lang="zh-CN" altLang="en-US" dirty="0"/>
              <a:t>元，无需打电话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IO</a:t>
            </a:r>
            <a:r>
              <a:rPr lang="zh-CN" altLang="en-US" sz="4000" b="1" dirty="0" smtClean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0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b="1" dirty="0"/>
              <a:t>异步</a:t>
            </a:r>
            <a:r>
              <a:rPr lang="en-US" altLang="zh-CN" b="1" dirty="0"/>
              <a:t>I/O</a:t>
            </a:r>
            <a:r>
              <a:rPr lang="zh-CN" altLang="en-US" b="1" dirty="0" smtClean="0"/>
              <a:t>模型</a:t>
            </a:r>
            <a:endParaRPr lang="en-US" altLang="zh-CN" b="1" dirty="0"/>
          </a:p>
          <a:p>
            <a:r>
              <a:rPr lang="zh-CN" altLang="en-US" dirty="0"/>
              <a:t>老李去火车站买票，给售票员留下电话，有票后，售票员电话通知老李并快递送票上门。</a:t>
            </a:r>
            <a:br>
              <a:rPr lang="zh-CN" altLang="en-US" dirty="0"/>
            </a:br>
            <a:r>
              <a:rPr lang="zh-CN" altLang="en-US" dirty="0"/>
              <a:t>耗费：往返车站</a:t>
            </a:r>
            <a:r>
              <a:rPr lang="en-US" altLang="zh-CN" dirty="0"/>
              <a:t>1</a:t>
            </a:r>
            <a:r>
              <a:rPr lang="zh-CN" altLang="en-US" dirty="0"/>
              <a:t>次，路上</a:t>
            </a:r>
            <a:r>
              <a:rPr lang="en-US" altLang="zh-CN" dirty="0"/>
              <a:t>1</a:t>
            </a:r>
            <a:r>
              <a:rPr lang="zh-CN" altLang="en-US" dirty="0"/>
              <a:t>小时，免黄牛费</a:t>
            </a:r>
            <a:r>
              <a:rPr lang="en-US" altLang="zh-CN" dirty="0"/>
              <a:t>100</a:t>
            </a:r>
            <a:r>
              <a:rPr lang="zh-CN" altLang="en-US" dirty="0"/>
              <a:t>元，无需打电话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IO</a:t>
            </a:r>
            <a:r>
              <a:rPr lang="zh-CN" altLang="en-US" sz="4000" b="1" dirty="0" smtClean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3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 fontScale="70000" lnSpcReduction="20000"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 smtClean="0"/>
              <a:t>阻塞</a:t>
            </a:r>
            <a:r>
              <a:rPr lang="en-US" altLang="zh-CN" b="1" dirty="0"/>
              <a:t>IO</a:t>
            </a:r>
            <a:r>
              <a:rPr lang="en-US" altLang="zh-CN" dirty="0"/>
              <a:t>, </a:t>
            </a:r>
            <a:r>
              <a:rPr lang="zh-CN" altLang="en-US" dirty="0"/>
              <a:t>给女神发一条短信</a:t>
            </a:r>
            <a:r>
              <a:rPr lang="en-US" altLang="zh-CN" dirty="0"/>
              <a:t>, </a:t>
            </a:r>
            <a:r>
              <a:rPr lang="zh-CN" altLang="en-US" dirty="0"/>
              <a:t>说我来找你了</a:t>
            </a:r>
            <a:r>
              <a:rPr lang="en-US" altLang="zh-CN" dirty="0"/>
              <a:t>, </a:t>
            </a:r>
            <a:r>
              <a:rPr lang="zh-CN" altLang="en-US" dirty="0"/>
              <a:t>然后就默默的一直等着女神下楼</a:t>
            </a:r>
            <a:r>
              <a:rPr lang="en-US" altLang="zh-CN" dirty="0"/>
              <a:t>, </a:t>
            </a:r>
            <a:r>
              <a:rPr lang="zh-CN" altLang="en-US" dirty="0"/>
              <a:t>这个期间除了等待你不会做其他事情</a:t>
            </a:r>
            <a:r>
              <a:rPr lang="en-US" altLang="zh-CN" dirty="0"/>
              <a:t>, </a:t>
            </a:r>
            <a:r>
              <a:rPr lang="zh-CN" altLang="en-US" dirty="0"/>
              <a:t>属于备胎做法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非阻塞</a:t>
            </a:r>
            <a:r>
              <a:rPr lang="en-US" altLang="zh-CN" b="1" dirty="0"/>
              <a:t>IO</a:t>
            </a:r>
            <a:r>
              <a:rPr lang="en-US" altLang="zh-CN" dirty="0"/>
              <a:t>, </a:t>
            </a:r>
            <a:r>
              <a:rPr lang="zh-CN" altLang="en-US" dirty="0"/>
              <a:t>给女神发短信</a:t>
            </a:r>
            <a:r>
              <a:rPr lang="en-US" altLang="zh-CN" dirty="0"/>
              <a:t>, </a:t>
            </a:r>
            <a:r>
              <a:rPr lang="zh-CN" altLang="en-US" dirty="0"/>
              <a:t>如果不回</a:t>
            </a:r>
            <a:r>
              <a:rPr lang="en-US" altLang="zh-CN" dirty="0"/>
              <a:t>, </a:t>
            </a:r>
            <a:r>
              <a:rPr lang="zh-CN" altLang="en-US" dirty="0"/>
              <a:t>接着再发</a:t>
            </a:r>
            <a:r>
              <a:rPr lang="en-US" altLang="zh-CN" dirty="0"/>
              <a:t>, </a:t>
            </a:r>
            <a:r>
              <a:rPr lang="zh-CN" altLang="en-US" dirty="0"/>
              <a:t>一直发到女神下楼</a:t>
            </a:r>
            <a:r>
              <a:rPr lang="en-US" altLang="zh-CN" dirty="0"/>
              <a:t>, </a:t>
            </a:r>
            <a:r>
              <a:rPr lang="zh-CN" altLang="en-US" dirty="0"/>
              <a:t>这个期间你除了发短信等待不会做其他事情</a:t>
            </a:r>
            <a:r>
              <a:rPr lang="en-US" altLang="zh-CN" dirty="0"/>
              <a:t>, </a:t>
            </a:r>
            <a:r>
              <a:rPr lang="zh-CN" altLang="en-US" dirty="0"/>
              <a:t>属于专一做法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IO</a:t>
            </a:r>
            <a:r>
              <a:rPr lang="zh-CN" altLang="en-US" b="1" dirty="0"/>
              <a:t>多路复用</a:t>
            </a:r>
            <a:r>
              <a:rPr lang="en-US" altLang="zh-CN" dirty="0"/>
              <a:t>, </a:t>
            </a:r>
            <a:r>
              <a:rPr lang="zh-CN" altLang="en-US" dirty="0"/>
              <a:t>是找一个宿管大妈来帮你监视下楼的女生</a:t>
            </a:r>
            <a:r>
              <a:rPr lang="en-US" altLang="zh-CN" dirty="0"/>
              <a:t>, </a:t>
            </a:r>
            <a:r>
              <a:rPr lang="zh-CN" altLang="en-US" dirty="0"/>
              <a:t>这个期间你可以些其他的事情</a:t>
            </a:r>
            <a:r>
              <a:rPr lang="en-US" altLang="zh-CN" dirty="0"/>
              <a:t>. </a:t>
            </a:r>
            <a:r>
              <a:rPr lang="zh-CN" altLang="en-US" dirty="0"/>
              <a:t>例如可以顺便看看其他妹子</a:t>
            </a:r>
            <a:r>
              <a:rPr lang="en-US" altLang="zh-CN" dirty="0"/>
              <a:t>,</a:t>
            </a:r>
            <a:r>
              <a:rPr lang="zh-CN" altLang="en-US" dirty="0"/>
              <a:t>玩玩王者荣耀</a:t>
            </a:r>
            <a:r>
              <a:rPr lang="en-US" altLang="zh-CN" dirty="0"/>
              <a:t>, </a:t>
            </a:r>
            <a:r>
              <a:rPr lang="zh-CN" altLang="en-US" dirty="0"/>
              <a:t>上个厕所等等</a:t>
            </a:r>
            <a:r>
              <a:rPr lang="en-US" altLang="zh-CN" dirty="0"/>
              <a:t>. IO</a:t>
            </a:r>
            <a:r>
              <a:rPr lang="zh-CN" altLang="en-US" dirty="0"/>
              <a:t>复用又包括 </a:t>
            </a:r>
            <a:r>
              <a:rPr lang="en-US" altLang="zh-CN" dirty="0"/>
              <a:t>select, poll, </a:t>
            </a:r>
            <a:r>
              <a:rPr lang="en-US" altLang="zh-CN" dirty="0" err="1"/>
              <a:t>epoll</a:t>
            </a:r>
            <a:r>
              <a:rPr lang="en-US" altLang="zh-CN" dirty="0"/>
              <a:t> </a:t>
            </a:r>
            <a:r>
              <a:rPr lang="zh-CN" altLang="en-US" dirty="0"/>
              <a:t>模式</a:t>
            </a:r>
            <a:r>
              <a:rPr lang="en-US" altLang="zh-CN" dirty="0"/>
              <a:t>. </a:t>
            </a:r>
            <a:r>
              <a:rPr lang="zh-CN" altLang="en-US" dirty="0"/>
              <a:t>那么它们的区别是什么</a:t>
            </a:r>
            <a:r>
              <a:rPr lang="en-US" altLang="zh-CN" dirty="0"/>
              <a:t>?</a:t>
            </a:r>
            <a:br>
              <a:rPr lang="en-US" altLang="zh-CN" dirty="0"/>
            </a:br>
            <a:r>
              <a:rPr lang="en-US" altLang="zh-CN" dirty="0"/>
              <a:t>3.1 </a:t>
            </a:r>
            <a:r>
              <a:rPr lang="en-US" altLang="zh-CN" b="1" dirty="0"/>
              <a:t>select</a:t>
            </a:r>
            <a:r>
              <a:rPr lang="zh-CN" altLang="en-US" b="1" dirty="0"/>
              <a:t>大妈</a:t>
            </a:r>
            <a:r>
              <a:rPr lang="zh-CN" altLang="en-US" dirty="0"/>
              <a:t> 每一个女生下楼</a:t>
            </a:r>
            <a:r>
              <a:rPr lang="en-US" altLang="zh-CN" dirty="0"/>
              <a:t>, select</a:t>
            </a:r>
            <a:r>
              <a:rPr lang="zh-CN" altLang="en-US" dirty="0"/>
              <a:t>大妈都不知道这个是不是你的女神</a:t>
            </a:r>
            <a:r>
              <a:rPr lang="en-US" altLang="zh-CN" dirty="0"/>
              <a:t>, </a:t>
            </a:r>
            <a:r>
              <a:rPr lang="zh-CN" altLang="en-US" dirty="0"/>
              <a:t>她需要一个一个询问</a:t>
            </a:r>
            <a:r>
              <a:rPr lang="en-US" altLang="zh-CN" dirty="0"/>
              <a:t>, </a:t>
            </a:r>
            <a:r>
              <a:rPr lang="zh-CN" altLang="en-US" dirty="0"/>
              <a:t>并且</a:t>
            </a:r>
            <a:r>
              <a:rPr lang="en-US" altLang="zh-CN" dirty="0"/>
              <a:t>select</a:t>
            </a:r>
            <a:r>
              <a:rPr lang="zh-CN" altLang="en-US" dirty="0"/>
              <a:t>大妈能力还有限</a:t>
            </a:r>
            <a:r>
              <a:rPr lang="en-US" altLang="zh-CN" dirty="0"/>
              <a:t>, </a:t>
            </a:r>
            <a:r>
              <a:rPr lang="zh-CN" altLang="en-US" dirty="0"/>
              <a:t>最多一次帮你监视</a:t>
            </a:r>
            <a:r>
              <a:rPr lang="en-US" altLang="zh-CN" dirty="0"/>
              <a:t>1024</a:t>
            </a:r>
            <a:r>
              <a:rPr lang="zh-CN" altLang="en-US" dirty="0"/>
              <a:t>个妹子</a:t>
            </a:r>
            <a:br>
              <a:rPr lang="zh-CN" altLang="en-US" dirty="0"/>
            </a:br>
            <a:r>
              <a:rPr lang="en-US" altLang="zh-CN" dirty="0"/>
              <a:t>3.2 </a:t>
            </a:r>
            <a:r>
              <a:rPr lang="en-US" altLang="zh-CN" b="1" dirty="0"/>
              <a:t>poll</a:t>
            </a:r>
            <a:r>
              <a:rPr lang="zh-CN" altLang="en-US" b="1" dirty="0"/>
              <a:t>大妈</a:t>
            </a:r>
            <a:r>
              <a:rPr lang="zh-CN" altLang="en-US" dirty="0"/>
              <a:t>不限制盯着女生的数量</a:t>
            </a:r>
            <a:r>
              <a:rPr lang="en-US" altLang="zh-CN" dirty="0"/>
              <a:t>, </a:t>
            </a:r>
            <a:r>
              <a:rPr lang="zh-CN" altLang="en-US" dirty="0"/>
              <a:t>只要是经过宿舍楼门口的女生</a:t>
            </a:r>
            <a:r>
              <a:rPr lang="en-US" altLang="zh-CN" dirty="0"/>
              <a:t>, </a:t>
            </a:r>
            <a:r>
              <a:rPr lang="zh-CN" altLang="en-US" dirty="0"/>
              <a:t>都会帮你去问是不是你女神</a:t>
            </a:r>
            <a:br>
              <a:rPr lang="zh-CN" altLang="en-US" dirty="0"/>
            </a:br>
            <a:r>
              <a:rPr lang="en-US" altLang="zh-CN" dirty="0"/>
              <a:t>3.3 </a:t>
            </a:r>
            <a:r>
              <a:rPr lang="en-US" altLang="zh-CN" b="1" dirty="0" err="1"/>
              <a:t>epoll</a:t>
            </a:r>
            <a:r>
              <a:rPr lang="zh-CN" altLang="en-US" b="1" dirty="0"/>
              <a:t>大妈</a:t>
            </a:r>
            <a:r>
              <a:rPr lang="zh-CN" altLang="en-US" dirty="0"/>
              <a:t>不限制盯着女生的数量</a:t>
            </a:r>
            <a:r>
              <a:rPr lang="en-US" altLang="zh-CN" dirty="0"/>
              <a:t>, </a:t>
            </a:r>
            <a:r>
              <a:rPr lang="zh-CN" altLang="en-US" dirty="0"/>
              <a:t>并且也不需要一个一个去问</a:t>
            </a:r>
            <a:r>
              <a:rPr lang="en-US" altLang="zh-CN" dirty="0"/>
              <a:t>. </a:t>
            </a:r>
            <a:r>
              <a:rPr lang="zh-CN" altLang="en-US" dirty="0"/>
              <a:t>那么如何做呢</a:t>
            </a:r>
            <a:r>
              <a:rPr lang="en-US" altLang="zh-CN" dirty="0"/>
              <a:t>? </a:t>
            </a:r>
            <a:r>
              <a:rPr lang="en-US" altLang="zh-CN" dirty="0" err="1"/>
              <a:t>epoll</a:t>
            </a:r>
            <a:r>
              <a:rPr lang="zh-CN" altLang="en-US" dirty="0"/>
              <a:t>大妈会为每个进宿舍楼的女生脸上贴上一个大字条</a:t>
            </a:r>
            <a:r>
              <a:rPr lang="en-US" altLang="zh-CN" dirty="0"/>
              <a:t>,</a:t>
            </a:r>
            <a:r>
              <a:rPr lang="zh-CN" altLang="en-US" dirty="0"/>
              <a:t>上面写上女生自己的名字</a:t>
            </a:r>
            <a:r>
              <a:rPr lang="en-US" altLang="zh-CN" dirty="0"/>
              <a:t>, </a:t>
            </a:r>
            <a:r>
              <a:rPr lang="zh-CN" altLang="en-US" dirty="0"/>
              <a:t>只要女生下楼了</a:t>
            </a:r>
            <a:r>
              <a:rPr lang="en-US" altLang="zh-CN" dirty="0"/>
              <a:t>, </a:t>
            </a:r>
            <a:r>
              <a:rPr lang="en-US" altLang="zh-CN" dirty="0" err="1"/>
              <a:t>epoll</a:t>
            </a:r>
            <a:r>
              <a:rPr lang="zh-CN" altLang="en-US" dirty="0"/>
              <a:t>大妈就知道这个是不是你女神了</a:t>
            </a:r>
            <a:r>
              <a:rPr lang="en-US" altLang="zh-CN" dirty="0"/>
              <a:t>, </a:t>
            </a:r>
            <a:r>
              <a:rPr lang="zh-CN" altLang="en-US" dirty="0"/>
              <a:t>然后大妈再通知你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上面这些同步</a:t>
            </a:r>
            <a:r>
              <a:rPr lang="en-US" altLang="zh-CN" dirty="0"/>
              <a:t>IO</a:t>
            </a:r>
            <a:r>
              <a:rPr lang="zh-CN" altLang="en-US" dirty="0"/>
              <a:t>有一个共同点就是</a:t>
            </a:r>
            <a:r>
              <a:rPr lang="en-US" altLang="zh-CN" dirty="0"/>
              <a:t>, </a:t>
            </a:r>
            <a:r>
              <a:rPr lang="zh-CN" altLang="en-US" dirty="0"/>
              <a:t>当女神走出宿舍门口的时候</a:t>
            </a:r>
            <a:r>
              <a:rPr lang="en-US" altLang="zh-CN" dirty="0"/>
              <a:t>, </a:t>
            </a:r>
            <a:r>
              <a:rPr lang="zh-CN" altLang="en-US" dirty="0"/>
              <a:t>你已经站在宿舍门口等着女神的</a:t>
            </a:r>
            <a:r>
              <a:rPr lang="en-US" altLang="zh-CN" dirty="0"/>
              <a:t>, </a:t>
            </a:r>
            <a:r>
              <a:rPr lang="zh-CN" altLang="en-US" dirty="0"/>
              <a:t>此时你属于</a:t>
            </a:r>
            <a:r>
              <a:rPr lang="zh-CN" altLang="en-US" b="1" dirty="0"/>
              <a:t>阻塞状态</a:t>
            </a:r>
            <a:endParaRPr lang="zh-CN" altLang="en-US" dirty="0"/>
          </a:p>
          <a:p>
            <a:r>
              <a:rPr lang="zh-CN" altLang="en-US" dirty="0"/>
              <a:t>接下来是</a:t>
            </a:r>
            <a:r>
              <a:rPr lang="zh-CN" altLang="en-US" b="1" dirty="0"/>
              <a:t>异步</a:t>
            </a:r>
            <a:r>
              <a:rPr lang="en-US" altLang="zh-CN" b="1" dirty="0"/>
              <a:t>IO</a:t>
            </a:r>
            <a:r>
              <a:rPr lang="zh-CN" altLang="en-US" dirty="0"/>
              <a:t>的情况</a:t>
            </a:r>
            <a:br>
              <a:rPr lang="zh-CN" altLang="en-US" dirty="0"/>
            </a:br>
            <a:r>
              <a:rPr lang="zh-CN" altLang="en-US" dirty="0"/>
              <a:t>你告诉女神我来了</a:t>
            </a:r>
            <a:r>
              <a:rPr lang="en-US" altLang="zh-CN" dirty="0"/>
              <a:t>, </a:t>
            </a:r>
            <a:r>
              <a:rPr lang="zh-CN" altLang="en-US" dirty="0"/>
              <a:t>然后你就去王者荣耀了</a:t>
            </a:r>
            <a:r>
              <a:rPr lang="en-US" altLang="zh-CN" dirty="0"/>
              <a:t>, </a:t>
            </a:r>
            <a:r>
              <a:rPr lang="zh-CN" altLang="en-US" dirty="0"/>
              <a:t>一直到女神下楼了</a:t>
            </a:r>
            <a:r>
              <a:rPr lang="en-US" altLang="zh-CN" dirty="0"/>
              <a:t>, </a:t>
            </a:r>
            <a:r>
              <a:rPr lang="zh-CN" altLang="en-US" dirty="0"/>
              <a:t>发现找不见你了</a:t>
            </a:r>
            <a:r>
              <a:rPr lang="en-US" altLang="zh-CN" dirty="0"/>
              <a:t>, </a:t>
            </a:r>
            <a:r>
              <a:rPr lang="zh-CN" altLang="en-US" dirty="0"/>
              <a:t>女神再给你打电话通知你</a:t>
            </a:r>
            <a:r>
              <a:rPr lang="en-US" altLang="zh-CN" dirty="0"/>
              <a:t>, </a:t>
            </a:r>
            <a:r>
              <a:rPr lang="zh-CN" altLang="en-US" dirty="0"/>
              <a:t>说我下楼了</a:t>
            </a:r>
            <a:r>
              <a:rPr lang="en-US" altLang="zh-CN" dirty="0"/>
              <a:t>, </a:t>
            </a:r>
            <a:r>
              <a:rPr lang="zh-CN" altLang="en-US" dirty="0"/>
              <a:t>你在哪呢</a:t>
            </a:r>
            <a:r>
              <a:rPr lang="en-US" altLang="zh-CN" dirty="0"/>
              <a:t>? </a:t>
            </a:r>
            <a:r>
              <a:rPr lang="zh-CN" altLang="en-US" dirty="0"/>
              <a:t>这时候你才来到宿舍门口</a:t>
            </a:r>
            <a:r>
              <a:rPr lang="en-US" altLang="zh-CN" dirty="0"/>
              <a:t>. </a:t>
            </a:r>
            <a:r>
              <a:rPr lang="zh-CN" altLang="en-US" dirty="0"/>
              <a:t>此时属于逆袭</a:t>
            </a:r>
            <a:r>
              <a:rPr lang="zh-CN" altLang="en-US" dirty="0" smtClean="0"/>
              <a:t>做法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IO</a:t>
            </a:r>
            <a:r>
              <a:rPr lang="zh-CN" altLang="en-US" sz="4000" b="1" dirty="0" smtClean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02923" y="4396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5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en-US" altLang="zh-CN" dirty="0" smtClean="0"/>
              <a:t>reactor</a:t>
            </a:r>
            <a:r>
              <a:rPr lang="zh-CN" altLang="en-US" dirty="0" smtClean="0"/>
              <a:t>模型（</a:t>
            </a:r>
            <a:r>
              <a:rPr lang="zh-CN" altLang="en-US" dirty="0"/>
              <a:t>事件驱动</a:t>
            </a:r>
            <a:r>
              <a:rPr lang="zh-CN" altLang="en-US" dirty="0" smtClean="0"/>
              <a:t>模型、反应器）：</a:t>
            </a:r>
            <a:endParaRPr lang="en-US" altLang="zh-CN" dirty="0"/>
          </a:p>
          <a:p>
            <a:r>
              <a:rPr lang="zh-CN" altLang="en-US" dirty="0" smtClean="0"/>
              <a:t>向</a:t>
            </a:r>
            <a:r>
              <a:rPr lang="zh-CN" altLang="en-US" dirty="0"/>
              <a:t>事件分发器注册事件回调</a:t>
            </a:r>
          </a:p>
          <a:p>
            <a:r>
              <a:rPr lang="zh-CN" altLang="en-US" dirty="0" smtClean="0"/>
              <a:t>事件</a:t>
            </a:r>
            <a:r>
              <a:rPr lang="zh-CN" altLang="en-US" dirty="0"/>
              <a:t>发生</a:t>
            </a:r>
          </a:p>
          <a:p>
            <a:r>
              <a:rPr lang="zh-CN" altLang="en-US" dirty="0" smtClean="0"/>
              <a:t>事件</a:t>
            </a:r>
            <a:r>
              <a:rPr lang="zh-CN" altLang="en-US" dirty="0"/>
              <a:t>分发器调用之前注册的函数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回调函数中读取数据，对数据进行后续</a:t>
            </a:r>
            <a:r>
              <a:rPr lang="zh-CN" altLang="en-US" dirty="0" smtClean="0"/>
              <a:t>处理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使用场景：</a:t>
            </a:r>
            <a:r>
              <a:rPr lang="zh-CN" altLang="en-US" dirty="0"/>
              <a:t>同时接收多个服务请求，并且依次同步的处理它们的事件驱动程序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举例：网络库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，</a:t>
            </a:r>
            <a:r>
              <a:rPr lang="sk-SK" altLang="zh-CN" dirty="0" err="1" smtClean="0"/>
              <a:t>netty</a:t>
            </a:r>
            <a:r>
              <a:rPr lang="zh-CN" altLang="en-US" dirty="0"/>
              <a:t>，</a:t>
            </a:r>
            <a:r>
              <a:rPr lang="sk-SK" altLang="zh-CN" dirty="0" err="1" smtClean="0"/>
              <a:t>node.js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150948" y="1199025"/>
            <a:ext cx="675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actor</a:t>
            </a:r>
            <a:r>
              <a:rPr lang="zh-CN" altLang="en-US" sz="4000" dirty="0"/>
              <a:t>、</a:t>
            </a:r>
            <a:r>
              <a:rPr lang="en-US" altLang="zh-CN" sz="4000" dirty="0"/>
              <a:t>reactor</a:t>
            </a:r>
            <a:r>
              <a:rPr lang="zh-CN" altLang="en-US" sz="4000" dirty="0"/>
              <a:t>与</a:t>
            </a:r>
            <a:r>
              <a:rPr lang="en-US" altLang="zh-CN" sz="4000" dirty="0" err="1"/>
              <a:t>proactor</a:t>
            </a:r>
            <a:r>
              <a:rPr lang="zh-CN" altLang="en-US" sz="4000" dirty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7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en-US" altLang="zh-CN" dirty="0" err="1"/>
              <a:t>proactor</a:t>
            </a:r>
            <a:r>
              <a:rPr lang="zh-CN" altLang="en-US" dirty="0" smtClean="0"/>
              <a:t>模型（主动器）：</a:t>
            </a:r>
            <a:endParaRPr lang="en-US" altLang="zh-CN" dirty="0"/>
          </a:p>
          <a:p>
            <a:r>
              <a:rPr lang="zh-CN" altLang="en-US" dirty="0" smtClean="0"/>
              <a:t>向</a:t>
            </a:r>
            <a:r>
              <a:rPr lang="zh-CN" altLang="en-US" dirty="0"/>
              <a:t>事件分发器注册事件回调</a:t>
            </a:r>
          </a:p>
          <a:p>
            <a:r>
              <a:rPr lang="zh-CN" altLang="en-US" dirty="0" smtClean="0"/>
              <a:t>事件</a:t>
            </a:r>
            <a:r>
              <a:rPr lang="zh-CN" altLang="en-US" dirty="0"/>
              <a:t>发生</a:t>
            </a:r>
          </a:p>
          <a:p>
            <a:r>
              <a:rPr lang="zh-CN" altLang="en-US" dirty="0" smtClean="0"/>
              <a:t>操作</a:t>
            </a:r>
            <a:r>
              <a:rPr lang="zh-CN" altLang="en-US" dirty="0"/>
              <a:t>系统读取数据，并放入应用缓冲区，然后通知事件分发器</a:t>
            </a:r>
          </a:p>
          <a:p>
            <a:r>
              <a:rPr lang="zh-CN" altLang="en-US" dirty="0" smtClean="0"/>
              <a:t>事件</a:t>
            </a:r>
            <a:r>
              <a:rPr lang="zh-CN" altLang="en-US" dirty="0"/>
              <a:t>分发器调用之前注册的函数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回调函数中对数据进行后续</a:t>
            </a:r>
            <a:r>
              <a:rPr lang="zh-CN" altLang="en-US" dirty="0" smtClean="0"/>
              <a:t>处理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使用场景：</a:t>
            </a:r>
            <a:r>
              <a:rPr lang="zh-CN" altLang="en-US" dirty="0"/>
              <a:t>异步接收和同时处理多个服务请求的事件驱动程序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举例：</a:t>
            </a:r>
            <a:r>
              <a:rPr lang="sk-SK" altLang="zh-CN" b="1" dirty="0">
                <a:solidFill>
                  <a:schemeClr val="tx1"/>
                </a:solidFill>
              </a:rPr>
              <a:t> </a:t>
            </a:r>
            <a:r>
              <a:rPr lang="sk-SK" altLang="zh-CN" dirty="0">
                <a:solidFill>
                  <a:schemeClr val="tx1"/>
                </a:solidFill>
              </a:rPr>
              <a:t>BOOS</a:t>
            </a:r>
            <a:r>
              <a:rPr lang="en-US" altLang="zh-CN" dirty="0">
                <a:solidFill>
                  <a:schemeClr val="tx1"/>
                </a:solidFill>
              </a:rPr>
              <a:t>T.</a:t>
            </a:r>
            <a:r>
              <a:rPr lang="sk-SK" altLang="zh-CN" dirty="0">
                <a:solidFill>
                  <a:schemeClr val="tx1"/>
                </a:solidFill>
              </a:rPr>
              <a:t>ASIO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150948" y="1199025"/>
            <a:ext cx="675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actor</a:t>
            </a:r>
            <a:r>
              <a:rPr lang="zh-CN" altLang="en-US" sz="4000" dirty="0"/>
              <a:t>、</a:t>
            </a:r>
            <a:r>
              <a:rPr lang="en-US" altLang="zh-CN" sz="4000" dirty="0"/>
              <a:t>reactor</a:t>
            </a:r>
            <a:r>
              <a:rPr lang="zh-CN" altLang="en-US" sz="4000" dirty="0"/>
              <a:t>与</a:t>
            </a:r>
            <a:r>
              <a:rPr lang="en-US" altLang="zh-CN" sz="4000" dirty="0" err="1"/>
              <a:t>proactor</a:t>
            </a:r>
            <a:r>
              <a:rPr lang="zh-CN" altLang="en-US" sz="4000" dirty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5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Part.1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基础概念介绍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并发</a:t>
            </a:r>
            <a:r>
              <a:rPr lang="zh-CN" altLang="en-US" dirty="0"/>
              <a:t>和并行都是完成多任务更加有效率的</a:t>
            </a:r>
            <a:r>
              <a:rPr lang="zh-CN" altLang="en-US" dirty="0" smtClean="0"/>
              <a:t>方式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023383" y="1123837"/>
            <a:ext cx="300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并发和并行</a:t>
            </a:r>
          </a:p>
        </p:txBody>
      </p:sp>
    </p:spTree>
    <p:extLst>
      <p:ext uri="{BB962C8B-B14F-4D97-AF65-F5344CB8AC3E}">
        <p14:creationId xmlns:p14="http://schemas.microsoft.com/office/powerpoint/2010/main" val="834755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Part.2</a:t>
            </a:r>
            <a:br>
              <a:rPr kumimoji="1" lang="en-US" altLang="zh-CN" dirty="0"/>
            </a:br>
            <a:r>
              <a:rPr kumimoji="1" lang="zh-CN" altLang="en-US" dirty="0"/>
              <a:t>模型设计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l"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endParaRPr lang="en-US" altLang="zh-CN" dirty="0"/>
          </a:p>
          <a:p>
            <a:pPr>
              <a:buFont typeface="Wingdings" charset="2"/>
              <a:buChar char="l"/>
            </a:pPr>
            <a:r>
              <a:rPr lang="en-US" altLang="zh-CN" dirty="0" smtClean="0"/>
              <a:t>actor</a:t>
            </a:r>
            <a:r>
              <a:rPr lang="zh-CN" altLang="en-US" dirty="0" smtClean="0"/>
              <a:t>模型：</a:t>
            </a:r>
            <a:endParaRPr lang="en-US" altLang="zh-CN" dirty="0"/>
          </a:p>
          <a:p>
            <a:r>
              <a:rPr lang="zh-CN" altLang="en-US" dirty="0"/>
              <a:t>实体之通过消息通讯，各自处理自己的数据，能够实现这并行。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Actors</a:t>
            </a:r>
            <a:r>
              <a:rPr lang="zh-CN" altLang="en-US" dirty="0"/>
              <a:t>一大重要特征在于</a:t>
            </a:r>
            <a:r>
              <a:rPr lang="en-US" altLang="zh-CN" dirty="0"/>
              <a:t>actors</a:t>
            </a:r>
            <a:r>
              <a:rPr lang="zh-CN" altLang="en-US" dirty="0"/>
              <a:t>之间相互隔离，它们并不互相共享内存。这点区别于上述的对象。也就是说，一个</a:t>
            </a:r>
            <a:r>
              <a:rPr lang="en-US" altLang="zh-CN" dirty="0"/>
              <a:t>actor</a:t>
            </a:r>
            <a:r>
              <a:rPr lang="zh-CN" altLang="en-US" dirty="0"/>
              <a:t>能维持一个私有的状态，并且这个状态不可能被另一个</a:t>
            </a:r>
            <a:r>
              <a:rPr lang="en-US" altLang="zh-CN" dirty="0"/>
              <a:t>actor</a:t>
            </a:r>
            <a:r>
              <a:rPr lang="zh-CN" altLang="en-US" dirty="0"/>
              <a:t>所改变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事件模型驱动</a:t>
            </a:r>
            <a:r>
              <a:rPr lang="en-US" altLang="zh-CN" dirty="0"/>
              <a:t>--Actor</a:t>
            </a:r>
            <a:r>
              <a:rPr lang="zh-CN" altLang="en-US" dirty="0"/>
              <a:t>之间的通信是异步的，即使</a:t>
            </a:r>
            <a:r>
              <a:rPr lang="en-US" altLang="zh-CN" dirty="0"/>
              <a:t>Actor</a:t>
            </a:r>
            <a:r>
              <a:rPr lang="zh-CN" altLang="en-US" dirty="0"/>
              <a:t>在发送消息后也无需阻塞或者等待就能够处理其他事情</a:t>
            </a:r>
          </a:p>
          <a:p>
            <a:r>
              <a:rPr lang="zh-CN" altLang="en-US" dirty="0"/>
              <a:t>强隔离性</a:t>
            </a:r>
            <a:r>
              <a:rPr lang="en-US" altLang="zh-CN" dirty="0"/>
              <a:t>--Actor</a:t>
            </a:r>
            <a:r>
              <a:rPr lang="zh-CN" altLang="en-US" dirty="0"/>
              <a:t>中的方法不能由外部直接调用，所有的一切都通过消息传递进行的，从而避免了</a:t>
            </a:r>
            <a:r>
              <a:rPr lang="en-US" altLang="zh-CN" dirty="0"/>
              <a:t>Actor</a:t>
            </a:r>
            <a:r>
              <a:rPr lang="zh-CN" altLang="en-US" dirty="0"/>
              <a:t>之间的数据共享，想</a:t>
            </a:r>
            <a:r>
              <a:rPr lang="zh-CN" altLang="en-US" dirty="0" smtClean="0"/>
              <a:t>要观察</a:t>
            </a:r>
            <a:r>
              <a:rPr lang="zh-CN" altLang="en-US" dirty="0"/>
              <a:t>到另一个</a:t>
            </a:r>
            <a:r>
              <a:rPr lang="en-US" altLang="zh-CN" dirty="0"/>
              <a:t>Actor</a:t>
            </a:r>
            <a:r>
              <a:rPr lang="zh-CN" altLang="en-US" dirty="0"/>
              <a:t>的状态变化只能通过消息传递进行询问</a:t>
            </a:r>
          </a:p>
          <a:p>
            <a:r>
              <a:rPr lang="zh-CN" altLang="en-US" dirty="0"/>
              <a:t>位置透明</a:t>
            </a:r>
            <a:r>
              <a:rPr lang="en-US" altLang="zh-CN" dirty="0"/>
              <a:t>--</a:t>
            </a:r>
            <a:r>
              <a:rPr lang="zh-CN" altLang="en-US" dirty="0"/>
              <a:t>无论</a:t>
            </a:r>
            <a:r>
              <a:rPr lang="en-US" altLang="zh-CN" dirty="0"/>
              <a:t>Actor</a:t>
            </a:r>
            <a:r>
              <a:rPr lang="zh-CN" altLang="en-US" dirty="0"/>
              <a:t>地址是在本地还是在远程机上对于代码来说都是一样的</a:t>
            </a:r>
          </a:p>
          <a:p>
            <a:r>
              <a:rPr lang="zh-CN" altLang="en-US" dirty="0"/>
              <a:t>轻量性</a:t>
            </a:r>
            <a:r>
              <a:rPr lang="en-US" altLang="zh-CN" dirty="0"/>
              <a:t>--Actor</a:t>
            </a:r>
            <a:r>
              <a:rPr lang="zh-CN" altLang="en-US" dirty="0"/>
              <a:t>是非常轻量的计算单机，单个</a:t>
            </a:r>
            <a:r>
              <a:rPr lang="en-US" altLang="zh-CN" dirty="0"/>
              <a:t>Actor</a:t>
            </a:r>
            <a:r>
              <a:rPr lang="zh-CN" altLang="en-US" dirty="0"/>
              <a:t>仅占</a:t>
            </a:r>
            <a:r>
              <a:rPr lang="en-US" altLang="zh-CN" dirty="0"/>
              <a:t>400</a:t>
            </a:r>
            <a:r>
              <a:rPr lang="zh-CN" altLang="en-US" dirty="0"/>
              <a:t>多字节，只需少量内存就能达到高并</a:t>
            </a:r>
            <a:r>
              <a:rPr lang="zh-CN" altLang="en-US" dirty="0" smtClean="0"/>
              <a:t>发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应用：</a:t>
            </a:r>
            <a:r>
              <a:rPr kumimoji="1" lang="en-US" altLang="zh-CN" dirty="0" err="1" smtClean="0"/>
              <a:t>skynet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150948" y="1199025"/>
            <a:ext cx="675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actor</a:t>
            </a:r>
            <a:r>
              <a:rPr lang="zh-CN" altLang="en-US" sz="4000" dirty="0"/>
              <a:t>、</a:t>
            </a:r>
            <a:r>
              <a:rPr lang="en-US" altLang="zh-CN" sz="4000" dirty="0"/>
              <a:t>reactor</a:t>
            </a:r>
            <a:r>
              <a:rPr lang="zh-CN" altLang="en-US" sz="4000" dirty="0"/>
              <a:t>与</a:t>
            </a:r>
            <a:r>
              <a:rPr lang="en-US" altLang="zh-CN" sz="4000" dirty="0" err="1"/>
              <a:t>proactor</a:t>
            </a:r>
            <a:r>
              <a:rPr lang="zh-CN" altLang="en-US" sz="4000" dirty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为网络</a:t>
            </a:r>
            <a:r>
              <a:rPr lang="zh-CN" altLang="en-US" dirty="0"/>
              <a:t>游戏服务器设计的轻量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底层由</a:t>
            </a:r>
            <a:r>
              <a:rPr lang="en-US" altLang="zh-CN" dirty="0"/>
              <a:t>C</a:t>
            </a:r>
            <a:r>
              <a:rPr lang="zh-CN" altLang="en-US" dirty="0"/>
              <a:t>编写，配套</a:t>
            </a:r>
            <a:r>
              <a:rPr lang="en-US" altLang="zh-CN" dirty="0" err="1"/>
              <a:t>lua</a:t>
            </a:r>
            <a:r>
              <a:rPr lang="zh-CN" altLang="en-US" dirty="0"/>
              <a:t>作为脚本使用，可换</a:t>
            </a:r>
            <a:r>
              <a:rPr lang="en-US" altLang="zh-CN" dirty="0"/>
              <a:t>python</a:t>
            </a:r>
            <a:r>
              <a:rPr lang="zh-CN" altLang="en-US" dirty="0"/>
              <a:t>等其他脚本语言。</a:t>
            </a:r>
            <a:r>
              <a:rPr lang="en-US" altLang="zh-CN" dirty="0" err="1"/>
              <a:t>skynet</a:t>
            </a:r>
            <a:r>
              <a:rPr lang="zh-CN" altLang="en-US" dirty="0"/>
              <a:t>主要工作是管理注册服务，并开启多线程协调服务之间的调用和通讯。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作者：云风（吴云洋、</a:t>
            </a:r>
            <a:r>
              <a:rPr lang="en-US" altLang="zh-CN" dirty="0"/>
              <a:t>Cloud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github.com/cloudwu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博客：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4"/>
              </a:rPr>
              <a:t>https://blog.codingnow.com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/>
              <a:t>Skynet</a:t>
            </a:r>
            <a:r>
              <a:rPr kumimoji="1" lang="zh-CN" altLang="en-US" sz="4000" dirty="0"/>
              <a:t>介绍</a:t>
            </a:r>
            <a:endParaRPr kumimoji="1" lang="en-US" altLang="zh-CN" sz="4000" dirty="0"/>
          </a:p>
          <a:p>
            <a:pPr algn="ctr"/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57" y="3663285"/>
            <a:ext cx="1847193" cy="18471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03931" y="3421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186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75" y="1980342"/>
            <a:ext cx="7315200" cy="4005201"/>
          </a:xfrm>
        </p:spPr>
      </p:pic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Skynet</a:t>
            </a:r>
            <a:r>
              <a:rPr lang="zh-CN" altLang="en-US" sz="4000" b="1" dirty="0" smtClean="0"/>
              <a:t>分层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Skynet</a:t>
            </a:r>
            <a:r>
              <a:rPr lang="zh-CN" altLang="en-US" sz="4000" b="1" dirty="0" smtClean="0"/>
              <a:t>架构图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17" y="1906911"/>
            <a:ext cx="7315200" cy="3647741"/>
          </a:xfrm>
        </p:spPr>
      </p:pic>
    </p:spTree>
    <p:extLst>
      <p:ext uri="{BB962C8B-B14F-4D97-AF65-F5344CB8AC3E}">
        <p14:creationId xmlns:p14="http://schemas.microsoft.com/office/powerpoint/2010/main" val="14852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服务、线程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869267" y="864108"/>
            <a:ext cx="7315200" cy="5120640"/>
          </a:xfrm>
        </p:spPr>
        <p:txBody>
          <a:bodyPr>
            <a:normAutofit lnSpcReduction="10000"/>
          </a:bodyPr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r>
              <a:rPr lang="zh-CN" altLang="en-US" dirty="0">
                <a:solidFill>
                  <a:schemeClr val="tx1"/>
                </a:solidFill>
              </a:rPr>
              <a:t>个服务，默认不会执行任何逻辑，需要别人向它发出请求时，才会执行对应的逻辑（定时器也是通过消息队列，告诉指定服务，要执行定时事件），并在需要时返回结果给请求者。请求者往往也是其他服务。服务间的请求、响应和推送，并不是直接调用对方的</a:t>
            </a:r>
            <a:r>
              <a:rPr lang="en-US" altLang="zh-CN" dirty="0" err="1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来执行，而是通过一个消息队列，也就是说，不论是请求、回应还是推送，都需要通过这个消息队列转发到另一个服务中。</a:t>
            </a:r>
            <a:r>
              <a:rPr lang="en-US" altLang="zh-CN" dirty="0" err="1">
                <a:solidFill>
                  <a:schemeClr val="tx1"/>
                </a:solidFill>
              </a:rPr>
              <a:t>skynet</a:t>
            </a:r>
            <a:r>
              <a:rPr lang="zh-CN" altLang="en-US" dirty="0">
                <a:solidFill>
                  <a:schemeClr val="tx1"/>
                </a:solidFill>
              </a:rPr>
              <a:t>的消息队列，分为两级，一个全局消息队列，他包含一个头尾指针，分别指向两个隶属于指定服务的次级消息队列。</a:t>
            </a:r>
            <a:r>
              <a:rPr lang="en-US" altLang="zh-CN" dirty="0" err="1">
                <a:solidFill>
                  <a:schemeClr val="tx1"/>
                </a:solidFill>
              </a:rPr>
              <a:t>skynet</a:t>
            </a:r>
            <a:r>
              <a:rPr lang="zh-CN" altLang="en-US" dirty="0">
                <a:solidFill>
                  <a:schemeClr val="tx1"/>
                </a:solidFill>
              </a:rPr>
              <a:t>中的每一个服务，都有一个唯一的、专属的次级消息队列。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skynet</a:t>
            </a:r>
            <a:r>
              <a:rPr lang="zh-CN" altLang="en-US" dirty="0">
                <a:solidFill>
                  <a:schemeClr val="tx1"/>
                </a:solidFill>
              </a:rPr>
              <a:t>一共有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种线程，</a:t>
            </a:r>
            <a:r>
              <a:rPr lang="en-US" altLang="zh-CN" dirty="0">
                <a:solidFill>
                  <a:schemeClr val="tx1"/>
                </a:solidFill>
              </a:rPr>
              <a:t>monitor</a:t>
            </a:r>
            <a:r>
              <a:rPr lang="zh-CN" altLang="en-US" dirty="0">
                <a:solidFill>
                  <a:schemeClr val="tx1"/>
                </a:solidFill>
              </a:rPr>
              <a:t>线程用于检测节点内的消息是否堵住，</a:t>
            </a:r>
            <a:r>
              <a:rPr lang="en-US" altLang="zh-CN" dirty="0">
                <a:solidFill>
                  <a:schemeClr val="tx1"/>
                </a:solidFill>
              </a:rPr>
              <a:t>timer</a:t>
            </a:r>
            <a:r>
              <a:rPr lang="zh-CN" altLang="en-US" dirty="0">
                <a:solidFill>
                  <a:schemeClr val="tx1"/>
                </a:solidFill>
              </a:rPr>
              <a:t>线程运行定时器，</a:t>
            </a:r>
            <a:r>
              <a:rPr lang="en-US" altLang="zh-CN" dirty="0">
                <a:solidFill>
                  <a:schemeClr val="tx1"/>
                </a:solidFill>
              </a:rPr>
              <a:t>socket</a:t>
            </a:r>
            <a:r>
              <a:rPr lang="zh-CN" altLang="en-US" dirty="0">
                <a:solidFill>
                  <a:schemeClr val="tx1"/>
                </a:solidFill>
              </a:rPr>
              <a:t>线程进行网络数据的收发，</a:t>
            </a:r>
            <a:r>
              <a:rPr lang="en-US" altLang="zh-CN" dirty="0">
                <a:solidFill>
                  <a:schemeClr val="tx1"/>
                </a:solidFill>
              </a:rPr>
              <a:t>worker</a:t>
            </a:r>
            <a:r>
              <a:rPr lang="zh-CN" altLang="en-US" dirty="0">
                <a:solidFill>
                  <a:schemeClr val="tx1"/>
                </a:solidFill>
              </a:rPr>
              <a:t>线程则负责对消息队列进行调度（</a:t>
            </a:r>
            <a:r>
              <a:rPr lang="en-US" altLang="zh-CN" dirty="0">
                <a:solidFill>
                  <a:schemeClr val="tx1"/>
                </a:solidFill>
              </a:rPr>
              <a:t>worker</a:t>
            </a:r>
            <a:r>
              <a:rPr lang="zh-CN" altLang="en-US" dirty="0">
                <a:solidFill>
                  <a:schemeClr val="tx1"/>
                </a:solidFill>
              </a:rPr>
              <a:t>线程的数量，可以通过配置表指定）。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3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消息调度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04" y="1980800"/>
            <a:ext cx="6018996" cy="4373617"/>
          </a:xfrm>
        </p:spPr>
      </p:pic>
    </p:spTree>
    <p:extLst>
      <p:ext uri="{BB962C8B-B14F-4D97-AF65-F5344CB8AC3E}">
        <p14:creationId xmlns:p14="http://schemas.microsoft.com/office/powerpoint/2010/main" val="5705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线程安全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77" y="2047692"/>
            <a:ext cx="6304492" cy="4239834"/>
          </a:xfrm>
        </p:spPr>
      </p:pic>
    </p:spTree>
    <p:extLst>
      <p:ext uri="{BB962C8B-B14F-4D97-AF65-F5344CB8AC3E}">
        <p14:creationId xmlns:p14="http://schemas.microsoft.com/office/powerpoint/2010/main" val="10642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Skynet </a:t>
            </a:r>
            <a:r>
              <a:rPr lang="zh-CN" altLang="en-US" b="1" dirty="0"/>
              <a:t>核心解决什么问题</a:t>
            </a:r>
            <a:endParaRPr lang="zh-CN" altLang="en-US" dirty="0"/>
          </a:p>
          <a:p>
            <a:r>
              <a:rPr lang="zh-CN" altLang="en-US" dirty="0"/>
              <a:t>我希望我们的游戏服务器（但 </a:t>
            </a:r>
            <a:r>
              <a:rPr lang="en-US" altLang="zh-CN" dirty="0" err="1"/>
              <a:t>skynet</a:t>
            </a:r>
            <a:r>
              <a:rPr lang="en-US" altLang="zh-CN" dirty="0"/>
              <a:t> </a:t>
            </a:r>
            <a:r>
              <a:rPr lang="zh-CN" altLang="en-US" dirty="0"/>
              <a:t>不仅限于用于游戏服务器）能够充分利用多核优势，将不同的业务放在独立的执行环境中处理，协同工作。这个执行环境，最早的时候，我期望是利用 </a:t>
            </a:r>
            <a:r>
              <a:rPr lang="en-US" altLang="zh-CN" dirty="0"/>
              <a:t>OS </a:t>
            </a:r>
            <a:r>
              <a:rPr lang="zh-CN" altLang="en-US" dirty="0"/>
              <a:t>的进程，后来发现，如果我们必定采用嵌入式语言，比如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的话，独立 </a:t>
            </a:r>
            <a:r>
              <a:rPr lang="en-US" altLang="zh-CN" dirty="0"/>
              <a:t>OS </a:t>
            </a:r>
            <a:r>
              <a:rPr lang="zh-CN" altLang="en-US" dirty="0"/>
              <a:t>进程的意义不太大。</a:t>
            </a:r>
            <a:r>
              <a:rPr lang="en-US" altLang="zh-CN" dirty="0" err="1"/>
              <a:t>Lua</a:t>
            </a:r>
            <a:r>
              <a:rPr lang="en-US" altLang="zh-CN" dirty="0"/>
              <a:t> State </a:t>
            </a:r>
            <a:r>
              <a:rPr lang="zh-CN" altLang="en-US" dirty="0"/>
              <a:t>已经提供了良好的沙盒，隔离不同执行环境。而多线程模式，可以使得状态共享、数据交换更加高效。而多线程模型的诸多弊端，比如复杂的线程锁、线程调度问题等，都可以通过减小底层的规模，精简设计，最终把危害限制在很小的范围内。这一点，</a:t>
            </a:r>
            <a:r>
              <a:rPr lang="en-US" altLang="zh-CN" dirty="0"/>
              <a:t>Skynet </a:t>
            </a:r>
            <a:r>
              <a:rPr lang="zh-CN" altLang="en-US" dirty="0"/>
              <a:t>最终花了不到 </a:t>
            </a:r>
            <a:r>
              <a:rPr lang="en-US" altLang="zh-CN" dirty="0"/>
              <a:t>3000 </a:t>
            </a:r>
            <a:r>
              <a:rPr lang="zh-CN" altLang="en-US" dirty="0"/>
              <a:t>行 </a:t>
            </a:r>
            <a:r>
              <a:rPr lang="en-US" altLang="zh-CN" dirty="0"/>
              <a:t>C </a:t>
            </a:r>
            <a:r>
              <a:rPr lang="zh-CN" altLang="en-US" dirty="0"/>
              <a:t>代码来实现核心层的代码，一个稍有经验的 </a:t>
            </a:r>
            <a:r>
              <a:rPr lang="en-US" altLang="zh-CN" dirty="0"/>
              <a:t>C </a:t>
            </a:r>
            <a:r>
              <a:rPr lang="zh-CN" altLang="en-US" dirty="0"/>
              <a:t>程序员，都可以在短时间理解，做维护工作。</a:t>
            </a:r>
          </a:p>
          <a:p>
            <a:r>
              <a:rPr lang="zh-CN" altLang="en-US" dirty="0"/>
              <a:t>做为核心功能，</a:t>
            </a:r>
            <a:r>
              <a:rPr lang="en-US" altLang="zh-CN" dirty="0"/>
              <a:t>Skynet </a:t>
            </a:r>
            <a:r>
              <a:rPr lang="zh-CN" altLang="en-US" dirty="0"/>
              <a:t>仅解决一个问题：</a:t>
            </a:r>
          </a:p>
          <a:p>
            <a:r>
              <a:rPr lang="zh-CN" altLang="en-US" dirty="0"/>
              <a:t>把一个符合规范的 </a:t>
            </a:r>
            <a:r>
              <a:rPr lang="en-US" altLang="zh-CN" dirty="0"/>
              <a:t>C </a:t>
            </a:r>
            <a:r>
              <a:rPr lang="zh-CN" altLang="en-US" dirty="0"/>
              <a:t>模块，从动态库（</a:t>
            </a:r>
            <a:r>
              <a:rPr lang="en-US" altLang="zh-CN" dirty="0"/>
              <a:t>so </a:t>
            </a:r>
            <a:r>
              <a:rPr lang="zh-CN" altLang="en-US" dirty="0"/>
              <a:t>文件）中启动起来，绑定一个永不重复（即使模块退出）的数字 </a:t>
            </a:r>
            <a:r>
              <a:rPr lang="en-US" altLang="zh-CN" dirty="0"/>
              <a:t>id </a:t>
            </a:r>
            <a:r>
              <a:rPr lang="zh-CN" altLang="en-US" dirty="0"/>
              <a:t>做为其 </a:t>
            </a:r>
            <a:r>
              <a:rPr lang="en-US" altLang="zh-CN" dirty="0"/>
              <a:t>handle </a:t>
            </a:r>
            <a:r>
              <a:rPr lang="zh-CN" altLang="en-US" dirty="0"/>
              <a:t>。模块被称为服务（</a:t>
            </a:r>
            <a:r>
              <a:rPr lang="en-US" altLang="zh-CN" dirty="0"/>
              <a:t>Service</a:t>
            </a:r>
            <a:r>
              <a:rPr lang="zh-CN" altLang="en-US" dirty="0"/>
              <a:t>），服务间可以自由发送消息。每个模块可以向 </a:t>
            </a:r>
            <a:r>
              <a:rPr lang="en-US" altLang="zh-CN" dirty="0"/>
              <a:t>Skynet </a:t>
            </a:r>
            <a:r>
              <a:rPr lang="zh-CN" altLang="en-US" dirty="0"/>
              <a:t>框架注册一个 </a:t>
            </a:r>
            <a:r>
              <a:rPr lang="en-US" altLang="zh-CN" dirty="0"/>
              <a:t>callback </a:t>
            </a:r>
            <a:r>
              <a:rPr lang="zh-CN" altLang="en-US" dirty="0"/>
              <a:t>函数，用来接收发给它的消息。每个服务都是被一个个消息包驱动，当没有包到来的时候，它们就会处于挂起状态，对 </a:t>
            </a:r>
            <a:r>
              <a:rPr lang="en-US" altLang="zh-CN" dirty="0"/>
              <a:t>CPU </a:t>
            </a:r>
            <a:r>
              <a:rPr lang="zh-CN" altLang="en-US" dirty="0"/>
              <a:t>资源零消耗。如果需要自主逻辑，则可以利用 </a:t>
            </a:r>
            <a:r>
              <a:rPr lang="en-US" altLang="zh-CN" dirty="0"/>
              <a:t>Skynet </a:t>
            </a:r>
            <a:r>
              <a:rPr lang="zh-CN" altLang="en-US" dirty="0"/>
              <a:t>系统提供的 </a:t>
            </a:r>
            <a:r>
              <a:rPr lang="en-US" altLang="zh-CN" dirty="0"/>
              <a:t>timeout </a:t>
            </a:r>
            <a:r>
              <a:rPr lang="zh-CN" altLang="en-US" dirty="0"/>
              <a:t>消息，定期触发。</a:t>
            </a:r>
          </a:p>
          <a:p>
            <a:r>
              <a:rPr lang="en-US" altLang="zh-CN" dirty="0"/>
              <a:t>Skynet </a:t>
            </a:r>
            <a:r>
              <a:rPr lang="zh-CN" altLang="en-US" dirty="0"/>
              <a:t>提供了名字服务，还可以给特定的服务起一个易读的名字，而不是用 </a:t>
            </a:r>
            <a:r>
              <a:rPr lang="en-US" altLang="zh-CN" dirty="0"/>
              <a:t>id </a:t>
            </a:r>
            <a:r>
              <a:rPr lang="zh-CN" altLang="en-US" dirty="0"/>
              <a:t>来指代它。</a:t>
            </a:r>
            <a:r>
              <a:rPr lang="en-US" altLang="zh-CN" dirty="0"/>
              <a:t>id </a:t>
            </a:r>
            <a:r>
              <a:rPr lang="zh-CN" altLang="en-US" dirty="0"/>
              <a:t>和运行时态相关，无法保证每次启动服务，都有一致的 </a:t>
            </a:r>
            <a:r>
              <a:rPr lang="en-US" altLang="zh-CN" dirty="0"/>
              <a:t>id </a:t>
            </a:r>
            <a:r>
              <a:rPr lang="zh-CN" altLang="en-US" dirty="0"/>
              <a:t>，但名字可以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Skynet </a:t>
            </a:r>
            <a:r>
              <a:rPr lang="zh-CN" altLang="en-US" b="1" dirty="0"/>
              <a:t>核心不解决什么问题</a:t>
            </a:r>
            <a:endParaRPr lang="zh-CN" altLang="en-US" dirty="0"/>
          </a:p>
          <a:p>
            <a:r>
              <a:rPr lang="en-US" altLang="zh-CN" dirty="0"/>
              <a:t>Skynet </a:t>
            </a:r>
            <a:r>
              <a:rPr lang="zh-CN" altLang="en-US" dirty="0"/>
              <a:t>的消息传递都是单向的，以数据包为单位传递的。并没有定义出类似 </a:t>
            </a:r>
            <a:r>
              <a:rPr lang="en-US" altLang="zh-CN" dirty="0"/>
              <a:t>TCP </a:t>
            </a:r>
            <a:r>
              <a:rPr lang="zh-CN" altLang="en-US" dirty="0"/>
              <a:t>连接的概念。也没有约定 </a:t>
            </a:r>
            <a:r>
              <a:rPr lang="en-US" altLang="zh-CN" dirty="0"/>
              <a:t>RPC </a:t>
            </a:r>
            <a:r>
              <a:rPr lang="zh-CN" altLang="en-US" dirty="0"/>
              <a:t>调用的协议。不规定数据包的编码方式，没有提供一致的复杂数据结构的列集 </a:t>
            </a:r>
            <a:r>
              <a:rPr lang="en-US" altLang="zh-CN" dirty="0"/>
              <a:t>API 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Skynet </a:t>
            </a:r>
            <a:r>
              <a:rPr lang="zh-CN" altLang="en-US" dirty="0"/>
              <a:t>原则上主张所有的服务都在同一个 </a:t>
            </a:r>
            <a:r>
              <a:rPr lang="en-US" altLang="zh-CN" dirty="0"/>
              <a:t>OS </a:t>
            </a:r>
            <a:r>
              <a:rPr lang="zh-CN" altLang="en-US" dirty="0"/>
              <a:t>进程中协作完成。所以在核心层内，不考虑跨机通讯的机制，也不为单独一个服务的崩溃，重启等提供相应的支持。和普通的单线程程序一样，你要为你代码中的 </a:t>
            </a:r>
            <a:r>
              <a:rPr lang="en-US" altLang="zh-CN" dirty="0"/>
              <a:t>bug </a:t>
            </a:r>
            <a:r>
              <a:rPr lang="zh-CN" altLang="en-US" dirty="0"/>
              <a:t>和意外负责。如果你的程序出了问题而崩溃，你不应该把错误藏起来，假装它们没有发生。至少，这些不是核心层做的事情。和操作系统不一样，操作系统会认为用户进程都是不可靠的，不会让一个用户进程的错误影响到另一个进程。但在 </a:t>
            </a:r>
            <a:r>
              <a:rPr lang="en-US" altLang="zh-CN" dirty="0"/>
              <a:t>Skynet </a:t>
            </a:r>
            <a:r>
              <a:rPr lang="zh-CN" altLang="en-US" dirty="0"/>
              <a:t>提供的框架内，所有的服务都有统一的目的，为游戏服务器的最终客户服务，如果有某个环节出了错都可能是致命的，没有必要被问题隔离开。</a:t>
            </a:r>
          </a:p>
          <a:p>
            <a:r>
              <a:rPr lang="zh-CN" altLang="en-US" dirty="0"/>
              <a:t>当然，这并不是说，最终用 </a:t>
            </a:r>
            <a:r>
              <a:rPr lang="en-US" altLang="zh-CN" dirty="0"/>
              <a:t>Skynet </a:t>
            </a:r>
            <a:r>
              <a:rPr lang="zh-CN" altLang="en-US" dirty="0"/>
              <a:t>搭建的系统不具有健壮性，只是这些是在更高层去解决。比如，使用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的沙盒就可以隔绝大多数上层逻辑中的 </a:t>
            </a:r>
            <a:r>
              <a:rPr lang="en-US" altLang="zh-CN" dirty="0"/>
              <a:t>bug </a:t>
            </a:r>
            <a:r>
              <a:rPr lang="zh-CN" altLang="en-US" dirty="0"/>
              <a:t>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dirty="0"/>
              <a:t>简单说，</a:t>
            </a:r>
            <a:r>
              <a:rPr lang="en-US" altLang="zh-CN" dirty="0"/>
              <a:t>Skynet </a:t>
            </a:r>
            <a:r>
              <a:rPr lang="zh-CN" altLang="en-US" dirty="0"/>
              <a:t>只负责把一个数据包从一个服务内发送出去，让同一进程内的另一个服务收到，调用对应的 </a:t>
            </a:r>
            <a:r>
              <a:rPr lang="en-US" altLang="zh-CN" dirty="0"/>
              <a:t>callback </a:t>
            </a:r>
            <a:r>
              <a:rPr lang="zh-CN" altLang="en-US" dirty="0"/>
              <a:t>函数处理。它保证，模块的初始化过程，每个独立的 </a:t>
            </a:r>
            <a:r>
              <a:rPr lang="en-US" altLang="zh-CN" dirty="0"/>
              <a:t>callback </a:t>
            </a:r>
            <a:r>
              <a:rPr lang="zh-CN" altLang="en-US" dirty="0"/>
              <a:t>调用，都是相互线程安全的。编写服务的人不需要特别的为多线程环境考虑任何问题。专心处理发送给它的一个个数据包。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8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Part.1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基础概念介绍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解释</a:t>
            </a:r>
            <a:r>
              <a:rPr kumimoji="1" lang="zh-CN" altLang="en-US" dirty="0"/>
              <a:t>一：并行是指两个或者多个事件在同一时刻发生；而并发是指两个或多个事件在同一时间间隔发生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解释</a:t>
            </a:r>
            <a:r>
              <a:rPr kumimoji="1" lang="zh-CN" altLang="en-US" dirty="0"/>
              <a:t>二：并行是在不同实体上的多个事件，并发是在同一实体上的多个事件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解释</a:t>
            </a:r>
            <a:r>
              <a:rPr kumimoji="1" lang="zh-CN" altLang="en-US" dirty="0"/>
              <a:t>三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并行是</a:t>
            </a:r>
            <a:r>
              <a:rPr kumimoji="1" lang="zh-CN" altLang="en-US" dirty="0" smtClean="0"/>
              <a:t>在</a:t>
            </a:r>
            <a:r>
              <a:rPr kumimoji="1" lang="zh-CN" altLang="en-US" dirty="0"/>
              <a:t>一台处理器上“同时”处理多个任务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并发是</a:t>
            </a:r>
            <a:r>
              <a:rPr kumimoji="1" lang="zh-CN" altLang="en-US" dirty="0" smtClean="0"/>
              <a:t>在</a:t>
            </a:r>
            <a:r>
              <a:rPr kumimoji="1" lang="zh-CN" altLang="en-US" dirty="0"/>
              <a:t>多台处理器上同时处理多个任务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023383" y="1123837"/>
            <a:ext cx="300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并发和并行</a:t>
            </a:r>
          </a:p>
        </p:txBody>
      </p:sp>
    </p:spTree>
    <p:extLst>
      <p:ext uri="{BB962C8B-B14F-4D97-AF65-F5344CB8AC3E}">
        <p14:creationId xmlns:p14="http://schemas.microsoft.com/office/powerpoint/2010/main" val="8095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skynet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Skynet.call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addr</a:t>
            </a:r>
            <a:r>
              <a:rPr lang="en-US" altLang="zh-CN" dirty="0"/>
              <a:t>, type, ...) </a:t>
            </a:r>
            <a:r>
              <a:rPr lang="zh-CN" altLang="en-US" dirty="0"/>
              <a:t>用 </a:t>
            </a:r>
            <a:r>
              <a:rPr lang="en-US" altLang="zh-CN" dirty="0"/>
              <a:t>type </a:t>
            </a:r>
            <a:r>
              <a:rPr lang="zh-CN" altLang="en-US" dirty="0"/>
              <a:t>类型发送一个消息到 </a:t>
            </a:r>
            <a:r>
              <a:rPr lang="en-US" altLang="zh-CN" dirty="0" err="1"/>
              <a:t>addr</a:t>
            </a:r>
            <a:r>
              <a:rPr lang="en-US" altLang="zh-CN" dirty="0"/>
              <a:t> </a:t>
            </a:r>
            <a:r>
              <a:rPr lang="zh-CN" altLang="en-US" dirty="0"/>
              <a:t>，并等待对方的回应。</a:t>
            </a:r>
          </a:p>
          <a:p>
            <a:r>
              <a:rPr lang="en-US" altLang="zh-CN" dirty="0" err="1"/>
              <a:t>Skynet.</a:t>
            </a:r>
            <a:r>
              <a:rPr lang="en-US" altLang="zh-CN" dirty="0" err="1" smtClean="0"/>
              <a:t>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addr</a:t>
            </a:r>
            <a:r>
              <a:rPr lang="en-US" altLang="zh-CN" dirty="0"/>
              <a:t>, type, ...) </a:t>
            </a:r>
            <a:r>
              <a:rPr lang="zh-CN" altLang="en-US" dirty="0"/>
              <a:t>用 </a:t>
            </a:r>
            <a:r>
              <a:rPr lang="en-US" altLang="zh-CN" dirty="0"/>
              <a:t>type </a:t>
            </a:r>
            <a:r>
              <a:rPr lang="zh-CN" altLang="en-US" dirty="0"/>
              <a:t>类型向 </a:t>
            </a:r>
            <a:r>
              <a:rPr lang="en-US" altLang="zh-CN" dirty="0" err="1"/>
              <a:t>addr</a:t>
            </a:r>
            <a:r>
              <a:rPr lang="en-US" altLang="zh-CN" dirty="0"/>
              <a:t> </a:t>
            </a:r>
            <a:r>
              <a:rPr lang="zh-CN" altLang="en-US" dirty="0"/>
              <a:t>发送一个消息。</a:t>
            </a:r>
          </a:p>
          <a:p>
            <a:r>
              <a:rPr lang="en-US" altLang="zh-CN" dirty="0" smtClean="0"/>
              <a:t>timeout(time,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 </a:t>
            </a:r>
            <a:r>
              <a:rPr lang="zh-CN" altLang="en-US" dirty="0" smtClean="0"/>
              <a:t>设定一个定时触发函数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，在 </a:t>
            </a:r>
            <a:r>
              <a:rPr lang="en-US" altLang="zh-CN" dirty="0" smtClean="0"/>
              <a:t>time * 0.01s </a:t>
            </a:r>
            <a:r>
              <a:rPr lang="zh-CN" altLang="en-US" dirty="0" smtClean="0"/>
              <a:t>后触发。</a:t>
            </a:r>
            <a:endParaRPr lang="en-US" altLang="zh-CN" dirty="0" smtClean="0"/>
          </a:p>
          <a:p>
            <a:r>
              <a:rPr lang="en-US" altLang="zh-CN" dirty="0" err="1" smtClean="0"/>
              <a:t>skynet.fork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r>
              <a:rPr lang="en-US" altLang="zh-CN" dirty="0" err="1" smtClean="0"/>
              <a:t>skynet.queue</a:t>
            </a:r>
            <a:r>
              <a:rPr lang="en-US" altLang="zh-CN" dirty="0" smtClean="0"/>
              <a:t>()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主要</a:t>
            </a:r>
            <a:r>
              <a:rPr lang="en-US" altLang="zh-CN" sz="4000" b="1" dirty="0" smtClean="0"/>
              <a:t>API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Part.4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其他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Httpc</a:t>
            </a:r>
            <a:endParaRPr lang="en-US" altLang="zh-CN" dirty="0" smtClean="0"/>
          </a:p>
          <a:p>
            <a:r>
              <a:rPr lang="en-US" altLang="zh-CN" dirty="0" err="1" smtClean="0"/>
              <a:t>httpd</a:t>
            </a:r>
            <a:endParaRPr lang="en-US" altLang="zh-CN" dirty="0" smtClean="0"/>
          </a:p>
          <a:p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r>
              <a:rPr kumimoji="1" lang="en-US" altLang="zh-CN" dirty="0" smtClean="0"/>
              <a:t>JSON</a:t>
            </a:r>
          </a:p>
          <a:p>
            <a:r>
              <a:rPr kumimoji="1" lang="en-US" altLang="zh-CN" dirty="0" err="1" smtClean="0"/>
              <a:t>Protobuf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mtClean="0"/>
              <a:t>主要</a:t>
            </a:r>
            <a:r>
              <a:rPr lang="zh-CN" altLang="en-US" sz="4000" b="1" smtClean="0"/>
              <a:t>库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0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86188" y="2386013"/>
            <a:ext cx="4700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accent6"/>
                </a:solidFill>
              </a:rPr>
              <a:t>THANK YOU!</a:t>
            </a:r>
            <a:endParaRPr kumimoji="1" lang="zh-CN" altLang="en-US" sz="6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2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Part.1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基础概念介绍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/>
              <a:t>普通解释：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并发：交替做不同事情的能力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并行：同时做不同事情的能力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专业术语：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并发：不同的代码块交替执行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并行：不同的代码块同时执行</a:t>
            </a:r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023383" y="1123837"/>
            <a:ext cx="300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并发和并行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Part.1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基础概念介绍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buFont typeface="Wingdings" charset="2"/>
              <a:buChar char="l"/>
            </a:pPr>
            <a:endParaRPr kumimoji="1" lang="en-US" altLang="zh-CN" dirty="0" smtClean="0"/>
          </a:p>
          <a:p>
            <a:pPr>
              <a:buFont typeface="Wingdings" charset="2"/>
              <a:buChar char="l"/>
            </a:pP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并发：</a:t>
            </a:r>
            <a:endParaRPr kumimoji="1"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有多个线程在操作时</a:t>
            </a:r>
            <a:r>
              <a:rPr lang="en-US" altLang="zh-CN" dirty="0"/>
              <a:t>,</a:t>
            </a:r>
            <a:r>
              <a:rPr lang="zh-CN" altLang="en-US" dirty="0"/>
              <a:t>如果系统只有一个</a:t>
            </a:r>
            <a:r>
              <a:rPr lang="en-US" altLang="zh-CN" dirty="0"/>
              <a:t>CPU,</a:t>
            </a:r>
            <a:r>
              <a:rPr lang="zh-CN" altLang="en-US" dirty="0"/>
              <a:t>则它根本不可能真正同时进行一个以上的线程，它只能把</a:t>
            </a:r>
            <a:r>
              <a:rPr lang="en-US" altLang="zh-CN" dirty="0"/>
              <a:t>CPU</a:t>
            </a:r>
            <a:r>
              <a:rPr lang="zh-CN" altLang="en-US" dirty="0"/>
              <a:t>运行时间划分成若干个时间段</a:t>
            </a:r>
            <a:r>
              <a:rPr lang="en-US" altLang="zh-CN" dirty="0"/>
              <a:t>,</a:t>
            </a:r>
            <a:r>
              <a:rPr lang="zh-CN" altLang="en-US" dirty="0"/>
              <a:t>再将时间 段分配给各个线程执行，在一个时间段的线程代码运行时，其它线程处于挂起状。</a:t>
            </a:r>
            <a:r>
              <a:rPr lang="en-US" altLang="zh-CN" dirty="0"/>
              <a:t>.</a:t>
            </a:r>
            <a:r>
              <a:rPr lang="zh-CN" altLang="en-US" dirty="0"/>
              <a:t>这种方式我们称之为并发</a:t>
            </a:r>
            <a:r>
              <a:rPr lang="en-US" altLang="zh-CN" dirty="0"/>
              <a:t>(Concurrent)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并行：</a:t>
            </a:r>
            <a:endParaRPr kumimoji="1" lang="en-US" altLang="zh-CN" dirty="0"/>
          </a:p>
          <a:p>
            <a:r>
              <a:rPr lang="zh-CN" altLang="en-US" dirty="0"/>
              <a:t>当系统有一个以上</a:t>
            </a:r>
            <a:r>
              <a:rPr lang="en-US" altLang="zh-CN" dirty="0"/>
              <a:t>CPU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则线程的操作有可能非并发。当一个</a:t>
            </a:r>
            <a:r>
              <a:rPr lang="en-US" altLang="zh-CN" dirty="0"/>
              <a:t>CPU</a:t>
            </a:r>
            <a:r>
              <a:rPr lang="zh-CN" altLang="en-US" dirty="0"/>
              <a:t>执行一个线程时，另一个</a:t>
            </a:r>
            <a:r>
              <a:rPr lang="en-US" altLang="zh-CN" dirty="0"/>
              <a:t>CPU</a:t>
            </a:r>
            <a:r>
              <a:rPr lang="zh-CN" altLang="en-US" dirty="0"/>
              <a:t>可以执行另一个线程，两个线程互不抢占</a:t>
            </a:r>
            <a:r>
              <a:rPr lang="en-US" altLang="zh-CN" dirty="0"/>
              <a:t>CPU</a:t>
            </a:r>
            <a:r>
              <a:rPr lang="zh-CN" altLang="en-US" dirty="0"/>
              <a:t>资源，可以同时进行，这种方式我们称之为并行</a:t>
            </a:r>
            <a:r>
              <a:rPr lang="en-US" altLang="zh-CN" dirty="0"/>
              <a:t>(Parallel)</a:t>
            </a:r>
            <a:r>
              <a:rPr lang="zh-CN" altLang="en-US" dirty="0"/>
              <a:t>。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023383" y="1123837"/>
            <a:ext cx="300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并发和并行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3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Part.1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基础概念介绍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sz="2800" dirty="0" smtClean="0"/>
              <a:t>举个栗子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lang="zh-CN" altLang="en-US" sz="1800" dirty="0" smtClean="0"/>
              <a:t>顺序</a:t>
            </a:r>
            <a:r>
              <a:rPr lang="zh-CN" altLang="en-US" sz="1800" dirty="0"/>
              <a:t>执行：你吃饭吃到一半，电话来了，你一直到吃完了以后才去接，这就说明你不支持并发也不支持并行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Wingdings" charset="2"/>
              <a:buChar char="l"/>
            </a:pPr>
            <a:r>
              <a:rPr lang="zh-CN" altLang="en-US" sz="1800" dirty="0" smtClean="0"/>
              <a:t>并发</a:t>
            </a:r>
            <a:r>
              <a:rPr lang="zh-CN" altLang="en-US" sz="1800" dirty="0"/>
              <a:t>：你吃饭吃到一半，电话来了，你停了下来接了电话，</a:t>
            </a:r>
            <a:r>
              <a:rPr lang="zh-CN" altLang="en-US" sz="1800" dirty="0" smtClean="0"/>
              <a:t>接完后</a:t>
            </a:r>
            <a:r>
              <a:rPr lang="zh-CN" altLang="en-US" sz="1800" dirty="0"/>
              <a:t>继续吃饭，这说明你支持并发</a:t>
            </a:r>
            <a:r>
              <a:rPr lang="zh-CN" altLang="en-US" sz="1800" dirty="0" smtClean="0"/>
              <a:t>。</a:t>
            </a:r>
            <a:endParaRPr kumimoji="1" lang="en-US" altLang="zh-CN" sz="1800" dirty="0" smtClean="0"/>
          </a:p>
          <a:p>
            <a:pPr>
              <a:buFont typeface="Wingdings" charset="2"/>
              <a:buChar char="l"/>
            </a:pPr>
            <a:r>
              <a:rPr lang="zh-CN" altLang="en-US" sz="1800" dirty="0" smtClean="0"/>
              <a:t>并行</a:t>
            </a:r>
            <a:r>
              <a:rPr lang="zh-CN" altLang="en-US" sz="1800" dirty="0"/>
              <a:t>：你吃饭吃到一半，电话来了，你一边打电话一边吃饭，这说明你支持</a:t>
            </a:r>
            <a:r>
              <a:rPr lang="zh-CN" altLang="en-US" sz="1800" dirty="0" smtClean="0"/>
              <a:t>并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6023383" y="1123837"/>
            <a:ext cx="300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并发和并行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8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Part.1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基础概念介绍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概念：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进程：</a:t>
            </a:r>
            <a:r>
              <a:rPr lang="zh-CN" altLang="en-US" dirty="0"/>
              <a:t>是</a:t>
            </a:r>
            <a:r>
              <a:rPr lang="zh-CN" altLang="en-US" b="1" dirty="0"/>
              <a:t>资源分配</a:t>
            </a:r>
            <a:r>
              <a:rPr lang="zh-CN" altLang="en-US" dirty="0"/>
              <a:t>的基本单位。一个进程包括多个线程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kumimoji="1" lang="zh-CN" altLang="en-US" dirty="0"/>
              <a:t>线程：</a:t>
            </a:r>
            <a:r>
              <a:rPr lang="zh-CN" altLang="en-US" dirty="0"/>
              <a:t>是</a:t>
            </a:r>
            <a:r>
              <a:rPr lang="zh-CN" altLang="en-US" b="1" dirty="0"/>
              <a:t>程序执行流的最小单元</a:t>
            </a:r>
            <a:r>
              <a:rPr lang="zh-CN" altLang="en-US" dirty="0"/>
              <a:t>，是系统独立调度和分配</a:t>
            </a:r>
            <a:r>
              <a:rPr lang="en-US" altLang="zh-CN" dirty="0"/>
              <a:t>CPU</a:t>
            </a:r>
            <a:r>
              <a:rPr lang="zh-CN" altLang="en-US" dirty="0"/>
              <a:t>（独立运行）的基本单位。</a:t>
            </a:r>
            <a:endParaRPr lang="en-US" altLang="zh-CN" dirty="0"/>
          </a:p>
          <a:p>
            <a:pPr lvl="1"/>
            <a:r>
              <a:rPr lang="zh-CN" altLang="en-US" dirty="0" smtClean="0"/>
              <a:t>协程：是</a:t>
            </a:r>
            <a:r>
              <a:rPr lang="zh-CN" altLang="en-US" dirty="0"/>
              <a:t>一种用户态的轻量级线程</a:t>
            </a:r>
            <a:r>
              <a:rPr lang="zh-CN" altLang="en-US" b="1" dirty="0"/>
              <a:t>，协程的调度完全由用户控制</a:t>
            </a:r>
            <a:r>
              <a:rPr lang="zh-CN" altLang="en-US" dirty="0"/>
              <a:t>。协程拥有自己的寄存器上下文和栈。 </a:t>
            </a:r>
            <a:endParaRPr kumimoji="1" lang="zh-CN" alt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/>
              <a:t>进程、线程、协程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7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Part.1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基础概念介绍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l"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endParaRPr lang="en-US" altLang="zh-CN" dirty="0"/>
          </a:p>
          <a:p>
            <a:pPr>
              <a:buFont typeface="Wingdings" charset="2"/>
              <a:buChar char="l"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endParaRPr lang="en-US" altLang="zh-CN" dirty="0"/>
          </a:p>
          <a:p>
            <a:pPr>
              <a:buFont typeface="Wingdings" charset="2"/>
              <a:buChar char="l"/>
            </a:pPr>
            <a:r>
              <a:rPr lang="zh-CN" altLang="en-US" dirty="0"/>
              <a:t> </a:t>
            </a:r>
            <a:r>
              <a:rPr kumimoji="1" lang="zh-CN" altLang="en-US" dirty="0" smtClean="0"/>
              <a:t>区别：</a:t>
            </a:r>
            <a:endParaRPr kumimoji="1" lang="en-US" altLang="zh-CN" dirty="0"/>
          </a:p>
          <a:p>
            <a:pPr lvl="1"/>
            <a:r>
              <a:rPr lang="zh-CN" altLang="en-US" dirty="0"/>
              <a:t> 地址空间</a:t>
            </a:r>
            <a:r>
              <a:rPr lang="en-US" altLang="zh-CN" dirty="0"/>
              <a:t>:</a:t>
            </a:r>
            <a:r>
              <a:rPr lang="zh-CN" altLang="en-US" dirty="0"/>
              <a:t>线程是进程内的一个执行单元，进程内至少有一个线程，它们共享进程的地址空间，而进程有自己独立的地址</a:t>
            </a:r>
            <a:r>
              <a:rPr lang="zh-CN" altLang="en-US" dirty="0" smtClean="0"/>
              <a:t>空间。</a:t>
            </a:r>
            <a:endParaRPr kumimoji="1" lang="en-US" altLang="zh-CN" dirty="0"/>
          </a:p>
          <a:p>
            <a:pPr lvl="1"/>
            <a:r>
              <a:rPr lang="zh-CN" altLang="en-US" dirty="0"/>
              <a:t>资源拥有</a:t>
            </a:r>
            <a:r>
              <a:rPr lang="en-US" altLang="zh-CN" dirty="0"/>
              <a:t>:</a:t>
            </a:r>
            <a:r>
              <a:rPr lang="zh-CN" altLang="en-US" dirty="0"/>
              <a:t>进程是资源分配和拥有的单位</a:t>
            </a:r>
            <a:r>
              <a:rPr lang="en-US" altLang="zh-CN" dirty="0"/>
              <a:t>,</a:t>
            </a:r>
            <a:r>
              <a:rPr lang="zh-CN" altLang="en-US" dirty="0"/>
              <a:t>同一个进程内的线程共享进程的</a:t>
            </a:r>
            <a:r>
              <a:rPr lang="zh-CN" altLang="en-US" dirty="0" smtClean="0"/>
              <a:t>资源。</a:t>
            </a:r>
            <a:endParaRPr lang="en-US" altLang="zh-CN" dirty="0" smtClean="0"/>
          </a:p>
          <a:p>
            <a:pPr lvl="1"/>
            <a:r>
              <a:rPr lang="zh-CN" altLang="en-US" dirty="0"/>
              <a:t>线程是处理器调度的基本单位</a:t>
            </a:r>
            <a:r>
              <a:rPr lang="en-US" altLang="zh-CN" dirty="0"/>
              <a:t>,</a:t>
            </a:r>
            <a:r>
              <a:rPr lang="zh-CN" altLang="en-US" dirty="0"/>
              <a:t>但进程不</a:t>
            </a:r>
            <a:r>
              <a:rPr lang="zh-CN" altLang="en-US" dirty="0" smtClean="0"/>
              <a:t>是。</a:t>
            </a:r>
            <a:endParaRPr lang="en-US" altLang="zh-CN" dirty="0" smtClean="0"/>
          </a:p>
          <a:p>
            <a:pPr lvl="1"/>
            <a:r>
              <a:rPr lang="zh-CN" altLang="en-US" dirty="0"/>
              <a:t>每个独立的线程有一个程序运行的入口、顺序执行序列和程序的出口，但是线程不能够独立执行，必须依存在应用程序中，由应用程序提供多个线程执行</a:t>
            </a:r>
            <a:r>
              <a:rPr lang="zh-CN" altLang="en-US" dirty="0" smtClean="0"/>
              <a:t>控制。</a:t>
            </a:r>
            <a:endParaRPr lang="en-US" altLang="zh-CN" dirty="0"/>
          </a:p>
          <a:p>
            <a:pPr lvl="1"/>
            <a:r>
              <a:rPr lang="zh-CN" altLang="en-US" dirty="0"/>
              <a:t>一个线程可以多个协程，一个进程也可以单独拥有多个</a:t>
            </a:r>
            <a:r>
              <a:rPr lang="zh-CN" altLang="en-US" dirty="0" smtClean="0"/>
              <a:t>协程。</a:t>
            </a:r>
            <a:endParaRPr lang="en-US" altLang="zh-CN" dirty="0" smtClean="0"/>
          </a:p>
          <a:p>
            <a:pPr lvl="1"/>
            <a:r>
              <a:rPr lang="zh-CN" altLang="en-US" dirty="0"/>
              <a:t>线程进程都是同步机制，而协程则是</a:t>
            </a:r>
            <a:r>
              <a:rPr lang="zh-CN" altLang="en-US" dirty="0" smtClean="0"/>
              <a:t>异步。</a:t>
            </a:r>
            <a:endParaRPr lang="en-US" altLang="zh-CN" dirty="0" smtClean="0"/>
          </a:p>
          <a:p>
            <a:pPr lvl="1"/>
            <a:r>
              <a:rPr lang="zh-CN" altLang="en-US" dirty="0"/>
              <a:t>协程能保留上一次调用时的状态，每次过程重入时，就相当于进入上一次调用的</a:t>
            </a:r>
            <a:r>
              <a:rPr lang="zh-CN" altLang="en-US" dirty="0" smtClean="0"/>
              <a:t>状态。</a:t>
            </a:r>
            <a:endParaRPr kumimoji="1" lang="zh-CN" altLang="en-US" dirty="0" smtClean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/>
              <a:t>进程、线程、协程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73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Part.2</a:t>
            </a:r>
            <a:br>
              <a:rPr kumimoji="1" lang="en-US" altLang="zh-CN" dirty="0" smtClean="0"/>
            </a:br>
            <a:r>
              <a:rPr kumimoji="1" lang="zh-CN" altLang="en-US" dirty="0" smtClean="0"/>
              <a:t>模型设计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0938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</a:t>
            </a:r>
            <a:r>
              <a:rPr lang="zh-CN" altLang="en-US" dirty="0"/>
              <a:t>先来看一下操作</a:t>
            </a:r>
            <a:r>
              <a:rPr lang="en-US" altLang="zh-CN" dirty="0"/>
              <a:t>I/O</a:t>
            </a:r>
            <a:r>
              <a:rPr lang="zh-CN" altLang="en-US" dirty="0"/>
              <a:t>时涉及的对象和步骤（这里我们以</a:t>
            </a:r>
            <a:r>
              <a:rPr lang="en-US" altLang="zh-CN" dirty="0"/>
              <a:t>read</a:t>
            </a:r>
            <a:r>
              <a:rPr lang="zh-CN" altLang="en-US" dirty="0"/>
              <a:t>为</a:t>
            </a:r>
            <a:r>
              <a:rPr lang="zh-CN" altLang="en-US" dirty="0" smtClean="0"/>
              <a:t>例）：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这里</a:t>
            </a:r>
            <a:r>
              <a:rPr lang="zh-CN" altLang="en-US" dirty="0"/>
              <a:t>会涉及到两个系统对象，一个是调用这个</a:t>
            </a:r>
            <a:r>
              <a:rPr lang="en-US" altLang="zh-CN" dirty="0"/>
              <a:t>I/O</a:t>
            </a:r>
            <a:r>
              <a:rPr lang="zh-CN" altLang="en-US" dirty="0"/>
              <a:t>的应用进程（或线程），另一个就是系统内核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一个</a:t>
            </a:r>
            <a:r>
              <a:rPr lang="en-US" altLang="zh-CN" dirty="0"/>
              <a:t>read</a:t>
            </a:r>
            <a:r>
              <a:rPr lang="zh-CN" altLang="en-US" dirty="0"/>
              <a:t>操作发生时，它会经历两个阶段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/>
              <a:t>）等待数据就绪 （可读）；</a:t>
            </a:r>
            <a:r>
              <a:rPr lang="en-US" altLang="zh-CN" b="1" dirty="0"/>
              <a:t>2</a:t>
            </a:r>
            <a:r>
              <a:rPr lang="zh-CN" altLang="en-US" b="1" dirty="0"/>
              <a:t>）将数据从内核拷贝到应用进程中 。</a:t>
            </a:r>
            <a:r>
              <a:rPr lang="zh-CN" altLang="en-US" dirty="0"/>
              <a:t>这两个阶段很重要，因为各种</a:t>
            </a:r>
            <a:r>
              <a:rPr lang="en-US" altLang="zh-CN" dirty="0"/>
              <a:t>I/O</a:t>
            </a:r>
            <a:r>
              <a:rPr lang="zh-CN" altLang="en-US" dirty="0"/>
              <a:t>模型的区别就是在这两个阶段上各有不同的情况。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40082" y="1199025"/>
            <a:ext cx="477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IO</a:t>
            </a:r>
            <a:r>
              <a:rPr lang="zh-CN" altLang="en-US" sz="4000" b="1" dirty="0" smtClean="0"/>
              <a:t>模型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3510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172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图文框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11380</TotalTime>
  <Words>3659</Words>
  <Application>Microsoft Macintosh PowerPoint</Application>
  <PresentationFormat>宽屏</PresentationFormat>
  <Paragraphs>251</Paragraphs>
  <Slides>32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Corbel</vt:lpstr>
      <vt:lpstr>DengXian</vt:lpstr>
      <vt:lpstr>Wingdings</vt:lpstr>
      <vt:lpstr>Wingdings 2</vt:lpstr>
      <vt:lpstr>幼圆</vt:lpstr>
      <vt:lpstr>图文框</vt:lpstr>
      <vt:lpstr>Skynet游戏服务器介绍</vt:lpstr>
      <vt:lpstr>Part.1  基础概念介绍 </vt:lpstr>
      <vt:lpstr>Part.1  基础概念介绍 </vt:lpstr>
      <vt:lpstr>Part.1  基础概念介绍 </vt:lpstr>
      <vt:lpstr>Part.1  基础概念介绍 </vt:lpstr>
      <vt:lpstr>Part.1  基础概念介绍 </vt:lpstr>
      <vt:lpstr>Part.1  基础概念介绍 </vt:lpstr>
      <vt:lpstr>Part.1  基础概念介绍 </vt:lpstr>
      <vt:lpstr>Part.2 模型设计</vt:lpstr>
      <vt:lpstr>Part.2 模型设计 </vt:lpstr>
      <vt:lpstr>Part.2 模型设计 </vt:lpstr>
      <vt:lpstr>Part.2 模型设计 </vt:lpstr>
      <vt:lpstr>Part.2 模型设计 </vt:lpstr>
      <vt:lpstr>Part.2 模型设计 </vt:lpstr>
      <vt:lpstr>Part.2 模型设计 </vt:lpstr>
      <vt:lpstr>Part.2 模型设计 </vt:lpstr>
      <vt:lpstr>Part.2 模型设计 </vt:lpstr>
      <vt:lpstr>Part.2 模型设计 </vt:lpstr>
      <vt:lpstr>Part.2 模型设计 </vt:lpstr>
      <vt:lpstr>Part.2 模型设计 </vt:lpstr>
      <vt:lpstr>Part.3 skynet介绍 </vt:lpstr>
      <vt:lpstr>Part.3 skynet介绍 </vt:lpstr>
      <vt:lpstr>Part.3 skynet介绍 </vt:lpstr>
      <vt:lpstr>Part.3 skynet介绍 </vt:lpstr>
      <vt:lpstr>Part.3 skynet介绍 </vt:lpstr>
      <vt:lpstr>Part.3 skynet介绍 </vt:lpstr>
      <vt:lpstr>Part.3 skynet介绍 </vt:lpstr>
      <vt:lpstr>Part.3 skynet介绍 </vt:lpstr>
      <vt:lpstr>Part.3 skynet介绍 </vt:lpstr>
      <vt:lpstr>Part.3 skynet介绍 </vt:lpstr>
      <vt:lpstr>Part.4 其他 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电影与游戏</dc:title>
  <dc:creator>Microsoft Office 用户</dc:creator>
  <cp:lastModifiedBy>Microsoft Office 用户</cp:lastModifiedBy>
  <cp:revision>105</cp:revision>
  <dcterms:created xsi:type="dcterms:W3CDTF">2018-08-08T17:33:53Z</dcterms:created>
  <dcterms:modified xsi:type="dcterms:W3CDTF">2018-12-06T08:51:15Z</dcterms:modified>
</cp:coreProperties>
</file>