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Grande" charset="0"/>
        <a:ea typeface="ヒラギノ角ゴ Pro W3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Grande" charset="0"/>
        <a:ea typeface="ヒラギノ角ゴ Pro W3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Grande" charset="0"/>
        <a:ea typeface="ヒラギノ角ゴ Pro W3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Grande" charset="0"/>
        <a:ea typeface="ヒラギノ角ゴ Pro W3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Grande" charset="0"/>
        <a:ea typeface="ヒラギノ角ゴ Pro W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Lucida Grande" charset="0"/>
        <a:ea typeface="ヒラギノ角ゴ Pro W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Lucida Grande" charset="0"/>
        <a:ea typeface="ヒラギノ角ゴ Pro W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Lucida Grande" charset="0"/>
        <a:ea typeface="ヒラギノ角ゴ Pro W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Lucida Grande" charset="0"/>
        <a:ea typeface="ヒラギノ角ゴ Pro W3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3D7"/>
    <a:srgbClr val="005AA3"/>
    <a:srgbClr val="CF0031"/>
    <a:srgbClr val="0041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852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F05B5BC1-A2E7-4448-8144-746C5A965405}" type="datetime1">
              <a:rPr lang="en-US" altLang="en-US"/>
              <a:pPr/>
              <a:t>8/30/2020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EE679E95-03B1-4397-A322-E14919D35F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7947173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A3966CA2-86FE-456C-AAC0-2402537552AE}" type="datetime1">
              <a:rPr lang="en-US" altLang="en-US"/>
              <a:pPr/>
              <a:t>8/30/2020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784160DC-63C4-45FF-B469-03C6C8EBA5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7318835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FDL_4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725" y="2138363"/>
            <a:ext cx="1147763" cy="118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742599" y="1650331"/>
            <a:ext cx="4755880" cy="2110257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291D318-98F8-4CDE-BD6D-F44B1718A5C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1"/>
          </p:nvPr>
        </p:nvSpPr>
        <p:spPr>
          <a:xfrm>
            <a:off x="3816350" y="65087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19A593B-6F60-45FD-A050-A127614EAC94}" type="datetime1">
              <a:rPr lang="en-US" altLang="en-US"/>
              <a:pPr/>
              <a:t>8/30/2020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247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FDL_4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328613"/>
            <a:ext cx="1003300" cy="10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34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5A469B8-B4D6-4BD2-BB91-EF4F9396C2D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1"/>
          </p:nvPr>
        </p:nvSpPr>
        <p:spPr>
          <a:xfrm>
            <a:off x="3816350" y="65087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7EBEA43-6B06-4F99-906E-6641F856E71F}" type="datetime1">
              <a:rPr lang="en-US" altLang="en-US"/>
              <a:pPr/>
              <a:t>8/30/2020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5073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FDL_4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328613"/>
            <a:ext cx="1003300" cy="10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3816350" y="65087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BE5D81A-3F69-4299-9C96-6C22B3D1FE87}" type="datetime1">
              <a:rPr lang="en-US" altLang="en-US"/>
              <a:pPr/>
              <a:t>8/30/2020</a:t>
            </a:fld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903FD15-9243-4F29-BF36-4437A54E21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1410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FDL_4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328613"/>
            <a:ext cx="1003300" cy="10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960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1937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7960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1937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>
          <a:xfrm>
            <a:off x="3816350" y="65087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99EAC3B-9E99-4F74-A935-5F60004B4BC5}" type="datetime1">
              <a:rPr lang="en-US" altLang="en-US"/>
              <a:pPr/>
              <a:t>8/30/2020</a:t>
            </a:fld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8F32C2-4E64-4820-A404-6C695DF18A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999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FDL_4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328613"/>
            <a:ext cx="1003300" cy="10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3816350" y="65087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DF3FBEA-8683-4838-8A27-7F3AEB73B4B9}" type="datetime1">
              <a:rPr lang="en-US" altLang="en-US"/>
              <a:pPr/>
              <a:t>8/30/2020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907D12D-71AF-402D-85B2-4C59741DC1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84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816350" y="65087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4B548BF-5E50-4A99-9A35-1C0E09550B38}" type="datetime1">
              <a:rPr lang="en-US" altLang="en-US"/>
              <a:pPr/>
              <a:t>8/30/2020</a:t>
            </a:fld>
            <a:endParaRPr lang="en-US" altLang="en-US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C650DA9-7F68-44CB-A4EC-4814A9FDA1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5414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6350" y="65087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044F913-8D95-4686-8A1A-33F36F0D5746}" type="datetime1">
              <a:rPr lang="en-US" altLang="en-US"/>
              <a:pPr/>
              <a:t>8/30/2020</a:t>
            </a:fld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1A8B423-0984-40EF-89BC-6D6B8C7F01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535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4236-FBA8-41D1-9D21-8D57A8225D82}" type="datetime1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https://youtu.be/v_rGCoRW7C4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352CC-423B-4C73-B86A-6E8E02F4D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71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//Users/jaypointer/Desktop/Folio.png" TargetMode="Externa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Folio.png" descr="/Users/jaypointer/Desktop/Folio.png"/>
          <p:cNvPicPr>
            <a:picLocks noChangeAspect="1"/>
          </p:cNvPicPr>
          <p:nvPr userDrawn="1"/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07075"/>
            <a:ext cx="9167813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566863" y="274638"/>
            <a:ext cx="70437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508750"/>
            <a:ext cx="4127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rgbClr val="95B3D7"/>
                </a:solidFill>
                <a:latin typeface="Helvetica" charset="0"/>
              </a:defRPr>
            </a:lvl1pPr>
          </a:lstStyle>
          <a:p>
            <a:fld id="{000FFBFB-0D51-4BB9-B576-6CF75B912114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0" name="Picture 9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961063"/>
            <a:ext cx="1058863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022725" y="6508750"/>
            <a:ext cx="1727200" cy="365125"/>
          </a:xfrm>
          <a:custGeom>
            <a:avLst/>
            <a:gdLst>
              <a:gd name="connsiteX0" fmla="*/ 0 w 595382"/>
              <a:gd name="connsiteY0" fmla="*/ 0 h 365125"/>
              <a:gd name="connsiteX1" fmla="*/ 595382 w 595382"/>
              <a:gd name="connsiteY1" fmla="*/ 0 h 365125"/>
              <a:gd name="connsiteX2" fmla="*/ 595382 w 595382"/>
              <a:gd name="connsiteY2" fmla="*/ 365125 h 365125"/>
              <a:gd name="connsiteX3" fmla="*/ 0 w 595382"/>
              <a:gd name="connsiteY3" fmla="*/ 365125 h 365125"/>
              <a:gd name="connsiteX4" fmla="*/ 0 w 595382"/>
              <a:gd name="connsiteY4" fmla="*/ 0 h 36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5382" h="365125">
                <a:moveTo>
                  <a:pt x="0" y="0"/>
                </a:moveTo>
                <a:lnTo>
                  <a:pt x="595382" y="0"/>
                </a:lnTo>
                <a:lnTo>
                  <a:pt x="595382" y="365125"/>
                </a:lnTo>
                <a:lnTo>
                  <a:pt x="0" y="365125"/>
                </a:lnTo>
                <a:lnTo>
                  <a:pt x="0" y="0"/>
                </a:lnTo>
                <a:close/>
              </a:path>
            </a:pathLst>
          </a:custGeom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95B3D7"/>
                </a:solidFill>
                <a:latin typeface="Helvetica" charset="0"/>
              </a:defRPr>
            </a:lvl1pPr>
          </a:lstStyle>
          <a:p>
            <a:fld id="{977EA674-9759-451D-B13B-D419D55133E3}" type="datetime1">
              <a:rPr lang="en-US" altLang="en-US"/>
              <a:pPr/>
              <a:t>8/30/2020</a:t>
            </a:fld>
            <a:endParaRPr lang="en-US" altLang="en-US"/>
          </a:p>
        </p:txBody>
      </p:sp>
      <p:pic>
        <p:nvPicPr>
          <p:cNvPr id="1032" name="Picture 13" descr="AnnivGrStandard_White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6508750"/>
            <a:ext cx="1830387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CF0031"/>
          </a:solidFill>
          <a:latin typeface="Helvetica"/>
          <a:ea typeface="ヒラギノ角ゴ Pro W3" charset="0"/>
          <a:cs typeface="ヒラギノ角ゴ Pro W3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F0031"/>
          </a:solidFill>
          <a:latin typeface="Helvetica" charset="0"/>
          <a:ea typeface="ヒラギノ角ゴ Pro W3" charset="0"/>
          <a:cs typeface="ヒラギノ角ゴ Pro W3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F0031"/>
          </a:solidFill>
          <a:latin typeface="Helvetica" charset="0"/>
          <a:ea typeface="ヒラギノ角ゴ Pro W3" charset="0"/>
          <a:cs typeface="ヒラギノ角ゴ Pro W3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F0031"/>
          </a:solidFill>
          <a:latin typeface="Helvetica" charset="0"/>
          <a:ea typeface="ヒラギノ角ゴ Pro W3" charset="0"/>
          <a:cs typeface="ヒラギノ角ゴ Pro W3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F0031"/>
          </a:solidFill>
          <a:latin typeface="Helvetica" charset="0"/>
          <a:ea typeface="ヒラギノ角ゴ Pro W3" charset="0"/>
          <a:cs typeface="ヒラギノ角ゴ Pro W3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 b="1">
          <a:solidFill>
            <a:srgbClr val="CF0031"/>
          </a:solidFill>
          <a:latin typeface="Helvetica" charset="0"/>
          <a:ea typeface="ヒラギノ角ゴ Pro W3" charset="0"/>
          <a:cs typeface="ヒラギノ角ゴ Pro W3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 b="1">
          <a:solidFill>
            <a:srgbClr val="CF0031"/>
          </a:solidFill>
          <a:latin typeface="Helvetica" charset="0"/>
          <a:ea typeface="ヒラギノ角ゴ Pro W3" charset="0"/>
          <a:cs typeface="ヒラギノ角ゴ Pro W3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 b="1">
          <a:solidFill>
            <a:srgbClr val="CF0031"/>
          </a:solidFill>
          <a:latin typeface="Helvetica" charset="0"/>
          <a:ea typeface="ヒラギノ角ゴ Pro W3" charset="0"/>
          <a:cs typeface="ヒラギノ角ゴ Pro W3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 b="1">
          <a:solidFill>
            <a:srgbClr val="CF0031"/>
          </a:solidFill>
          <a:latin typeface="Helvetica" charset="0"/>
          <a:ea typeface="ヒラギノ角ゴ Pro W3" charset="0"/>
          <a:cs typeface="ヒラギノ角ゴ Pro W3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b="1" kern="1200">
          <a:solidFill>
            <a:srgbClr val="005AA3"/>
          </a:solidFill>
          <a:latin typeface="Helvetica"/>
          <a:ea typeface="ヒラギノ角ゴ Pro W3" charset="0"/>
          <a:cs typeface="ヒラギノ角ゴ Pro W3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rgbClr val="005AA3"/>
          </a:solidFill>
          <a:latin typeface="Helvetica"/>
          <a:ea typeface="ヒラギノ角ゴ Pro W3" charset="0"/>
          <a:cs typeface="ヒラギノ角ゴ Pro W3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rgbClr val="005AA3"/>
          </a:solidFill>
          <a:latin typeface="Helvetica"/>
          <a:ea typeface="ヒラギノ角ゴ Pro W3" charset="0"/>
          <a:cs typeface="ヒラギノ角ゴ Pro W3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400" b="1" i="1" kern="1200">
          <a:solidFill>
            <a:srgbClr val="CF0031"/>
          </a:solidFill>
          <a:latin typeface="Helvetica"/>
          <a:ea typeface="ヒラギノ角ゴ Pro W3" charset="0"/>
          <a:cs typeface="ヒラギノ角ゴ Pro W3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200" i="1" kern="1200">
          <a:solidFill>
            <a:srgbClr val="005AA3"/>
          </a:solidFill>
          <a:latin typeface="Helvetica"/>
          <a:ea typeface="ヒラギノ角ゴ Pro W3" charset="0"/>
          <a:cs typeface="ヒラギノ角ゴ Pro W3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roopleader.scouting.org/program-feature-meeting-plans/" TargetMode="External"/><Relationship Id="rId2" Type="http://schemas.openxmlformats.org/officeDocument/2006/relationships/hyperlink" Target="https://youtu.be/v_rGCoRW7C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roopleader.scouting.org/patrol-meeting/" TargetMode="External"/><Relationship Id="rId2" Type="http://schemas.openxmlformats.org/officeDocument/2006/relationships/hyperlink" Target="https://youtu.be/eymLb-z1-n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troopleader.scouting.org/program-feature-meeting-plan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JzRpEELR-yk" TargetMode="External"/><Relationship Id="rId2" Type="http://schemas.openxmlformats.org/officeDocument/2006/relationships/hyperlink" Target="https://youtu.be/gLX0zH21DH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QeSCzyeQ_0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troopleader.scouting.org/senior-patrol-leader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troopleader.scouting.org/assistant-senior-patrol-leade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troopleader.scouting.org/patrol-leader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troopleader.scouting.org/patrol-leader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PLC Training Meeting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BSA Troop 375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19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Troop Meeting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Video: Putting Skills Into Action</a:t>
            </a:r>
          </a:p>
          <a:p>
            <a:pPr marL="0" indent="0" algn="ctr">
              <a:buNone/>
            </a:pPr>
            <a:endParaRPr lang="en-US" sz="2000" dirty="0">
              <a:hlinkClick r:id="rId2"/>
            </a:endParaRPr>
          </a:p>
          <a:p>
            <a:pPr marL="0" indent="0" algn="ctr">
              <a:buNone/>
            </a:pPr>
            <a:r>
              <a:rPr lang="en-US" sz="2000" b="0" dirty="0" smtClean="0">
                <a:hlinkClick r:id="rId2"/>
              </a:rPr>
              <a:t>https://youtu.be/v</a:t>
            </a:r>
            <a:r>
              <a:rPr lang="en-US" sz="2000" dirty="0" smtClean="0">
                <a:hlinkClick r:id="rId2"/>
              </a:rPr>
              <a:t>_</a:t>
            </a:r>
            <a:r>
              <a:rPr lang="en-US" sz="2000" b="0" dirty="0" smtClean="0">
                <a:hlinkClick r:id="rId2"/>
              </a:rPr>
              <a:t>rGCoRW7C4</a:t>
            </a:r>
            <a:endParaRPr lang="en-US" sz="2000" b="0" dirty="0" smtClean="0"/>
          </a:p>
          <a:p>
            <a:endParaRPr lang="en-US" dirty="0" smtClean="0"/>
          </a:p>
          <a:p>
            <a:r>
              <a:rPr lang="en-US" dirty="0" smtClean="0"/>
              <a:t>Resources for planning meetings</a:t>
            </a:r>
          </a:p>
          <a:p>
            <a:pPr marL="0" indent="0" algn="ctr">
              <a:buNone/>
            </a:pPr>
            <a:endParaRPr lang="en-US" sz="2000" dirty="0" smtClean="0">
              <a:hlinkClick r:id=""/>
            </a:endParaRPr>
          </a:p>
          <a:p>
            <a:pPr marL="0" indent="0" algn="ctr">
              <a:buNone/>
            </a:pPr>
            <a:r>
              <a:rPr lang="en-US" sz="2000" b="0" dirty="0" smtClean="0">
                <a:hlinkClick r:id=""/>
              </a:rPr>
              <a:t>https://troopleader.scouting.org/basic-resources/</a:t>
            </a:r>
            <a:endParaRPr lang="en-US" sz="2000" b="0" dirty="0" smtClean="0"/>
          </a:p>
          <a:p>
            <a:pPr marL="0" indent="0" algn="ctr">
              <a:buNone/>
            </a:pPr>
            <a:r>
              <a:rPr lang="en-US" sz="2000" b="0" dirty="0" smtClean="0">
                <a:hlinkClick r:id="rId3"/>
              </a:rPr>
              <a:t>https://troopleader.scouting.org/program-feature-meeting-plans/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71258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SPL/ASPL Roles During Meetings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 early to meetings and help organize scouts as they arrive to prepare for the meeting or join an activity/game to keep them occupied</a:t>
            </a:r>
          </a:p>
          <a:p>
            <a:r>
              <a:rPr lang="en-US" dirty="0" smtClean="0"/>
              <a:t>Lead opening/closing ceremonies</a:t>
            </a:r>
          </a:p>
          <a:p>
            <a:r>
              <a:rPr lang="en-US" dirty="0" smtClean="0"/>
              <a:t>Review upcoming events and make announcements</a:t>
            </a:r>
          </a:p>
          <a:p>
            <a:r>
              <a:rPr lang="en-US" dirty="0" smtClean="0"/>
              <a:t>Organize troop for skills instruction</a:t>
            </a:r>
          </a:p>
          <a:p>
            <a:r>
              <a:rPr lang="en-US" dirty="0" smtClean="0"/>
              <a:t>Plan and organize a game (ideally related to skills instruction)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1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Patrol 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</p:spPr>
        <p:txBody>
          <a:bodyPr>
            <a:noAutofit/>
          </a:bodyPr>
          <a:lstStyle/>
          <a:p>
            <a:r>
              <a:rPr lang="en-US" sz="2000" dirty="0" smtClean="0"/>
              <a:t>Watch video: Breakout Groups </a:t>
            </a:r>
            <a:r>
              <a:rPr lang="en-US" sz="2000" b="0" dirty="0" smtClean="0">
                <a:hlinkClick r:id="rId2"/>
              </a:rPr>
              <a:t>https://youtu.be/eymLb-z1-ng</a:t>
            </a:r>
            <a:endParaRPr lang="en-US" sz="2000" b="0" dirty="0" smtClean="0"/>
          </a:p>
          <a:p>
            <a:r>
              <a:rPr lang="en-US" sz="2000" dirty="0" smtClean="0"/>
              <a:t>Report on what happened at PLC meeting</a:t>
            </a:r>
          </a:p>
          <a:p>
            <a:r>
              <a:rPr lang="en-US" sz="2000" dirty="0" smtClean="0"/>
              <a:t>Talk about upcoming events (who’s going, meal ideas, special patrol activities)</a:t>
            </a:r>
          </a:p>
          <a:p>
            <a:r>
              <a:rPr lang="en-US" sz="2000" dirty="0" smtClean="0"/>
              <a:t>Ask each scout about advancement</a:t>
            </a:r>
          </a:p>
          <a:p>
            <a:pPr lvl="1"/>
            <a:r>
              <a:rPr lang="en-US" sz="1800" dirty="0" smtClean="0"/>
              <a:t>What have they accomplished toward rank or merit badges?</a:t>
            </a:r>
          </a:p>
          <a:p>
            <a:pPr lvl="1"/>
            <a:r>
              <a:rPr lang="en-US" sz="1800" dirty="0" smtClean="0"/>
              <a:t>What are they planning to work on next?</a:t>
            </a:r>
          </a:p>
          <a:p>
            <a:pPr lvl="1"/>
            <a:r>
              <a:rPr lang="en-US" sz="1800" dirty="0" smtClean="0"/>
              <a:t>Do they have anything that needs to be signed off?</a:t>
            </a:r>
          </a:p>
          <a:p>
            <a:r>
              <a:rPr lang="en-US" sz="2000" dirty="0" smtClean="0"/>
              <a:t>Plan future scout meetings/ideas/activities</a:t>
            </a:r>
          </a:p>
          <a:p>
            <a:r>
              <a:rPr lang="en-US" sz="2000" dirty="0" smtClean="0"/>
              <a:t>Patrol Spirit: patrol flag, patrol yell, song, campsite idea, funny hat (Think about sports team slogans – Who </a:t>
            </a:r>
            <a:r>
              <a:rPr lang="en-US" sz="2000" dirty="0" err="1" smtClean="0"/>
              <a:t>Dey</a:t>
            </a:r>
            <a:r>
              <a:rPr lang="en-US" sz="2000" dirty="0" smtClean="0"/>
              <a:t>? Da Bears)</a:t>
            </a:r>
          </a:p>
          <a:p>
            <a:r>
              <a:rPr lang="en-US" sz="2000" dirty="0" smtClean="0"/>
              <a:t>Talk about ideas for future activities (Take notes for PLC!)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0" y="6356350"/>
            <a:ext cx="4572000" cy="365125"/>
          </a:xfrm>
          <a:solidFill>
            <a:schemeClr val="bg1">
              <a:alpha val="80000"/>
            </a:schemeClr>
          </a:solidFill>
        </p:spPr>
        <p:txBody>
          <a:bodyPr/>
          <a:lstStyle/>
          <a:p>
            <a:r>
              <a:rPr lang="en-US" dirty="0" smtClean="0">
                <a:hlinkClick r:id="rId3"/>
              </a:rPr>
              <a:t>https://troopleader.scouting.org/patrol-meeting/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5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to Complete Tonight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SPL and ASPL: Review the list of current leadership positions.  Learn what they do.  Come up with recommendations for someone to fill the open positions (possibly reassign from another position).</a:t>
            </a:r>
          </a:p>
          <a:p>
            <a:endParaRPr lang="en-US" dirty="0" smtClean="0"/>
          </a:p>
          <a:p>
            <a:r>
              <a:rPr lang="en-US" dirty="0" smtClean="0"/>
              <a:t>PL and APL: Each patrol come up with an idea for a troop meeting activity, game, and ways to show scout spirit as a patrol.</a:t>
            </a:r>
          </a:p>
          <a:p>
            <a:pPr lvl="1"/>
            <a:r>
              <a:rPr lang="en-US" sz="1600" dirty="0" smtClean="0"/>
              <a:t>Resource: </a:t>
            </a:r>
            <a:r>
              <a:rPr lang="en-US" sz="1600" dirty="0" smtClean="0">
                <a:hlinkClick r:id="rId2"/>
              </a:rPr>
              <a:t>https://troopleader.scouting.org/program-feature-meeting-plans/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0319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Congratulations!</a:t>
            </a:r>
          </a:p>
          <a:p>
            <a:endParaRPr lang="en-US" dirty="0" smtClean="0"/>
          </a:p>
          <a:p>
            <a:r>
              <a:rPr lang="en-US" dirty="0" smtClean="0"/>
              <a:t>You’ve been elected by your troop/patrol to lead them for the next 6 months</a:t>
            </a:r>
          </a:p>
          <a:p>
            <a:endParaRPr lang="en-US" dirty="0"/>
          </a:p>
          <a:p>
            <a:r>
              <a:rPr lang="en-US" dirty="0" smtClean="0"/>
              <a:t>You’re in charge! Troop 375 is a boy-run troop.</a:t>
            </a:r>
          </a:p>
        </p:txBody>
      </p:sp>
    </p:spTree>
    <p:extLst>
      <p:ext uri="{BB962C8B-B14F-4D97-AF65-F5344CB8AC3E}">
        <p14:creationId xmlns:p14="http://schemas.microsoft.com/office/powerpoint/2010/main" val="241429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responsibilities for leaders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an example for other scouts</a:t>
            </a:r>
          </a:p>
          <a:p>
            <a:r>
              <a:rPr lang="en-US" dirty="0" smtClean="0"/>
              <a:t>Attend meetings and activities</a:t>
            </a:r>
          </a:p>
          <a:p>
            <a:r>
              <a:rPr lang="en-US" dirty="0" smtClean="0"/>
              <a:t>Wear full uniform</a:t>
            </a:r>
          </a:p>
          <a:p>
            <a:r>
              <a:rPr lang="en-US" dirty="0" smtClean="0"/>
              <a:t>Show Scout Spirit</a:t>
            </a:r>
          </a:p>
          <a:p>
            <a:r>
              <a:rPr lang="en-US" dirty="0" smtClean="0"/>
              <a:t>Try to include all scouts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80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Orientation Videos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Orientation Video: Senior Patrol Leader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b="0" dirty="0" smtClean="0">
                <a:hlinkClick r:id="rId2"/>
              </a:rPr>
              <a:t>https://youtu.be/gLX0zH21DH4</a:t>
            </a:r>
            <a:endParaRPr lang="en-US" sz="2000" b="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dirty="0" smtClean="0"/>
              <a:t>Orientation Video: Assistant Senior Patrol Leader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b="0" dirty="0" smtClean="0">
                <a:hlinkClick r:id="rId3"/>
              </a:rPr>
              <a:t>https://youtu.be/JzRpEELR-yk</a:t>
            </a:r>
            <a:endParaRPr lang="en-US" sz="2000" b="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dirty="0" smtClean="0"/>
              <a:t>Orientation Video: Patrol Leader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b="0" dirty="0" smtClean="0">
                <a:hlinkClick r:id="rId4"/>
              </a:rPr>
              <a:t>https://youtu.be/QeSCzyeQ</a:t>
            </a:r>
            <a:r>
              <a:rPr lang="en-US" sz="2000" dirty="0" smtClean="0">
                <a:hlinkClick r:id="rId4"/>
              </a:rPr>
              <a:t>_</a:t>
            </a:r>
            <a:r>
              <a:rPr lang="en-US" sz="2000" b="0" dirty="0" smtClean="0">
                <a:hlinkClick r:id="rId4"/>
              </a:rPr>
              <a:t>0s</a:t>
            </a:r>
            <a:endParaRPr lang="en-US" sz="2000" b="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2176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Senior Patrol Leader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800" dirty="0" smtClean="0"/>
              <a:t>Runs all troop meetings, events, and activities</a:t>
            </a:r>
          </a:p>
          <a:p>
            <a:r>
              <a:rPr lang="en-US" sz="2800" dirty="0" smtClean="0"/>
              <a:t>Runs </a:t>
            </a:r>
            <a:r>
              <a:rPr lang="en-US" sz="2800" dirty="0" smtClean="0"/>
              <a:t>Patrol Leaders</a:t>
            </a:r>
            <a:r>
              <a:rPr lang="en-US" sz="2800" dirty="0" smtClean="0"/>
              <a:t>’ </a:t>
            </a:r>
            <a:r>
              <a:rPr lang="en-US" sz="2800" dirty="0" smtClean="0"/>
              <a:t>Council </a:t>
            </a:r>
            <a:r>
              <a:rPr lang="en-US" sz="2800" dirty="0" smtClean="0"/>
              <a:t>(PLC) meetings</a:t>
            </a:r>
          </a:p>
          <a:p>
            <a:r>
              <a:rPr lang="en-US" sz="2800" dirty="0" smtClean="0"/>
              <a:t>Appoints other troop junior leaders </a:t>
            </a:r>
          </a:p>
          <a:p>
            <a:pPr lvl="1"/>
            <a:r>
              <a:rPr lang="en-US" sz="2400" i="1" dirty="0"/>
              <a:t>(with the advice </a:t>
            </a:r>
            <a:r>
              <a:rPr lang="en-US" sz="2400" i="1" dirty="0" smtClean="0"/>
              <a:t>from the Scoutmaster and help from ASPL)</a:t>
            </a:r>
            <a:endParaRPr lang="en-US" sz="2400" i="1" dirty="0"/>
          </a:p>
          <a:p>
            <a:r>
              <a:rPr lang="en-US" sz="2800" dirty="0" smtClean="0"/>
              <a:t>Assigns duties and responsibilities to junior leaders</a:t>
            </a:r>
          </a:p>
          <a:p>
            <a:pPr lvl="1"/>
            <a:r>
              <a:rPr lang="en-US" sz="2400" dirty="0" smtClean="0"/>
              <a:t>Delegate tasks!</a:t>
            </a:r>
          </a:p>
          <a:p>
            <a:r>
              <a:rPr lang="en-US" sz="2800" dirty="0"/>
              <a:t>A</a:t>
            </a:r>
            <a:r>
              <a:rPr lang="en-US" sz="2800" dirty="0" smtClean="0"/>
              <a:t>ssists the Scoutmaster with junior leader training</a:t>
            </a:r>
          </a:p>
          <a:p>
            <a:r>
              <a:rPr lang="en-US" sz="2800" dirty="0" smtClean="0"/>
              <a:t>Communicates important information to the troop via the Patrol Leaders</a:t>
            </a:r>
          </a:p>
          <a:p>
            <a:pPr lvl="1"/>
            <a:r>
              <a:rPr lang="en-US" sz="2400" dirty="0" smtClean="0"/>
              <a:t>Take notes!</a:t>
            </a:r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0" y="6359525"/>
            <a:ext cx="4572000" cy="365125"/>
          </a:xfrm>
          <a:solidFill>
            <a:schemeClr val="bg1">
              <a:alpha val="8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Orientation Video and Resources - </a:t>
            </a:r>
            <a:r>
              <a:rPr lang="en-US" dirty="0" smtClean="0">
                <a:hlinkClick r:id="rId2"/>
              </a:rPr>
              <a:t>https://troopleader.scouting.org/senior-patrol-leader/</a:t>
            </a:r>
            <a:endParaRPr lang="en-US" dirty="0"/>
          </a:p>
        </p:txBody>
      </p:sp>
      <p:pic>
        <p:nvPicPr>
          <p:cNvPr id="21506" name="Picture 2" descr="E:\Users\Setec\Pictures\SPL_150x15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0" y="40005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94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Assistant Senior Patrol Leader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Helps the Senior Patrol Leader (SPL) lead meetings and activities</a:t>
            </a:r>
          </a:p>
          <a:p>
            <a:r>
              <a:rPr lang="en-US" dirty="0" smtClean="0"/>
              <a:t>Runs the troop in the absence of the SPL</a:t>
            </a:r>
          </a:p>
          <a:p>
            <a:r>
              <a:rPr lang="en-US" dirty="0" smtClean="0"/>
              <a:t>Serves as a member of the Patrol Leaders’ Council</a:t>
            </a:r>
            <a:endParaRPr lang="en-US" sz="2000" dirty="0" smtClean="0"/>
          </a:p>
          <a:p>
            <a:r>
              <a:rPr lang="en-US" dirty="0" smtClean="0"/>
              <a:t>Helps train and supervise the troop junior leaders:</a:t>
            </a:r>
          </a:p>
          <a:p>
            <a:pPr lvl="1"/>
            <a:r>
              <a:rPr lang="en-US" dirty="0" smtClean="0"/>
              <a:t>Scribe, Quartermaster, Instructor, Librarian, Historian, Webmaster, Chaplain Aide, and OA Representative</a:t>
            </a:r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0" y="6356350"/>
            <a:ext cx="4572000" cy="365125"/>
          </a:xfrm>
          <a:solidFill>
            <a:schemeClr val="bg1">
              <a:alpha val="8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Orientation Video and Resources - </a:t>
            </a:r>
            <a:r>
              <a:rPr lang="en-US" dirty="0" smtClean="0">
                <a:hlinkClick r:id="rId2"/>
              </a:rPr>
              <a:t>https://troopleader.scouting.org/assistant-senior-patrol-leader/</a:t>
            </a:r>
            <a:endParaRPr lang="en-US" dirty="0"/>
          </a:p>
        </p:txBody>
      </p:sp>
      <p:pic>
        <p:nvPicPr>
          <p:cNvPr id="22530" name="Picture 2" descr="E:\Users\Setec\Pictures\ASPL-150x15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8256" y="291704"/>
            <a:ext cx="1048544" cy="1048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95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Patrol Leader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Plans and leads patrol meetings and activities</a:t>
            </a:r>
          </a:p>
          <a:p>
            <a:r>
              <a:rPr lang="en-US" dirty="0" smtClean="0"/>
              <a:t>Serve as a member of the Patrol </a:t>
            </a:r>
            <a:r>
              <a:rPr lang="en-US" dirty="0" smtClean="0"/>
              <a:t>Leaders’ </a:t>
            </a:r>
            <a:r>
              <a:rPr lang="en-US" dirty="0" smtClean="0"/>
              <a:t>Council</a:t>
            </a:r>
          </a:p>
          <a:p>
            <a:r>
              <a:rPr lang="en-US" dirty="0" smtClean="0"/>
              <a:t>Keeps patrol members informed</a:t>
            </a:r>
          </a:p>
          <a:p>
            <a:pPr lvl="1"/>
            <a:r>
              <a:rPr lang="en-US" dirty="0" smtClean="0"/>
              <a:t>Keep a list of your patrol members, including contact info</a:t>
            </a:r>
          </a:p>
          <a:p>
            <a:pPr lvl="1"/>
            <a:r>
              <a:rPr lang="en-US" dirty="0" smtClean="0"/>
              <a:t>Share information from PLC meetings</a:t>
            </a:r>
          </a:p>
          <a:p>
            <a:r>
              <a:rPr lang="en-US" dirty="0" smtClean="0"/>
              <a:t>Know the abilities of each patrol member</a:t>
            </a:r>
            <a:endParaRPr lang="en-US" sz="2000" dirty="0" smtClean="0"/>
          </a:p>
          <a:p>
            <a:r>
              <a:rPr lang="en-US" dirty="0" smtClean="0"/>
              <a:t>Assign duties to each patrol member</a:t>
            </a:r>
          </a:p>
          <a:p>
            <a:pPr lvl="1"/>
            <a:r>
              <a:rPr lang="en-US" dirty="0" smtClean="0"/>
              <a:t>Divide the work evenly and rotate responsibilities</a:t>
            </a:r>
          </a:p>
          <a:p>
            <a:r>
              <a:rPr lang="en-US" dirty="0" smtClean="0"/>
              <a:t>Works with other leaders to make the troop run well</a:t>
            </a:r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76475" y="6356350"/>
            <a:ext cx="4552950" cy="365125"/>
          </a:xfrm>
          <a:solidFill>
            <a:schemeClr val="bg1">
              <a:alpha val="8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Orientation Video and Resources - </a:t>
            </a:r>
            <a:r>
              <a:rPr lang="en-US" dirty="0" smtClean="0">
                <a:hlinkClick r:id="rId2"/>
              </a:rPr>
              <a:t>https://troopleader.scouting.org/patrol-leader/</a:t>
            </a:r>
            <a:endParaRPr lang="en-US" dirty="0"/>
          </a:p>
        </p:txBody>
      </p:sp>
      <p:pic>
        <p:nvPicPr>
          <p:cNvPr id="23554" name="Picture 2" descr="E:\Users\Setec\Pictures\PL-150x15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725" y="409575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15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Assistant Patrol Leader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600" dirty="0" smtClean="0"/>
              <a:t>Helps the Patrol Leader plan and steer patrol meetings and activities</a:t>
            </a:r>
          </a:p>
          <a:p>
            <a:r>
              <a:rPr lang="en-US" sz="2600" dirty="0" smtClean="0"/>
              <a:t>Leads the patrol in the absence of the Patrol Leader</a:t>
            </a:r>
          </a:p>
          <a:p>
            <a:r>
              <a:rPr lang="en-US" sz="2600" dirty="0" smtClean="0"/>
              <a:t>Represents the patrol at the Patrol Leaders’ Council if the Patrol Leader is unable to attend</a:t>
            </a:r>
          </a:p>
          <a:p>
            <a:r>
              <a:rPr lang="en-US" sz="2600" dirty="0" smtClean="0"/>
              <a:t>Helps the Patrol Leader keep the patrol informed</a:t>
            </a:r>
          </a:p>
          <a:p>
            <a:pPr lvl="1"/>
            <a:r>
              <a:rPr lang="en-US" sz="2200" dirty="0" smtClean="0"/>
              <a:t>Keep a list of your patrol members, including contact info</a:t>
            </a:r>
          </a:p>
          <a:p>
            <a:pPr lvl="1"/>
            <a:r>
              <a:rPr lang="en-US" sz="2200" dirty="0" smtClean="0"/>
              <a:t>Share information from PLC meetings</a:t>
            </a:r>
          </a:p>
          <a:p>
            <a:r>
              <a:rPr lang="en-US" sz="2600" dirty="0" smtClean="0"/>
              <a:t>Helps the patrol leader to make the patrol run well</a:t>
            </a:r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1237" y="6356350"/>
            <a:ext cx="4562475" cy="365125"/>
          </a:xfrm>
          <a:solidFill>
            <a:schemeClr val="bg1">
              <a:alpha val="8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Orientation Video and Resources - </a:t>
            </a:r>
            <a:r>
              <a:rPr lang="en-US" dirty="0" smtClean="0">
                <a:hlinkClick r:id="rId2"/>
              </a:rPr>
              <a:t>https://troopleader.scouting.org/patrol-leader/</a:t>
            </a:r>
            <a:endParaRPr lang="en-US" dirty="0"/>
          </a:p>
        </p:txBody>
      </p:sp>
      <p:pic>
        <p:nvPicPr>
          <p:cNvPr id="24578" name="Picture 2" descr="E:\Users\Setec\Pictures\APL-150x15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390525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18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 Proper Flag Ceremony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display and carry the American flag</a:t>
            </a:r>
          </a:p>
          <a:p>
            <a:pPr lvl="1"/>
            <a:r>
              <a:rPr lang="en-US" dirty="0" smtClean="0"/>
              <a:t>American flag should be on the right or in front of other flags when marching</a:t>
            </a:r>
          </a:p>
          <a:p>
            <a:pPr lvl="1"/>
            <a:r>
              <a:rPr lang="en-US" dirty="0" smtClean="0"/>
              <a:t>When displayed, the flag should be on stage right (the audience’s left)</a:t>
            </a:r>
          </a:p>
          <a:p>
            <a:pPr lvl="1"/>
            <a:r>
              <a:rPr lang="en-US" dirty="0" smtClean="0"/>
              <a:t>If there is a group of flags, it should be in the center and higher or in front of the other flags</a:t>
            </a:r>
          </a:p>
          <a:p>
            <a:pPr lvl="1"/>
            <a:r>
              <a:rPr lang="en-US" dirty="0" smtClean="0"/>
              <a:t>The flag should only be displayed from sunrise to sunset, unless the flag pole is lighted</a:t>
            </a:r>
          </a:p>
          <a:p>
            <a:pPr lvl="1"/>
            <a:r>
              <a:rPr lang="en-US" dirty="0" smtClean="0"/>
              <a:t>The flag is raised quickly and lowered slowly</a:t>
            </a:r>
          </a:p>
          <a:p>
            <a:r>
              <a:rPr lang="en-US" dirty="0" smtClean="0"/>
              <a:t>Now get up and go do it!</a:t>
            </a:r>
          </a:p>
        </p:txBody>
      </p:sp>
    </p:spTree>
    <p:extLst>
      <p:ext uri="{BB962C8B-B14F-4D97-AF65-F5344CB8AC3E}">
        <p14:creationId xmlns:p14="http://schemas.microsoft.com/office/powerpoint/2010/main" val="288230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743</Words>
  <Application>Microsoft Office PowerPoint</Application>
  <PresentationFormat>On-screen Show (4:3)</PresentationFormat>
  <Paragraphs>101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PLC Training Meeting</vt:lpstr>
      <vt:lpstr>Welcome</vt:lpstr>
      <vt:lpstr>General responsibilities for leaders</vt:lpstr>
      <vt:lpstr>Orientation Videos</vt:lpstr>
      <vt:lpstr>Senior Patrol Leader</vt:lpstr>
      <vt:lpstr>Assistant Senior Patrol Leader</vt:lpstr>
      <vt:lpstr>Patrol Leader</vt:lpstr>
      <vt:lpstr>Assistant Patrol Leader</vt:lpstr>
      <vt:lpstr>Learn Proper Flag Ceremony</vt:lpstr>
      <vt:lpstr>Troop Meeting Info</vt:lpstr>
      <vt:lpstr>SPL/ASPL Roles During Meetings</vt:lpstr>
      <vt:lpstr>Patrol Meeting</vt:lpstr>
      <vt:lpstr>Tasks to Complete Tonight</vt:lpstr>
    </vt:vector>
  </TitlesOfParts>
  <Company>Boy Scouts of America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 Morrow</dc:creator>
  <cp:lastModifiedBy>Andy Betts</cp:lastModifiedBy>
  <cp:revision>25</cp:revision>
  <dcterms:created xsi:type="dcterms:W3CDTF">2011-01-11T15:53:32Z</dcterms:created>
  <dcterms:modified xsi:type="dcterms:W3CDTF">2020-08-30T18:02:15Z</dcterms:modified>
</cp:coreProperties>
</file>