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Font Awesome 5 Brands" panose="02000503000000000000" pitchFamily="2" charset="0"/>
      <p:regular r:id="rId11"/>
    </p:embeddedFont>
    <p:embeddedFont>
      <p:font typeface="Font Awesome 5 Free" panose="02000503000000000000" pitchFamily="2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3673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B352-6EB0-2F47-B745-13105203F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C130-8E95-C447-B71A-428BF029E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8221-431F-B144-9FB0-69509526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20897-E43D-984A-A84D-D8C5353A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A66D-80AA-664D-B162-A0B6B996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C72C-7A76-F647-8AEE-41F81041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E546-CE18-BE49-BC04-44BAA9A82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870D-51A4-9941-8450-DC34AE68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9F5E-89DE-0145-8A47-89E52B5D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C42F-E11E-704A-A94F-165B9FF8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4CE50-83E8-6642-95EA-90C3FA117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D78C6-58BC-2044-B164-CE0CAAC9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79D1-36F1-784A-91ED-C5E67221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0365-C48B-604E-9D1D-7D569E58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A9FD-46B9-F745-8D93-084C0467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BAB8-23CC-9D4C-B492-25D679A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124F-2754-5A40-B537-3A62F3F5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2753-0BC7-4B48-A2BF-41B3BD70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BC24-31B3-5942-94FB-0047BD2F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EAE7-9160-7B44-9E84-25C92B72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5CCF-302B-4940-BD17-6202E7EC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50D39-2C8E-164F-A3EB-648759AC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5675-ABD1-DE4D-B9BC-88B99789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6A8E-5455-DC4A-B3A4-3C853AC4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C2B4-B014-A14E-B155-93D1E5F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A6B8-69D8-8848-BD6B-25A7FDDD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55DB-425D-EF4B-8AD8-9C1C1EFC5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A3F24-DEAE-554A-89FF-4747D6A91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565F5-3EC8-2343-A5B0-805192EA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CBD7E-EF7F-924D-8E3D-E03AA102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1449D-203B-1B4B-93C9-2F1F1444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1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41D8-D265-3543-887B-92F81B0C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5D90-48A4-3D41-A0A6-134ADDB1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1516A-2EA2-E34B-93AB-2F0A289A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947C3-063D-964F-8EEB-FD6C77101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D9C19-363C-1046-91F2-4F86A3B00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DB339-5D46-CE4E-97DE-CB406F08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1CBB8-C4BA-8B41-A524-A555D2B0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655AD-1D8A-8A40-8D2D-99CAE4FC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D1D3-D529-1849-B1A0-190BE9FD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9FDD9-3FE4-F644-875B-18955F1E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EE2EB-0F09-D949-8C44-7E467756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62C58-B134-8C4E-948C-2E74CB34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1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0783D-E916-3943-B305-75FA2054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F9A2B-FA3F-AF47-BA9B-4F2098B9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2944E-3E61-D942-8516-F7F6FC9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7E39-075D-2B4A-BBF6-5872FE5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B8D-27F9-F84C-BCD6-A5A5E9DE1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B98A-1F5B-7046-891D-E55C294E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8AAB-9348-6948-B38A-FEDB846B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25FF4-402A-1744-9BE4-E33475E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AEDC4-E67B-BA4A-AD29-C7170130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919F-D61A-2444-803A-83ACF939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BC4E0-3DF8-3A40-ABD6-01B6ED22D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D817D-9B4E-2B4B-8CF7-EEE893783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79ED3-4D1F-C74D-9926-39FE9786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5F319-7BD3-9641-888A-CF9EBFFE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FCE6D-3634-4640-8B40-4EB0558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6F85C-C6D6-7C4F-B0F1-D0AE99A2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D9CDB-E334-C345-B95B-660F5EA5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CEEC-11DA-5842-9EAB-5C72545D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477F-3121-4242-8139-BADCAF1307F9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04F2C-EC35-A943-9FF1-58A9DD9CB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AB095-AEE9-DA4F-887F-BB9F8645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717A-3119-0B42-82D6-589BF795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BBC7-DB15-D948-9427-CF27D9F6F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>
                <a:latin typeface="Font Awesome 5 Brands" panose="02000503000000000000" pitchFamily="2" charset="0"/>
              </a:rPr>
              <a:t></a:t>
            </a:r>
            <a:endParaRPr lang="en-US" dirty="0">
              <a:latin typeface="Font Awesome 5 Brands" panose="02000503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E6520C-53A7-D842-AEEB-7C5634F5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90510"/>
              </p:ext>
            </p:extLst>
          </p:nvPr>
        </p:nvGraphicFramePr>
        <p:xfrm>
          <a:off x="1720272" y="906703"/>
          <a:ext cx="9591964" cy="478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5982">
                  <a:extLst>
                    <a:ext uri="{9D8B030D-6E8A-4147-A177-3AD203B41FA5}">
                      <a16:colId xmlns:a16="http://schemas.microsoft.com/office/drawing/2014/main" val="1896298150"/>
                    </a:ext>
                  </a:extLst>
                </a:gridCol>
                <a:gridCol w="4795982">
                  <a:extLst>
                    <a:ext uri="{9D8B030D-6E8A-4147-A177-3AD203B41FA5}">
                      <a16:colId xmlns:a16="http://schemas.microsoft.com/office/drawing/2014/main" val="31144198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Surveillance and Isolation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0" dirty="0"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2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000" dirty="0"/>
                        <a:t>Detecting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0" b="1" i="0" kern="1200" dirty="0">
                          <a:solidFill>
                            <a:srgbClr val="68ACE5"/>
                          </a:solidFill>
                          <a:effectLst/>
                          <a:latin typeface="Font Awesome 5 Free" panose="02000503000000000000" pitchFamily="2" charset="0"/>
                          <a:ea typeface="+mn-ea"/>
                          <a:cs typeface="+mn-cs"/>
                        </a:rPr>
                        <a:t></a:t>
                      </a:r>
                      <a:endParaRPr lang="en-US" sz="8000" dirty="0">
                        <a:solidFill>
                          <a:srgbClr val="68ACE5"/>
                        </a:solidFill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7949"/>
                  </a:ext>
                </a:extLst>
              </a:tr>
              <a:tr h="540635">
                <a:tc>
                  <a:txBody>
                    <a:bodyPr/>
                    <a:lstStyle/>
                    <a:p>
                      <a:r>
                        <a:rPr lang="en-US" sz="5000" dirty="0"/>
                        <a:t>Isolating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0" b="1" i="0" kern="1200" dirty="0">
                          <a:solidFill>
                            <a:srgbClr val="68ACE5"/>
                          </a:solidFill>
                          <a:effectLst/>
                          <a:latin typeface="Font Awesome 5 Free" panose="02000503000000000000" pitchFamily="2" charset="0"/>
                          <a:ea typeface="+mn-ea"/>
                          <a:cs typeface="+mn-cs"/>
                        </a:rPr>
                        <a:t></a:t>
                      </a:r>
                      <a:endParaRPr lang="en-US" sz="8000" dirty="0">
                        <a:solidFill>
                          <a:srgbClr val="68ACE5"/>
                        </a:solidFill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000" dirty="0"/>
                        <a:t>Delay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0" b="1" i="0" kern="1200" dirty="0">
                          <a:solidFill>
                            <a:srgbClr val="68ACE5"/>
                          </a:solidFill>
                          <a:effectLst/>
                          <a:latin typeface="Font Awesome 5 Free" panose="02000503000000000000" pitchFamily="2" charset="0"/>
                          <a:ea typeface="+mn-ea"/>
                          <a:cs typeface="+mn-cs"/>
                        </a:rPr>
                        <a:t></a:t>
                      </a:r>
                      <a:endParaRPr lang="en-US" sz="8000" dirty="0">
                        <a:solidFill>
                          <a:srgbClr val="68ACE5"/>
                        </a:solidFill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74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00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B613F-3EBA-B144-A600-2BFBAACE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72569"/>
              </p:ext>
            </p:extLst>
          </p:nvPr>
        </p:nvGraphicFramePr>
        <p:xfrm>
          <a:off x="1544782" y="1056698"/>
          <a:ext cx="9591964" cy="478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5982">
                  <a:extLst>
                    <a:ext uri="{9D8B030D-6E8A-4147-A177-3AD203B41FA5}">
                      <a16:colId xmlns:a16="http://schemas.microsoft.com/office/drawing/2014/main" val="2134244367"/>
                    </a:ext>
                  </a:extLst>
                </a:gridCol>
                <a:gridCol w="4795982">
                  <a:extLst>
                    <a:ext uri="{9D8B030D-6E8A-4147-A177-3AD203B41FA5}">
                      <a16:colId xmlns:a16="http://schemas.microsoft.com/office/drawing/2014/main" val="3620648664"/>
                    </a:ext>
                  </a:extLst>
                </a:gridCol>
              </a:tblGrid>
              <a:tr h="4921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Household Contact Tracing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0" dirty="0"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58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000" dirty="0"/>
                        <a:t>Contacts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0" b="1" i="0" kern="1200" dirty="0">
                          <a:solidFill>
                            <a:srgbClr val="68ACE5"/>
                          </a:solidFill>
                          <a:effectLst/>
                          <a:latin typeface="Font Awesome 5 Free" panose="02000503000000000000" pitchFamily="2" charset="0"/>
                          <a:ea typeface="+mn-ea"/>
                          <a:cs typeface="+mn-cs"/>
                        </a:rPr>
                        <a:t></a:t>
                      </a:r>
                      <a:endParaRPr lang="en-US" sz="8000" dirty="0">
                        <a:solidFill>
                          <a:srgbClr val="68ACE5"/>
                        </a:solidFill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86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000" dirty="0"/>
                        <a:t>Quarantining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0" b="1" i="0" kern="1200" dirty="0">
                          <a:solidFill>
                            <a:srgbClr val="68ACE5"/>
                          </a:solidFill>
                          <a:effectLst/>
                          <a:latin typeface="Font Awesome 5 Free" panose="02000503000000000000" pitchFamily="2" charset="0"/>
                          <a:ea typeface="+mn-ea"/>
                          <a:cs typeface="+mn-cs"/>
                        </a:rPr>
                        <a:t></a:t>
                      </a:r>
                      <a:endParaRPr lang="en-US" sz="8000" dirty="0">
                        <a:solidFill>
                          <a:srgbClr val="68ACE5"/>
                        </a:solidFill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94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000" dirty="0"/>
                        <a:t>Delay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0" b="1" i="0" kern="1200" dirty="0">
                          <a:solidFill>
                            <a:srgbClr val="68ACE5"/>
                          </a:solidFill>
                          <a:effectLst/>
                          <a:latin typeface="Font Awesome 5 Free" panose="02000503000000000000" pitchFamily="2" charset="0"/>
                          <a:ea typeface="+mn-ea"/>
                          <a:cs typeface="+mn-cs"/>
                        </a:rPr>
                        <a:t></a:t>
                      </a:r>
                      <a:endParaRPr lang="en-US" sz="8000" dirty="0">
                        <a:solidFill>
                          <a:srgbClr val="68ACE5"/>
                        </a:solidFill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44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8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6711B7-B425-194D-AF95-CCA47C12E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2017"/>
              </p:ext>
            </p:extLst>
          </p:nvPr>
        </p:nvGraphicFramePr>
        <p:xfrm>
          <a:off x="1087582" y="683491"/>
          <a:ext cx="10321636" cy="554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0818">
                  <a:extLst>
                    <a:ext uri="{9D8B030D-6E8A-4147-A177-3AD203B41FA5}">
                      <a16:colId xmlns:a16="http://schemas.microsoft.com/office/drawing/2014/main" val="2624403300"/>
                    </a:ext>
                  </a:extLst>
                </a:gridCol>
                <a:gridCol w="5160818">
                  <a:extLst>
                    <a:ext uri="{9D8B030D-6E8A-4147-A177-3AD203B41FA5}">
                      <a16:colId xmlns:a16="http://schemas.microsoft.com/office/drawing/2014/main" val="4229676634"/>
                    </a:ext>
                  </a:extLst>
                </a:gridCol>
              </a:tblGrid>
              <a:tr h="3261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0" dirty="0"/>
                        <a:t>Community Contact Tracing</a:t>
                      </a:r>
                    </a:p>
                    <a:p>
                      <a:endParaRPr lang="en-US" sz="5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0" dirty="0"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8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000" dirty="0"/>
                        <a:t>Contacts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0" b="1" i="0" kern="1200" dirty="0">
                          <a:solidFill>
                            <a:srgbClr val="68ACE5"/>
                          </a:solidFill>
                          <a:effectLst/>
                          <a:latin typeface="Font Awesome 5 Free" panose="02000503000000000000" pitchFamily="2" charset="0"/>
                          <a:ea typeface="+mn-ea"/>
                          <a:cs typeface="+mn-cs"/>
                        </a:rPr>
                        <a:t></a:t>
                      </a:r>
                      <a:endParaRPr lang="en-US" sz="8000" dirty="0">
                        <a:solidFill>
                          <a:srgbClr val="68ACE5"/>
                        </a:solidFill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000" dirty="0"/>
                        <a:t>Quarantining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0" b="1" i="0" kern="1200" dirty="0">
                          <a:solidFill>
                            <a:srgbClr val="68ACE5"/>
                          </a:solidFill>
                          <a:effectLst/>
                          <a:latin typeface="Font Awesome 5 Free" panose="02000503000000000000" pitchFamily="2" charset="0"/>
                          <a:ea typeface="+mn-ea"/>
                          <a:cs typeface="+mn-cs"/>
                        </a:rPr>
                        <a:t></a:t>
                      </a:r>
                      <a:endParaRPr lang="en-US" sz="8000" dirty="0">
                        <a:solidFill>
                          <a:srgbClr val="68ACE5"/>
                        </a:solidFill>
                        <a:latin typeface="Font Awesome 5 Free" panose="02000503000000000000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89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000" dirty="0"/>
                        <a:t>Delay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0" b="1" i="0" kern="1200" dirty="0">
                          <a:solidFill>
                            <a:srgbClr val="68ACE5"/>
                          </a:solidFill>
                          <a:effectLst/>
                          <a:latin typeface="Font Awesome 5 Free" panose="02000503000000000000" pitchFamily="2" charset="0"/>
                          <a:ea typeface="+mn-ea"/>
                          <a:cs typeface="+mn-cs"/>
                        </a:rPr>
                        <a:t></a:t>
                      </a:r>
                      <a:endParaRPr lang="en-US" sz="8000" dirty="0">
                        <a:solidFill>
                          <a:srgbClr val="68ACE5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37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8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30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Font Awesome 5 Free</vt:lpstr>
      <vt:lpstr>Calibri</vt:lpstr>
      <vt:lpstr>Arial</vt:lpstr>
      <vt:lpstr>Calibri Light</vt:lpstr>
      <vt:lpstr>Font Awesome 5 Brands</vt:lpstr>
      <vt:lpstr>Office Theme</vt:lpstr>
      <vt:lpstr>  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</dc:title>
  <dc:creator>Microsoft Office User</dc:creator>
  <cp:lastModifiedBy>McGowan, Lucy D.</cp:lastModifiedBy>
  <cp:revision>5</cp:revision>
  <dcterms:created xsi:type="dcterms:W3CDTF">2020-06-27T04:27:48Z</dcterms:created>
  <dcterms:modified xsi:type="dcterms:W3CDTF">2020-06-27T17:36:20Z</dcterms:modified>
</cp:coreProperties>
</file>