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1"/>
  </p:notesMasterIdLst>
  <p:sldIdLst>
    <p:sldId id="262" r:id="rId2"/>
    <p:sldId id="274" r:id="rId3"/>
    <p:sldId id="275" r:id="rId4"/>
    <p:sldId id="277" r:id="rId5"/>
    <p:sldId id="278" r:id="rId6"/>
    <p:sldId id="279" r:id="rId7"/>
    <p:sldId id="280" r:id="rId8"/>
    <p:sldId id="281" r:id="rId9"/>
    <p:sldId id="282" r:id="rId10"/>
    <p:sldId id="283" r:id="rId11"/>
    <p:sldId id="284" r:id="rId12"/>
    <p:sldId id="264" r:id="rId13"/>
    <p:sldId id="265" r:id="rId14"/>
    <p:sldId id="285" r:id="rId15"/>
    <p:sldId id="267" r:id="rId16"/>
    <p:sldId id="268" r:id="rId17"/>
    <p:sldId id="289" r:id="rId18"/>
    <p:sldId id="269" r:id="rId19"/>
    <p:sldId id="291" r:id="rId20"/>
    <p:sldId id="294" r:id="rId21"/>
    <p:sldId id="295" r:id="rId22"/>
    <p:sldId id="296" r:id="rId23"/>
    <p:sldId id="270" r:id="rId24"/>
    <p:sldId id="297" r:id="rId25"/>
    <p:sldId id="298" r:id="rId26"/>
    <p:sldId id="287" r:id="rId27"/>
    <p:sldId id="288" r:id="rId28"/>
    <p:sldId id="272" r:id="rId29"/>
    <p:sldId id="2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BB296B-326B-1748-8832-1F7CD7228EE5}">
          <p14:sldIdLst/>
        </p14:section>
        <p14:section name="Default Section" id="{66B2B12B-44E8-E941-B5E2-B7599FDF89B5}">
          <p14:sldIdLst>
            <p14:sldId id="262"/>
          </p14:sldIdLst>
        </p14:section>
        <p14:section name="Checking data / visualizations" id="{CEDE273D-DB61-B64E-BADC-5C707F37E40A}">
          <p14:sldIdLst>
            <p14:sldId id="274"/>
            <p14:sldId id="275"/>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284"/>
            <p14:sldId id="264"/>
            <p14:sldId id="265"/>
            <p14:sldId id="285"/>
          </p14:sldIdLst>
        </p14:section>
        <p14:section name="Controls" id="{AC9110CC-3156-DD4F-B79C-B6FF10282188}">
          <p14:sldIdLst>
            <p14:sldId id="267"/>
            <p14:sldId id="268"/>
            <p14:sldId id="289"/>
            <p14:sldId id="269"/>
            <p14:sldId id="291"/>
            <p14:sldId id="294"/>
            <p14:sldId id="295"/>
            <p14:sldId id="296"/>
          </p14:sldIdLst>
        </p14:section>
        <p14:section name="Comparing cutoff methods" id="{8B6D955A-5620-5D44-BBB5-32491B74A4C6}">
          <p14:sldIdLst>
            <p14:sldId id="270"/>
            <p14:sldId id="297"/>
            <p14:sldId id="298"/>
            <p14:sldId id="287"/>
            <p14:sldId id="288"/>
          </p14:sldIdLst>
        </p14:section>
        <p14:section name="Lab" id="{37E7C494-AC73-F641-A1BD-FBF00E0989CB}">
          <p14:sldIdLst>
            <p14:sldId id="272"/>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2"/>
    <p:restoredTop sz="78844"/>
  </p:normalViewPr>
  <p:slideViewPr>
    <p:cSldViewPr snapToGrid="0">
      <p:cViewPr>
        <p:scale>
          <a:sx n="83" d="100"/>
          <a:sy n="83" d="100"/>
        </p:scale>
        <p:origin x="187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4/11/25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edrxiv.org/content/10.1101/2024.04.26.24306413v1"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medrxiv.org/content/10.1101/2024.04.26.24306413v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14</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15</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21</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are going to go through other cutoff methods today, and there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isn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 always a clear cut answer for how to choose the method. It can depend on what controls you have available. Today we’ll focus on 4 methods:</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23</a:t>
            </a:fld>
            <a:endParaRPr lang="en-US"/>
          </a:p>
        </p:txBody>
      </p:sp>
    </p:spTree>
    <p:extLst>
      <p:ext uri="{BB962C8B-B14F-4D97-AF65-F5344CB8AC3E}">
        <p14:creationId xmlns:p14="http://schemas.microsoft.com/office/powerpoint/2010/main" val="136841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2AEA7-7FB5-8605-9B92-AF020D290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A7DC3B-B3E1-5F59-6114-5B7AEFA72F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F3B851-BB16-E237-8C72-24DB61FB543A}"/>
              </a:ext>
            </a:extLst>
          </p:cNvPr>
          <p:cNvSpPr>
            <a:spLocks noGrp="1"/>
          </p:cNvSpPr>
          <p:nvPr>
            <p:ph type="body" idx="1"/>
          </p:nvPr>
        </p:nvSpPr>
        <p:spPr/>
        <p:txBody>
          <a:bodyPr/>
          <a:lstStyle/>
          <a:p>
            <a:r>
              <a:rPr lang="en-US" dirty="0"/>
              <a:t>https://</a:t>
            </a:r>
            <a:r>
              <a:rPr lang="en-US" dirty="0" err="1"/>
              <a:t>www.medrxiv.org</a:t>
            </a:r>
            <a:r>
              <a:rPr lang="en-US" dirty="0"/>
              <a:t>/content/10.1101/2024.04.26.24306413v1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Investigation of the sero-epidemiology of vaccine preventable diseases and common viral infections in French populations using a multiplex serological assay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9C1C4A1-F2A5-E1C9-5FA1-627422EFCE82}"/>
              </a:ext>
            </a:extLst>
          </p:cNvPr>
          <p:cNvSpPr>
            <a:spLocks noGrp="1"/>
          </p:cNvSpPr>
          <p:nvPr>
            <p:ph type="sldNum" sz="quarter" idx="5"/>
          </p:nvPr>
        </p:nvSpPr>
        <p:spPr/>
        <p:txBody>
          <a:bodyPr/>
          <a:lstStyle/>
          <a:p>
            <a:fld id="{A7294D4A-3C6D-3543-B453-E3C017326446}" type="slidenum">
              <a:rPr lang="en-US" smtClean="0"/>
              <a:t>24</a:t>
            </a:fld>
            <a:endParaRPr lang="en-US"/>
          </a:p>
        </p:txBody>
      </p:sp>
    </p:spTree>
    <p:extLst>
      <p:ext uri="{BB962C8B-B14F-4D97-AF65-F5344CB8AC3E}">
        <p14:creationId xmlns:p14="http://schemas.microsoft.com/office/powerpoint/2010/main" val="326797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BB844-FBFF-B373-B1D5-CAE7D429DA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49C828-F054-0197-40BC-A7C9C9AC8D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98889E-D7B4-9492-D38A-617B67C6276C}"/>
              </a:ext>
            </a:extLst>
          </p:cNvPr>
          <p:cNvSpPr>
            <a:spLocks noGrp="1"/>
          </p:cNvSpPr>
          <p:nvPr>
            <p:ph type="body" idx="1"/>
          </p:nvPr>
        </p:nvSpPr>
        <p:spPr/>
        <p:txBody>
          <a:bodyPr/>
          <a:lstStyle/>
          <a:p>
            <a:r>
              <a:rPr lang="en-US" dirty="0"/>
              <a:t>https://</a:t>
            </a:r>
            <a:r>
              <a:rPr lang="en-US" dirty="0" err="1"/>
              <a:t>www.medrxiv.org</a:t>
            </a:r>
            <a:r>
              <a:rPr lang="en-US" dirty="0"/>
              <a:t>/content/10.1101/2024.04.26.24306413v1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Investigation of the sero-epidemiology of vaccine preventable diseases and common viral infections in French populations using a multiplex serological assay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F76041C-0541-954A-BCF9-EF333ECCB359}"/>
              </a:ext>
            </a:extLst>
          </p:cNvPr>
          <p:cNvSpPr>
            <a:spLocks noGrp="1"/>
          </p:cNvSpPr>
          <p:nvPr>
            <p:ph type="sldNum" sz="quarter" idx="5"/>
          </p:nvPr>
        </p:nvSpPr>
        <p:spPr/>
        <p:txBody>
          <a:bodyPr/>
          <a:lstStyle/>
          <a:p>
            <a:fld id="{A7294D4A-3C6D-3543-B453-E3C017326446}" type="slidenum">
              <a:rPr lang="en-US" smtClean="0"/>
              <a:t>25</a:t>
            </a:fld>
            <a:endParaRPr lang="en-US"/>
          </a:p>
        </p:txBody>
      </p:sp>
    </p:spTree>
    <p:extLst>
      <p:ext uri="{BB962C8B-B14F-4D97-AF65-F5344CB8AC3E}">
        <p14:creationId xmlns:p14="http://schemas.microsoft.com/office/powerpoint/2010/main" val="117544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4</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 </a:t>
            </a: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97262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13</a:t>
            </a:fld>
            <a:endParaRPr lang="en-US"/>
          </a:p>
        </p:txBody>
      </p:sp>
    </p:spTree>
    <p:extLst>
      <p:ext uri="{BB962C8B-B14F-4D97-AF65-F5344CB8AC3E}">
        <p14:creationId xmlns:p14="http://schemas.microsoft.com/office/powerpoint/2010/main" val="1474936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p:txBody>
          <a:bodyPr>
            <a:normAutofit/>
          </a:bodyPr>
          <a:lstStyle/>
          <a:p>
            <a:r>
              <a:rPr lang="en-US" sz="4000" dirty="0"/>
              <a:t>Lecture 3</a:t>
            </a:r>
            <a:br>
              <a:rPr lang="en-US" sz="4000" dirty="0"/>
            </a:br>
            <a:r>
              <a:rPr lang="en-US" sz="4000" dirty="0"/>
              <a:t>Considerations for choosing cutoffs for seropositivity</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97692" y="1863488"/>
            <a:ext cx="10515600" cy="27479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dirty="0"/>
              <a:t>Then we can use this model to convert the 120 </a:t>
            </a:r>
            <a:r>
              <a:rPr lang="en-US" dirty="0" err="1"/>
              <a:t>mIU</a:t>
            </a:r>
            <a:r>
              <a:rPr lang="en-US" dirty="0"/>
              <a:t>/ml correlate of protection to an equivalent MFI (or can convert MFI to values in </a:t>
            </a:r>
            <a:r>
              <a:rPr lang="en-US" dirty="0" err="1"/>
              <a:t>mIU</a:t>
            </a:r>
            <a:r>
              <a:rPr lang="en-US" dirty="0"/>
              <a:t>/ml) </a:t>
            </a:r>
          </a:p>
        </p:txBody>
      </p:sp>
    </p:spTree>
    <p:extLst>
      <p:ext uri="{BB962C8B-B14F-4D97-AF65-F5344CB8AC3E}">
        <p14:creationId xmlns:p14="http://schemas.microsoft.com/office/powerpoint/2010/main" val="252180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7985-C8F3-269D-E01D-3671F4E18D20}"/>
              </a:ext>
            </a:extLst>
          </p:cNvPr>
          <p:cNvSpPr>
            <a:spLocks noGrp="1"/>
          </p:cNvSpPr>
          <p:nvPr>
            <p:ph type="title"/>
          </p:nvPr>
        </p:nvSpPr>
        <p:spPr/>
        <p:txBody>
          <a:bodyPr/>
          <a:lstStyle/>
          <a:p>
            <a:r>
              <a:rPr lang="en-US" dirty="0"/>
              <a:t>R example – going from UI to MFI with std curve</a:t>
            </a:r>
          </a:p>
        </p:txBody>
      </p:sp>
      <p:sp>
        <p:nvSpPr>
          <p:cNvPr id="3" name="Content Placeholder 2">
            <a:extLst>
              <a:ext uri="{FF2B5EF4-FFF2-40B4-BE49-F238E27FC236}">
                <a16:creationId xmlns:a16="http://schemas.microsoft.com/office/drawing/2014/main" id="{2961E927-222E-03CD-8F87-E7269CDD40F7}"/>
              </a:ext>
            </a:extLst>
          </p:cNvPr>
          <p:cNvSpPr>
            <a:spLocks noGrp="1"/>
          </p:cNvSpPr>
          <p:nvPr>
            <p:ph idx="1"/>
          </p:nvPr>
        </p:nvSpPr>
        <p:spPr/>
        <p:txBody>
          <a:bodyPr/>
          <a:lstStyle/>
          <a:p>
            <a:pPr marL="1143000" marR="0" lvl="2" indent="-228600">
              <a:lnSpc>
                <a:spcPct val="115000"/>
              </a:lnSpc>
              <a:spcAft>
                <a:spcPts val="800"/>
              </a:spcAft>
              <a:buFont typeface="Wingdings" pitchFamily="2" charset="2"/>
              <a:buChar char=""/>
            </a:pP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R Code Demo: Fitting a 4PL Model for Standard Curve &lt;- redo this in base 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library(</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drc</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Load package for dose-response curves</a:t>
            </a:r>
          </a:p>
          <a:p>
            <a:pPr marL="91440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Fit and  Visualize the standard curve</a:t>
            </a:r>
          </a:p>
          <a:p>
            <a:pPr marL="914400" marR="0">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standard_curve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&lt;-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drm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IU_mL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MFI, data =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standard_data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fct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LL.4())</a:t>
            </a:r>
          </a:p>
          <a:p>
            <a:pPr marL="91440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plot(</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standard_curve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log = "x",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xlab</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"MFI",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ylab</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"IU/mL")</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Then, since we know the UI for measles is XX, we convert this to  MFI:</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Insert code: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dat$IU_mL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&lt;- predict(</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standard_curve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UI_value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2856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R code - </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p:txBody>
          <a:bodyPr/>
          <a:lstStyle/>
          <a:p>
            <a:r>
              <a:rPr lang="en-US" dirty="0"/>
              <a:t>Applying cutoff </a:t>
            </a:r>
          </a:p>
          <a:p>
            <a:pPr marL="742950" marR="0" lvl="1" indent="-285750">
              <a:lnSpc>
                <a:spcPct val="115000"/>
              </a:lnSpc>
              <a:buFont typeface="Courier New" panose="02070309020205020404" pitchFamily="49" charset="0"/>
              <a:buChar char="o"/>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Go through r code of how to use MFI value to establish cutoffs</a:t>
            </a:r>
          </a:p>
          <a:p>
            <a:pPr marL="1143000" marR="0" lvl="2" indent="-228600">
              <a:lnSpc>
                <a:spcPct val="115000"/>
              </a:lnSpc>
              <a:buFont typeface="Wingdings" pitchFamily="2" charset="2"/>
              <a:buChar char=""/>
            </a:pP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Ifelse</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is baser</a:t>
            </a:r>
            <a:b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b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&lt;- c(1, 5, 10)</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Seropositivity &lt;-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ifelse</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(x &gt; 5, 1, 0 )</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Explain how this function treats </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variable as a vector to apply statement to each item in vector</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Then show results and go through code like:</a:t>
            </a:r>
          </a:p>
          <a:p>
            <a:pPr marL="1600200" marR="0" lvl="3" indent="-228600">
              <a:lnSpc>
                <a:spcPct val="115000"/>
              </a:lnSpc>
              <a:buFont typeface="Symbol"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table(Seropositivity) or table(</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Seropositivity,useNA</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="always")</a:t>
            </a:r>
          </a:p>
          <a:p>
            <a:pPr marL="1600200" marR="0" lvl="3" indent="-228600">
              <a:lnSpc>
                <a:spcPct val="115000"/>
              </a:lnSpc>
              <a:buFont typeface="Symbol"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round(</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prop.table</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(table(</a:t>
            </a:r>
            <a:r>
              <a:rPr lang="en-US" sz="1200"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Seropositivity,useNA</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="always")),3)*100</a:t>
            </a:r>
          </a:p>
          <a:p>
            <a:pPr marL="1600200" marR="0" lvl="3" indent="-228600">
              <a:lnSpc>
                <a:spcPct val="115000"/>
              </a:lnSpc>
              <a:spcAft>
                <a:spcPts val="800"/>
              </a:spcAft>
              <a:buFont typeface="Symbol"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plot cutoff on histogram</a:t>
            </a:r>
          </a:p>
          <a:p>
            <a:endParaRPr lang="en-US" dirty="0"/>
          </a:p>
        </p:txBody>
      </p:sp>
    </p:spTree>
    <p:extLst>
      <p:ext uri="{BB962C8B-B14F-4D97-AF65-F5344CB8AC3E}">
        <p14:creationId xmlns:p14="http://schemas.microsoft.com/office/powerpoint/2010/main" val="211851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p:txBody>
          <a:bodyPr/>
          <a:lstStyle/>
          <a:p>
            <a:r>
              <a:rPr lang="en-US" dirty="0"/>
              <a:t>Question: How do we interpret seropositivity?</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p:txBody>
          <a:bodyPr/>
          <a:lstStyle/>
          <a:p>
            <a:r>
              <a:rPr lang="en-US" dirty="0"/>
              <a:t>Also, how does our interpretation of </a:t>
            </a:r>
            <a:r>
              <a:rPr lang="en-US" dirty="0" err="1"/>
              <a:t>seroprevalance</a:t>
            </a:r>
            <a:r>
              <a:rPr lang="en-US" dirty="0"/>
              <a:t> for measles differ from seroprevalence NOT determined from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87487-C5DD-521E-3E9B-ABA94722461A}"/>
              </a:ext>
            </a:extLst>
          </p:cNvPr>
          <p:cNvSpPr>
            <a:spLocks noGrp="1"/>
          </p:cNvSpPr>
          <p:nvPr>
            <p:ph type="title"/>
          </p:nvPr>
        </p:nvSpPr>
        <p:spPr/>
        <p:txBody>
          <a:bodyPr/>
          <a:lstStyle/>
          <a:p>
            <a:r>
              <a:rPr lang="en-US" dirty="0"/>
              <a:t>Question: How do we interpret seropositivity?</a:t>
            </a:r>
          </a:p>
        </p:txBody>
      </p:sp>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838200" y="1865870"/>
            <a:ext cx="10515600" cy="431109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5000"/>
              </a:lnSpc>
              <a:buNone/>
            </a:pPr>
            <a:r>
              <a:rPr lang="en-US" sz="3300"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seropositivity is determined, including controls used. </a:t>
            </a:r>
            <a:r>
              <a:rPr lang="en-US" sz="3300" kern="100" dirty="0">
                <a:latin typeface="Aptos" panose="020B0004020202020204" pitchFamily="34" charset="0"/>
                <a:ea typeface="Aptos" panose="020B0004020202020204" pitchFamily="34" charset="0"/>
                <a:cs typeface="Times New Roman" panose="02020603050405020304" pitchFamily="18" charset="0"/>
              </a:rPr>
              <a:t>Possible interpretations:</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3300" kern="100" dirty="0" err="1">
                <a:latin typeface="Aptos" panose="020B0004020202020204" pitchFamily="34" charset="0"/>
                <a:ea typeface="Aptos" panose="020B0004020202020204" pitchFamily="34" charset="0"/>
                <a:cs typeface="Times New Roman" panose="02020603050405020304" pitchFamily="18" charset="0"/>
              </a:rPr>
              <a:t>eg</a:t>
            </a:r>
            <a:r>
              <a:rPr lang="en-US" sz="3300" kern="100" dirty="0">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lvl="1" indent="-285750">
              <a:lnSpc>
                <a:spcPct val="115000"/>
              </a:lnSpc>
              <a:spcAft>
                <a:spcPts val="800"/>
              </a:spcAft>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Tree>
    <p:extLst>
      <p:ext uri="{BB962C8B-B14F-4D97-AF65-F5344CB8AC3E}">
        <p14:creationId xmlns:p14="http://schemas.microsoft.com/office/powerpoint/2010/main" val="414889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controls to determine cutoffs for seropositivity</a:t>
            </a: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seropositivity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the disease with specified antigens. </a:t>
            </a:r>
          </a:p>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How might these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6460-6CEE-DABB-9543-757AF629B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D7FFC-76FE-A9AF-38EF-D6697D7E6F3B}"/>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9EC8DC62-D5EC-F954-B13D-9CA32A7E8D5B}"/>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the disease with specified antigens. </a:t>
            </a:r>
          </a:p>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How might these positive controls differ from positives in samples?</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be severe,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those needing treatment in a hospital)</a:t>
            </a:r>
          </a:p>
          <a:p>
            <a:pPr lvl="2">
              <a:lnSpc>
                <a:spcPct val="115000"/>
              </a:lnSpc>
              <a:spcAft>
                <a:spcPts val="800"/>
              </a:spcAft>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Timing since infection (controls likely had acute infection, kinetics of responses are important)</a:t>
            </a:r>
          </a:p>
        </p:txBody>
      </p:sp>
    </p:spTree>
    <p:extLst>
      <p:ext uri="{BB962C8B-B14F-4D97-AF65-F5344CB8AC3E}">
        <p14:creationId xmlns:p14="http://schemas.microsoft.com/office/powerpoint/2010/main" val="174300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pPr>
            <a:r>
              <a:rPr lang="en-US" kern="100" dirty="0">
                <a:latin typeface="Aptos" panose="020B0004020202020204" pitchFamily="34" charset="0"/>
                <a:ea typeface="Aptos" panose="020B0004020202020204" pitchFamily="34" charset="0"/>
                <a:cs typeface="Times New Roman" panose="02020603050405020304" pitchFamily="18" charset="0"/>
              </a:rPr>
              <a:t>What would be advantage or disadvantage of having controls from each of these populations?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 </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p:txBody>
          <a:bodyPr/>
          <a:lstStyle/>
          <a:p>
            <a:r>
              <a:rPr lang="en-US" dirty="0"/>
              <a:t>Data visualization</a:t>
            </a:r>
          </a:p>
          <a:p>
            <a:r>
              <a:rPr lang="en-US" dirty="0"/>
              <a:t>Why binarize data? </a:t>
            </a:r>
          </a:p>
          <a:p>
            <a:r>
              <a:rPr lang="en-US" dirty="0"/>
              <a:t>Converting from MFI to IU/ml using a standard curve</a:t>
            </a:r>
          </a:p>
          <a:p>
            <a:r>
              <a:rPr lang="en-US" dirty="0"/>
              <a:t>Calculating seroprevalence from a cutoff</a:t>
            </a:r>
          </a:p>
          <a:p>
            <a:r>
              <a:rPr lang="en-US" dirty="0"/>
              <a:t>Selecting controls</a:t>
            </a:r>
          </a:p>
          <a:p>
            <a:r>
              <a:rPr lang="en-US" dirty="0"/>
              <a:t>How to choose a cutoff method? </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20A5-CD38-5A3A-2330-635BAA9DC2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4EE6E-A5F7-4718-96F9-D35ACE8B6DB6}"/>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7C9110A4-D38B-20FF-651B-A227D66A106F}"/>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pPr>
            <a:r>
              <a:rPr lang="en-US" kern="100" dirty="0">
                <a:latin typeface="Aptos" panose="020B0004020202020204" pitchFamily="34" charset="0"/>
                <a:ea typeface="Aptos" panose="020B0004020202020204" pitchFamily="34" charset="0"/>
                <a:cs typeface="Times New Roman" panose="02020603050405020304" pitchFamily="18" charset="0"/>
              </a:rPr>
              <a:t>What would be advantage or disadvantage of having controls from each of these populations?</a:t>
            </a:r>
          </a:p>
          <a:p>
            <a:pPr lvl="1">
              <a:lnSpc>
                <a:spcPct val="115000"/>
              </a:lnSpc>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6113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pPr>
            <a:r>
              <a:rPr lang="en-US" kern="100" dirty="0">
                <a:latin typeface="Aptos" panose="020B0004020202020204" pitchFamily="34" charset="0"/>
                <a:ea typeface="Aptos" panose="020B0004020202020204" pitchFamily="34" charset="0"/>
                <a:cs typeface="Times New Roman" panose="02020603050405020304" pitchFamily="18" charset="0"/>
              </a:rPr>
              <a:t>What would be advantage or disadvantage of having controls from each of these populations?</a:t>
            </a:r>
          </a:p>
          <a:p>
            <a:pPr lvl="1">
              <a:lnSpc>
                <a:spcPct val="115000"/>
              </a:lnSpc>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 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9AF7-B216-A1B6-7AC4-3BB260BF1D70}"/>
              </a:ext>
            </a:extLst>
          </p:cNvPr>
          <p:cNvSpPr>
            <a:spLocks noGrp="1"/>
          </p:cNvSpPr>
          <p:nvPr>
            <p:ph type="title"/>
          </p:nvPr>
        </p:nvSpPr>
        <p:spPr/>
        <p:txBody>
          <a:bodyPr/>
          <a:lstStyle/>
          <a:p>
            <a:r>
              <a:rPr lang="en-US" dirty="0"/>
              <a:t>Cutoff methods</a:t>
            </a:r>
          </a:p>
        </p:txBody>
      </p:sp>
      <p:sp>
        <p:nvSpPr>
          <p:cNvPr id="3" name="Content Placeholder 2">
            <a:extLst>
              <a:ext uri="{FF2B5EF4-FFF2-40B4-BE49-F238E27FC236}">
                <a16:creationId xmlns:a16="http://schemas.microsoft.com/office/drawing/2014/main" id="{1333ED50-D9BB-C84B-997D-969A8C4DC5FA}"/>
              </a:ext>
            </a:extLst>
          </p:cNvPr>
          <p:cNvSpPr>
            <a:spLocks noGrp="1"/>
          </p:cNvSpPr>
          <p:nvPr>
            <p:ph idx="1"/>
          </p:nvPr>
        </p:nvSpPr>
        <p:spPr/>
        <p:txBody>
          <a:bodyPr/>
          <a:lstStyle/>
          <a:p>
            <a:pPr marL="342900" marR="0" lvl="0" indent="-342900">
              <a:lnSpc>
                <a:spcPct val="115000"/>
              </a:lnSpc>
              <a:buFont typeface="Symbol" pitchFamily="2"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There isn’t always a clear answer for how to chose cutoff methods</a:t>
            </a:r>
          </a:p>
          <a:p>
            <a:pPr marL="342900" marR="0" lvl="0" indent="-342900">
              <a:lnSpc>
                <a:spcPct val="115000"/>
              </a:lnSpc>
              <a:buFont typeface="Symbol" pitchFamily="2" charset="2"/>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Today we will go through 4 methods for determining cutoff methods: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International standard like correlate of protection </a:t>
            </a:r>
          </a:p>
          <a:p>
            <a:pPr marL="742950" marR="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Using Receiver Operating Characteristic Curve (</a:t>
            </a:r>
            <a:r>
              <a:rPr lang="en-US" kern="100" dirty="0">
                <a:effectLst/>
                <a:latin typeface="Aptos" panose="020B0004020202020204" pitchFamily="34" charset="0"/>
                <a:ea typeface="Aptos" panose="020B0004020202020204" pitchFamily="34" charset="0"/>
                <a:cs typeface="Times New Roman" panose="02020603050405020304" pitchFamily="18" charset="0"/>
              </a:rPr>
              <a:t>ROC, based on sensitivity and specificity, using both positive and negative controls</a:t>
            </a:r>
          </a:p>
          <a:p>
            <a:pPr marL="742950" marR="0" lvl="1" indent="-285750">
              <a:lnSpc>
                <a:spcPct val="115000"/>
              </a:lnSpc>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Unexposed population – depends on negative controls </a:t>
            </a:r>
          </a:p>
          <a:p>
            <a:pPr marL="742950" marR="0" lvl="1" indent="-285750">
              <a:lnSpc>
                <a:spcPct val="115000"/>
              </a:lnSpc>
              <a:spcAft>
                <a:spcPts val="800"/>
              </a:spcAft>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Finite mixture model (FMM) – only based on sample results</a:t>
            </a:r>
          </a:p>
          <a:p>
            <a:endParaRPr lang="en-US" dirty="0"/>
          </a:p>
        </p:txBody>
      </p:sp>
    </p:spTree>
    <p:extLst>
      <p:ext uri="{BB962C8B-B14F-4D97-AF65-F5344CB8AC3E}">
        <p14:creationId xmlns:p14="http://schemas.microsoft.com/office/powerpoint/2010/main" val="17918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2D049-42B6-66D1-A28A-834B407B1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044C4-544F-E4FB-8D85-C21C2B28529A}"/>
              </a:ext>
            </a:extLst>
          </p:cNvPr>
          <p:cNvSpPr>
            <a:spLocks noGrp="1"/>
          </p:cNvSpPr>
          <p:nvPr>
            <p:ph type="title"/>
          </p:nvPr>
        </p:nvSpPr>
        <p:spPr/>
        <p:txBody>
          <a:bodyPr/>
          <a:lstStyle/>
          <a:p>
            <a:r>
              <a:rPr lang="en-US" dirty="0"/>
              <a:t>Examples of choosing cutoff methods</a:t>
            </a:r>
          </a:p>
        </p:txBody>
      </p:sp>
      <p:sp>
        <p:nvSpPr>
          <p:cNvPr id="3" name="Content Placeholder 2">
            <a:extLst>
              <a:ext uri="{FF2B5EF4-FFF2-40B4-BE49-F238E27FC236}">
                <a16:creationId xmlns:a16="http://schemas.microsoft.com/office/drawing/2014/main" id="{652C0045-7EBC-1F19-20E8-BE9CB0AFD79A}"/>
              </a:ext>
            </a:extLst>
          </p:cNvPr>
          <p:cNvSpPr>
            <a:spLocks noGrp="1"/>
          </p:cNvSpPr>
          <p:nvPr>
            <p:ph idx="1"/>
          </p:nvPr>
        </p:nvSpPr>
        <p:spPr>
          <a:xfrm>
            <a:off x="436880" y="5268911"/>
            <a:ext cx="10916920" cy="1059815"/>
          </a:xfrm>
        </p:spPr>
        <p:txBody>
          <a:bodyPr>
            <a:normAutofit/>
          </a:bodyPr>
          <a:lstStyle/>
          <a:p>
            <a:pPr marL="457200" lvl="1" indent="0">
              <a:lnSpc>
                <a:spcPct val="115000"/>
              </a:lnSpc>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Serosurveillance of viral and vaccine preventable diseases using 47-plex assay</a:t>
            </a:r>
          </a:p>
        </p:txBody>
      </p:sp>
      <p:pic>
        <p:nvPicPr>
          <p:cNvPr id="5" name="Picture 4" descr="A close-up of a card&#10;&#10;AI-generated content may be incorrect.">
            <a:extLst>
              <a:ext uri="{FF2B5EF4-FFF2-40B4-BE49-F238E27FC236}">
                <a16:creationId xmlns:a16="http://schemas.microsoft.com/office/drawing/2014/main" id="{53BB7A3E-3CED-D564-1646-D76D1B829C51}"/>
              </a:ext>
            </a:extLst>
          </p:cNvPr>
          <p:cNvPicPr>
            <a:picLocks noChangeAspect="1"/>
          </p:cNvPicPr>
          <p:nvPr/>
        </p:nvPicPr>
        <p:blipFill>
          <a:blip r:embed="rId3"/>
          <a:stretch>
            <a:fillRect/>
          </a:stretch>
        </p:blipFill>
        <p:spPr>
          <a:xfrm>
            <a:off x="3361279" y="1894694"/>
            <a:ext cx="5469442" cy="3068611"/>
          </a:xfrm>
          <a:prstGeom prst="rect">
            <a:avLst/>
          </a:prstGeom>
        </p:spPr>
      </p:pic>
    </p:spTree>
    <p:extLst>
      <p:ext uri="{BB962C8B-B14F-4D97-AF65-F5344CB8AC3E}">
        <p14:creationId xmlns:p14="http://schemas.microsoft.com/office/powerpoint/2010/main" val="32740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5148A-5265-F49C-29E1-4FF300417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701BB-21EF-D5A6-F071-F189B8D32E44}"/>
              </a:ext>
            </a:extLst>
          </p:cNvPr>
          <p:cNvSpPr>
            <a:spLocks noGrp="1"/>
          </p:cNvSpPr>
          <p:nvPr>
            <p:ph type="title"/>
          </p:nvPr>
        </p:nvSpPr>
        <p:spPr/>
        <p:txBody>
          <a:bodyPr/>
          <a:lstStyle/>
          <a:p>
            <a:r>
              <a:rPr lang="en-US" dirty="0"/>
              <a:t>Examples of choosing cutoff methods</a:t>
            </a:r>
          </a:p>
        </p:txBody>
      </p:sp>
      <p:sp>
        <p:nvSpPr>
          <p:cNvPr id="3" name="Content Placeholder 2">
            <a:extLst>
              <a:ext uri="{FF2B5EF4-FFF2-40B4-BE49-F238E27FC236}">
                <a16:creationId xmlns:a16="http://schemas.microsoft.com/office/drawing/2014/main" id="{EE3602FA-DED3-1B13-080A-9B962A18BB3C}"/>
              </a:ext>
            </a:extLst>
          </p:cNvPr>
          <p:cNvSpPr>
            <a:spLocks noGrp="1"/>
          </p:cNvSpPr>
          <p:nvPr>
            <p:ph idx="1"/>
          </p:nvPr>
        </p:nvSpPr>
        <p:spPr>
          <a:xfrm>
            <a:off x="716280" y="4104639"/>
            <a:ext cx="10515600" cy="2021523"/>
          </a:xfrm>
        </p:spPr>
        <p:txBody>
          <a:bodyPr>
            <a:normAutofit lnSpcReduction="10000"/>
          </a:bodyPr>
          <a:lstStyle/>
          <a:p>
            <a:pPr marL="457200" marR="0" lvl="1" indent="0">
              <a:lnSpc>
                <a:spcPct val="115000"/>
              </a:lnSpc>
              <a:buNone/>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a:p>
            <a:pPr marL="0" indent="0">
              <a:buNone/>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Bloch et al. </a:t>
            </a:r>
            <a:r>
              <a:rPr lang="en-US" sz="1400" b="0" i="0" dirty="0">
                <a:solidFill>
                  <a:srgbClr val="000000"/>
                </a:solidFill>
                <a:effectLst/>
                <a:latin typeface="GillSansRegular"/>
              </a:rPr>
              <a:t>Investigation of the </a:t>
            </a:r>
            <a:r>
              <a:rPr lang="en-US" sz="1400" b="0" i="0" dirty="0" err="1">
                <a:solidFill>
                  <a:srgbClr val="000000"/>
                </a:solidFill>
                <a:effectLst/>
                <a:latin typeface="GillSansRegular"/>
              </a:rPr>
              <a:t>sero</a:t>
            </a:r>
            <a:r>
              <a:rPr lang="en-US" sz="1400" b="0" i="0" dirty="0">
                <a:solidFill>
                  <a:srgbClr val="000000"/>
                </a:solidFill>
                <a:effectLst/>
                <a:latin typeface="GillSansRegular"/>
              </a:rPr>
              <a:t>-epidemiology of vaccine preventable diseases and common viral infections in French populations using a multiplex serological assay. 2024. </a:t>
            </a:r>
            <a:r>
              <a:rPr lang="en-US" sz="1400" b="0" i="0" dirty="0" err="1">
                <a:solidFill>
                  <a:srgbClr val="000000"/>
                </a:solidFill>
                <a:effectLst/>
                <a:latin typeface="GillSansRegular"/>
              </a:rPr>
              <a:t>medRxiv</a:t>
            </a:r>
            <a:r>
              <a:rPr lang="en-US" sz="1400" b="0" i="0" dirty="0">
                <a:solidFill>
                  <a:srgbClr val="000000"/>
                </a:solidFill>
                <a:effectLst/>
                <a:latin typeface="GillSansRegular"/>
              </a:rPr>
              <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6" name="Picture 5" descr="A diagram of a bimodal distribution&#10;&#10;AI-generated content may be incorrect.">
            <a:extLst>
              <a:ext uri="{FF2B5EF4-FFF2-40B4-BE49-F238E27FC236}">
                <a16:creationId xmlns:a16="http://schemas.microsoft.com/office/drawing/2014/main" id="{61EC8034-0BE6-7CCD-B27D-98332B04DFE2}"/>
              </a:ext>
            </a:extLst>
          </p:cNvPr>
          <p:cNvPicPr>
            <a:picLocks noChangeAspect="1"/>
          </p:cNvPicPr>
          <p:nvPr/>
        </p:nvPicPr>
        <p:blipFill>
          <a:blip r:embed="rId3"/>
          <a:stretch>
            <a:fillRect/>
          </a:stretch>
        </p:blipFill>
        <p:spPr>
          <a:xfrm>
            <a:off x="2701813" y="1344766"/>
            <a:ext cx="6307418" cy="4168467"/>
          </a:xfrm>
          <a:prstGeom prst="rect">
            <a:avLst/>
          </a:prstGeom>
        </p:spPr>
      </p:pic>
    </p:spTree>
    <p:extLst>
      <p:ext uri="{BB962C8B-B14F-4D97-AF65-F5344CB8AC3E}">
        <p14:creationId xmlns:p14="http://schemas.microsoft.com/office/powerpoint/2010/main" val="401588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D8E-3CEC-4946-77E3-951D259CFF6A}"/>
              </a:ext>
            </a:extLst>
          </p:cNvPr>
          <p:cNvSpPr>
            <a:spLocks noGrp="1"/>
          </p:cNvSpPr>
          <p:nvPr>
            <p:ph type="title"/>
          </p:nvPr>
        </p:nvSpPr>
        <p:spPr/>
        <p:txBody>
          <a:bodyPr>
            <a:normAutofit/>
          </a:bodyPr>
          <a:lstStyle/>
          <a:p>
            <a:r>
              <a:rPr lang="en-US" dirty="0"/>
              <a:t>Choosing cutoff methods: Example from </a:t>
            </a:r>
            <a:r>
              <a:rPr kumimoji="0" lang="en-US" altLang="en-US" sz="4400" b="0" i="0" u="none" strike="noStrike" cap="none" normalizeH="0" baseline="0" dirty="0">
                <a:ln>
                  <a:noFill/>
                </a:ln>
                <a:solidFill>
                  <a:srgbClr val="000000"/>
                </a:solidFill>
                <a:effectLst/>
              </a:rPr>
              <a:t>Zambezia, Mozambique panel</a:t>
            </a:r>
            <a:endParaRPr lang="en-US" dirty="0"/>
          </a:p>
        </p:txBody>
      </p:sp>
      <p:graphicFrame>
        <p:nvGraphicFramePr>
          <p:cNvPr id="4" name="Content Placeholder 3">
            <a:extLst>
              <a:ext uri="{FF2B5EF4-FFF2-40B4-BE49-F238E27FC236}">
                <a16:creationId xmlns:a16="http://schemas.microsoft.com/office/drawing/2014/main" id="{DA1B678F-86B8-7C05-F686-14ADF8F6A981}"/>
              </a:ext>
            </a:extLst>
          </p:cNvPr>
          <p:cNvGraphicFramePr>
            <a:graphicFrameLocks noGrp="1"/>
          </p:cNvGraphicFramePr>
          <p:nvPr>
            <p:ph idx="1"/>
            <p:extLst>
              <p:ext uri="{D42A27DB-BD31-4B8C-83A1-F6EECF244321}">
                <p14:modId xmlns:p14="http://schemas.microsoft.com/office/powerpoint/2010/main" val="3543072035"/>
              </p:ext>
            </p:extLst>
          </p:nvPr>
        </p:nvGraphicFramePr>
        <p:xfrm>
          <a:off x="669701" y="1690688"/>
          <a:ext cx="11204619" cy="4084841"/>
        </p:xfrm>
        <a:graphic>
          <a:graphicData uri="http://schemas.openxmlformats.org/drawingml/2006/table">
            <a:tbl>
              <a:tblPr/>
              <a:tblGrid>
                <a:gridCol w="3915178">
                  <a:extLst>
                    <a:ext uri="{9D8B030D-6E8A-4147-A177-3AD203B41FA5}">
                      <a16:colId xmlns:a16="http://schemas.microsoft.com/office/drawing/2014/main" val="1113719025"/>
                    </a:ext>
                  </a:extLst>
                </a:gridCol>
                <a:gridCol w="3425780">
                  <a:extLst>
                    <a:ext uri="{9D8B030D-6E8A-4147-A177-3AD203B41FA5}">
                      <a16:colId xmlns:a16="http://schemas.microsoft.com/office/drawing/2014/main" val="866226596"/>
                    </a:ext>
                  </a:extLst>
                </a:gridCol>
                <a:gridCol w="3863661">
                  <a:extLst>
                    <a:ext uri="{9D8B030D-6E8A-4147-A177-3AD203B41FA5}">
                      <a16:colId xmlns:a16="http://schemas.microsoft.com/office/drawing/2014/main" val="2154154173"/>
                    </a:ext>
                  </a:extLst>
                </a:gridCol>
              </a:tblGrid>
              <a:tr h="288264">
                <a:tc>
                  <a:txBody>
                    <a:bodyPr/>
                    <a:lstStyle/>
                    <a:p>
                      <a:pPr rtl="0" fontAlgn="t">
                        <a:buNone/>
                      </a:pPr>
                      <a:r>
                        <a:rPr lang="en-US" sz="1400" b="1" i="0" u="none" strike="noStrike">
                          <a:solidFill>
                            <a:srgbClr val="000000"/>
                          </a:solidFill>
                          <a:effectLst/>
                          <a:latin typeface="Arial" panose="020B0604020202020204" pitchFamily="34" charset="0"/>
                        </a:rPr>
                        <a:t>Controls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1" i="0" u="none" strike="noStrike" dirty="0">
                          <a:solidFill>
                            <a:srgbClr val="000000"/>
                          </a:solidFill>
                          <a:effectLst/>
                          <a:latin typeface="Arial" panose="020B0604020202020204" pitchFamily="34" charset="0"/>
                        </a:rPr>
                        <a:t>Methodology</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1" i="0" u="none" strike="noStrike" dirty="0">
                          <a:solidFill>
                            <a:srgbClr val="000000"/>
                          </a:solidFill>
                          <a:effectLst/>
                          <a:latin typeface="Arial" panose="020B0604020202020204" pitchFamily="34" charset="0"/>
                        </a:rPr>
                        <a:t>Pick cutoff that</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2396485"/>
                  </a:ext>
                </a:extLst>
              </a:tr>
              <a:tr h="306867">
                <a:tc>
                  <a:txBody>
                    <a:bodyPr/>
                    <a:lstStyle/>
                    <a:p>
                      <a:pPr rtl="0" fontAlgn="t">
                        <a:buNone/>
                      </a:pPr>
                      <a:r>
                        <a:rPr lang="en-US" sz="1400" b="0" i="0" u="none" strike="noStrike">
                          <a:solidFill>
                            <a:srgbClr val="000000"/>
                          </a:solidFill>
                          <a:effectLst/>
                          <a:latin typeface="Arial" panose="020B0604020202020204" pitchFamily="34" charset="0"/>
                        </a:rPr>
                        <a:t>Availability of international standards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Translation of values to international units</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Corresponds to known correlates of protection</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4914992"/>
                  </a:ext>
                </a:extLst>
              </a:tr>
              <a:tr h="362078">
                <a:tc>
                  <a:txBody>
                    <a:bodyPr/>
                    <a:lstStyle/>
                    <a:p>
                      <a:pPr rtl="0" fontAlgn="t">
                        <a:buNone/>
                      </a:pPr>
                      <a:r>
                        <a:rPr lang="en-US" sz="1400" b="0" i="0" u="none" strike="noStrike">
                          <a:solidFill>
                            <a:srgbClr val="000000"/>
                          </a:solidFill>
                          <a:effectLst/>
                          <a:latin typeface="Arial" panose="020B0604020202020204" pitchFamily="34" charset="0"/>
                        </a:rPr>
                        <a:t>Availability of both positive and negative controls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Receiver Operating Curve</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Maximize Youden’s J</a:t>
                      </a:r>
                      <a:endParaRPr lang="en-US" sz="1400">
                        <a:effectLst/>
                      </a:endParaRPr>
                    </a:p>
                    <a:p>
                      <a:pPr rtl="0" fontAlgn="t">
                        <a:buNone/>
                      </a:pPr>
                      <a:r>
                        <a:rPr lang="en-US" sz="1400" b="0" i="0" u="none" strike="noStrike">
                          <a:solidFill>
                            <a:srgbClr val="000000"/>
                          </a:solidFill>
                          <a:effectLst/>
                          <a:latin typeface="Arial" panose="020B0604020202020204" pitchFamily="34" charset="0"/>
                        </a:rPr>
                        <a:t> </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4102611"/>
                  </a:ext>
                </a:extLst>
              </a:tr>
              <a:tr h="498084">
                <a:tc>
                  <a:txBody>
                    <a:bodyPr/>
                    <a:lstStyle/>
                    <a:p>
                      <a:pPr marL="266700" rtl="0" fontAlgn="t">
                        <a:buNone/>
                      </a:pPr>
                      <a:r>
                        <a:rPr lang="en-US" sz="1400" b="0" i="0" u="none" strike="noStrike" dirty="0">
                          <a:solidFill>
                            <a:srgbClr val="000000"/>
                          </a:solidFill>
                          <a:effectLst/>
                          <a:latin typeface="Arial" panose="020B0604020202020204" pitchFamily="34" charset="0"/>
                        </a:rPr>
                        <a:t>If sensitivity is lower than desired</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Receiver Operating Curve with floor value for sensitivity</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Maximum specificity possible with sensitivity of at least 75%</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79663"/>
                  </a:ext>
                </a:extLst>
              </a:tr>
              <a:tr h="498084">
                <a:tc>
                  <a:txBody>
                    <a:bodyPr/>
                    <a:lstStyle/>
                    <a:p>
                      <a:pPr marL="266700" rtl="0" fontAlgn="t">
                        <a:buNone/>
                      </a:pPr>
                      <a:r>
                        <a:rPr lang="en-US" sz="1400" b="0" i="0" u="none" strike="noStrike" dirty="0">
                          <a:solidFill>
                            <a:srgbClr val="000000"/>
                          </a:solidFill>
                          <a:effectLst/>
                          <a:latin typeface="Arial" panose="020B0604020202020204" pitchFamily="34" charset="0"/>
                        </a:rPr>
                        <a:t>If sensitivity, specificity, or seroprevalence do not seem reasonable</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Receiver Operating Curve</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Select cutoff to match previous estimates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6384458"/>
                  </a:ext>
                </a:extLst>
              </a:tr>
              <a:tr h="291190">
                <a:tc>
                  <a:txBody>
                    <a:bodyPr/>
                    <a:lstStyle/>
                    <a:p>
                      <a:pPr rtl="0" fontAlgn="t">
                        <a:buNone/>
                      </a:pPr>
                      <a:r>
                        <a:rPr lang="en-US" sz="1400" b="0" i="0" u="none" strike="noStrike" dirty="0">
                          <a:solidFill>
                            <a:srgbClr val="000000"/>
                          </a:solidFill>
                          <a:effectLst/>
                          <a:latin typeface="Arial" panose="020B0604020202020204" pitchFamily="34" charset="0"/>
                        </a:rPr>
                        <a:t>Availability of only negative controls</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Sample mean plus 3 standard deviations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Sample mean plus 3 standard deviations</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8709100"/>
                  </a:ext>
                </a:extLst>
              </a:tr>
              <a:tr h="582695">
                <a:tc>
                  <a:txBody>
                    <a:bodyPr/>
                    <a:lstStyle/>
                    <a:p>
                      <a:pPr marL="266700" rtl="0" fontAlgn="t">
                        <a:buNone/>
                      </a:pPr>
                      <a:r>
                        <a:rPr lang="en-US" sz="1400" b="0" i="0" u="none" strike="noStrike" dirty="0">
                          <a:solidFill>
                            <a:srgbClr val="000000"/>
                          </a:solidFill>
                          <a:effectLst/>
                          <a:latin typeface="Arial" panose="020B0604020202020204" pitchFamily="34" charset="0"/>
                        </a:rPr>
                        <a:t>If controls are not normally distributed or have small number of controls</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Highest negative control</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 </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3851951"/>
                  </a:ext>
                </a:extLst>
              </a:tr>
              <a:tr h="582695">
                <a:tc>
                  <a:txBody>
                    <a:bodyPr/>
                    <a:lstStyle/>
                    <a:p>
                      <a:pPr marL="266700" rtl="0" fontAlgn="t">
                        <a:buNone/>
                      </a:pPr>
                      <a:r>
                        <a:rPr lang="en-US" sz="1400" b="0" i="0" u="none" strike="noStrike" dirty="0">
                          <a:solidFill>
                            <a:srgbClr val="000000"/>
                          </a:solidFill>
                          <a:effectLst/>
                          <a:latin typeface="Arial" panose="020B0604020202020204" pitchFamily="34" charset="0"/>
                        </a:rPr>
                        <a:t>If negative controls have some high values that seem to fit a bimodal distribution</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a:solidFill>
                            <a:srgbClr val="000000"/>
                          </a:solidFill>
                          <a:effectLst/>
                          <a:latin typeface="Arial" panose="020B0604020202020204" pitchFamily="34" charset="0"/>
                        </a:rPr>
                        <a:t>Finite mixture model (2-component model with Gaussian distributions)</a:t>
                      </a:r>
                      <a:endParaRPr lang="en-US" sz="140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Sample mean plus 3 standard deviations on the logarithmic scale</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8008693"/>
                  </a:ext>
                </a:extLst>
              </a:tr>
              <a:tr h="498084">
                <a:tc>
                  <a:txBody>
                    <a:bodyPr/>
                    <a:lstStyle/>
                    <a:p>
                      <a:pPr rtl="0" fontAlgn="t">
                        <a:buNone/>
                      </a:pPr>
                      <a:r>
                        <a:rPr lang="en-US" sz="1400" b="0" i="0" u="none" strike="noStrike" dirty="0">
                          <a:solidFill>
                            <a:srgbClr val="000000"/>
                          </a:solidFill>
                          <a:effectLst/>
                          <a:latin typeface="Arial" panose="020B0604020202020204" pitchFamily="34" charset="0"/>
                        </a:rPr>
                        <a:t>No controls available</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Finite mixture model</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tc>
                  <a:txBody>
                    <a:bodyPr/>
                    <a:lstStyle/>
                    <a:p>
                      <a:pPr rtl="0" fontAlgn="t">
                        <a:buNone/>
                      </a:pPr>
                      <a:r>
                        <a:rPr lang="en-US" sz="1400" b="0" i="0" u="none" strike="noStrike" dirty="0">
                          <a:solidFill>
                            <a:srgbClr val="000000"/>
                          </a:solidFill>
                          <a:effectLst/>
                          <a:latin typeface="Arial" panose="020B0604020202020204" pitchFamily="34" charset="0"/>
                        </a:rPr>
                        <a:t>Calculated from full distribution of study results</a:t>
                      </a:r>
                      <a:endParaRPr lang="en-US" sz="1400" dirty="0">
                        <a:effectLst/>
                      </a:endParaRPr>
                    </a:p>
                  </a:txBody>
                  <a:tcPr marL="56614" marR="56614" marT="40762" marB="40762">
                    <a:lnL w="12687" cap="flat" cmpd="sng" algn="ctr">
                      <a:solidFill>
                        <a:srgbClr val="000000"/>
                      </a:solidFill>
                      <a:prstDash val="solid"/>
                      <a:round/>
                      <a:headEnd type="none" w="med" len="med"/>
                      <a:tailEnd type="none" w="med" len="med"/>
                    </a:lnL>
                    <a:lnR w="12687" cap="flat" cmpd="sng" algn="ctr">
                      <a:solidFill>
                        <a:srgbClr val="000000"/>
                      </a:solidFill>
                      <a:prstDash val="solid"/>
                      <a:round/>
                      <a:headEnd type="none" w="med" len="med"/>
                      <a:tailEnd type="none" w="med" len="med"/>
                    </a:lnR>
                    <a:lnT w="12687" cap="flat" cmpd="sng" algn="ctr">
                      <a:solidFill>
                        <a:srgbClr val="000000"/>
                      </a:solidFill>
                      <a:prstDash val="solid"/>
                      <a:round/>
                      <a:headEnd type="none" w="med" len="med"/>
                      <a:tailEnd type="none" w="med" len="med"/>
                    </a:lnT>
                    <a:lnB w="1268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0126884"/>
                  </a:ext>
                </a:extLst>
              </a:tr>
            </a:tbl>
          </a:graphicData>
        </a:graphic>
      </p:graphicFrame>
    </p:spTree>
    <p:extLst>
      <p:ext uri="{BB962C8B-B14F-4D97-AF65-F5344CB8AC3E}">
        <p14:creationId xmlns:p14="http://schemas.microsoft.com/office/powerpoint/2010/main" val="3825771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A057-0B46-9150-7E62-F3207C98A041}"/>
              </a:ext>
            </a:extLst>
          </p:cNvPr>
          <p:cNvSpPr>
            <a:spLocks noGrp="1"/>
          </p:cNvSpPr>
          <p:nvPr>
            <p:ph type="title"/>
          </p:nvPr>
        </p:nvSpPr>
        <p:spPr/>
        <p:txBody>
          <a:bodyPr/>
          <a:lstStyle/>
          <a:p>
            <a:r>
              <a:rPr lang="en-US" dirty="0"/>
              <a:t>Other considerations: </a:t>
            </a:r>
          </a:p>
        </p:txBody>
      </p:sp>
      <p:sp>
        <p:nvSpPr>
          <p:cNvPr id="3" name="Content Placeholder 2">
            <a:extLst>
              <a:ext uri="{FF2B5EF4-FFF2-40B4-BE49-F238E27FC236}">
                <a16:creationId xmlns:a16="http://schemas.microsoft.com/office/drawing/2014/main" id="{7C97EAA1-68C8-5A58-C38A-3F0B822F53D3}"/>
              </a:ext>
            </a:extLst>
          </p:cNvPr>
          <p:cNvSpPr>
            <a:spLocks noGrp="1"/>
          </p:cNvSpPr>
          <p:nvPr>
            <p:ph idx="1"/>
          </p:nvPr>
        </p:nvSpPr>
        <p:spPr/>
        <p:txBody>
          <a:bodyPr>
            <a:normAutofit/>
          </a:bodyPr>
          <a:lstStyle/>
          <a:p>
            <a:r>
              <a:rPr lang="en-US" sz="2400" kern="100" dirty="0">
                <a:effectLst/>
                <a:latin typeface="Aptos" panose="020B0004020202020204" pitchFamily="34" charset="0"/>
                <a:ea typeface="Aptos" panose="020B0004020202020204" pitchFamily="34" charset="0"/>
                <a:cs typeface="Times New Roman" panose="02020603050405020304" pitchFamily="18" charset="0"/>
              </a:rPr>
              <a:t>You may want to </a:t>
            </a:r>
            <a:r>
              <a:rPr lang="en-US" sz="2400" kern="100" dirty="0">
                <a:latin typeface="Aptos" panose="020B0004020202020204" pitchFamily="34" charset="0"/>
                <a:ea typeface="Aptos" panose="020B0004020202020204" pitchFamily="34" charset="0"/>
                <a:cs typeface="Times New Roman" panose="02020603050405020304" pitchFamily="18" charset="0"/>
              </a:rPr>
              <a:t>set up a way to decide cutoffs like the previous papers, or decide based on how the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distributions look (of controls or samples), what you know about the controls, whether to prioritize minimizing false negatives vs false positives, or </a:t>
            </a:r>
            <a:r>
              <a:rPr lang="en-US" sz="2400" dirty="0"/>
              <a:t> what the seropositivity interpretation should be</a:t>
            </a:r>
          </a:p>
          <a:p>
            <a:r>
              <a:rPr lang="en-US" sz="2400" dirty="0"/>
              <a:t>This afternoon we will go through different methods of determining cutoffs</a:t>
            </a:r>
          </a:p>
        </p:txBody>
      </p:sp>
    </p:spTree>
    <p:extLst>
      <p:ext uri="{BB962C8B-B14F-4D97-AF65-F5344CB8AC3E}">
        <p14:creationId xmlns:p14="http://schemas.microsoft.com/office/powerpoint/2010/main" val="1301620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7909-5A51-4434-8B58-07A7A8C1BB83}"/>
              </a:ext>
            </a:extLst>
          </p:cNvPr>
          <p:cNvSpPr>
            <a:spLocks noGrp="1"/>
          </p:cNvSpPr>
          <p:nvPr>
            <p:ph type="title"/>
          </p:nvPr>
        </p:nvSpPr>
        <p:spPr/>
        <p:txBody>
          <a:bodyPr/>
          <a:lstStyle/>
          <a:p>
            <a:r>
              <a:rPr lang="en-US" dirty="0"/>
              <a:t>Lab 3</a:t>
            </a:r>
          </a:p>
        </p:txBody>
      </p:sp>
      <p:sp>
        <p:nvSpPr>
          <p:cNvPr id="3" name="Content Placeholder 2">
            <a:extLst>
              <a:ext uri="{FF2B5EF4-FFF2-40B4-BE49-F238E27FC236}">
                <a16:creationId xmlns:a16="http://schemas.microsoft.com/office/drawing/2014/main" id="{671A2646-42CB-D0E4-93D3-785DA27465E4}"/>
              </a:ext>
            </a:extLst>
          </p:cNvPr>
          <p:cNvSpPr>
            <a:spLocks noGrp="1"/>
          </p:cNvSpPr>
          <p:nvPr>
            <p:ph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Note: Trainees should use the data from their own experiment when possible. If methods are not possible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because of the lack of controls or standard curve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etc</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then trainees should use the extra dataset available. Do the following for one of your antigens. If time, repeat for additional antigens.</a:t>
            </a: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Make a histogram of sample MFI values. </a:t>
            </a:r>
          </a:p>
          <a:p>
            <a:pPr marL="742950" marR="0" lvl="1" indent="-285750">
              <a:lnSpc>
                <a:spcPct val="115000"/>
              </a:lnSpc>
              <a:buFont typeface="+mj-lt"/>
              <a:buAutoNum type="alphaL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Consider how many bins to use. </a:t>
            </a:r>
          </a:p>
          <a:p>
            <a:pPr marL="742950" marR="0" lvl="1" indent="-285750">
              <a:lnSpc>
                <a:spcPct val="115000"/>
              </a:lnSpc>
              <a:buFont typeface="+mj-lt"/>
              <a:buAutoNum type="alphaL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Describe the distribution. </a:t>
            </a:r>
          </a:p>
          <a:p>
            <a:pPr marL="742950" marR="0" lvl="1" indent="-285750">
              <a:lnSpc>
                <a:spcPct val="115000"/>
              </a:lnSpc>
              <a:buFont typeface="+mj-lt"/>
              <a:buAutoNum type="alphaL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Are there any outliers or anything unusual about your data.</a:t>
            </a: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Make a histogram of control MFI values. Color the histogram by positive and negative controls</a:t>
            </a:r>
          </a:p>
          <a:p>
            <a:pPr marL="342900" marR="0" lvl="0" indent="-342900">
              <a:lnSpc>
                <a:spcPct val="115000"/>
              </a:lnSpc>
              <a:buFont typeface="+mj-lt"/>
              <a:buAutoNum type="arabicPeriod"/>
            </a:pPr>
            <a:r>
              <a:rPr lang="en-US" sz="1200" kern="100" dirty="0">
                <a:latin typeface="Aptos" panose="020B0004020202020204" pitchFamily="34" charset="0"/>
                <a:ea typeface="Aptos" panose="020B0004020202020204" pitchFamily="34" charset="0"/>
                <a:cs typeface="Times New Roman" panose="02020603050405020304" pitchFamily="18" charset="0"/>
              </a:rPr>
              <a:t>What is the source of your controls? How would using these controls to establish a cutoff affect your interpretation of seroprevalence for this antigen?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an antigen with an established standard cutoff:</a:t>
            </a:r>
          </a:p>
          <a:p>
            <a:pPr marL="800100" lvl="1"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standard curve to convert IU to MFI for antigen with UI.</a:t>
            </a:r>
          </a:p>
          <a:p>
            <a:pPr marL="800100" lvl="1"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Apply cutoff. Show number and % seropositive. </a:t>
            </a:r>
          </a:p>
          <a:p>
            <a:pPr marL="800100" lvl="1"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histogram of sample MFI values, add a vertical line showing the cutoff</a:t>
            </a:r>
          </a:p>
          <a:p>
            <a:pPr marL="800100" lvl="1"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this specific antigen, how would you interpret this seropositivity? </a:t>
            </a:r>
          </a:p>
          <a:p>
            <a:pPr marL="800100" lvl="1" indent="-342900">
              <a:lnSpc>
                <a:spcPct val="115000"/>
              </a:lnSpc>
              <a:spcAft>
                <a:spcPts val="800"/>
              </a:spcAft>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do you think about using this cutoff method for this antigen? What are the assumptions that went into this cutoff method?</a:t>
            </a:r>
          </a:p>
        </p:txBody>
      </p:sp>
    </p:spTree>
    <p:extLst>
      <p:ext uri="{BB962C8B-B14F-4D97-AF65-F5344CB8AC3E}">
        <p14:creationId xmlns:p14="http://schemas.microsoft.com/office/powerpoint/2010/main" val="1694479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DB37-C2E1-A5B7-6A84-68DF2B3B22D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6785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4250723"/>
            <a:ext cx="10515600" cy="925341"/>
          </a:xfrm>
        </p:spPr>
        <p:txBody>
          <a:bodyPr/>
          <a:lstStyle/>
          <a:p>
            <a:r>
              <a:rPr lang="en-US" dirty="0"/>
              <a:t>How would you compare the different distributions of data? </a:t>
            </a:r>
          </a:p>
        </p:txBody>
      </p:sp>
    </p:spTree>
    <p:extLst>
      <p:ext uri="{BB962C8B-B14F-4D97-AF65-F5344CB8AC3E}">
        <p14:creationId xmlns:p14="http://schemas.microsoft.com/office/powerpoint/2010/main" val="26823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r>
              <a:rPr lang="en-US" dirty="0"/>
              <a:t>How would you compare the different distributions of data? </a:t>
            </a:r>
          </a:p>
          <a:p>
            <a:pPr lvl="1"/>
            <a:r>
              <a:rPr lang="en-US" dirty="0"/>
              <a:t>Normal vs. not normal distributions</a:t>
            </a:r>
          </a:p>
          <a:p>
            <a:pPr lvl="1"/>
            <a:r>
              <a:rPr lang="en-US" dirty="0"/>
              <a:t>Unimodal vs. bimodal vs. multimodal</a:t>
            </a:r>
          </a:p>
          <a:p>
            <a:pPr lvl="1"/>
            <a:r>
              <a:rPr lang="en-US" dirty="0"/>
              <a:t>Narrow or wide distribution</a:t>
            </a:r>
          </a:p>
          <a:p>
            <a:pPr lvl="1"/>
            <a:r>
              <a:rPr lang="en-US" dirty="0"/>
              <a:t>Outliers?</a:t>
            </a:r>
          </a:p>
          <a:p>
            <a:pPr lvl="1"/>
            <a:endParaRPr lang="en-US" dirty="0"/>
          </a:p>
        </p:txBody>
      </p:sp>
    </p:spTree>
    <p:extLst>
      <p:ext uri="{BB962C8B-B14F-4D97-AF65-F5344CB8AC3E}">
        <p14:creationId xmlns:p14="http://schemas.microsoft.com/office/powerpoint/2010/main" val="93904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838200" y="4250723"/>
            <a:ext cx="10515600" cy="1865872"/>
          </a:xfrm>
        </p:spPr>
        <p:txBody>
          <a:bodyPr>
            <a:normAutofit/>
          </a:bodyPr>
          <a:lstStyle/>
          <a:p>
            <a:r>
              <a:rPr lang="en-US" dirty="0"/>
              <a:t>What underlying differences might cause the different distributions of data? </a:t>
            </a:r>
          </a:p>
        </p:txBody>
      </p:sp>
    </p:spTree>
    <p:extLst>
      <p:ext uri="{BB962C8B-B14F-4D97-AF65-F5344CB8AC3E}">
        <p14:creationId xmlns:p14="http://schemas.microsoft.com/office/powerpoint/2010/main" val="387405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250723"/>
            <a:ext cx="10515600" cy="1865872"/>
          </a:xfrm>
        </p:spPr>
        <p:txBody>
          <a:bodyPr>
            <a:normAutofit/>
          </a:bodyPr>
          <a:lstStyle/>
          <a:p>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p:txBody>
      </p:sp>
    </p:spTree>
    <p:extLst>
      <p:ext uri="{BB962C8B-B14F-4D97-AF65-F5344CB8AC3E}">
        <p14:creationId xmlns:p14="http://schemas.microsoft.com/office/powerpoint/2010/main" val="145548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p:txBody>
          <a:bodyPr/>
          <a:lstStyle/>
          <a:p>
            <a:r>
              <a:rPr lang="en-US" dirty="0"/>
              <a:t>Measles histogram</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3428999"/>
            <a:ext cx="10515600" cy="2747963"/>
          </a:xfrm>
        </p:spPr>
        <p:txBody>
          <a:bodyPr>
            <a:normAutofit lnSpcReduction="10000"/>
          </a:bodyPr>
          <a:lstStyle/>
          <a:p>
            <a:pPr marL="0" indent="0">
              <a:buNone/>
            </a:pPr>
            <a:endParaRPr lang="en-US" dirty="0"/>
          </a:p>
          <a:p>
            <a:r>
              <a:rPr lang="en-US" dirty="0"/>
              <a:t>How to get information from histograms like this?</a:t>
            </a:r>
          </a:p>
          <a:p>
            <a:pPr lvl="1"/>
            <a:r>
              <a:rPr lang="en-US" dirty="0"/>
              <a:t>How to compare the results of different histograms?</a:t>
            </a:r>
          </a:p>
          <a:p>
            <a:pPr lvl="1"/>
            <a:r>
              <a:rPr lang="en-US" dirty="0"/>
              <a:t>What inferences can we make about disease exposure based on a histogram? </a:t>
            </a:r>
          </a:p>
          <a:p>
            <a:pPr lvl="1"/>
            <a:r>
              <a:rPr lang="en-US" dirty="0"/>
              <a:t>A method of making inferences from distributions is </a:t>
            </a:r>
            <a:r>
              <a:rPr lang="en-US" b="1" dirty="0"/>
              <a:t>binarizing </a:t>
            </a:r>
            <a:r>
              <a:rPr lang="en-US" dirty="0"/>
              <a:t>data</a:t>
            </a:r>
          </a:p>
          <a:p>
            <a:pPr lvl="2"/>
            <a:r>
              <a:rPr lang="en-US" dirty="0"/>
              <a:t>Setting an MFI cutoff, and everything above that cutoff is positive</a:t>
            </a:r>
          </a:p>
        </p:txBody>
      </p:sp>
    </p:spTree>
    <p:extLst>
      <p:ext uri="{BB962C8B-B14F-4D97-AF65-F5344CB8AC3E}">
        <p14:creationId xmlns:p14="http://schemas.microsoft.com/office/powerpoint/2010/main" val="253767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7D9B-5E1A-9B3A-6862-04CFC7C397FF}"/>
              </a:ext>
            </a:extLst>
          </p:cNvPr>
          <p:cNvSpPr>
            <a:spLocks noGrp="1"/>
          </p:cNvSpPr>
          <p:nvPr>
            <p:ph type="title"/>
          </p:nvPr>
        </p:nvSpPr>
        <p:spPr/>
        <p:txBody>
          <a:bodyPr/>
          <a:lstStyle/>
          <a:p>
            <a:r>
              <a:rPr lang="en-US" dirty="0"/>
              <a:t>Measles histogram</a:t>
            </a:r>
          </a:p>
        </p:txBody>
      </p:sp>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3428999"/>
            <a:ext cx="10515600" cy="2747963"/>
          </a:xfrm>
        </p:spPr>
        <p:txBody>
          <a:bodyPr>
            <a:normAutofit/>
          </a:bodyPr>
          <a:lstStyle/>
          <a:p>
            <a:r>
              <a:rPr lang="en-US" dirty="0"/>
              <a:t>Measles has a </a:t>
            </a:r>
            <a:r>
              <a:rPr lang="en-US" b="1" dirty="0"/>
              <a:t>correlate of protection </a:t>
            </a:r>
          </a:p>
          <a:p>
            <a:pPr lvl="1"/>
            <a:r>
              <a:rPr lang="en-US" dirty="0"/>
              <a:t>Individuals with antibody responses above a certain cutoff are expected to have neutralizing antibodies to measles</a:t>
            </a:r>
          </a:p>
          <a:p>
            <a:pPr lvl="1"/>
            <a:r>
              <a:rPr lang="en-US" dirty="0"/>
              <a:t>By applying a cutoff equivalent to the correlate of protection, we can calculate seroprevalence</a:t>
            </a:r>
          </a:p>
          <a:p>
            <a:pPr lvl="2"/>
            <a:r>
              <a:rPr lang="en-US" dirty="0"/>
              <a:t>In this case, seroprevalence is the proportion of people who are protected from getting measles disease</a:t>
            </a:r>
          </a:p>
        </p:txBody>
      </p:sp>
    </p:spTree>
    <p:extLst>
      <p:ext uri="{BB962C8B-B14F-4D97-AF65-F5344CB8AC3E}">
        <p14:creationId xmlns:p14="http://schemas.microsoft.com/office/powerpoint/2010/main" val="34145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13048-7602-E6BA-9E09-B0092752E2A0}"/>
              </a:ext>
            </a:extLst>
          </p:cNvPr>
          <p:cNvSpPr>
            <a:spLocks noGrp="1"/>
          </p:cNvSpPr>
          <p:nvPr>
            <p:ph type="title"/>
          </p:nvPr>
        </p:nvSpPr>
        <p:spPr/>
        <p:txBody>
          <a:bodyPr/>
          <a:lstStyle/>
          <a:p>
            <a:r>
              <a:rPr lang="en-US" dirty="0"/>
              <a:t>Measles histogram</a:t>
            </a:r>
          </a:p>
        </p:txBody>
      </p:sp>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838200" y="3428999"/>
            <a:ext cx="10515600" cy="2747963"/>
          </a:xfrm>
        </p:spPr>
        <p:txBody>
          <a:bodyPr>
            <a:normAutofit/>
          </a:bodyPr>
          <a:lstStyle/>
          <a:p>
            <a:r>
              <a:rPr lang="en-US" dirty="0"/>
              <a:t>Measles correlate of protection is 120 </a:t>
            </a:r>
            <a:r>
              <a:rPr lang="en-US" dirty="0" err="1"/>
              <a:t>mIU</a:t>
            </a:r>
            <a:r>
              <a:rPr lang="en-US" dirty="0"/>
              <a:t>/ml (International Units per milliliter) of </a:t>
            </a:r>
            <a:r>
              <a:rPr lang="en-US" b="1" dirty="0"/>
              <a:t>measles-specific IgG</a:t>
            </a:r>
            <a:r>
              <a:rPr lang="en-US" dirty="0"/>
              <a:t> </a:t>
            </a:r>
          </a:p>
          <a:p>
            <a:r>
              <a:rPr lang="en-US" dirty="0"/>
              <a:t>However, the multiplex assay gives us units in MFI (median fluorescence intensity)</a:t>
            </a:r>
          </a:p>
          <a:p>
            <a:r>
              <a:rPr lang="en-US" b="1" dirty="0"/>
              <a:t>We can convert between </a:t>
            </a:r>
            <a:r>
              <a:rPr lang="en-US" b="1" dirty="0" err="1"/>
              <a:t>mIU</a:t>
            </a:r>
            <a:r>
              <a:rPr lang="en-US" b="1" dirty="0"/>
              <a:t>/ml and MFI using a standard curve, to calculate a correlate of protection in MFI</a:t>
            </a:r>
          </a:p>
        </p:txBody>
      </p:sp>
    </p:spTree>
    <p:extLst>
      <p:ext uri="{BB962C8B-B14F-4D97-AF65-F5344CB8AC3E}">
        <p14:creationId xmlns:p14="http://schemas.microsoft.com/office/powerpoint/2010/main" val="1383688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7178</TotalTime>
  <Words>2736</Words>
  <Application>Microsoft Macintosh PowerPoint</Application>
  <PresentationFormat>Widescreen</PresentationFormat>
  <Paragraphs>237</Paragraphs>
  <Slides>29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Courier New</vt:lpstr>
      <vt:lpstr>GillSansRegular</vt:lpstr>
      <vt:lpstr>Symbol</vt:lpstr>
      <vt:lpstr>Wingdings</vt:lpstr>
      <vt:lpstr>Office Theme</vt:lpstr>
      <vt:lpstr>Lecture 3 Considerations for choosing cutoffs for seropositivity</vt:lpstr>
      <vt:lpstr>Lecture outline: </vt:lpstr>
      <vt:lpstr>Visualizing data with histograms</vt:lpstr>
      <vt:lpstr>Visualizing data with histograms</vt:lpstr>
      <vt:lpstr>Visualizing data with histograms</vt:lpstr>
      <vt:lpstr>Visualizing data with histograms</vt:lpstr>
      <vt:lpstr>Measles histogram</vt:lpstr>
      <vt:lpstr>Measles histogram</vt:lpstr>
      <vt:lpstr>Measles histogram</vt:lpstr>
      <vt:lpstr>Standard curves </vt:lpstr>
      <vt:lpstr>R example – going from UI to MFI with std curve</vt:lpstr>
      <vt:lpstr>R code - </vt:lpstr>
      <vt:lpstr>Question: How do we interpret seropositivity?</vt:lpstr>
      <vt:lpstr>Question: How do we interpret seropositivity?</vt:lpstr>
      <vt:lpstr>Controls </vt:lpstr>
      <vt:lpstr>Positive controls </vt:lpstr>
      <vt:lpstr>Positive controls </vt:lpstr>
      <vt:lpstr>Negative controls</vt:lpstr>
      <vt:lpstr>Negative controls</vt:lpstr>
      <vt:lpstr>Negative controls</vt:lpstr>
      <vt:lpstr>Negative controls</vt:lpstr>
      <vt:lpstr>Controls</vt:lpstr>
      <vt:lpstr>Cutoff methods</vt:lpstr>
      <vt:lpstr>Examples of choosing cutoff methods</vt:lpstr>
      <vt:lpstr>Examples of choosing cutoff methods</vt:lpstr>
      <vt:lpstr>Choosing cutoff methods: Example from Zambezia, Mozambique panel</vt:lpstr>
      <vt:lpstr>Other considerations: </vt:lpstr>
      <vt:lpstr>Lab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Sarah Lapidus</cp:lastModifiedBy>
  <cp:revision>5</cp:revision>
  <dcterms:created xsi:type="dcterms:W3CDTF">2025-04-09T16:28:51Z</dcterms:created>
  <dcterms:modified xsi:type="dcterms:W3CDTF">2025-04-16T13:48:01Z</dcterms:modified>
</cp:coreProperties>
</file>