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5" r:id="rId9"/>
    <p:sldId id="264" r:id="rId10"/>
    <p:sldId id="267" r:id="rId11"/>
    <p:sldId id="266" r:id="rId12"/>
    <p:sldId id="269" r:id="rId13"/>
    <p:sldId id="270" r:id="rId14"/>
    <p:sldId id="271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6CD81-1C5F-2445-910E-8D504D054435}" v="10" dt="2025-04-09T16:47:36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/>
    <p:restoredTop sz="94630"/>
  </p:normalViewPr>
  <p:slideViewPr>
    <p:cSldViewPr snapToGrid="0">
      <p:cViewPr varScale="1">
        <p:scale>
          <a:sx n="118" d="100"/>
          <a:sy n="118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F3819-E600-144D-8A4B-7DCD0DF3AD8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6ECBF-956D-3044-9F1E-DD9E720F9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6ECBF-956D-3044-9F1E-DD9E720F9F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roanalytics.org/seroepirecip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Helvetica" pitchFamily="2" charset="0"/>
              </a:rPr>
              <a:t>Serodynamics</a:t>
            </a:r>
            <a:r>
              <a:rPr lang="en-US" sz="3200" b="1" dirty="0">
                <a:latin typeface="Helvetica" pitchFamily="2" charset="0"/>
              </a:rPr>
              <a:t>: A primer and synthetic review of methods for epidemiological inference using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9486"/>
            <a:ext cx="9144000" cy="1208314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22 May 2025</a:t>
            </a:r>
          </a:p>
          <a:p>
            <a:r>
              <a:rPr lang="en-US" dirty="0">
                <a:latin typeface="Helvetica" pitchFamily="2" charset="0"/>
              </a:rPr>
              <a:t>Seroanalytics Training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223E3-7E63-F2CB-C299-C15BB9B6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83B5-0B26-804D-F062-D83C621E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 fontScale="90000"/>
          </a:bodyPr>
          <a:lstStyle/>
          <a:p>
            <a:r>
              <a:rPr lang="en-US" sz="3200" dirty="0" err="1">
                <a:latin typeface="Helvetica" pitchFamily="2" charset="0"/>
              </a:rPr>
              <a:t>Serodynamics</a:t>
            </a:r>
            <a:r>
              <a:rPr lang="en-US" sz="3200" dirty="0">
                <a:latin typeface="Helvetica" pitchFamily="2" charset="0"/>
              </a:rPr>
              <a:t> methods for reconstructing transmission dynamics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F81358D-0F17-9946-8E4A-B698224E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307080" y="878538"/>
            <a:ext cx="5577840" cy="534297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50A6A-ABE4-715C-164B-B881B4292BF5}"/>
              </a:ext>
            </a:extLst>
          </p:cNvPr>
          <p:cNvSpPr txBox="1"/>
          <p:nvPr/>
        </p:nvSpPr>
        <p:spPr>
          <a:xfrm>
            <a:off x="9722705" y="1344478"/>
            <a:ext cx="2016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Binary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9338F-F670-CA58-B62B-FB1BC40BC415}"/>
              </a:ext>
            </a:extLst>
          </p:cNvPr>
          <p:cNvSpPr txBox="1"/>
          <p:nvPr/>
        </p:nvSpPr>
        <p:spPr>
          <a:xfrm>
            <a:off x="9722706" y="3736060"/>
            <a:ext cx="2469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</a:rPr>
              <a:t>Quantitative data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9CE28DAD-B728-9B6D-DC5C-DCF13195F1C9}"/>
              </a:ext>
            </a:extLst>
          </p:cNvPr>
          <p:cNvSpPr/>
          <p:nvPr/>
        </p:nvSpPr>
        <p:spPr>
          <a:xfrm>
            <a:off x="8933934" y="1964724"/>
            <a:ext cx="580768" cy="4312507"/>
          </a:xfrm>
          <a:prstGeom prst="arc">
            <a:avLst>
              <a:gd name="adj1" fmla="val 16200000"/>
              <a:gd name="adj2" fmla="val 521726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9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3397E-3138-7F8D-FAF2-B2DDA7AB8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D286-BCA6-4DF7-FAAC-8EEC4550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1. Serocatalytic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E44A8-1C2B-3721-06D9-3BFB61098836}"/>
              </a:ext>
            </a:extLst>
          </p:cNvPr>
          <p:cNvSpPr txBox="1"/>
          <p:nvPr/>
        </p:nvSpPr>
        <p:spPr>
          <a:xfrm>
            <a:off x="838200" y="3227834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For pathogens that typically cause infrequent infections followed by durable or well-characterized immune responses, the per capita rate of new infections – the </a:t>
            </a:r>
            <a:r>
              <a:rPr lang="en-US" b="1" dirty="0">
                <a:latin typeface="Helvetica" pitchFamily="2" charset="0"/>
              </a:rPr>
              <a:t>force of infection (FOI) </a:t>
            </a:r>
            <a:r>
              <a:rPr lang="en-US" dirty="0">
                <a:latin typeface="Helvetica" pitchFamily="2" charset="0"/>
              </a:rPr>
              <a:t>– can be estimated by fitting a serocatalytic model to age-stratified seroprevalence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Preview for Lecture 5 &amp; Lab 5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 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0AFEE20-9678-7635-0E72-698EA2EE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9977"/>
          <a:stretch>
            <a:fillRect/>
          </a:stretch>
        </p:blipFill>
        <p:spPr>
          <a:xfrm>
            <a:off x="1829296" y="1269019"/>
            <a:ext cx="8533408" cy="16367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68994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A9971-1BB1-7F6D-2C72-A922A857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ECCD-082A-F8E8-3ED3-2052D18C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2. Antibody acquisition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ED041-244D-94A1-85AE-1D51B3403A29}"/>
              </a:ext>
            </a:extLst>
          </p:cNvPr>
          <p:cNvSpPr txBox="1"/>
          <p:nvPr/>
        </p:nvSpPr>
        <p:spPr>
          <a:xfrm>
            <a:off x="838200" y="3253095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Antibody acquisition models assume that </a:t>
            </a:r>
            <a:r>
              <a:rPr lang="en-US" b="1" dirty="0">
                <a:latin typeface="Helvetica" pitchFamily="2" charset="0"/>
              </a:rPr>
              <a:t>antibody levels increase over time proportional to the force of infection</a:t>
            </a:r>
            <a:r>
              <a:rPr lang="en-US" dirty="0">
                <a:latin typeface="Helvetica" pitchFamily="2" charset="0"/>
              </a:rPr>
              <a:t>, without assigning serostatus.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Acquisition models are mainly used in pathogen systems where </a:t>
            </a:r>
            <a:r>
              <a:rPr lang="en-US" b="1" dirty="0">
                <a:latin typeface="Helvetica" pitchFamily="2" charset="0"/>
              </a:rPr>
              <a:t>individuals experience multiple serological boosts over their life</a:t>
            </a:r>
            <a:r>
              <a:rPr lang="en-US" dirty="0">
                <a:latin typeface="Helvetica" pitchFamily="2" charset="0"/>
              </a:rPr>
              <a:t>, and thus seroprevalence becomes saturated over time, particularly when antibody decay rates are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However, these models can be difficult to interpret and results between studies may not be generalizable.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1A84033-E879-F6B9-132D-0333EE77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5645"/>
          <a:stretch>
            <a:fillRect/>
          </a:stretch>
        </p:blipFill>
        <p:spPr>
          <a:xfrm>
            <a:off x="1829296" y="1269021"/>
            <a:ext cx="8533408" cy="356006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7B05DC6D-5C44-8DEF-8E00-4EC93881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119" b="63407"/>
          <a:stretch>
            <a:fillRect/>
          </a:stretch>
        </p:blipFill>
        <p:spPr>
          <a:xfrm>
            <a:off x="1829296" y="1587727"/>
            <a:ext cx="8533408" cy="134666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6426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220D-6DDC-F599-0090-F943A98EC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21DD-B131-C9F6-AD8A-57842AD3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3. Time-since-infection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788B1-7784-DBA5-F608-6D6811755FB6}"/>
              </a:ext>
            </a:extLst>
          </p:cNvPr>
          <p:cNvSpPr txBox="1"/>
          <p:nvPr/>
        </p:nvSpPr>
        <p:spPr>
          <a:xfrm>
            <a:off x="838200" y="1361968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An alternative approach to estimating epidemiological trends from quantitative serological data exploits the fact that </a:t>
            </a:r>
            <a:r>
              <a:rPr lang="en-US" b="1" dirty="0">
                <a:latin typeface="Helvetica" pitchFamily="2" charset="0"/>
              </a:rPr>
              <a:t>individual-level antibody levels change predictably over time following exposure</a:t>
            </a:r>
            <a:r>
              <a:rPr lang="en-US" dirty="0">
                <a:latin typeface="Helvetica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When the within-host processes governing changes in biomarker levels over time-since-infection or time-since-vaccination are well-characterized, the </a:t>
            </a:r>
            <a:r>
              <a:rPr lang="en-US" b="1" dirty="0">
                <a:latin typeface="Helvetica" pitchFamily="2" charset="0"/>
              </a:rPr>
              <a:t>timing of an individual’s infection or vaccination can be back-calculated</a:t>
            </a:r>
            <a:r>
              <a:rPr lang="en-US" dirty="0">
                <a:latin typeface="Helvetica" pitchFamily="2" charset="0"/>
              </a:rPr>
              <a:t> conditional on their observed biomarker levels from cross-sectional or longitudinal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Individual infection time estimates can then be combined to estimate </a:t>
            </a:r>
            <a:r>
              <a:rPr lang="en-US" b="1" dirty="0">
                <a:latin typeface="Helvetica" pitchFamily="2" charset="0"/>
              </a:rPr>
              <a:t>population-level trends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99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B7D8B-3BDC-DCFB-2CFE-0C781F76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C828-7538-B696-55A2-81B1AD3C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3. Time-since-infection methods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C362281-0A1F-182B-B085-CD822ECE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5645"/>
          <a:stretch>
            <a:fillRect/>
          </a:stretch>
        </p:blipFill>
        <p:spPr>
          <a:xfrm>
            <a:off x="1829296" y="1269021"/>
            <a:ext cx="8533408" cy="356006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1303BDE8-45A5-8BA2-335E-60EA0238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203" b="21908"/>
          <a:stretch>
            <a:fillRect/>
          </a:stretch>
        </p:blipFill>
        <p:spPr>
          <a:xfrm>
            <a:off x="1829296" y="1624909"/>
            <a:ext cx="8533408" cy="3342502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3F3E8-173B-A592-313A-BC1BDE939CE0}"/>
              </a:ext>
            </a:extLst>
          </p:cNvPr>
          <p:cNvSpPr txBox="1"/>
          <p:nvPr/>
        </p:nvSpPr>
        <p:spPr>
          <a:xfrm>
            <a:off x="838200" y="531614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Packages exist to implement these models; e.g.,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serosolver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5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1E5E-3C58-C04A-DC0F-CFC583BF7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5D3A-DB59-BB8D-25C4-F8C22F0A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>
                <a:latin typeface="Helvetica" pitchFamily="2" charset="0"/>
              </a:rPr>
              <a:t>4. Machine </a:t>
            </a:r>
            <a:r>
              <a:rPr lang="en-US" sz="3200" dirty="0">
                <a:latin typeface="Helvetica" pitchFamily="2" charset="0"/>
              </a:rPr>
              <a:t>learning approaches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D4E1EF0-38B6-AC04-0CB9-68482064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5645"/>
          <a:stretch>
            <a:fillRect/>
          </a:stretch>
        </p:blipFill>
        <p:spPr>
          <a:xfrm>
            <a:off x="1829296" y="1269021"/>
            <a:ext cx="8533408" cy="356006"/>
          </a:xfrm>
          <a:prstGeom prst="rect">
            <a:avLst/>
          </a:prstGeom>
          <a:ln/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1964900C-C4DF-8D35-3E9F-E76D8EC9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406" b="-3574"/>
          <a:stretch>
            <a:fillRect/>
          </a:stretch>
        </p:blipFill>
        <p:spPr>
          <a:xfrm>
            <a:off x="1829296" y="1612226"/>
            <a:ext cx="8533408" cy="205740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6964B-D555-DCEA-B976-2C9B7E29BED7}"/>
              </a:ext>
            </a:extLst>
          </p:cNvPr>
          <p:cNvSpPr txBox="1"/>
          <p:nvPr/>
        </p:nvSpPr>
        <p:spPr>
          <a:xfrm>
            <a:off x="838200" y="3643499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Many pathogens lack validated biomarkers for exposure recency, and thus which biomarkers to measure to back-calculate exposure timing may be unknown.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In these cases, </a:t>
            </a:r>
            <a:r>
              <a:rPr lang="en-US" b="1" dirty="0">
                <a:latin typeface="Helvetica" pitchFamily="2" charset="0"/>
              </a:rPr>
              <a:t>supervised machine learning approaches </a:t>
            </a:r>
            <a:r>
              <a:rPr lang="en-US" dirty="0">
                <a:latin typeface="Helvetica" pitchFamily="2" charset="0"/>
              </a:rPr>
              <a:t>are useful for identifying minimal sets of biomarkers to predict or classify past infections and vaccinations.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This is particularly important for pathogens where cross-reactivity with off-target pathogens is likely, or where substantial variation in serological signatures are expected, making serocatalytic models and time-since-infection methods very difficult to parameterize.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Machine learning methods are also useful for analyzing </a:t>
            </a:r>
            <a:r>
              <a:rPr lang="en-US" b="1" dirty="0">
                <a:latin typeface="Helvetica" pitchFamily="2" charset="0"/>
              </a:rPr>
              <a:t>high-dimensional serological data</a:t>
            </a:r>
            <a:r>
              <a:rPr lang="en-US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59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3A71-55E5-6DB1-3C34-39019E26E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350D95-B5BC-A936-AFB4-5F22BE02D21F}"/>
              </a:ext>
            </a:extLst>
          </p:cNvPr>
          <p:cNvSpPr txBox="1"/>
          <p:nvPr/>
        </p:nvSpPr>
        <p:spPr>
          <a:xfrm>
            <a:off x="104274" y="592007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https://seroanalytics.org/seroepirecipes/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9E8C02-957E-B2A3-4A58-D79FCD446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06" y="814803"/>
            <a:ext cx="10247588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7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Reference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354044-7B6D-6353-0AB5-C615F52F5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9358"/>
            <a:ext cx="8755900" cy="3959368"/>
          </a:xfrm>
          <a:prstGeom prst="rect">
            <a:avLst/>
          </a:prstGeom>
        </p:spPr>
      </p:pic>
      <p:pic>
        <p:nvPicPr>
          <p:cNvPr id="9" name="Picture 8" descr="A qr code with a few squares&#10;&#10;AI-generated content may be incorrect.">
            <a:extLst>
              <a:ext uri="{FF2B5EF4-FFF2-40B4-BE49-F238E27FC236}">
                <a16:creationId xmlns:a16="http://schemas.microsoft.com/office/drawing/2014/main" id="{057E58AF-5F18-C982-AC1D-9908DFC43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88" y="3527007"/>
            <a:ext cx="2636539" cy="255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9DEE-BDA2-EDCC-FB39-020E3B495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6DF4-12A3-7319-A26D-6A33A72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Premise of this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7B4AF-DA1A-3D98-3965-2075B46FF434}"/>
              </a:ext>
            </a:extLst>
          </p:cNvPr>
          <p:cNvSpPr txBox="1"/>
          <p:nvPr/>
        </p:nvSpPr>
        <p:spPr>
          <a:xfrm>
            <a:off x="838200" y="1287916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This is a review and primer of methods to understand epidemiological dynamics and identify past exposures from serological data, referred to as </a:t>
            </a:r>
            <a:r>
              <a:rPr lang="en-US" b="1" dirty="0" err="1">
                <a:latin typeface="Helvetica" pitchFamily="2" charset="0"/>
              </a:rPr>
              <a:t>serodynamics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Discussion of </a:t>
            </a:r>
            <a:r>
              <a:rPr lang="en-US" b="1" dirty="0">
                <a:latin typeface="Helvetica" pitchFamily="2" charset="0"/>
              </a:rPr>
              <a:t>processing and interpreting serological data </a:t>
            </a:r>
            <a:r>
              <a:rPr lang="en-US" dirty="0">
                <a:latin typeface="Helvetica" pitchFamily="2" charset="0"/>
              </a:rPr>
              <a:t>prior to fitting </a:t>
            </a:r>
            <a:r>
              <a:rPr lang="en-US" dirty="0" err="1">
                <a:latin typeface="Helvetica" pitchFamily="2" charset="0"/>
              </a:rPr>
              <a:t>serodynamical</a:t>
            </a:r>
            <a:r>
              <a:rPr lang="en-US" dirty="0">
                <a:latin typeface="Helvetica" pitchFamily="2" charset="0"/>
              </a:rPr>
              <a:t>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Review of approaches for estimating epidemiological trends and past exposures, ranging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</a:rPr>
              <a:t>serocatalytic models </a:t>
            </a:r>
            <a:r>
              <a:rPr lang="en-US" dirty="0">
                <a:latin typeface="Helvetica" pitchFamily="2" charset="0"/>
              </a:rPr>
              <a:t>applied to binary serostatus data,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more</a:t>
            </a:r>
            <a:r>
              <a:rPr lang="en-US" b="1" dirty="0">
                <a:latin typeface="Helvetica" pitchFamily="2" charset="0"/>
              </a:rPr>
              <a:t> complex models </a:t>
            </a:r>
            <a:r>
              <a:rPr lang="en-US" dirty="0">
                <a:latin typeface="Helvetica" pitchFamily="2" charset="0"/>
              </a:rPr>
              <a:t>incorporating quantitative antibody measurements and immunological understanding. </a:t>
            </a:r>
          </a:p>
          <a:p>
            <a:endParaRPr lang="en-US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Discussion of key areas for methodological development to improve scientific discovery and public health insights in seroepidemiology.</a:t>
            </a:r>
          </a:p>
        </p:txBody>
      </p:sp>
    </p:spTree>
    <p:extLst>
      <p:ext uri="{BB962C8B-B14F-4D97-AF65-F5344CB8AC3E}">
        <p14:creationId xmlns:p14="http://schemas.microsoft.com/office/powerpoint/2010/main" val="266254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F9FD-48EB-FC64-9A20-80F4E161D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6610-4958-3ED9-9F61-E44094A5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Helvetica" pitchFamily="2" charset="0"/>
              </a:rPr>
              <a:t>Key public health and research questions typically addressed using serological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9B284-34FF-695F-C2AD-90BDF144511A}"/>
              </a:ext>
            </a:extLst>
          </p:cNvPr>
          <p:cNvSpPr txBox="1"/>
          <p:nvPr/>
        </p:nvSpPr>
        <p:spPr>
          <a:xfrm>
            <a:off x="838200" y="1287916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" pitchFamily="2" charset="0"/>
              </a:rPr>
              <a:t>What is an individual’s </a:t>
            </a:r>
            <a:r>
              <a:rPr lang="en-US" b="1" dirty="0">
                <a:latin typeface="Helvetica" pitchFamily="2" charset="0"/>
              </a:rPr>
              <a:t>serostatus</a:t>
            </a:r>
            <a:r>
              <a:rPr lang="en-US" dirty="0">
                <a:latin typeface="Helvetica" pitchFamily="2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In the majority of sero-epidemiological studies, serostatus is used to estimate attack rates, monitor progress towards elimination, and to estimate population susceptibility.</a:t>
            </a:r>
          </a:p>
          <a:p>
            <a:pPr marL="342900" indent="-342900">
              <a:buAutoNum type="arabicPeriod"/>
            </a:pPr>
            <a:endParaRPr lang="en-US" dirty="0"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 pitchFamily="2" charset="0"/>
              </a:rPr>
              <a:t>What can we learn about </a:t>
            </a:r>
            <a:r>
              <a:rPr lang="en-US" b="1" dirty="0">
                <a:latin typeface="Helvetica" pitchFamily="2" charset="0"/>
              </a:rPr>
              <a:t>immunological mechanisms</a:t>
            </a:r>
            <a:r>
              <a:rPr lang="en-US" dirty="0">
                <a:latin typeface="Helvetica" pitchFamily="2" charset="0"/>
              </a:rPr>
              <a:t> from measured biomarkers?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Immune responses are highly dynamic and variable, but can be described using mathematical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Serological data can be used to parameterize and predict the modeled kinetics of individual-level immunity and biomarkers.</a:t>
            </a:r>
          </a:p>
          <a:p>
            <a:endParaRPr lang="en-US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>
                <a:latin typeface="Helvetica" pitchFamily="2" charset="0"/>
              </a:rPr>
              <a:t>Can serological data provide </a:t>
            </a:r>
            <a:r>
              <a:rPr lang="en-US" b="1" dirty="0">
                <a:latin typeface="Helvetica" pitchFamily="2" charset="0"/>
              </a:rPr>
              <a:t>correlates of protection</a:t>
            </a:r>
            <a:r>
              <a:rPr lang="en-US" dirty="0">
                <a:latin typeface="Helvetica" pitchFamily="2" charset="0"/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Serological measurements indicate pre-existing immunity and are correlated with the probability of infection or disease, and may explain more variation in outcomes than presence/absence of prior vaccination or infection.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Correlates of protection are not well characterized for many pathogens.</a:t>
            </a:r>
          </a:p>
        </p:txBody>
      </p:sp>
    </p:spTree>
    <p:extLst>
      <p:ext uri="{BB962C8B-B14F-4D97-AF65-F5344CB8AC3E}">
        <p14:creationId xmlns:p14="http://schemas.microsoft.com/office/powerpoint/2010/main" val="76688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4034F-38D1-A500-0F3B-884EBCC0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1151-1D68-15E9-84CE-6CB7F15A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Helvetica" pitchFamily="2" charset="0"/>
              </a:rPr>
              <a:t>Key public health and research questions typically addressed using serological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F3FD9-A2F9-F2B0-2CD1-458206AADE5D}"/>
              </a:ext>
            </a:extLst>
          </p:cNvPr>
          <p:cNvSpPr txBox="1"/>
          <p:nvPr/>
        </p:nvSpPr>
        <p:spPr>
          <a:xfrm>
            <a:off x="838200" y="1287916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Helvetica" pitchFamily="2" charset="0"/>
              </a:rPr>
              <a:t>What is the </a:t>
            </a:r>
            <a:r>
              <a:rPr lang="en-US" b="1" dirty="0">
                <a:latin typeface="Helvetica" pitchFamily="2" charset="0"/>
              </a:rPr>
              <a:t>time-since-infection</a:t>
            </a:r>
            <a:r>
              <a:rPr lang="en-US" dirty="0">
                <a:latin typeface="Helvetica" pitchFamily="2" charset="0"/>
              </a:rPr>
              <a:t> of a sample?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Antibody levels follow predictable trajectories following infection, and thus the timing of infection can be projected backwards from one or more antibody measurements.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dirty="0">
                <a:latin typeface="Helvetica" pitchFamily="2" charset="0"/>
              </a:rPr>
              <a:t>What were the </a:t>
            </a:r>
            <a:r>
              <a:rPr lang="en-US" b="1" dirty="0">
                <a:latin typeface="Helvetica" pitchFamily="2" charset="0"/>
              </a:rPr>
              <a:t>historical epidemiological dynamics </a:t>
            </a:r>
            <a:r>
              <a:rPr lang="en-US" dirty="0">
                <a:latin typeface="Helvetica" pitchFamily="2" charset="0"/>
              </a:rPr>
              <a:t>which led to the current serological landscape?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The distribution of antibody levels in the population at a given time reflects the convolution of past infection and vaccination dynamics in the population, with within-host immunological kinetics.</a:t>
            </a:r>
          </a:p>
          <a:p>
            <a:pPr marL="342900" indent="-342900">
              <a:buAutoNum type="arabicPeriod" startAt="4"/>
            </a:pPr>
            <a:endParaRPr lang="en-US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latin typeface="Helvetica" pitchFamily="2" charset="0"/>
              </a:rPr>
              <a:t>What is the </a:t>
            </a:r>
            <a:r>
              <a:rPr lang="en-US" b="1" dirty="0">
                <a:latin typeface="Helvetica" pitchFamily="2" charset="0"/>
              </a:rPr>
              <a:t>population immune landscape </a:t>
            </a:r>
            <a:r>
              <a:rPr lang="en-US" dirty="0">
                <a:latin typeface="Helvetica" pitchFamily="2" charset="0"/>
              </a:rPr>
              <a:t>for a particular pathogen?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The probability and size of an outbreak depends on both the transmissibility of an invading pathogen and the susceptibility of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330085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B8595-5282-2E4C-629B-6BDF9F71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7215-16CA-B458-E475-31FB8E17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The data-generating process for serological data </a:t>
            </a:r>
          </a:p>
        </p:txBody>
      </p:sp>
      <p:pic>
        <p:nvPicPr>
          <p:cNvPr id="4" name="Picture 3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DD8DE07F-1D7B-1E17-307C-FE87E68D8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69" y="1045769"/>
            <a:ext cx="5289261" cy="52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2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9B821-81E1-B195-F465-EB3E87B7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8BB1-0C98-E60C-3712-371F08BB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Sources of biological variation impacting serological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8816D-5BB7-8929-D0B2-8173EDAD7E93}"/>
              </a:ext>
            </a:extLst>
          </p:cNvPr>
          <p:cNvSpPr txBox="1"/>
          <p:nvPr/>
        </p:nvSpPr>
        <p:spPr>
          <a:xfrm>
            <a:off x="838200" y="1287916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Helvetica" pitchFamily="2" charset="0"/>
              </a:rPr>
              <a:t>Pathogen factors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</a:rPr>
              <a:t>Different pathogens </a:t>
            </a:r>
            <a:r>
              <a:rPr lang="en-US" dirty="0">
                <a:latin typeface="Helvetica" pitchFamily="2" charset="0"/>
              </a:rPr>
              <a:t>and</a:t>
            </a:r>
            <a:r>
              <a:rPr lang="en-US" b="1" dirty="0">
                <a:latin typeface="Helvetica" pitchFamily="2" charset="0"/>
              </a:rPr>
              <a:t> host immunological responses </a:t>
            </a:r>
            <a:r>
              <a:rPr lang="en-US" dirty="0">
                <a:latin typeface="Helvetica" pitchFamily="2" charset="0"/>
              </a:rPr>
              <a:t>exhibit different within-host kinetics (e.g., measles vs. tetanus antibody waning rates; response to acute vs. chronic infections).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Helvetica" pitchFamily="2" charset="0"/>
              </a:rPr>
              <a:t>Exposure type and dose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The </a:t>
            </a:r>
            <a:r>
              <a:rPr lang="en-US" b="1" dirty="0">
                <a:latin typeface="Helvetica" pitchFamily="2" charset="0"/>
              </a:rPr>
              <a:t>composition and dose of exposure </a:t>
            </a:r>
            <a:r>
              <a:rPr lang="en-US" dirty="0">
                <a:latin typeface="Helvetica" pitchFamily="2" charset="0"/>
              </a:rPr>
              <a:t>to an antigen determines the immunological response e.g., which antigens are included in a vaccine.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The </a:t>
            </a:r>
            <a:r>
              <a:rPr lang="en-US" b="1" dirty="0">
                <a:latin typeface="Helvetica" pitchFamily="2" charset="0"/>
              </a:rPr>
              <a:t>route of exposure </a:t>
            </a:r>
            <a:r>
              <a:rPr lang="en-US" dirty="0">
                <a:latin typeface="Helvetica" pitchFamily="2" charset="0"/>
              </a:rPr>
              <a:t>determines the location of antigenic stimulation (e.g., an intranasal vaccination may trigger a strong mucosal response whereas an intramuscular vaccination may not).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>
                <a:latin typeface="Helvetica" pitchFamily="2" charset="0"/>
              </a:rPr>
              <a:t>Host factors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</a:rPr>
              <a:t>Host factors</a:t>
            </a:r>
            <a:r>
              <a:rPr lang="en-US" dirty="0">
                <a:latin typeface="Helvetica" pitchFamily="2" charset="0"/>
              </a:rPr>
              <a:t> such as age, sex, comorbidities, coinfection and being immunocompromised can affect biomarker kinetics.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</a:rPr>
              <a:t>Genetic factors</a:t>
            </a:r>
            <a:r>
              <a:rPr lang="en-US" dirty="0">
                <a:latin typeface="Helvetica" pitchFamily="2" charset="0"/>
              </a:rPr>
              <a:t> such as human leukocyte antigen (HLA) class have also been shown to explain variation in humoral immunity.</a:t>
            </a:r>
          </a:p>
        </p:txBody>
      </p:sp>
    </p:spTree>
    <p:extLst>
      <p:ext uri="{BB962C8B-B14F-4D97-AF65-F5344CB8AC3E}">
        <p14:creationId xmlns:p14="http://schemas.microsoft.com/office/powerpoint/2010/main" val="11651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F0F83-9C9E-3157-0CF3-98C391ACB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5A69-24E8-F0FE-BA9B-52D56D00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Sources of biological variation impacting serological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7585D-5047-3E97-C411-D78346F92997}"/>
              </a:ext>
            </a:extLst>
          </p:cNvPr>
          <p:cNvSpPr txBox="1"/>
          <p:nvPr/>
        </p:nvSpPr>
        <p:spPr>
          <a:xfrm>
            <a:off x="838200" y="1287916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Helvetica" pitchFamily="2" charset="0"/>
              </a:rPr>
              <a:t>Individual-level variation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</a:rPr>
              <a:t>Within-host kinetics are stochastic</a:t>
            </a:r>
            <a:r>
              <a:rPr lang="en-US" dirty="0">
                <a:latin typeface="Helvetica" pitchFamily="2" charset="0"/>
              </a:rPr>
              <a:t> such that two identical exposure events might lead to different biomarker kinetics.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Between-individual variation in kinetics </a:t>
            </a:r>
            <a:r>
              <a:rPr lang="en-US" b="1" dirty="0">
                <a:latin typeface="Helvetica" pitchFamily="2" charset="0"/>
              </a:rPr>
              <a:t>may be greater than can be explained </a:t>
            </a:r>
            <a:r>
              <a:rPr lang="en-US" dirty="0">
                <a:latin typeface="Helvetica" pitchFamily="2" charset="0"/>
              </a:rPr>
              <a:t>by measurable host factors.</a:t>
            </a:r>
            <a:endParaRPr lang="en-US" b="1" dirty="0">
              <a:latin typeface="Helvetica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342900" indent="-342900">
              <a:buAutoNum type="arabicPeriod" startAt="4"/>
            </a:pPr>
            <a:r>
              <a:rPr lang="en-US" dirty="0">
                <a:latin typeface="Helvetica" pitchFamily="2" charset="0"/>
              </a:rPr>
              <a:t>Infection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Within-host kinetics depend on </a:t>
            </a:r>
            <a:r>
              <a:rPr lang="en-US" b="1" dirty="0">
                <a:latin typeface="Helvetica" pitchFamily="2" charset="0"/>
              </a:rPr>
              <a:t>pre-existing immunity</a:t>
            </a:r>
            <a:r>
              <a:rPr lang="en-US" dirty="0">
                <a:latin typeface="Helvetica" pitchFamily="2" charset="0"/>
              </a:rPr>
              <a:t>;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e.g., IgG titers are boosted more quickly upon re-exposure, whereas IgM titers are only elevated following primary exposure.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Antibody responses following re-infection involve both de novo </a:t>
            </a:r>
            <a:r>
              <a:rPr lang="en-US" dirty="0" err="1">
                <a:latin typeface="Helvetica" pitchFamily="2" charset="0"/>
              </a:rPr>
              <a:t>plasmablasts</a:t>
            </a:r>
            <a:r>
              <a:rPr lang="en-US" dirty="0">
                <a:latin typeface="Helvetica" pitchFamily="2" charset="0"/>
              </a:rPr>
              <a:t> and memory B cells targeting multiple epitopes, which can lead to effects such as </a:t>
            </a:r>
            <a:r>
              <a:rPr lang="en-US" b="1" dirty="0">
                <a:latin typeface="Helvetica" pitchFamily="2" charset="0"/>
              </a:rPr>
              <a:t>immune imprinting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b="1" dirty="0">
                <a:latin typeface="Helvetica" pitchFamily="2" charset="0"/>
              </a:rPr>
              <a:t>titer-ceiling effects</a:t>
            </a:r>
            <a:r>
              <a:rPr lang="en-US" dirty="0">
                <a:latin typeface="Helvetica" pitchFamily="2" charset="0"/>
              </a:rPr>
              <a:t>, and </a:t>
            </a:r>
            <a:r>
              <a:rPr lang="en-US" b="1" dirty="0">
                <a:latin typeface="Helvetica" pitchFamily="2" charset="0"/>
              </a:rPr>
              <a:t>antigenic seniority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>
                <a:latin typeface="Helvetica" pitchFamily="2" charset="0"/>
              </a:rPr>
              <a:t>Target biomarker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Antibodies to different antigens, different immunoglobulins, and different types of biomarkers (e.g., avidity) exhibit </a:t>
            </a:r>
            <a:r>
              <a:rPr lang="en-US" b="1" dirty="0">
                <a:latin typeface="Helvetica" pitchFamily="2" charset="0"/>
              </a:rPr>
              <a:t>different degrees of boosting and waning</a:t>
            </a:r>
            <a:r>
              <a:rPr lang="en-US" dirty="0">
                <a:latin typeface="Helvetica" pitchFamily="2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This can provide </a:t>
            </a:r>
            <a:r>
              <a:rPr lang="en-US" b="1" dirty="0">
                <a:latin typeface="Helvetica" pitchFamily="2" charset="0"/>
              </a:rPr>
              <a:t>orthogonal information on time-since-infection</a:t>
            </a:r>
            <a:r>
              <a:rPr lang="en-US" dirty="0">
                <a:latin typeface="Helvetica" pitchFamily="2" charset="0"/>
              </a:rPr>
              <a:t>, but is also a potential pitfall when comparing kinetics parameters using different assays or targets.</a:t>
            </a:r>
          </a:p>
        </p:txBody>
      </p:sp>
    </p:spTree>
    <p:extLst>
      <p:ext uri="{BB962C8B-B14F-4D97-AF65-F5344CB8AC3E}">
        <p14:creationId xmlns:p14="http://schemas.microsoft.com/office/powerpoint/2010/main" val="3456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51E3A-7CCD-7AA1-FCAA-82843B69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6A6E-6389-F9C1-E677-4F266889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208"/>
            <a:ext cx="10515600" cy="71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Sources and pre-processing of serological data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6EF0A470-F805-0735-B61C-66D4F3D7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" r="142"/>
          <a:stretch>
            <a:fillRect/>
          </a:stretch>
        </p:blipFill>
        <p:spPr>
          <a:xfrm>
            <a:off x="260468" y="1424710"/>
            <a:ext cx="11671063" cy="43891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5523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1048</Words>
  <Application>Microsoft Macintosh PowerPoint</Application>
  <PresentationFormat>Widescreen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Helvetica</vt:lpstr>
      <vt:lpstr>Office Theme</vt:lpstr>
      <vt:lpstr>Serodynamics: A primer and synthetic review of methods for epidemiological inference using serological data</vt:lpstr>
      <vt:lpstr>Reference</vt:lpstr>
      <vt:lpstr>Premise of this review</vt:lpstr>
      <vt:lpstr>Key public health and research questions typically addressed using serological data</vt:lpstr>
      <vt:lpstr>Key public health and research questions typically addressed using serological data</vt:lpstr>
      <vt:lpstr>The data-generating process for serological data </vt:lpstr>
      <vt:lpstr>Sources of biological variation impacting serological data</vt:lpstr>
      <vt:lpstr>Sources of biological variation impacting serological data</vt:lpstr>
      <vt:lpstr>Sources and pre-processing of serological data</vt:lpstr>
      <vt:lpstr>Serodynamics methods for reconstructing transmission dynamics</vt:lpstr>
      <vt:lpstr>1. Serocatalytic models</vt:lpstr>
      <vt:lpstr>2. Antibody acquisition models</vt:lpstr>
      <vt:lpstr>3. Time-since-infection methods</vt:lpstr>
      <vt:lpstr>3. Time-since-infection methods</vt:lpstr>
      <vt:lpstr>4. Machine learning approaches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Saki Takahashi</cp:lastModifiedBy>
  <cp:revision>79</cp:revision>
  <dcterms:created xsi:type="dcterms:W3CDTF">2025-04-09T16:28:51Z</dcterms:created>
  <dcterms:modified xsi:type="dcterms:W3CDTF">2025-05-22T01:07:53Z</dcterms:modified>
</cp:coreProperties>
</file>